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60" r:id="rId5"/>
    <p:sldId id="259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62" r:id="rId16"/>
    <p:sldId id="272" r:id="rId17"/>
    <p:sldId id="273" r:id="rId18"/>
    <p:sldId id="271" r:id="rId19"/>
    <p:sldId id="275" r:id="rId20"/>
    <p:sldId id="276" r:id="rId21"/>
  </p:sldIdLst>
  <p:sldSz cx="12192000" cy="6858000"/>
  <p:notesSz cx="6858000" cy="9144000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ng Meggie" initials="WM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1732D"/>
    <a:srgbClr val="B3A601"/>
    <a:srgbClr val="708607"/>
    <a:srgbClr val="157826"/>
    <a:srgbClr val="D9D9D9"/>
    <a:srgbClr val="DCDCDC"/>
    <a:srgbClr val="F0F0F0"/>
    <a:srgbClr val="E6E6E6"/>
    <a:srgbClr val="C8C8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gs" Target="tags/tag67.xml"/><Relationship Id="rId25" Type="http://schemas.openxmlformats.org/officeDocument/2006/relationships/commentAuthors" Target="commentAuthors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900" y="100965"/>
            <a:ext cx="3077210" cy="917575"/>
          </a:xfrm>
        </p:spPr>
        <p:txBody>
          <a:bodyPr>
            <a:normAutofit fontScale="90000"/>
          </a:bodyPr>
          <a:p>
            <a:br>
              <a:rPr lang="zh-CN" altLang="en-US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</a:br>
            <a:r>
              <a:rPr lang="zh-CN" altLang="en-US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通用英语</a:t>
            </a:r>
            <a:r>
              <a:rPr lang="en-US" altLang="zh-CN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I-2</a:t>
            </a:r>
            <a:br>
              <a:rPr lang="en-US" altLang="zh-CN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</a:br>
            <a:endParaRPr lang="en-US" altLang="zh-CN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4000">
                <a:solidFill>
                  <a:srgbClr val="FF0000"/>
                </a:solidFill>
              </a:rPr>
              <a:t>Useful Expressions</a:t>
            </a:r>
            <a:endParaRPr lang="en-US" altLang="zh-CN" sz="4000">
              <a:solidFill>
                <a:srgbClr val="FF0000"/>
              </a:solidFill>
            </a:endParaRPr>
          </a:p>
          <a:p>
            <a:r>
              <a:rPr lang="en-US" altLang="zh-CN" sz="4000">
                <a:solidFill>
                  <a:srgbClr val="FF0000"/>
                </a:solidFill>
              </a:rPr>
              <a:t>Unit2-5</a:t>
            </a:r>
            <a:endParaRPr lang="en-US" altLang="zh-CN" sz="4000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17"/>
          <p:cNvSpPr>
            <a:spLocks noChangeArrowheads="1"/>
          </p:cNvSpPr>
          <p:nvPr/>
        </p:nvSpPr>
        <p:spPr bwMode="auto">
          <a:xfrm>
            <a:off x="825014" y="1550986"/>
            <a:ext cx="10787651" cy="45218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880" dirty="0" smtClean="0"/>
              <a:t>常有某种特征或常做某事  </a:t>
            </a:r>
            <a:endParaRPr lang="en-US" altLang="zh-CN" sz="2880" dirty="0" smtClean="0"/>
          </a:p>
          <a:p>
            <a:r>
              <a:rPr lang="zh-CN" altLang="en-US" sz="2880" dirty="0" smtClean="0">
                <a:solidFill>
                  <a:srgbClr val="C00000"/>
                </a:solidFill>
              </a:rPr>
              <a:t>抓住心</a:t>
            </a:r>
            <a:r>
              <a:rPr lang="zh-CN" altLang="en-US" sz="2880" dirty="0">
                <a:solidFill>
                  <a:srgbClr val="C00000"/>
                </a:solidFill>
              </a:rPr>
              <a:t>，勾</a:t>
            </a:r>
            <a:r>
              <a:rPr lang="zh-CN" altLang="en-US" sz="2880" dirty="0" smtClean="0">
                <a:solidFill>
                  <a:srgbClr val="C00000"/>
                </a:solidFill>
              </a:rPr>
              <a:t>住魂</a:t>
            </a:r>
            <a:endParaRPr lang="en-US" altLang="zh-CN" sz="2880" dirty="0" smtClean="0">
              <a:solidFill>
                <a:srgbClr val="C00000"/>
              </a:solidFill>
            </a:endParaRPr>
          </a:p>
          <a:p>
            <a:r>
              <a:rPr lang="zh-CN" altLang="en-US" sz="2880" dirty="0" smtClean="0"/>
              <a:t>尽情享受   </a:t>
            </a:r>
            <a:endParaRPr lang="en-US" altLang="zh-CN" sz="2880" dirty="0" smtClean="0"/>
          </a:p>
          <a:p>
            <a:r>
              <a:rPr lang="zh-CN" altLang="en-US" sz="2880" dirty="0">
                <a:solidFill>
                  <a:srgbClr val="C00000"/>
                </a:solidFill>
              </a:rPr>
              <a:t>报名参加</a:t>
            </a:r>
            <a:r>
              <a:rPr lang="zh-CN" altLang="en-US" sz="2880" dirty="0" smtClean="0">
                <a:solidFill>
                  <a:srgbClr val="C00000"/>
                </a:solidFill>
              </a:rPr>
              <a:t>    </a:t>
            </a:r>
            <a:endParaRPr lang="en-US" altLang="zh-CN" sz="2880" dirty="0" smtClean="0">
              <a:solidFill>
                <a:srgbClr val="C00000"/>
              </a:solidFill>
            </a:endParaRPr>
          </a:p>
          <a:p>
            <a:r>
              <a:rPr lang="zh-CN" altLang="en-US" sz="2880" dirty="0"/>
              <a:t>生疏的</a:t>
            </a:r>
            <a:r>
              <a:rPr lang="zh-CN" altLang="en-US" sz="2880" dirty="0" smtClean="0"/>
              <a:t>概念</a:t>
            </a:r>
            <a:endParaRPr lang="en-US" altLang="zh-CN" sz="2880" dirty="0" smtClean="0"/>
          </a:p>
          <a:p>
            <a:r>
              <a:rPr lang="zh-CN" altLang="en-US" sz="2880" dirty="0">
                <a:solidFill>
                  <a:srgbClr val="C00000"/>
                </a:solidFill>
              </a:rPr>
              <a:t>和我</a:t>
            </a:r>
            <a:r>
              <a:rPr lang="zh-CN" altLang="en-US" sz="2880" dirty="0" smtClean="0">
                <a:solidFill>
                  <a:srgbClr val="C00000"/>
                </a:solidFill>
              </a:rPr>
              <a:t>同龄的孩子</a:t>
            </a:r>
            <a:endParaRPr lang="en-US" altLang="zh-CN" sz="2880" dirty="0" smtClean="0">
              <a:solidFill>
                <a:srgbClr val="C00000"/>
              </a:solidFill>
            </a:endParaRPr>
          </a:p>
          <a:p>
            <a:r>
              <a:rPr lang="zh-CN" altLang="en-US" sz="2880" dirty="0"/>
              <a:t>感到</a:t>
            </a:r>
            <a:r>
              <a:rPr lang="zh-CN" altLang="en-US" sz="2880" dirty="0" smtClean="0"/>
              <a:t>有用和被人赏识</a:t>
            </a:r>
            <a:endParaRPr lang="en-US" altLang="zh-CN" sz="2880" dirty="0" smtClean="0"/>
          </a:p>
          <a:p>
            <a:r>
              <a:rPr lang="zh-CN" altLang="en-US" sz="2880" dirty="0">
                <a:solidFill>
                  <a:srgbClr val="C00000"/>
                </a:solidFill>
              </a:rPr>
              <a:t>准确地</a:t>
            </a:r>
            <a:r>
              <a:rPr lang="zh-CN" altLang="en-US" sz="2880" dirty="0" smtClean="0">
                <a:solidFill>
                  <a:srgbClr val="C00000"/>
                </a:solidFill>
              </a:rPr>
              <a:t>找出</a:t>
            </a:r>
            <a:r>
              <a:rPr lang="en-US" altLang="zh-CN" sz="2880" dirty="0" smtClean="0">
                <a:solidFill>
                  <a:srgbClr val="C00000"/>
                </a:solidFill>
              </a:rPr>
              <a:t>…</a:t>
            </a:r>
            <a:r>
              <a:rPr lang="zh-CN" altLang="en-US" sz="2880" dirty="0" smtClean="0">
                <a:solidFill>
                  <a:srgbClr val="C00000"/>
                </a:solidFill>
              </a:rPr>
              <a:t>原因</a:t>
            </a:r>
            <a:endParaRPr lang="en-US" altLang="zh-CN" sz="2880" dirty="0" smtClean="0">
              <a:solidFill>
                <a:srgbClr val="C00000"/>
              </a:solidFill>
            </a:endParaRPr>
          </a:p>
          <a:p>
            <a:r>
              <a:rPr lang="zh-CN" altLang="en-US" sz="2880" dirty="0" smtClean="0"/>
              <a:t>每天</a:t>
            </a:r>
            <a:endParaRPr lang="en-US" altLang="zh-CN" sz="2880" dirty="0" smtClean="0"/>
          </a:p>
          <a:p>
            <a:r>
              <a:rPr lang="zh-CN" altLang="en-US" sz="2880" dirty="0" smtClean="0">
                <a:solidFill>
                  <a:srgbClr val="C00000"/>
                </a:solidFill>
              </a:rPr>
              <a:t>不言自明</a:t>
            </a:r>
            <a:endParaRPr lang="en-US" altLang="zh-CN" sz="2880" dirty="0" smtClean="0">
              <a:solidFill>
                <a:srgbClr val="C00000"/>
              </a:solidFill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1084243" y="923122"/>
            <a:ext cx="9763124" cy="6076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en-US" altLang="zh-CN" sz="3360" b="1" dirty="0"/>
              <a:t>Useful Expressions</a:t>
            </a:r>
            <a:endParaRPr lang="zh-CN" altLang="zh-CN" sz="3360" b="1" dirty="0"/>
          </a:p>
        </p:txBody>
      </p:sp>
      <p:sp>
        <p:nvSpPr>
          <p:cNvPr id="3" name="矩形 2"/>
          <p:cNvSpPr/>
          <p:nvPr/>
        </p:nvSpPr>
        <p:spPr>
          <a:xfrm>
            <a:off x="5577542" y="1550986"/>
            <a:ext cx="6221491" cy="4521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80" dirty="0" smtClean="0"/>
              <a:t>have a way of</a:t>
            </a:r>
            <a:endParaRPr lang="en-US" altLang="zh-CN" sz="2880" dirty="0" smtClean="0"/>
          </a:p>
          <a:p>
            <a:r>
              <a:rPr lang="en-US" altLang="zh-CN" sz="2880" dirty="0" smtClean="0">
                <a:solidFill>
                  <a:srgbClr val="C00000"/>
                </a:solidFill>
              </a:rPr>
              <a:t>capture hearts and souls</a:t>
            </a:r>
            <a:endParaRPr lang="en-US" altLang="zh-CN" sz="2880" dirty="0" smtClean="0">
              <a:solidFill>
                <a:srgbClr val="C00000"/>
              </a:solidFill>
            </a:endParaRPr>
          </a:p>
          <a:p>
            <a:r>
              <a:rPr lang="en-US" altLang="zh-CN" sz="2880" dirty="0" smtClean="0"/>
              <a:t>enjoy </a:t>
            </a:r>
            <a:r>
              <a:rPr lang="en-US" altLang="zh-CN" sz="2880" dirty="0"/>
              <a:t>oneself to the </a:t>
            </a:r>
            <a:r>
              <a:rPr lang="en-US" altLang="zh-CN" sz="2880" dirty="0" smtClean="0"/>
              <a:t>fullest </a:t>
            </a:r>
            <a:endParaRPr lang="en-US" altLang="zh-CN" sz="2880" dirty="0"/>
          </a:p>
          <a:p>
            <a:r>
              <a:rPr lang="en-US" altLang="zh-CN" sz="2880" dirty="0" smtClean="0">
                <a:solidFill>
                  <a:srgbClr val="C00000"/>
                </a:solidFill>
              </a:rPr>
              <a:t>sign (sb.) up (for </a:t>
            </a:r>
            <a:r>
              <a:rPr lang="en-US" altLang="zh-CN" sz="2880" dirty="0" err="1" smtClean="0">
                <a:solidFill>
                  <a:srgbClr val="C00000"/>
                </a:solidFill>
              </a:rPr>
              <a:t>sth</a:t>
            </a:r>
            <a:r>
              <a:rPr lang="en-US" altLang="zh-CN" sz="2880" dirty="0" smtClean="0">
                <a:solidFill>
                  <a:srgbClr val="C00000"/>
                </a:solidFill>
              </a:rPr>
              <a:t>.) </a:t>
            </a:r>
            <a:endParaRPr lang="en-US" altLang="zh-CN" sz="2880" dirty="0" smtClean="0">
              <a:solidFill>
                <a:srgbClr val="C00000"/>
              </a:solidFill>
            </a:endParaRPr>
          </a:p>
          <a:p>
            <a:r>
              <a:rPr lang="en-US" altLang="zh-CN" sz="2880" dirty="0" smtClean="0"/>
              <a:t>foreign concepts</a:t>
            </a:r>
            <a:endParaRPr lang="en-US" altLang="zh-CN" sz="2880" dirty="0" smtClean="0"/>
          </a:p>
          <a:p>
            <a:r>
              <a:rPr lang="en-US" altLang="zh-CN" sz="2880" dirty="0" smtClean="0">
                <a:solidFill>
                  <a:srgbClr val="C00000"/>
                </a:solidFill>
              </a:rPr>
              <a:t>kids my age </a:t>
            </a:r>
            <a:endParaRPr lang="en-US" altLang="zh-CN" sz="2880" dirty="0" smtClean="0">
              <a:solidFill>
                <a:srgbClr val="C00000"/>
              </a:solidFill>
            </a:endParaRPr>
          </a:p>
          <a:p>
            <a:r>
              <a:rPr lang="en-US" altLang="zh-CN" sz="2880" dirty="0" smtClean="0"/>
              <a:t>feel useful and appreciated </a:t>
            </a:r>
            <a:endParaRPr lang="en-US" altLang="zh-CN" sz="2880" dirty="0" smtClean="0"/>
          </a:p>
          <a:p>
            <a:r>
              <a:rPr lang="en-US" altLang="zh-CN" sz="2880" dirty="0" smtClean="0">
                <a:solidFill>
                  <a:srgbClr val="C00000"/>
                </a:solidFill>
              </a:rPr>
              <a:t>place/put one’s finger on </a:t>
            </a:r>
            <a:endParaRPr lang="en-US" altLang="zh-CN" sz="2880" dirty="0" smtClean="0">
              <a:solidFill>
                <a:srgbClr val="C00000"/>
              </a:solidFill>
            </a:endParaRPr>
          </a:p>
          <a:p>
            <a:r>
              <a:rPr lang="en-US" altLang="zh-CN" sz="2880" dirty="0" smtClean="0"/>
              <a:t>on a daily basis</a:t>
            </a:r>
            <a:endParaRPr lang="en-US" altLang="zh-CN" sz="2880" dirty="0" smtClean="0"/>
          </a:p>
          <a:p>
            <a:r>
              <a:rPr lang="en-US" altLang="zh-CN" sz="2880" dirty="0">
                <a:solidFill>
                  <a:srgbClr val="C00000"/>
                </a:solidFill>
              </a:rPr>
              <a:t>s</a:t>
            </a:r>
            <a:r>
              <a:rPr lang="en-US" altLang="zh-CN" sz="2880" dirty="0" smtClean="0">
                <a:solidFill>
                  <a:srgbClr val="C00000"/>
                </a:solidFill>
              </a:rPr>
              <a:t>peak volumes</a:t>
            </a:r>
            <a:endParaRPr lang="en-US" altLang="zh-CN" sz="2880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17"/>
          <p:cNvSpPr>
            <a:spLocks noChangeArrowheads="1"/>
          </p:cNvSpPr>
          <p:nvPr/>
        </p:nvSpPr>
        <p:spPr bwMode="auto">
          <a:xfrm>
            <a:off x="780013" y="1550987"/>
            <a:ext cx="4624711" cy="45218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880" dirty="0"/>
              <a:t>使精疲力竭 ；磨垮</a:t>
            </a:r>
            <a:endParaRPr lang="zh-CN" altLang="en-US" sz="2880" dirty="0"/>
          </a:p>
          <a:p>
            <a:r>
              <a:rPr lang="zh-CN" altLang="en-US" sz="2880" dirty="0">
                <a:solidFill>
                  <a:srgbClr val="C00000"/>
                </a:solidFill>
              </a:rPr>
              <a:t>在</a:t>
            </a:r>
            <a:r>
              <a:rPr lang="en-US" altLang="zh-CN" sz="2880" dirty="0">
                <a:solidFill>
                  <a:srgbClr val="C00000"/>
                </a:solidFill>
              </a:rPr>
              <a:t>…</a:t>
            </a:r>
            <a:r>
              <a:rPr lang="zh-CN" altLang="en-US" sz="2880" dirty="0">
                <a:solidFill>
                  <a:srgbClr val="C00000"/>
                </a:solidFill>
              </a:rPr>
              <a:t>方面攒集了相当的名气   </a:t>
            </a:r>
            <a:endParaRPr lang="zh-CN" altLang="en-US" sz="2880" dirty="0">
              <a:solidFill>
                <a:srgbClr val="C00000"/>
              </a:solidFill>
            </a:endParaRPr>
          </a:p>
          <a:p>
            <a:r>
              <a:rPr lang="zh-CN" altLang="en-US" sz="2880" dirty="0"/>
              <a:t>相处愉快    </a:t>
            </a:r>
            <a:endParaRPr lang="zh-CN" altLang="en-US" sz="2880" dirty="0"/>
          </a:p>
          <a:p>
            <a:r>
              <a:rPr lang="zh-CN" altLang="en-US" sz="2880" dirty="0">
                <a:solidFill>
                  <a:srgbClr val="C00000"/>
                </a:solidFill>
              </a:rPr>
              <a:t>更不用说                           </a:t>
            </a:r>
            <a:endParaRPr lang="zh-CN" altLang="en-US" sz="2880" dirty="0">
              <a:solidFill>
                <a:srgbClr val="C00000"/>
              </a:solidFill>
            </a:endParaRPr>
          </a:p>
          <a:p>
            <a:r>
              <a:rPr lang="zh-CN" altLang="en-US" sz="2880" dirty="0"/>
              <a:t>回想时才明白    </a:t>
            </a:r>
            <a:endParaRPr lang="en-US" altLang="zh-CN" sz="2880" dirty="0" smtClean="0"/>
          </a:p>
          <a:p>
            <a:r>
              <a:rPr lang="zh-CN" altLang="en-US" sz="2880" dirty="0">
                <a:solidFill>
                  <a:srgbClr val="C00000"/>
                </a:solidFill>
              </a:rPr>
              <a:t>成才较</a:t>
            </a:r>
            <a:r>
              <a:rPr lang="zh-CN" altLang="en-US" sz="2880" dirty="0" smtClean="0">
                <a:solidFill>
                  <a:srgbClr val="C00000"/>
                </a:solidFill>
              </a:rPr>
              <a:t>晚</a:t>
            </a:r>
            <a:endParaRPr lang="en-US" altLang="zh-CN" sz="2880" dirty="0">
              <a:solidFill>
                <a:srgbClr val="C00000"/>
              </a:solidFill>
            </a:endParaRPr>
          </a:p>
          <a:p>
            <a:r>
              <a:rPr lang="zh-CN" altLang="en-US" sz="2880" dirty="0" smtClean="0"/>
              <a:t>无数次</a:t>
            </a:r>
            <a:endParaRPr lang="en-US" altLang="zh-CN" sz="2880" dirty="0" smtClean="0"/>
          </a:p>
          <a:p>
            <a:r>
              <a:rPr lang="zh-CN" altLang="en-US" sz="2880" dirty="0">
                <a:solidFill>
                  <a:srgbClr val="C00000"/>
                </a:solidFill>
              </a:rPr>
              <a:t>一跃</a:t>
            </a:r>
            <a:r>
              <a:rPr lang="zh-CN" altLang="en-US" sz="2880" dirty="0" smtClean="0">
                <a:solidFill>
                  <a:srgbClr val="C00000"/>
                </a:solidFill>
              </a:rPr>
              <a:t>成为</a:t>
            </a:r>
            <a:endParaRPr lang="en-US" altLang="zh-CN" sz="2880" dirty="0" smtClean="0">
              <a:solidFill>
                <a:srgbClr val="C00000"/>
              </a:solidFill>
            </a:endParaRPr>
          </a:p>
          <a:p>
            <a:r>
              <a:rPr lang="zh-CN" altLang="en-US" sz="2880" dirty="0"/>
              <a:t>顽强的前锋和</a:t>
            </a:r>
            <a:r>
              <a:rPr lang="zh-CN" altLang="en-US" sz="2880" dirty="0" smtClean="0"/>
              <a:t>中场</a:t>
            </a:r>
            <a:endParaRPr lang="en-US" altLang="zh-CN" sz="2880" dirty="0" smtClean="0"/>
          </a:p>
          <a:p>
            <a:r>
              <a:rPr lang="zh-CN" altLang="en-US" sz="2880" dirty="0">
                <a:solidFill>
                  <a:srgbClr val="C00000"/>
                </a:solidFill>
              </a:rPr>
              <a:t>缺了一点</a:t>
            </a:r>
            <a:r>
              <a:rPr lang="zh-CN" altLang="en-US" sz="2880" dirty="0" smtClean="0">
                <a:solidFill>
                  <a:srgbClr val="C00000"/>
                </a:solidFill>
              </a:rPr>
              <a:t>精髓</a:t>
            </a:r>
            <a:endParaRPr lang="en-US" altLang="zh-CN" sz="2880" dirty="0" smtClean="0">
              <a:solidFill>
                <a:srgbClr val="C00000"/>
              </a:solidFill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1084243" y="923122"/>
            <a:ext cx="9763124" cy="6076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en-US" altLang="zh-CN" sz="3360" b="1" dirty="0"/>
              <a:t>Useful Expressions</a:t>
            </a:r>
            <a:endParaRPr lang="zh-CN" altLang="zh-CN" sz="3360" b="1" dirty="0"/>
          </a:p>
        </p:txBody>
      </p:sp>
      <p:sp>
        <p:nvSpPr>
          <p:cNvPr id="3" name="矩形 2"/>
          <p:cNvSpPr/>
          <p:nvPr/>
        </p:nvSpPr>
        <p:spPr>
          <a:xfrm>
            <a:off x="5577542" y="1550986"/>
            <a:ext cx="6221491" cy="4965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80" dirty="0" smtClean="0"/>
              <a:t>wear </a:t>
            </a:r>
            <a:r>
              <a:rPr lang="en-US" altLang="zh-CN" sz="2880" dirty="0"/>
              <a:t>sb./</a:t>
            </a:r>
            <a:r>
              <a:rPr lang="en-US" altLang="zh-CN" sz="2880" dirty="0" err="1"/>
              <a:t>sth</a:t>
            </a:r>
            <a:r>
              <a:rPr lang="en-US" altLang="zh-CN" sz="2880" dirty="0"/>
              <a:t>. down</a:t>
            </a:r>
            <a:endParaRPr lang="en-US" altLang="zh-CN" sz="2880" dirty="0"/>
          </a:p>
          <a:p>
            <a:r>
              <a:rPr lang="en-US" altLang="zh-CN" sz="2880" dirty="0">
                <a:solidFill>
                  <a:srgbClr val="C00000"/>
                </a:solidFill>
              </a:rPr>
              <a:t>develop the/quite a reputation for…</a:t>
            </a:r>
            <a:endParaRPr lang="en-US" altLang="zh-CN" sz="2880" dirty="0">
              <a:solidFill>
                <a:srgbClr val="C00000"/>
              </a:solidFill>
            </a:endParaRPr>
          </a:p>
          <a:p>
            <a:r>
              <a:rPr lang="en-US" altLang="zh-CN" sz="2880" dirty="0" smtClean="0"/>
              <a:t>enjoy </a:t>
            </a:r>
            <a:r>
              <a:rPr lang="en-US" altLang="zh-CN" sz="2880" dirty="0"/>
              <a:t>each other’s company </a:t>
            </a:r>
            <a:endParaRPr lang="en-US" altLang="zh-CN" sz="2880" dirty="0"/>
          </a:p>
          <a:p>
            <a:r>
              <a:rPr lang="en-US" altLang="zh-CN" sz="2880" dirty="0">
                <a:solidFill>
                  <a:srgbClr val="C00000"/>
                </a:solidFill>
              </a:rPr>
              <a:t>let alone </a:t>
            </a:r>
            <a:endParaRPr lang="en-US" altLang="zh-CN" sz="2880" dirty="0">
              <a:solidFill>
                <a:srgbClr val="C00000"/>
              </a:solidFill>
            </a:endParaRPr>
          </a:p>
          <a:p>
            <a:r>
              <a:rPr lang="en-US" altLang="zh-CN" sz="2880" dirty="0"/>
              <a:t>be clear in hindsight </a:t>
            </a:r>
            <a:endParaRPr lang="en-US" altLang="zh-CN" sz="2880" dirty="0"/>
          </a:p>
          <a:p>
            <a:r>
              <a:rPr lang="en-US" altLang="zh-CN" sz="2880" dirty="0" smtClean="0">
                <a:solidFill>
                  <a:srgbClr val="C00000"/>
                </a:solidFill>
              </a:rPr>
              <a:t>be a late bloomer</a:t>
            </a:r>
            <a:endParaRPr lang="en-US" altLang="zh-CN" sz="2880" dirty="0" smtClean="0">
              <a:solidFill>
                <a:srgbClr val="C00000"/>
              </a:solidFill>
            </a:endParaRPr>
          </a:p>
          <a:p>
            <a:r>
              <a:rPr lang="en-US" altLang="zh-CN" sz="2880" dirty="0" smtClean="0"/>
              <a:t>on numerous occasions</a:t>
            </a:r>
            <a:endParaRPr lang="en-US" altLang="zh-CN" sz="2880" dirty="0"/>
          </a:p>
          <a:p>
            <a:r>
              <a:rPr lang="en-US" altLang="zh-CN" sz="2880" dirty="0" smtClean="0">
                <a:solidFill>
                  <a:srgbClr val="C00000"/>
                </a:solidFill>
              </a:rPr>
              <a:t>erupt into sb./</a:t>
            </a:r>
            <a:r>
              <a:rPr lang="en-US" altLang="zh-CN" sz="2880" dirty="0" err="1" smtClean="0">
                <a:solidFill>
                  <a:srgbClr val="C00000"/>
                </a:solidFill>
              </a:rPr>
              <a:t>sth</a:t>
            </a:r>
            <a:r>
              <a:rPr lang="en-US" altLang="zh-CN" sz="2880" dirty="0" smtClean="0">
                <a:solidFill>
                  <a:srgbClr val="C00000"/>
                </a:solidFill>
              </a:rPr>
              <a:t>.</a:t>
            </a:r>
            <a:endParaRPr lang="en-US" altLang="zh-CN" sz="2880" dirty="0" smtClean="0">
              <a:solidFill>
                <a:srgbClr val="C00000"/>
              </a:solidFill>
            </a:endParaRPr>
          </a:p>
          <a:p>
            <a:r>
              <a:rPr lang="en-US" altLang="zh-CN" sz="2880" dirty="0" smtClean="0"/>
              <a:t>tenacious forward and midfielder</a:t>
            </a:r>
            <a:endParaRPr lang="en-US" altLang="zh-CN" sz="2880" dirty="0" smtClean="0"/>
          </a:p>
          <a:p>
            <a:r>
              <a:rPr lang="en-US" altLang="zh-CN" sz="2880" dirty="0" smtClean="0">
                <a:solidFill>
                  <a:srgbClr val="C00000"/>
                </a:solidFill>
              </a:rPr>
              <a:t>lack a certain essence</a:t>
            </a:r>
            <a:endParaRPr lang="en-US" altLang="zh-CN" sz="2880" dirty="0" smtClean="0">
              <a:solidFill>
                <a:srgbClr val="C00000"/>
              </a:solidFill>
            </a:endParaRPr>
          </a:p>
          <a:p>
            <a:r>
              <a:rPr lang="en-US" altLang="zh-CN" sz="2880" dirty="0" smtClean="0"/>
              <a:t> </a:t>
            </a:r>
            <a:endParaRPr lang="en-US" altLang="zh-CN" sz="288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After Reading</a:t>
            </a:r>
            <a:endParaRPr lang="zh-CN" altLang="en-US" dirty="0"/>
          </a:p>
        </p:txBody>
      </p:sp>
      <p:sp>
        <p:nvSpPr>
          <p:cNvPr id="5" name="矩形 17"/>
          <p:cNvSpPr>
            <a:spLocks noChangeArrowheads="1"/>
          </p:cNvSpPr>
          <p:nvPr/>
        </p:nvSpPr>
        <p:spPr bwMode="auto">
          <a:xfrm>
            <a:off x="637600" y="1591841"/>
            <a:ext cx="4406890" cy="40786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880" dirty="0" smtClean="0">
                <a:solidFill>
                  <a:srgbClr val="C00000"/>
                </a:solidFill>
              </a:rPr>
              <a:t>选拔</a:t>
            </a:r>
            <a:endParaRPr lang="zh-CN" altLang="en-US" sz="2880" dirty="0">
              <a:solidFill>
                <a:srgbClr val="C00000"/>
              </a:solidFill>
            </a:endParaRPr>
          </a:p>
          <a:p>
            <a:r>
              <a:rPr lang="zh-CN" altLang="en-US" sz="2880" dirty="0"/>
              <a:t>加入足球队 </a:t>
            </a:r>
            <a:endParaRPr lang="en-US" altLang="zh-CN" sz="2880" dirty="0" smtClean="0"/>
          </a:p>
          <a:p>
            <a:r>
              <a:rPr lang="zh-CN" altLang="en-US" sz="2880" dirty="0" smtClean="0">
                <a:solidFill>
                  <a:srgbClr val="C00000"/>
                </a:solidFill>
              </a:rPr>
              <a:t>突然进入</a:t>
            </a:r>
            <a:r>
              <a:rPr lang="en-US" altLang="zh-CN" sz="2880" dirty="0" smtClean="0">
                <a:solidFill>
                  <a:srgbClr val="C00000"/>
                </a:solidFill>
              </a:rPr>
              <a:t>(</a:t>
            </a:r>
            <a:r>
              <a:rPr lang="zh-CN" altLang="en-US" sz="2880" dirty="0" smtClean="0">
                <a:solidFill>
                  <a:srgbClr val="C00000"/>
                </a:solidFill>
              </a:rPr>
              <a:t>某种状态或局面</a:t>
            </a:r>
            <a:r>
              <a:rPr lang="en-US" altLang="zh-CN" sz="2880" dirty="0" smtClean="0">
                <a:solidFill>
                  <a:srgbClr val="C00000"/>
                </a:solidFill>
              </a:rPr>
              <a:t>)</a:t>
            </a:r>
            <a:endParaRPr lang="en-US" altLang="zh-CN" sz="2880" dirty="0" smtClean="0">
              <a:solidFill>
                <a:srgbClr val="C00000"/>
              </a:solidFill>
            </a:endParaRPr>
          </a:p>
          <a:p>
            <a:r>
              <a:rPr lang="zh-CN" altLang="en-US" sz="2880" dirty="0" smtClean="0"/>
              <a:t>超乎最</a:t>
            </a:r>
            <a:r>
              <a:rPr lang="zh-CN" altLang="en-US" sz="2880" dirty="0"/>
              <a:t>狂野的</a:t>
            </a:r>
            <a:r>
              <a:rPr lang="zh-CN" altLang="en-US" sz="2880" dirty="0" smtClean="0"/>
              <a:t>想象</a:t>
            </a:r>
            <a:endParaRPr lang="en-US" altLang="zh-CN" sz="2880" dirty="0" smtClean="0"/>
          </a:p>
          <a:p>
            <a:r>
              <a:rPr lang="zh-CN" altLang="en-US" sz="2880" dirty="0" smtClean="0">
                <a:solidFill>
                  <a:srgbClr val="C00000"/>
                </a:solidFill>
              </a:rPr>
              <a:t>征服 </a:t>
            </a:r>
            <a:endParaRPr lang="en-US" altLang="zh-CN" sz="2880" dirty="0" smtClean="0">
              <a:solidFill>
                <a:srgbClr val="C00000"/>
              </a:solidFill>
            </a:endParaRPr>
          </a:p>
          <a:p>
            <a:r>
              <a:rPr lang="zh-CN" altLang="en-US" sz="2880" dirty="0" smtClean="0"/>
              <a:t>致力于</a:t>
            </a:r>
            <a:endParaRPr lang="en-US" altLang="zh-CN" sz="2880" dirty="0" smtClean="0"/>
          </a:p>
          <a:p>
            <a:r>
              <a:rPr lang="zh-CN" altLang="en-US" sz="2880" dirty="0">
                <a:solidFill>
                  <a:srgbClr val="C00000"/>
                </a:solidFill>
              </a:rPr>
              <a:t>多支球队</a:t>
            </a:r>
            <a:endParaRPr lang="en-US" altLang="zh-CN" sz="2880" dirty="0" smtClean="0">
              <a:solidFill>
                <a:srgbClr val="C00000"/>
              </a:solidFill>
            </a:endParaRPr>
          </a:p>
          <a:p>
            <a:r>
              <a:rPr lang="zh-CN" altLang="en-US" sz="2880" dirty="0"/>
              <a:t>报名</a:t>
            </a:r>
            <a:r>
              <a:rPr lang="zh-CN" altLang="en-US" sz="2880" dirty="0" smtClean="0"/>
              <a:t>参加</a:t>
            </a:r>
            <a:endParaRPr lang="en-US" altLang="zh-CN" sz="2880" dirty="0" smtClean="0"/>
          </a:p>
          <a:p>
            <a:r>
              <a:rPr lang="zh-CN" altLang="en-US" sz="2880" dirty="0">
                <a:solidFill>
                  <a:srgbClr val="C00000"/>
                </a:solidFill>
              </a:rPr>
              <a:t>优质</a:t>
            </a:r>
            <a:r>
              <a:rPr lang="zh-CN" altLang="en-US" sz="2880" dirty="0" smtClean="0">
                <a:solidFill>
                  <a:srgbClr val="C00000"/>
                </a:solidFill>
              </a:rPr>
              <a:t>教育</a:t>
            </a:r>
            <a:endParaRPr lang="en-US" altLang="zh-CN" sz="2880" dirty="0" smtClean="0">
              <a:solidFill>
                <a:srgbClr val="C00000"/>
              </a:solidFill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1257062" y="750302"/>
            <a:ext cx="9763124" cy="6076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en-US" altLang="zh-CN" sz="3360" b="1" dirty="0"/>
              <a:t>Useful Expressions</a:t>
            </a:r>
            <a:endParaRPr lang="zh-CN" altLang="zh-CN" sz="3360" b="1" dirty="0"/>
          </a:p>
        </p:txBody>
      </p:sp>
      <p:sp>
        <p:nvSpPr>
          <p:cNvPr id="3" name="矩形 2"/>
          <p:cNvSpPr/>
          <p:nvPr/>
        </p:nvSpPr>
        <p:spPr>
          <a:xfrm>
            <a:off x="5044489" y="1632481"/>
            <a:ext cx="6653539" cy="40786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80" dirty="0" smtClean="0">
                <a:solidFill>
                  <a:srgbClr val="C00000"/>
                </a:solidFill>
              </a:rPr>
              <a:t>try out (for)</a:t>
            </a:r>
            <a:endParaRPr lang="en-US" altLang="zh-CN" sz="2880" dirty="0">
              <a:solidFill>
                <a:srgbClr val="C00000"/>
              </a:solidFill>
            </a:endParaRPr>
          </a:p>
          <a:p>
            <a:r>
              <a:rPr lang="en-US" altLang="zh-CN" sz="2880" dirty="0"/>
              <a:t>make the soccer </a:t>
            </a:r>
            <a:r>
              <a:rPr lang="en-US" altLang="zh-CN" sz="2880" dirty="0" smtClean="0"/>
              <a:t>team</a:t>
            </a:r>
            <a:endParaRPr lang="en-US" altLang="zh-CN" sz="2880" dirty="0" smtClean="0"/>
          </a:p>
          <a:p>
            <a:r>
              <a:rPr lang="en-US" altLang="zh-CN" sz="2880" dirty="0" smtClean="0">
                <a:solidFill>
                  <a:srgbClr val="C00000"/>
                </a:solidFill>
              </a:rPr>
              <a:t>be catapulted into  </a:t>
            </a:r>
            <a:endParaRPr lang="en-US" altLang="zh-CN" sz="2880" dirty="0" smtClean="0">
              <a:solidFill>
                <a:srgbClr val="C00000"/>
              </a:solidFill>
            </a:endParaRPr>
          </a:p>
          <a:p>
            <a:r>
              <a:rPr lang="en-US" altLang="zh-CN" sz="2880" dirty="0" smtClean="0"/>
              <a:t>exceed the wildest of one’s imagination</a:t>
            </a:r>
            <a:endParaRPr lang="en-US" altLang="zh-CN" sz="2880" dirty="0"/>
          </a:p>
          <a:p>
            <a:r>
              <a:rPr lang="en-US" altLang="zh-CN" sz="2880" dirty="0" smtClean="0">
                <a:solidFill>
                  <a:srgbClr val="C00000"/>
                </a:solidFill>
              </a:rPr>
              <a:t>take…by storm</a:t>
            </a:r>
            <a:endParaRPr lang="en-US" altLang="zh-CN" sz="2880" dirty="0" smtClean="0">
              <a:solidFill>
                <a:srgbClr val="C00000"/>
              </a:solidFill>
            </a:endParaRPr>
          </a:p>
          <a:p>
            <a:r>
              <a:rPr lang="en-US" altLang="zh-CN" sz="2880" dirty="0" smtClean="0"/>
              <a:t>commit oneself to…</a:t>
            </a:r>
            <a:endParaRPr lang="en-US" altLang="zh-CN" sz="2880" dirty="0" smtClean="0"/>
          </a:p>
          <a:p>
            <a:r>
              <a:rPr lang="en-US" altLang="zh-CN" sz="2880" dirty="0" smtClean="0">
                <a:solidFill>
                  <a:srgbClr val="C00000"/>
                </a:solidFill>
              </a:rPr>
              <a:t>multiple teams</a:t>
            </a:r>
            <a:endParaRPr lang="en-US" altLang="zh-CN" sz="2880" dirty="0" smtClean="0">
              <a:solidFill>
                <a:srgbClr val="C00000"/>
              </a:solidFill>
            </a:endParaRPr>
          </a:p>
          <a:p>
            <a:r>
              <a:rPr lang="en-US" altLang="zh-CN" sz="2880" dirty="0"/>
              <a:t>r</a:t>
            </a:r>
            <a:r>
              <a:rPr lang="en-US" altLang="zh-CN" sz="2880" dirty="0" smtClean="0"/>
              <a:t>egister for</a:t>
            </a:r>
            <a:endParaRPr lang="en-US" altLang="zh-CN" sz="2880" dirty="0" smtClean="0"/>
          </a:p>
          <a:p>
            <a:r>
              <a:rPr lang="en-US" altLang="zh-CN" sz="2880" dirty="0" smtClean="0">
                <a:solidFill>
                  <a:srgbClr val="C00000"/>
                </a:solidFill>
              </a:rPr>
              <a:t>quality education </a:t>
            </a:r>
            <a:endParaRPr lang="en-US" altLang="zh-CN" sz="2880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17"/>
          <p:cNvSpPr>
            <a:spLocks noChangeArrowheads="1"/>
          </p:cNvSpPr>
          <p:nvPr/>
        </p:nvSpPr>
        <p:spPr bwMode="auto">
          <a:xfrm>
            <a:off x="780013" y="1329385"/>
            <a:ext cx="4624711" cy="58515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880" dirty="0">
                <a:solidFill>
                  <a:srgbClr val="3F3F3F"/>
                </a:solidFill>
              </a:rPr>
              <a:t>似火的激情  </a:t>
            </a:r>
            <a:endParaRPr lang="en-US" altLang="zh-CN" sz="2880" dirty="0">
              <a:solidFill>
                <a:srgbClr val="3F3F3F"/>
              </a:solidFill>
            </a:endParaRPr>
          </a:p>
          <a:p>
            <a:r>
              <a:rPr lang="zh-CN" altLang="en-US" sz="2880" dirty="0" smtClean="0">
                <a:solidFill>
                  <a:srgbClr val="C00000"/>
                </a:solidFill>
              </a:rPr>
              <a:t>社交生活</a:t>
            </a:r>
            <a:endParaRPr lang="en-US" altLang="zh-CN" sz="2880" dirty="0" smtClean="0">
              <a:solidFill>
                <a:srgbClr val="C00000"/>
              </a:solidFill>
            </a:endParaRPr>
          </a:p>
          <a:p>
            <a:r>
              <a:rPr lang="zh-CN" altLang="en-US" sz="2880" dirty="0" smtClean="0">
                <a:solidFill>
                  <a:srgbClr val="3F3F3F"/>
                </a:solidFill>
              </a:rPr>
              <a:t>变得兴旺，丰富，繁荣</a:t>
            </a:r>
            <a:endParaRPr lang="en-US" altLang="zh-CN" sz="2880" dirty="0" smtClean="0">
              <a:solidFill>
                <a:srgbClr val="3F3F3F"/>
              </a:solidFill>
            </a:endParaRPr>
          </a:p>
          <a:p>
            <a:r>
              <a:rPr lang="zh-CN" altLang="en-US" sz="2880" dirty="0" smtClean="0">
                <a:solidFill>
                  <a:srgbClr val="C00000"/>
                </a:solidFill>
              </a:rPr>
              <a:t>许多不同水平的球技</a:t>
            </a:r>
            <a:endParaRPr lang="zh-CN" altLang="en-US" sz="2880" dirty="0" smtClean="0">
              <a:solidFill>
                <a:srgbClr val="C00000"/>
              </a:solidFill>
            </a:endParaRPr>
          </a:p>
          <a:p>
            <a:r>
              <a:rPr lang="zh-CN" altLang="en-US" sz="2880" dirty="0" smtClean="0">
                <a:solidFill>
                  <a:srgbClr val="3F3F3F"/>
                </a:solidFill>
              </a:rPr>
              <a:t>塑造某人的个性  </a:t>
            </a:r>
            <a:endParaRPr lang="zh-CN" altLang="en-US" sz="2880" dirty="0" smtClean="0">
              <a:solidFill>
                <a:srgbClr val="3F3F3F"/>
              </a:solidFill>
            </a:endParaRPr>
          </a:p>
          <a:p>
            <a:r>
              <a:rPr lang="zh-CN" altLang="en-US" sz="2880" dirty="0" smtClean="0">
                <a:solidFill>
                  <a:srgbClr val="C00000"/>
                </a:solidFill>
              </a:rPr>
              <a:t>进球，射门得分  </a:t>
            </a:r>
            <a:endParaRPr lang="zh-CN" altLang="en-US" sz="2880" dirty="0" smtClean="0">
              <a:solidFill>
                <a:srgbClr val="C00000"/>
              </a:solidFill>
            </a:endParaRPr>
          </a:p>
          <a:p>
            <a:r>
              <a:rPr lang="zh-CN" altLang="en-US" sz="2880" dirty="0" smtClean="0">
                <a:solidFill>
                  <a:srgbClr val="3F3F3F"/>
                </a:solidFill>
              </a:rPr>
              <a:t>错失良机 </a:t>
            </a:r>
            <a:endParaRPr lang="en-US" altLang="zh-CN" sz="2880" dirty="0" smtClean="0">
              <a:solidFill>
                <a:srgbClr val="3F3F3F"/>
              </a:solidFill>
            </a:endParaRPr>
          </a:p>
          <a:p>
            <a:r>
              <a:rPr lang="zh-CN" altLang="en-US" sz="2880" dirty="0">
                <a:solidFill>
                  <a:srgbClr val="C00000"/>
                </a:solidFill>
              </a:rPr>
              <a:t>流泪</a:t>
            </a:r>
            <a:r>
              <a:rPr lang="zh-CN" altLang="en-US" sz="2880" dirty="0" smtClean="0">
                <a:solidFill>
                  <a:srgbClr val="C00000"/>
                </a:solidFill>
              </a:rPr>
              <a:t>哭泣</a:t>
            </a:r>
            <a:endParaRPr lang="en-US" altLang="zh-CN" sz="2880" dirty="0" smtClean="0">
              <a:solidFill>
                <a:srgbClr val="C00000"/>
              </a:solidFill>
            </a:endParaRPr>
          </a:p>
          <a:p>
            <a:r>
              <a:rPr lang="zh-CN" altLang="en-US" sz="2880" dirty="0" smtClean="0"/>
              <a:t>生死攸关</a:t>
            </a:r>
            <a:r>
              <a:rPr lang="zh-CN" altLang="en-US" sz="2880" dirty="0"/>
              <a:t>的</a:t>
            </a:r>
            <a:r>
              <a:rPr lang="zh-CN" altLang="en-US" sz="2880" dirty="0" smtClean="0"/>
              <a:t>事</a:t>
            </a:r>
            <a:endParaRPr lang="en-US" altLang="zh-CN" sz="2880" dirty="0" smtClean="0"/>
          </a:p>
          <a:p>
            <a:r>
              <a:rPr lang="zh-CN" altLang="en-US" sz="2880" dirty="0">
                <a:solidFill>
                  <a:srgbClr val="C00000"/>
                </a:solidFill>
              </a:rPr>
              <a:t>精神的</a:t>
            </a:r>
            <a:r>
              <a:rPr lang="zh-CN" altLang="en-US" sz="2880" dirty="0" smtClean="0">
                <a:solidFill>
                  <a:srgbClr val="C00000"/>
                </a:solidFill>
              </a:rPr>
              <a:t>体现</a:t>
            </a:r>
            <a:endParaRPr lang="en-US" altLang="zh-CN" sz="2880" dirty="0" smtClean="0">
              <a:solidFill>
                <a:srgbClr val="C00000"/>
              </a:solidFill>
            </a:endParaRPr>
          </a:p>
          <a:p>
            <a:r>
              <a:rPr lang="zh-CN" altLang="en-US" sz="2880" dirty="0" smtClean="0"/>
              <a:t>融入血液 </a:t>
            </a:r>
            <a:endParaRPr lang="en-US" altLang="zh-CN" sz="2880" dirty="0" smtClean="0"/>
          </a:p>
          <a:p>
            <a:r>
              <a:rPr lang="zh-CN" altLang="en-US" sz="2880" dirty="0">
                <a:solidFill>
                  <a:srgbClr val="C00000"/>
                </a:solidFill>
              </a:rPr>
              <a:t>明日之星</a:t>
            </a:r>
            <a:endParaRPr lang="zh-CN" altLang="en-US" sz="2880" dirty="0" smtClean="0">
              <a:solidFill>
                <a:srgbClr val="C00000"/>
              </a:solidFill>
            </a:endParaRPr>
          </a:p>
          <a:p>
            <a:endParaRPr lang="en-US" altLang="zh-CN" sz="2880" dirty="0" smtClean="0">
              <a:solidFill>
                <a:srgbClr val="3F3F3F"/>
              </a:solidFill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1084243" y="711887"/>
            <a:ext cx="9763124" cy="6076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en-US" altLang="zh-CN" sz="3360" b="1" dirty="0">
                <a:solidFill>
                  <a:srgbClr val="3F3F3F"/>
                </a:solidFill>
              </a:rPr>
              <a:t>Useful Expressions</a:t>
            </a:r>
            <a:endParaRPr lang="zh-CN" altLang="zh-CN" sz="3360" b="1" dirty="0">
              <a:solidFill>
                <a:srgbClr val="3F3F3F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5577542" y="1329384"/>
            <a:ext cx="6221491" cy="54082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80" dirty="0">
                <a:solidFill>
                  <a:srgbClr val="3F3F3F"/>
                </a:solidFill>
              </a:rPr>
              <a:t>a burning passion </a:t>
            </a:r>
            <a:endParaRPr lang="en-US" altLang="zh-CN" sz="2880" dirty="0">
              <a:solidFill>
                <a:srgbClr val="3F3F3F"/>
              </a:solidFill>
            </a:endParaRPr>
          </a:p>
          <a:p>
            <a:r>
              <a:rPr lang="en-US" altLang="zh-CN" sz="2880" dirty="0" smtClean="0">
                <a:solidFill>
                  <a:srgbClr val="C00000"/>
                </a:solidFill>
              </a:rPr>
              <a:t>social life</a:t>
            </a:r>
            <a:endParaRPr lang="en-US" altLang="zh-CN" sz="2880" dirty="0" smtClean="0">
              <a:solidFill>
                <a:srgbClr val="C00000"/>
              </a:solidFill>
            </a:endParaRPr>
          </a:p>
          <a:p>
            <a:r>
              <a:rPr lang="en-US" altLang="zh-CN" sz="2880" dirty="0" smtClean="0">
                <a:solidFill>
                  <a:srgbClr val="3F3F3F"/>
                </a:solidFill>
              </a:rPr>
              <a:t>thrive off </a:t>
            </a:r>
            <a:endParaRPr lang="en-US" altLang="zh-CN" sz="2880" dirty="0" smtClean="0">
              <a:solidFill>
                <a:srgbClr val="3F3F3F"/>
              </a:solidFill>
            </a:endParaRPr>
          </a:p>
          <a:p>
            <a:r>
              <a:rPr lang="en-US" altLang="zh-CN" sz="2880" dirty="0" smtClean="0">
                <a:solidFill>
                  <a:srgbClr val="C00000"/>
                </a:solidFill>
              </a:rPr>
              <a:t>a multitude of skill levels</a:t>
            </a:r>
            <a:endParaRPr lang="en-US" altLang="zh-CN" sz="2880" dirty="0">
              <a:solidFill>
                <a:srgbClr val="C00000"/>
              </a:solidFill>
            </a:endParaRPr>
          </a:p>
          <a:p>
            <a:r>
              <a:rPr lang="en-US" altLang="zh-CN" sz="2880" dirty="0" smtClean="0">
                <a:solidFill>
                  <a:srgbClr val="3F3F3F"/>
                </a:solidFill>
              </a:rPr>
              <a:t>shape one’s personality </a:t>
            </a:r>
            <a:endParaRPr lang="en-US" altLang="zh-CN" sz="2880" dirty="0" smtClean="0">
              <a:solidFill>
                <a:srgbClr val="3F3F3F"/>
              </a:solidFill>
            </a:endParaRPr>
          </a:p>
          <a:p>
            <a:r>
              <a:rPr lang="en-US" altLang="zh-CN" sz="2880" dirty="0" smtClean="0">
                <a:solidFill>
                  <a:srgbClr val="C00000"/>
                </a:solidFill>
              </a:rPr>
              <a:t>score a goal </a:t>
            </a:r>
            <a:endParaRPr lang="en-US" altLang="zh-CN" sz="2880" dirty="0" smtClean="0">
              <a:solidFill>
                <a:srgbClr val="C00000"/>
              </a:solidFill>
            </a:endParaRPr>
          </a:p>
          <a:p>
            <a:r>
              <a:rPr lang="en-US" altLang="zh-CN" sz="2880" dirty="0" smtClean="0">
                <a:solidFill>
                  <a:srgbClr val="3F3F3F"/>
                </a:solidFill>
              </a:rPr>
              <a:t>squander a chance </a:t>
            </a:r>
            <a:endParaRPr lang="en-US" altLang="zh-CN" sz="2880" dirty="0" smtClean="0">
              <a:solidFill>
                <a:srgbClr val="3F3F3F"/>
              </a:solidFill>
            </a:endParaRPr>
          </a:p>
          <a:p>
            <a:r>
              <a:rPr lang="en-US" altLang="zh-CN" sz="2880" dirty="0">
                <a:solidFill>
                  <a:srgbClr val="C00000"/>
                </a:solidFill>
              </a:rPr>
              <a:t>s</a:t>
            </a:r>
            <a:r>
              <a:rPr lang="en-US" altLang="zh-CN" sz="2880" dirty="0" smtClean="0">
                <a:solidFill>
                  <a:srgbClr val="C00000"/>
                </a:solidFill>
              </a:rPr>
              <a:t>hed tears</a:t>
            </a:r>
            <a:endParaRPr lang="en-US" altLang="zh-CN" sz="2880" dirty="0" smtClean="0">
              <a:solidFill>
                <a:srgbClr val="C00000"/>
              </a:solidFill>
            </a:endParaRPr>
          </a:p>
          <a:p>
            <a:r>
              <a:rPr lang="en-US" altLang="zh-CN" sz="2880" dirty="0" smtClean="0">
                <a:solidFill>
                  <a:srgbClr val="3F3F3F"/>
                </a:solidFill>
              </a:rPr>
              <a:t>a  matter of life and death</a:t>
            </a:r>
            <a:endParaRPr lang="en-US" altLang="zh-CN" sz="2880" dirty="0" smtClean="0">
              <a:solidFill>
                <a:srgbClr val="3F3F3F"/>
              </a:solidFill>
            </a:endParaRPr>
          </a:p>
          <a:p>
            <a:r>
              <a:rPr lang="en-US" altLang="zh-CN" sz="2880" dirty="0" smtClean="0">
                <a:solidFill>
                  <a:srgbClr val="C00000"/>
                </a:solidFill>
              </a:rPr>
              <a:t>embodiment of one’s soul</a:t>
            </a:r>
            <a:endParaRPr lang="en-US" altLang="zh-CN" sz="2880" dirty="0" smtClean="0">
              <a:solidFill>
                <a:srgbClr val="C00000"/>
              </a:solidFill>
            </a:endParaRPr>
          </a:p>
          <a:p>
            <a:r>
              <a:rPr lang="en-US" altLang="zh-CN" sz="2880" dirty="0" smtClean="0">
                <a:solidFill>
                  <a:srgbClr val="3F3F3F"/>
                </a:solidFill>
              </a:rPr>
              <a:t>be in the blood</a:t>
            </a:r>
            <a:endParaRPr lang="en-US" altLang="zh-CN" sz="2880" dirty="0" smtClean="0">
              <a:solidFill>
                <a:srgbClr val="3F3F3F"/>
              </a:solidFill>
            </a:endParaRPr>
          </a:p>
          <a:p>
            <a:r>
              <a:rPr lang="en-US" altLang="zh-CN" sz="2880" dirty="0" smtClean="0">
                <a:solidFill>
                  <a:srgbClr val="C00000"/>
                </a:solidFill>
              </a:rPr>
              <a:t>an up-and-coming prodigy</a:t>
            </a:r>
            <a:endParaRPr lang="en-US" altLang="zh-CN" sz="288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Unit5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17"/>
          <p:cNvSpPr>
            <a:spLocks noChangeArrowheads="1"/>
          </p:cNvSpPr>
          <p:nvPr/>
        </p:nvSpPr>
        <p:spPr bwMode="auto">
          <a:xfrm>
            <a:off x="1602106" y="2276476"/>
            <a:ext cx="9332594" cy="31927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880" dirty="0">
                <a:solidFill>
                  <a:srgbClr val="FF0000"/>
                </a:solidFill>
              </a:rPr>
              <a:t>茫然凝视</a:t>
            </a:r>
            <a:endParaRPr lang="en-US" altLang="zh-CN" sz="2880" dirty="0">
              <a:solidFill>
                <a:srgbClr val="FF0000"/>
              </a:solidFill>
            </a:endParaRPr>
          </a:p>
          <a:p>
            <a:r>
              <a:rPr lang="zh-CN" altLang="en-US" sz="2880" dirty="0"/>
              <a:t>加大筹码</a:t>
            </a:r>
            <a:endParaRPr lang="en-US" altLang="zh-CN" sz="2880" dirty="0"/>
          </a:p>
          <a:p>
            <a:r>
              <a:rPr lang="zh-CN" altLang="en-US" sz="2880" dirty="0">
                <a:solidFill>
                  <a:srgbClr val="FF0000"/>
                </a:solidFill>
              </a:rPr>
              <a:t>保持眼神交流</a:t>
            </a:r>
            <a:endParaRPr lang="en-US" altLang="zh-CN" sz="2880" dirty="0">
              <a:solidFill>
                <a:srgbClr val="FF0000"/>
              </a:solidFill>
            </a:endParaRPr>
          </a:p>
          <a:p>
            <a:r>
              <a:rPr lang="zh-CN" altLang="en-US" sz="2880" dirty="0"/>
              <a:t>好习惯</a:t>
            </a:r>
            <a:endParaRPr lang="en-US" altLang="zh-CN" sz="2880" dirty="0"/>
          </a:p>
          <a:p>
            <a:r>
              <a:rPr lang="zh-CN" altLang="en-US" sz="2880" dirty="0">
                <a:solidFill>
                  <a:srgbClr val="FF0000"/>
                </a:solidFill>
              </a:rPr>
              <a:t>审时度势</a:t>
            </a:r>
            <a:endParaRPr lang="en-US" altLang="zh-CN" sz="2880" dirty="0">
              <a:solidFill>
                <a:srgbClr val="FF0000"/>
              </a:solidFill>
            </a:endParaRPr>
          </a:p>
          <a:p>
            <a:r>
              <a:rPr lang="zh-CN" altLang="en-US" sz="2880" dirty="0"/>
              <a:t>做出判断               </a:t>
            </a:r>
            <a:endParaRPr lang="en-US" altLang="zh-CN" sz="2880" dirty="0"/>
          </a:p>
          <a:p>
            <a:r>
              <a:rPr lang="zh-CN" altLang="en-US" sz="2880" dirty="0">
                <a:solidFill>
                  <a:srgbClr val="FF0000"/>
                </a:solidFill>
              </a:rPr>
              <a:t>估计赢面</a:t>
            </a:r>
            <a:endParaRPr lang="en-US" altLang="zh-CN" sz="2880" dirty="0">
              <a:solidFill>
                <a:srgbClr val="FF0000"/>
              </a:solidFill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1084243" y="1095941"/>
            <a:ext cx="9763124" cy="6076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en-US" altLang="zh-CN" sz="3360" b="1" dirty="0"/>
              <a:t>Useful Expressions</a:t>
            </a:r>
            <a:endParaRPr lang="zh-CN" altLang="zh-CN" sz="336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4626456" y="2246778"/>
            <a:ext cx="2678698" cy="666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80" dirty="0">
                <a:solidFill>
                  <a:srgbClr val="FF0000"/>
                </a:solidFill>
              </a:rPr>
              <a:t>(a blank stare)</a:t>
            </a:r>
            <a:endParaRPr lang="zh-CN" altLang="en-US" sz="288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624181" y="2663845"/>
            <a:ext cx="3888432" cy="666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80" dirty="0"/>
              <a:t>(raise the stakes)</a:t>
            </a:r>
            <a:endParaRPr lang="zh-CN" altLang="en-US" sz="288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626456" y="3112919"/>
            <a:ext cx="4233847" cy="666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80" dirty="0">
                <a:solidFill>
                  <a:srgbClr val="FF0000"/>
                </a:solidFill>
              </a:rPr>
              <a:t>(maintain eye contact)</a:t>
            </a:r>
            <a:endParaRPr lang="zh-CN" altLang="en-US" sz="288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634146" y="3524134"/>
            <a:ext cx="3371135" cy="666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80" dirty="0"/>
              <a:t>(virtuous habits)</a:t>
            </a:r>
            <a:endParaRPr lang="zh-CN" altLang="en-US" sz="288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634146" y="3979060"/>
            <a:ext cx="3676770" cy="666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80" dirty="0">
                <a:solidFill>
                  <a:srgbClr val="FF0000"/>
                </a:solidFill>
              </a:rPr>
              <a:t>(size up the situation)</a:t>
            </a:r>
            <a:endParaRPr lang="zh-CN" altLang="en-US" sz="288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634146" y="4493833"/>
            <a:ext cx="3888432" cy="534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80" dirty="0"/>
              <a:t>(make a judgment)</a:t>
            </a:r>
            <a:endParaRPr lang="en-US" altLang="zh-CN" sz="2880" dirty="0"/>
          </a:p>
        </p:txBody>
      </p:sp>
      <p:sp>
        <p:nvSpPr>
          <p:cNvPr id="11" name="文本框 10"/>
          <p:cNvSpPr txBox="1"/>
          <p:nvPr/>
        </p:nvSpPr>
        <p:spPr>
          <a:xfrm>
            <a:off x="4634146" y="4827203"/>
            <a:ext cx="5993996" cy="666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80" dirty="0">
                <a:solidFill>
                  <a:srgbClr val="FF0000"/>
                </a:solidFill>
              </a:rPr>
              <a:t>(assessed the chances of winning)</a:t>
            </a:r>
            <a:endParaRPr lang="zh-CN" altLang="en-US" sz="288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7" grpId="0"/>
      <p:bldP spid="8" grpId="0"/>
      <p:bldP spid="10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17"/>
          <p:cNvSpPr>
            <a:spLocks noChangeArrowheads="1"/>
          </p:cNvSpPr>
          <p:nvPr/>
        </p:nvSpPr>
        <p:spPr bwMode="auto">
          <a:xfrm>
            <a:off x="1602106" y="2276476"/>
            <a:ext cx="9332594" cy="31927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880" dirty="0">
                <a:solidFill>
                  <a:srgbClr val="FF0000"/>
                </a:solidFill>
              </a:rPr>
              <a:t>紧急救护                  </a:t>
            </a:r>
            <a:endParaRPr lang="en-US" altLang="zh-CN" sz="2880" dirty="0">
              <a:solidFill>
                <a:srgbClr val="FF0000"/>
              </a:solidFill>
            </a:endParaRPr>
          </a:p>
          <a:p>
            <a:r>
              <a:rPr lang="zh-CN" altLang="en-US" sz="2880" dirty="0"/>
              <a:t>为了某人的利益</a:t>
            </a:r>
            <a:endParaRPr lang="en-US" altLang="zh-CN" sz="2880" dirty="0"/>
          </a:p>
          <a:p>
            <a:r>
              <a:rPr lang="zh-CN" altLang="en-US" sz="2880" dirty="0">
                <a:solidFill>
                  <a:srgbClr val="FF0000"/>
                </a:solidFill>
              </a:rPr>
              <a:t>开阔眼界</a:t>
            </a:r>
            <a:r>
              <a:rPr lang="en-US" altLang="zh-CN" sz="2880" dirty="0">
                <a:solidFill>
                  <a:srgbClr val="FF0000"/>
                </a:solidFill>
              </a:rPr>
              <a:t>                  </a:t>
            </a:r>
            <a:endParaRPr lang="en-US" altLang="zh-CN" sz="2880" dirty="0">
              <a:solidFill>
                <a:srgbClr val="FF0000"/>
              </a:solidFill>
            </a:endParaRPr>
          </a:p>
          <a:p>
            <a:r>
              <a:rPr lang="zh-CN" altLang="en-US" sz="2880" dirty="0"/>
              <a:t>消灭</a:t>
            </a:r>
            <a:endParaRPr lang="en-US" altLang="zh-CN" sz="2880" dirty="0"/>
          </a:p>
          <a:p>
            <a:r>
              <a:rPr lang="zh-CN" altLang="en-US" sz="2880" dirty="0">
                <a:solidFill>
                  <a:srgbClr val="FF0000"/>
                </a:solidFill>
              </a:rPr>
              <a:t>瞬时记忆                  </a:t>
            </a:r>
            <a:endParaRPr lang="en-US" altLang="zh-CN" sz="2880" dirty="0">
              <a:solidFill>
                <a:srgbClr val="FF0000"/>
              </a:solidFill>
            </a:endParaRPr>
          </a:p>
          <a:p>
            <a:r>
              <a:rPr lang="zh-CN" altLang="en-US" sz="2880" dirty="0"/>
              <a:t>社交智能</a:t>
            </a:r>
            <a:r>
              <a:rPr lang="en-US" altLang="zh-CN" sz="2880" dirty="0"/>
              <a:t>                  </a:t>
            </a:r>
            <a:endParaRPr lang="en-US" altLang="zh-CN" sz="2880" dirty="0"/>
          </a:p>
          <a:p>
            <a:r>
              <a:rPr lang="zh-CN" altLang="en-US" sz="2880" dirty="0">
                <a:solidFill>
                  <a:srgbClr val="FF0000"/>
                </a:solidFill>
              </a:rPr>
              <a:t>合作沟通技能</a:t>
            </a:r>
            <a:endParaRPr lang="zh-CN" altLang="zh-CN" sz="288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1084243" y="1095941"/>
            <a:ext cx="9763124" cy="6076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en-US" altLang="zh-CN" sz="3360" b="1" dirty="0"/>
              <a:t>Useful Expressions</a:t>
            </a:r>
            <a:endParaRPr lang="zh-CN" altLang="zh-CN" sz="3360" b="1" dirty="0"/>
          </a:p>
        </p:txBody>
      </p:sp>
      <p:sp>
        <p:nvSpPr>
          <p:cNvPr id="6" name="文本框 5">
            <a:hlinkClick r:id="rId1" action="ppaction://hlinksldjump"/>
          </p:cNvPr>
          <p:cNvSpPr txBox="1"/>
          <p:nvPr/>
        </p:nvSpPr>
        <p:spPr>
          <a:xfrm>
            <a:off x="9983272" y="5669279"/>
            <a:ext cx="864096" cy="427355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zh-CN" sz="1680" b="1" dirty="0">
                <a:latin typeface="Arial" panose="020B0604020202020204" pitchFamily="34" charset="0"/>
                <a:ea typeface="微软雅黑" panose="020B0503020204020204" pitchFamily="34" charset="-122"/>
                <a:hlinkClick r:id="" action="ppaction://noaction"/>
              </a:rPr>
              <a:t>Back</a:t>
            </a:r>
            <a:endParaRPr kumimoji="1" lang="zh-CN" altLang="en-US" sz="1680" b="1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886266" y="2287924"/>
            <a:ext cx="3370212" cy="534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80" dirty="0">
                <a:solidFill>
                  <a:srgbClr val="FF0000"/>
                </a:solidFill>
              </a:rPr>
              <a:t>(emergency care)</a:t>
            </a:r>
            <a:endParaRPr lang="en-US" altLang="zh-CN" sz="288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886266" y="2618260"/>
            <a:ext cx="3715613" cy="666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80" dirty="0"/>
              <a:t>(in the interest(s) of)</a:t>
            </a:r>
            <a:endParaRPr lang="zh-CN" altLang="en-US" sz="288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886266" y="3133156"/>
            <a:ext cx="4579709" cy="534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80" dirty="0">
                <a:solidFill>
                  <a:srgbClr val="FF0000"/>
                </a:solidFill>
              </a:rPr>
              <a:t>(broaden one’s horizons) </a:t>
            </a:r>
            <a:endParaRPr lang="en-US" altLang="zh-CN" sz="2880" dirty="0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877952" y="3536435"/>
            <a:ext cx="3069121" cy="666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80" dirty="0"/>
              <a:t>(wipe out)</a:t>
            </a:r>
            <a:endParaRPr lang="zh-CN" altLang="en-US" sz="288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877952" y="4064791"/>
            <a:ext cx="3715613" cy="534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80" dirty="0">
                <a:solidFill>
                  <a:srgbClr val="FF0000"/>
                </a:solidFill>
              </a:rPr>
              <a:t>(short-term memory)</a:t>
            </a:r>
            <a:endParaRPr lang="en-US" altLang="zh-CN" sz="2880" dirty="0">
              <a:solidFill>
                <a:srgbClr val="FF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891248" y="4499915"/>
            <a:ext cx="3370212" cy="534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80" dirty="0">
                <a:ea typeface="宋体" panose="02010600030101010101" pitchFamily="2" charset="-122"/>
              </a:rPr>
              <a:t>(</a:t>
            </a:r>
            <a:r>
              <a:rPr lang="en-US" altLang="zh-CN" sz="2880" dirty="0"/>
              <a:t>social intelligence)</a:t>
            </a:r>
            <a:endParaRPr lang="en-US" altLang="zh-CN" sz="2880" dirty="0"/>
          </a:p>
        </p:txBody>
      </p:sp>
      <p:sp>
        <p:nvSpPr>
          <p:cNvPr id="15" name="文本框 14"/>
          <p:cNvSpPr txBox="1"/>
          <p:nvPr/>
        </p:nvSpPr>
        <p:spPr>
          <a:xfrm>
            <a:off x="4868304" y="4857889"/>
            <a:ext cx="6135082" cy="666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80" dirty="0">
                <a:solidFill>
                  <a:srgbClr val="FF0000"/>
                </a:solidFill>
              </a:rPr>
              <a:t>(cooperative communication skills)</a:t>
            </a:r>
            <a:endParaRPr lang="zh-CN" altLang="en-US" sz="288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1" grpId="0"/>
      <p:bldP spid="12" grpId="0"/>
      <p:bldP spid="13" grpId="0"/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Unit6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17"/>
          <p:cNvSpPr>
            <a:spLocks noChangeArrowheads="1"/>
          </p:cNvSpPr>
          <p:nvPr/>
        </p:nvSpPr>
        <p:spPr bwMode="auto">
          <a:xfrm>
            <a:off x="1299848" y="2329921"/>
            <a:ext cx="9763123" cy="36360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880" dirty="0">
                <a:solidFill>
                  <a:srgbClr val="FF0000"/>
                </a:solidFill>
              </a:rPr>
              <a:t>                           </a:t>
            </a:r>
            <a:endParaRPr lang="en-US" altLang="zh-CN" sz="2880" dirty="0">
              <a:solidFill>
                <a:srgbClr val="FF0000"/>
              </a:solidFill>
            </a:endParaRPr>
          </a:p>
          <a:p>
            <a:r>
              <a:rPr lang="zh-CN" altLang="en-US" sz="2880" dirty="0"/>
              <a:t>流行音乐唱片排行榜</a:t>
            </a:r>
            <a:endParaRPr lang="en-US" altLang="zh-CN" sz="2880" dirty="0"/>
          </a:p>
          <a:p>
            <a:r>
              <a:rPr lang="zh-CN" altLang="en-US" sz="2880" dirty="0">
                <a:solidFill>
                  <a:srgbClr val="FF0000"/>
                </a:solidFill>
              </a:rPr>
              <a:t>绚丽多彩的杂乱无章                           </a:t>
            </a:r>
            <a:endParaRPr lang="en-US" altLang="zh-CN" sz="2880" dirty="0">
              <a:solidFill>
                <a:srgbClr val="FF0000"/>
              </a:solidFill>
            </a:endParaRPr>
          </a:p>
          <a:p>
            <a:r>
              <a:rPr lang="zh-CN" altLang="en-US" sz="2880" dirty="0"/>
              <a:t>确确实实</a:t>
            </a:r>
            <a:endParaRPr lang="zh-CN" altLang="en-US" sz="2880" dirty="0"/>
          </a:p>
          <a:p>
            <a:r>
              <a:rPr lang="zh-CN" altLang="en-US" sz="2880" dirty="0">
                <a:solidFill>
                  <a:srgbClr val="FF0000"/>
                </a:solidFill>
              </a:rPr>
              <a:t>国际语言</a:t>
            </a:r>
            <a:endParaRPr lang="en-US" altLang="zh-CN" sz="2880" dirty="0">
              <a:solidFill>
                <a:srgbClr val="FF0000"/>
              </a:solidFill>
            </a:endParaRPr>
          </a:p>
          <a:p>
            <a:r>
              <a:rPr lang="zh-CN" altLang="en-US" sz="2880" dirty="0"/>
              <a:t>盎格鲁</a:t>
            </a:r>
            <a:r>
              <a:rPr lang="en-US" altLang="zh-CN" sz="2880" dirty="0"/>
              <a:t>-</a:t>
            </a:r>
            <a:r>
              <a:rPr lang="zh-CN" altLang="en-US" sz="2880" dirty="0"/>
              <a:t>撒克逊</a:t>
            </a:r>
            <a:endParaRPr lang="zh-CN" altLang="en-US" sz="2880" dirty="0"/>
          </a:p>
          <a:p>
            <a:r>
              <a:rPr lang="zh-CN" altLang="zh-CN" sz="2880" dirty="0">
                <a:solidFill>
                  <a:schemeClr val="hlink"/>
                </a:solidFill>
                <a:ea typeface="宋体" panose="02010600030101010101" pitchFamily="2" charset="-122"/>
              </a:rPr>
              <a:t>简单明了</a:t>
            </a:r>
            <a:endParaRPr lang="zh-CN" altLang="zh-CN" sz="2880" dirty="0">
              <a:solidFill>
                <a:schemeClr val="hlink"/>
              </a:solidFill>
              <a:ea typeface="宋体" panose="02010600030101010101" pitchFamily="2" charset="-122"/>
            </a:endParaRPr>
          </a:p>
          <a:p>
            <a:r>
              <a:rPr lang="zh-CN" altLang="zh-CN" sz="2880" dirty="0">
                <a:solidFill>
                  <a:schemeClr val="hlink"/>
                </a:solidFill>
                <a:ea typeface="宋体" panose="02010600030101010101" pitchFamily="2" charset="-122"/>
              </a:rPr>
              <a:t>激发我们的情感</a:t>
            </a:r>
            <a:endParaRPr lang="zh-CN" altLang="zh-CN" sz="2880" dirty="0">
              <a:solidFill>
                <a:schemeClr val="hlink"/>
              </a:solidFill>
              <a:ea typeface="宋体" panose="02010600030101010101" pitchFamily="2" charset="-122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1084243" y="1095941"/>
            <a:ext cx="9763124" cy="6076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en-US" altLang="zh-CN" sz="3360" b="1" dirty="0"/>
              <a:t>Useful Expressions</a:t>
            </a:r>
            <a:endParaRPr lang="zh-CN" altLang="zh-CN" sz="3360" b="1" dirty="0"/>
          </a:p>
        </p:txBody>
      </p:sp>
      <p:sp>
        <p:nvSpPr>
          <p:cNvPr id="6" name="文本框 5">
            <a:hlinkClick r:id="rId1" action="ppaction://hlinksldjump"/>
          </p:cNvPr>
          <p:cNvSpPr txBox="1"/>
          <p:nvPr/>
        </p:nvSpPr>
        <p:spPr>
          <a:xfrm>
            <a:off x="9898022" y="5934878"/>
            <a:ext cx="864096" cy="427355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zh-CN" sz="1680" b="1" dirty="0">
                <a:latin typeface="Arial" panose="020B0604020202020204" pitchFamily="34" charset="0"/>
                <a:ea typeface="微软雅黑" panose="020B0503020204020204" pitchFamily="34" charset="-122"/>
                <a:hlinkClick r:id="" action="ppaction://noaction"/>
              </a:rPr>
              <a:t>Back</a:t>
            </a:r>
            <a:endParaRPr kumimoji="1" lang="zh-CN" altLang="en-US" sz="1680" b="1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783229" y="2643922"/>
            <a:ext cx="6567130" cy="666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80" dirty="0"/>
              <a:t>(hit parade)</a:t>
            </a:r>
            <a:endParaRPr lang="zh-CN" altLang="en-US" sz="288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830318" y="3156204"/>
            <a:ext cx="6280404" cy="534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80" dirty="0">
                <a:solidFill>
                  <a:srgbClr val="FF0000"/>
                </a:solidFill>
              </a:rPr>
              <a:t>(the glorious messiness ) </a:t>
            </a:r>
            <a:endParaRPr lang="en-US" altLang="zh-CN" sz="2880" dirty="0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839398" y="3542459"/>
            <a:ext cx="5150803" cy="666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80" dirty="0"/>
              <a:t>(to a very real extent)</a:t>
            </a:r>
            <a:endParaRPr lang="zh-CN" altLang="en-US" sz="288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862150" y="4002648"/>
            <a:ext cx="4800893" cy="666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80" dirty="0">
                <a:solidFill>
                  <a:srgbClr val="FF0000"/>
                </a:solidFill>
              </a:rPr>
              <a:t>(global language)</a:t>
            </a:r>
            <a:endParaRPr lang="zh-CN" altLang="en-US" sz="288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860538" y="4460032"/>
            <a:ext cx="4225834" cy="666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80" dirty="0"/>
              <a:t>(Anglo-Saxon)</a:t>
            </a:r>
            <a:endParaRPr lang="zh-CN" altLang="en-US" sz="288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972552" y="4924090"/>
            <a:ext cx="4225834" cy="6667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2880" dirty="0"/>
              <a:t>(short and direct)</a:t>
            </a:r>
            <a:endParaRPr lang="zh-CN" altLang="en-US" sz="288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058658" y="5361478"/>
            <a:ext cx="4225834" cy="666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80" dirty="0"/>
              <a:t>(arouse our emotions)</a:t>
            </a:r>
            <a:endParaRPr lang="zh-CN" altLang="en-US" sz="288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1" grpId="0"/>
      <p:bldP spid="14" grpId="0"/>
      <p:bldP spid="3" grpId="0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17"/>
          <p:cNvSpPr>
            <a:spLocks noChangeArrowheads="1"/>
          </p:cNvSpPr>
          <p:nvPr/>
        </p:nvSpPr>
        <p:spPr bwMode="auto">
          <a:xfrm>
            <a:off x="1602106" y="2276476"/>
            <a:ext cx="9332594" cy="2749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sz="2880" dirty="0">
                <a:solidFill>
                  <a:srgbClr val="FF0000"/>
                </a:solidFill>
              </a:rPr>
              <a:t>越过</a:t>
            </a:r>
            <a:r>
              <a:rPr lang="zh-CN" altLang="en-US" sz="2880" dirty="0">
                <a:solidFill>
                  <a:srgbClr val="FF0000"/>
                </a:solidFill>
              </a:rPr>
              <a:t>                    </a:t>
            </a:r>
            <a:endParaRPr lang="en-US" altLang="zh-CN" sz="2880" dirty="0">
              <a:solidFill>
                <a:srgbClr val="FF0000"/>
              </a:solidFill>
            </a:endParaRPr>
          </a:p>
          <a:p>
            <a:r>
              <a:rPr lang="zh-CN" sz="2880" dirty="0"/>
              <a:t>流传给</a:t>
            </a:r>
            <a:endParaRPr lang="zh-CN" sz="2880" dirty="0"/>
          </a:p>
          <a:p>
            <a:r>
              <a:rPr lang="zh-CN" altLang="en-US" sz="2880" dirty="0">
                <a:solidFill>
                  <a:srgbClr val="FF0000"/>
                </a:solidFill>
              </a:rPr>
              <a:t>更加丰富多样</a:t>
            </a:r>
            <a:endParaRPr lang="zh-CN" altLang="en-US" sz="2880" dirty="0">
              <a:solidFill>
                <a:srgbClr val="FF0000"/>
              </a:solidFill>
            </a:endParaRPr>
          </a:p>
          <a:p>
            <a:r>
              <a:rPr lang="zh-CN" sz="2880" dirty="0"/>
              <a:t>大量涌入</a:t>
            </a:r>
            <a:endParaRPr lang="zh-CN" sz="2880" dirty="0"/>
          </a:p>
          <a:p>
            <a:r>
              <a:rPr lang="zh-CN" altLang="en-US" sz="2880" dirty="0">
                <a:solidFill>
                  <a:srgbClr val="FF0000"/>
                </a:solidFill>
              </a:rPr>
              <a:t>诺曼人征服英国                      </a:t>
            </a:r>
            <a:endParaRPr lang="en-US" altLang="zh-CN" sz="2880" dirty="0">
              <a:solidFill>
                <a:srgbClr val="FF0000"/>
              </a:solidFill>
            </a:endParaRPr>
          </a:p>
          <a:p>
            <a:r>
              <a:rPr lang="zh-CN" altLang="en-US" sz="2880" dirty="0"/>
              <a:t>信息传播的革命</a:t>
            </a:r>
            <a:endParaRPr lang="zh-CN" altLang="zh-CN" sz="2880" dirty="0">
              <a:solidFill>
                <a:schemeClr val="hlink"/>
              </a:solidFill>
              <a:ea typeface="宋体" panose="02010600030101010101" pitchFamily="2" charset="-122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1084243" y="1095941"/>
            <a:ext cx="9763124" cy="6076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en-US" altLang="zh-CN" sz="3360" b="1" dirty="0"/>
              <a:t>Useful Expressions</a:t>
            </a:r>
            <a:endParaRPr lang="zh-CN" altLang="zh-CN" sz="336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5836920" y="2276856"/>
            <a:ext cx="4407408" cy="534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80" dirty="0">
                <a:solidFill>
                  <a:srgbClr val="FF0000"/>
                </a:solidFill>
              </a:rPr>
              <a:t>(slipp across) </a:t>
            </a:r>
            <a:endParaRPr lang="en-US" altLang="zh-CN" sz="2880" dirty="0">
              <a:solidFill>
                <a:srgbClr val="FF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836771" y="2651314"/>
            <a:ext cx="3629203" cy="666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80" dirty="0"/>
              <a:t>(pass on to )</a:t>
            </a:r>
            <a:endParaRPr lang="zh-CN" altLang="en-US" sz="288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836920" y="3087624"/>
            <a:ext cx="4780026" cy="666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80" dirty="0">
                <a:solidFill>
                  <a:srgbClr val="FF0000"/>
                </a:solidFill>
              </a:rPr>
              <a:t>(more richness,more variety)</a:t>
            </a:r>
            <a:endParaRPr lang="zh-CN" altLang="en-US" sz="288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836771" y="3505129"/>
            <a:ext cx="3888432" cy="666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80" dirty="0"/>
              <a:t>(flood of)</a:t>
            </a:r>
            <a:endParaRPr lang="zh-CN" altLang="en-US" sz="288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782056" y="4035552"/>
            <a:ext cx="5507736" cy="534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80" dirty="0">
                <a:solidFill>
                  <a:srgbClr val="FF0000"/>
                </a:solidFill>
              </a:rPr>
              <a:t> </a:t>
            </a:r>
            <a:r>
              <a:rPr lang="en-US" altLang="zh-CN" sz="2880" dirty="0">
                <a:solidFill>
                  <a:srgbClr val="FF0000"/>
                </a:solidFill>
              </a:rPr>
              <a:t>(Normans conquered England) </a:t>
            </a:r>
            <a:endParaRPr lang="en-US" altLang="zh-CN" sz="2880" dirty="0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857286" y="4406602"/>
            <a:ext cx="5098166" cy="666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80" dirty="0"/>
              <a:t>(communications revolution )</a:t>
            </a:r>
            <a:endParaRPr lang="zh-CN" altLang="en-US" sz="288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7" grpId="0"/>
      <p:bldP spid="8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Unit2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17"/>
          <p:cNvSpPr>
            <a:spLocks noChangeArrowheads="1"/>
          </p:cNvSpPr>
          <p:nvPr/>
        </p:nvSpPr>
        <p:spPr bwMode="auto">
          <a:xfrm>
            <a:off x="911424" y="1454929"/>
            <a:ext cx="4754034" cy="54082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880" dirty="0">
                <a:solidFill>
                  <a:srgbClr val="C00000"/>
                </a:solidFill>
              </a:rPr>
              <a:t>田径比赛             </a:t>
            </a:r>
            <a:endParaRPr lang="en-US" altLang="zh-CN" sz="2880" dirty="0" smtClean="0">
              <a:solidFill>
                <a:srgbClr val="C00000"/>
              </a:solidFill>
            </a:endParaRPr>
          </a:p>
          <a:p>
            <a:r>
              <a:rPr lang="zh-CN" altLang="en-US" sz="2880" dirty="0" smtClean="0"/>
              <a:t>俯瞰 </a:t>
            </a:r>
            <a:endParaRPr lang="en-US" altLang="zh-CN" sz="2880" dirty="0"/>
          </a:p>
          <a:p>
            <a:r>
              <a:rPr lang="zh-CN" altLang="en-US" sz="2880" dirty="0" smtClean="0">
                <a:solidFill>
                  <a:srgbClr val="C00000"/>
                </a:solidFill>
              </a:rPr>
              <a:t>深呼吸</a:t>
            </a:r>
            <a:endParaRPr lang="en-US" altLang="zh-CN" sz="2880" dirty="0" smtClean="0">
              <a:solidFill>
                <a:srgbClr val="C00000"/>
              </a:solidFill>
            </a:endParaRPr>
          </a:p>
          <a:p>
            <a:r>
              <a:rPr lang="zh-CN" altLang="en-US" sz="2880" dirty="0" smtClean="0">
                <a:solidFill>
                  <a:srgbClr val="3F3F3F"/>
                </a:solidFill>
              </a:rPr>
              <a:t>像</a:t>
            </a:r>
            <a:r>
              <a:rPr lang="zh-CN" altLang="en-US" sz="2880" dirty="0">
                <a:solidFill>
                  <a:srgbClr val="3F3F3F"/>
                </a:solidFill>
              </a:rPr>
              <a:t>雄鹰一样飞翔 </a:t>
            </a:r>
            <a:endParaRPr lang="en-US" altLang="zh-CN" sz="2880" dirty="0" smtClean="0">
              <a:solidFill>
                <a:srgbClr val="3F3F3F"/>
              </a:solidFill>
            </a:endParaRPr>
          </a:p>
          <a:p>
            <a:r>
              <a:rPr lang="zh-CN" altLang="en-US" sz="2880" dirty="0" smtClean="0">
                <a:solidFill>
                  <a:srgbClr val="C00000"/>
                </a:solidFill>
              </a:rPr>
              <a:t>每个</a:t>
            </a:r>
            <a:r>
              <a:rPr lang="zh-CN" altLang="en-US" sz="2880" dirty="0">
                <a:solidFill>
                  <a:srgbClr val="C00000"/>
                </a:solidFill>
              </a:rPr>
              <a:t>教练所梦寐以求的 </a:t>
            </a:r>
            <a:endParaRPr lang="en-US" altLang="zh-CN" sz="2880" dirty="0" smtClean="0">
              <a:solidFill>
                <a:srgbClr val="C00000"/>
              </a:solidFill>
            </a:endParaRPr>
          </a:p>
          <a:p>
            <a:r>
              <a:rPr lang="zh-CN" altLang="zh-CN" sz="2880" dirty="0" smtClean="0"/>
              <a:t>如出一辙</a:t>
            </a:r>
            <a:r>
              <a:rPr lang="en-US" altLang="zh-CN" sz="2880" dirty="0"/>
              <a:t>; </a:t>
            </a:r>
            <a:r>
              <a:rPr lang="zh-CN" altLang="zh-CN" sz="2880" dirty="0"/>
              <a:t>不谋而合</a:t>
            </a:r>
            <a:r>
              <a:rPr lang="en-US" altLang="zh-CN" sz="2880" dirty="0"/>
              <a:t>    </a:t>
            </a:r>
            <a:endParaRPr lang="en-US" altLang="zh-CN" sz="2880" dirty="0"/>
          </a:p>
          <a:p>
            <a:r>
              <a:rPr lang="zh-CN" altLang="zh-CN" sz="2880" dirty="0" smtClean="0">
                <a:solidFill>
                  <a:srgbClr val="C00000"/>
                </a:solidFill>
              </a:rPr>
              <a:t>每</a:t>
            </a:r>
            <a:r>
              <a:rPr lang="zh-CN" altLang="zh-CN" sz="2880" dirty="0">
                <a:solidFill>
                  <a:srgbClr val="C00000"/>
                </a:solidFill>
              </a:rPr>
              <a:t>隔一天</a:t>
            </a:r>
            <a:r>
              <a:rPr lang="en-US" altLang="zh-CN" sz="2880" dirty="0">
                <a:solidFill>
                  <a:srgbClr val="C00000"/>
                </a:solidFill>
              </a:rPr>
              <a:t>               </a:t>
            </a:r>
            <a:r>
              <a:rPr lang="en-US" altLang="zh-CN" sz="2880" dirty="0" smtClean="0">
                <a:solidFill>
                  <a:srgbClr val="C00000"/>
                </a:solidFill>
              </a:rPr>
              <a:t> </a:t>
            </a:r>
            <a:endParaRPr lang="en-US" altLang="zh-CN" sz="2880" dirty="0" smtClean="0">
              <a:solidFill>
                <a:srgbClr val="C00000"/>
              </a:solidFill>
            </a:endParaRPr>
          </a:p>
          <a:p>
            <a:r>
              <a:rPr lang="zh-CN" altLang="en-US" sz="2880" dirty="0" smtClean="0">
                <a:solidFill>
                  <a:srgbClr val="3F3F3F"/>
                </a:solidFill>
              </a:rPr>
              <a:t>农场</a:t>
            </a:r>
            <a:r>
              <a:rPr lang="zh-CN" altLang="en-US" sz="2880" dirty="0">
                <a:solidFill>
                  <a:srgbClr val="3F3F3F"/>
                </a:solidFill>
              </a:rPr>
              <a:t>杂</a:t>
            </a:r>
            <a:r>
              <a:rPr lang="zh-CN" altLang="en-US" sz="2880" dirty="0" smtClean="0">
                <a:solidFill>
                  <a:srgbClr val="3F3F3F"/>
                </a:solidFill>
              </a:rPr>
              <a:t>活</a:t>
            </a:r>
            <a:endParaRPr lang="en-US" altLang="zh-CN" sz="2880" dirty="0" smtClean="0">
              <a:solidFill>
                <a:srgbClr val="3F3F3F"/>
              </a:solidFill>
            </a:endParaRPr>
          </a:p>
          <a:p>
            <a:r>
              <a:rPr lang="zh-CN" altLang="zh-CN" sz="2880" dirty="0">
                <a:solidFill>
                  <a:srgbClr val="C00000"/>
                </a:solidFill>
              </a:rPr>
              <a:t>有一次</a:t>
            </a:r>
            <a:r>
              <a:rPr lang="en-US" altLang="zh-CN" sz="2880" dirty="0">
                <a:solidFill>
                  <a:srgbClr val="C00000"/>
                </a:solidFill>
              </a:rPr>
              <a:t> </a:t>
            </a:r>
            <a:r>
              <a:rPr lang="zh-CN" altLang="en-US" sz="2880" dirty="0" smtClean="0">
                <a:solidFill>
                  <a:srgbClr val="C00000"/>
                </a:solidFill>
              </a:rPr>
              <a:t> </a:t>
            </a:r>
            <a:endParaRPr lang="en-US" altLang="zh-CN" sz="2880" dirty="0" smtClean="0">
              <a:solidFill>
                <a:srgbClr val="C00000"/>
              </a:solidFill>
            </a:endParaRPr>
          </a:p>
          <a:p>
            <a:r>
              <a:rPr lang="zh-CN" altLang="zh-CN" sz="2880" dirty="0"/>
              <a:t>站着</a:t>
            </a:r>
            <a:r>
              <a:rPr lang="en-US" altLang="zh-CN" sz="2880" dirty="0"/>
              <a:t>                    </a:t>
            </a:r>
            <a:endParaRPr lang="zh-CN" altLang="zh-CN" sz="2880" dirty="0"/>
          </a:p>
          <a:p>
            <a:r>
              <a:rPr lang="zh-CN" altLang="zh-CN" sz="2880" dirty="0" smtClean="0">
                <a:solidFill>
                  <a:srgbClr val="C00000"/>
                </a:solidFill>
              </a:rPr>
              <a:t>没有</a:t>
            </a:r>
            <a:r>
              <a:rPr lang="zh-CN" altLang="zh-CN" sz="2880" dirty="0">
                <a:solidFill>
                  <a:srgbClr val="C00000"/>
                </a:solidFill>
              </a:rPr>
              <a:t>意识到 </a:t>
            </a:r>
            <a:endParaRPr lang="en-US" altLang="zh-CN" sz="2880" dirty="0" smtClean="0">
              <a:solidFill>
                <a:srgbClr val="C00000"/>
              </a:solidFill>
            </a:endParaRPr>
          </a:p>
          <a:p>
            <a:endParaRPr lang="zh-CN" altLang="en-US" sz="2880" dirty="0">
              <a:solidFill>
                <a:srgbClr val="C00000"/>
              </a:solidFill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1065179" y="827065"/>
            <a:ext cx="9763124" cy="6076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en-US" altLang="zh-CN" sz="3360" b="1" dirty="0" smtClean="0">
                <a:solidFill>
                  <a:srgbClr val="3F3F3F"/>
                </a:solidFill>
              </a:rPr>
              <a:t>Useful Expressions</a:t>
            </a:r>
            <a:endParaRPr lang="zh-CN" altLang="zh-CN" sz="3360" b="1" dirty="0">
              <a:solidFill>
                <a:srgbClr val="3F3F3F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4886266" y="1428822"/>
            <a:ext cx="7344816" cy="54082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80" dirty="0">
                <a:solidFill>
                  <a:srgbClr val="C00000"/>
                </a:solidFill>
              </a:rPr>
              <a:t>track and field competition</a:t>
            </a:r>
            <a:endParaRPr lang="en-US" altLang="zh-CN" sz="2880" dirty="0">
              <a:solidFill>
                <a:srgbClr val="C00000"/>
              </a:solidFill>
            </a:endParaRPr>
          </a:p>
          <a:p>
            <a:r>
              <a:rPr lang="en-US" altLang="zh-CN" sz="2880" dirty="0" smtClean="0">
                <a:solidFill>
                  <a:schemeClr val="tx2"/>
                </a:solidFill>
              </a:rPr>
              <a:t>a </a:t>
            </a:r>
            <a:r>
              <a:rPr lang="en-US" altLang="zh-CN" sz="2880" dirty="0">
                <a:solidFill>
                  <a:schemeClr val="tx2"/>
                </a:solidFill>
              </a:rPr>
              <a:t>bird’s eye view</a:t>
            </a:r>
            <a:endParaRPr lang="en-US" altLang="zh-CN" sz="2880" dirty="0">
              <a:solidFill>
                <a:schemeClr val="tx2"/>
              </a:solidFill>
            </a:endParaRPr>
          </a:p>
          <a:p>
            <a:r>
              <a:rPr lang="en-US" altLang="zh-CN" sz="2880" dirty="0" smtClean="0">
                <a:solidFill>
                  <a:srgbClr val="C00000"/>
                </a:solidFill>
              </a:rPr>
              <a:t>take </a:t>
            </a:r>
            <a:r>
              <a:rPr lang="en-US" altLang="zh-CN" sz="2880" dirty="0">
                <a:solidFill>
                  <a:srgbClr val="C00000"/>
                </a:solidFill>
              </a:rPr>
              <a:t>a deep </a:t>
            </a:r>
            <a:r>
              <a:rPr lang="en-US" altLang="zh-CN" sz="2880" dirty="0" smtClean="0">
                <a:solidFill>
                  <a:srgbClr val="C00000"/>
                </a:solidFill>
              </a:rPr>
              <a:t>breath</a:t>
            </a:r>
            <a:endParaRPr lang="en-US" altLang="zh-CN" sz="2880" dirty="0" smtClean="0">
              <a:solidFill>
                <a:srgbClr val="C00000"/>
              </a:solidFill>
            </a:endParaRPr>
          </a:p>
          <a:p>
            <a:r>
              <a:rPr lang="en-US" altLang="zh-CN" sz="2880" dirty="0" smtClean="0">
                <a:solidFill>
                  <a:srgbClr val="3F3F3F"/>
                </a:solidFill>
              </a:rPr>
              <a:t>soar </a:t>
            </a:r>
            <a:r>
              <a:rPr lang="en-US" altLang="zh-CN" sz="2880" dirty="0">
                <a:solidFill>
                  <a:srgbClr val="3F3F3F"/>
                </a:solidFill>
              </a:rPr>
              <a:t>like an </a:t>
            </a:r>
            <a:r>
              <a:rPr lang="en-US" altLang="zh-CN" sz="2880" dirty="0" smtClean="0">
                <a:solidFill>
                  <a:srgbClr val="3F3F3F"/>
                </a:solidFill>
              </a:rPr>
              <a:t>eagle</a:t>
            </a:r>
            <a:endParaRPr lang="en-US" altLang="zh-CN" sz="2880" dirty="0">
              <a:solidFill>
                <a:srgbClr val="3F3F3F"/>
              </a:solidFill>
            </a:endParaRPr>
          </a:p>
          <a:p>
            <a:r>
              <a:rPr lang="en-US" altLang="zh-CN" sz="2880" dirty="0" smtClean="0">
                <a:solidFill>
                  <a:srgbClr val="C00000"/>
                </a:solidFill>
              </a:rPr>
              <a:t>a </a:t>
            </a:r>
            <a:r>
              <a:rPr lang="en-US" altLang="zh-CN" sz="2880" dirty="0">
                <a:solidFill>
                  <a:srgbClr val="C00000"/>
                </a:solidFill>
              </a:rPr>
              <a:t>coach’s </a:t>
            </a:r>
            <a:r>
              <a:rPr lang="en-US" altLang="zh-CN" sz="2880" dirty="0" smtClean="0">
                <a:solidFill>
                  <a:srgbClr val="C00000"/>
                </a:solidFill>
              </a:rPr>
              <a:t>dream</a:t>
            </a:r>
            <a:endParaRPr lang="en-US" altLang="zh-CN" sz="2880" dirty="0" smtClean="0">
              <a:solidFill>
                <a:srgbClr val="C00000"/>
              </a:solidFill>
            </a:endParaRPr>
          </a:p>
          <a:p>
            <a:r>
              <a:rPr lang="en-US" altLang="zh-CN" sz="2880" dirty="0" smtClean="0"/>
              <a:t>coincide </a:t>
            </a:r>
            <a:r>
              <a:rPr lang="en-US" altLang="zh-CN" sz="2880" dirty="0"/>
              <a:t>with</a:t>
            </a:r>
            <a:endParaRPr lang="zh-CN" altLang="zh-CN" sz="2880" dirty="0"/>
          </a:p>
          <a:p>
            <a:r>
              <a:rPr lang="en-US" altLang="zh-CN" sz="2880" dirty="0">
                <a:solidFill>
                  <a:srgbClr val="C00000"/>
                </a:solidFill>
              </a:rPr>
              <a:t>every other day/on alternate days</a:t>
            </a:r>
            <a:endParaRPr lang="zh-CN" altLang="zh-CN" sz="2880" dirty="0">
              <a:solidFill>
                <a:srgbClr val="C00000"/>
              </a:solidFill>
            </a:endParaRPr>
          </a:p>
          <a:p>
            <a:r>
              <a:rPr lang="en-US" altLang="zh-CN" sz="2880" dirty="0" smtClean="0">
                <a:solidFill>
                  <a:srgbClr val="3F3F3F"/>
                </a:solidFill>
              </a:rPr>
              <a:t>farm chores</a:t>
            </a:r>
            <a:endParaRPr lang="en-US" altLang="zh-CN" sz="2880" dirty="0" smtClean="0">
              <a:solidFill>
                <a:srgbClr val="3F3F3F"/>
              </a:solidFill>
            </a:endParaRPr>
          </a:p>
          <a:p>
            <a:r>
              <a:rPr lang="en-US" altLang="zh-CN" sz="2880" dirty="0" smtClean="0">
                <a:solidFill>
                  <a:srgbClr val="C00000"/>
                </a:solidFill>
              </a:rPr>
              <a:t>on one occasion</a:t>
            </a:r>
            <a:endParaRPr lang="en-US" altLang="zh-CN" sz="2880" dirty="0" smtClean="0">
              <a:solidFill>
                <a:srgbClr val="C00000"/>
              </a:solidFill>
            </a:endParaRPr>
          </a:p>
          <a:p>
            <a:r>
              <a:rPr lang="en-US" altLang="zh-CN" sz="2880" dirty="0" smtClean="0">
                <a:solidFill>
                  <a:schemeClr val="tx2"/>
                </a:solidFill>
              </a:rPr>
              <a:t>on one’s feet</a:t>
            </a:r>
            <a:endParaRPr lang="en-US" altLang="zh-CN" sz="2880" dirty="0" smtClean="0">
              <a:solidFill>
                <a:schemeClr val="tx2"/>
              </a:solidFill>
            </a:endParaRPr>
          </a:p>
          <a:p>
            <a:r>
              <a:rPr lang="en-US" altLang="zh-CN" sz="2880" dirty="0" smtClean="0">
                <a:solidFill>
                  <a:srgbClr val="C00000"/>
                </a:solidFill>
              </a:rPr>
              <a:t>unaware of</a:t>
            </a:r>
            <a:endParaRPr lang="en-US" altLang="zh-CN" sz="2880" dirty="0" smtClean="0">
              <a:solidFill>
                <a:srgbClr val="C00000"/>
              </a:solidFill>
            </a:endParaRPr>
          </a:p>
          <a:p>
            <a:r>
              <a:rPr lang="en-US" altLang="zh-CN" sz="2880" dirty="0" smtClean="0">
                <a:solidFill>
                  <a:srgbClr val="C00000"/>
                </a:solidFill>
              </a:rPr>
              <a:t>         </a:t>
            </a:r>
            <a:endParaRPr lang="en-US" altLang="zh-CN" sz="288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17"/>
          <p:cNvSpPr>
            <a:spLocks noChangeArrowheads="1"/>
          </p:cNvSpPr>
          <p:nvPr/>
        </p:nvSpPr>
        <p:spPr bwMode="auto">
          <a:xfrm>
            <a:off x="911423" y="1454929"/>
            <a:ext cx="4754034" cy="49650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880" dirty="0" smtClean="0">
                <a:solidFill>
                  <a:srgbClr val="C00000"/>
                </a:solidFill>
              </a:rPr>
              <a:t>对</a:t>
            </a:r>
            <a:r>
              <a:rPr lang="en-US" altLang="zh-CN" sz="2880" dirty="0">
                <a:solidFill>
                  <a:srgbClr val="C00000"/>
                </a:solidFill>
              </a:rPr>
              <a:t>…</a:t>
            </a:r>
            <a:r>
              <a:rPr lang="zh-CN" altLang="en-US" sz="2880" dirty="0">
                <a:solidFill>
                  <a:srgbClr val="C00000"/>
                </a:solidFill>
              </a:rPr>
              <a:t>惭愧               </a:t>
            </a:r>
            <a:endParaRPr lang="zh-CN" altLang="en-US" sz="2880" dirty="0">
              <a:solidFill>
                <a:srgbClr val="C00000"/>
              </a:solidFill>
            </a:endParaRPr>
          </a:p>
          <a:p>
            <a:r>
              <a:rPr lang="zh-CN" altLang="en-US" sz="2880" dirty="0">
                <a:solidFill>
                  <a:schemeClr val="tx2"/>
                </a:solidFill>
              </a:rPr>
              <a:t>感到</a:t>
            </a:r>
            <a:r>
              <a:rPr lang="en-US" altLang="zh-CN" sz="2880" dirty="0">
                <a:solidFill>
                  <a:schemeClr val="tx2"/>
                </a:solidFill>
              </a:rPr>
              <a:t>…                </a:t>
            </a:r>
            <a:endParaRPr lang="en-US" altLang="zh-CN" sz="2880" dirty="0">
              <a:solidFill>
                <a:schemeClr val="tx2"/>
              </a:solidFill>
            </a:endParaRPr>
          </a:p>
          <a:p>
            <a:r>
              <a:rPr lang="zh-CN" altLang="en-US" sz="2880" dirty="0" smtClean="0">
                <a:solidFill>
                  <a:srgbClr val="C00000"/>
                </a:solidFill>
              </a:rPr>
              <a:t>摆脱</a:t>
            </a:r>
            <a:r>
              <a:rPr lang="zh-CN" altLang="en-US" sz="2880" dirty="0">
                <a:solidFill>
                  <a:srgbClr val="C00000"/>
                </a:solidFill>
              </a:rPr>
              <a:t>紧张情绪           </a:t>
            </a:r>
            <a:endParaRPr lang="zh-CN" altLang="en-US" sz="2880" dirty="0">
              <a:solidFill>
                <a:srgbClr val="C00000"/>
              </a:solidFill>
            </a:endParaRPr>
          </a:p>
          <a:p>
            <a:r>
              <a:rPr lang="zh-CN" altLang="en-US" sz="2880" dirty="0">
                <a:solidFill>
                  <a:schemeClr val="tx2"/>
                </a:solidFill>
              </a:rPr>
              <a:t>在内心的最深处         </a:t>
            </a:r>
            <a:endParaRPr lang="zh-CN" altLang="en-US" sz="2880" dirty="0">
              <a:solidFill>
                <a:schemeClr val="tx2"/>
              </a:solidFill>
            </a:endParaRPr>
          </a:p>
          <a:p>
            <a:r>
              <a:rPr lang="zh-CN" altLang="en-US" sz="2880" dirty="0">
                <a:solidFill>
                  <a:srgbClr val="C00000"/>
                </a:solidFill>
              </a:rPr>
              <a:t>在这种时候             </a:t>
            </a:r>
            <a:endParaRPr lang="zh-CN" altLang="en-US" sz="2880" dirty="0">
              <a:solidFill>
                <a:srgbClr val="C00000"/>
              </a:solidFill>
            </a:endParaRPr>
          </a:p>
          <a:p>
            <a:r>
              <a:rPr lang="zh-CN" altLang="en-US" sz="2880" dirty="0" smtClean="0">
                <a:solidFill>
                  <a:schemeClr val="tx2"/>
                </a:solidFill>
              </a:rPr>
              <a:t>舒展</a:t>
            </a:r>
            <a:r>
              <a:rPr lang="zh-CN" altLang="en-US" sz="2880" dirty="0">
                <a:solidFill>
                  <a:schemeClr val="tx2"/>
                </a:solidFill>
              </a:rPr>
              <a:t>；伸展             </a:t>
            </a:r>
            <a:endParaRPr lang="en-US" altLang="zh-CN" sz="2880" dirty="0" smtClean="0">
              <a:solidFill>
                <a:schemeClr val="tx2"/>
              </a:solidFill>
            </a:endParaRPr>
          </a:p>
          <a:p>
            <a:r>
              <a:rPr lang="zh-CN" altLang="en-US" sz="2880" dirty="0" smtClean="0">
                <a:solidFill>
                  <a:srgbClr val="C00000"/>
                </a:solidFill>
              </a:rPr>
              <a:t>缓缓</a:t>
            </a:r>
            <a:r>
              <a:rPr lang="zh-CN" altLang="en-US" sz="2880" dirty="0">
                <a:solidFill>
                  <a:srgbClr val="C00000"/>
                </a:solidFill>
              </a:rPr>
              <a:t>移动               </a:t>
            </a:r>
            <a:endParaRPr lang="zh-CN" altLang="en-US" sz="2880" dirty="0">
              <a:solidFill>
                <a:srgbClr val="C00000"/>
              </a:solidFill>
            </a:endParaRPr>
          </a:p>
          <a:p>
            <a:r>
              <a:rPr lang="zh-CN" altLang="en-US" sz="2880" dirty="0" smtClean="0">
                <a:solidFill>
                  <a:schemeClr val="tx2"/>
                </a:solidFill>
              </a:rPr>
              <a:t>使</a:t>
            </a:r>
            <a:r>
              <a:rPr lang="en-US" altLang="zh-CN" sz="2880" dirty="0">
                <a:solidFill>
                  <a:schemeClr val="tx2"/>
                </a:solidFill>
              </a:rPr>
              <a:t>…</a:t>
            </a:r>
            <a:r>
              <a:rPr lang="zh-CN" altLang="en-US" sz="2880" dirty="0">
                <a:solidFill>
                  <a:schemeClr val="tx2"/>
                </a:solidFill>
              </a:rPr>
              <a:t>回到现实中       </a:t>
            </a:r>
            <a:endParaRPr lang="zh-CN" altLang="en-US" sz="2880" dirty="0">
              <a:solidFill>
                <a:schemeClr val="tx2"/>
              </a:solidFill>
            </a:endParaRPr>
          </a:p>
          <a:p>
            <a:r>
              <a:rPr lang="zh-CN" altLang="en-US" sz="2880" dirty="0" smtClean="0">
                <a:solidFill>
                  <a:srgbClr val="C00000"/>
                </a:solidFill>
              </a:rPr>
              <a:t>想象                   </a:t>
            </a:r>
            <a:endParaRPr lang="zh-CN" altLang="en-US" sz="2880" dirty="0">
              <a:solidFill>
                <a:srgbClr val="C00000"/>
              </a:solidFill>
            </a:endParaRPr>
          </a:p>
          <a:p>
            <a:r>
              <a:rPr lang="zh-CN" altLang="en-US" sz="2880" dirty="0" smtClean="0">
                <a:solidFill>
                  <a:schemeClr val="tx2"/>
                </a:solidFill>
              </a:rPr>
              <a:t>体操</a:t>
            </a:r>
            <a:r>
              <a:rPr lang="zh-CN" altLang="en-US" sz="2880" dirty="0">
                <a:solidFill>
                  <a:schemeClr val="tx2"/>
                </a:solidFill>
              </a:rPr>
              <a:t>运动员的优雅       </a:t>
            </a:r>
            <a:endParaRPr lang="zh-CN" altLang="en-US" sz="2880" dirty="0">
              <a:solidFill>
                <a:schemeClr val="tx2"/>
              </a:solidFill>
            </a:endParaRPr>
          </a:p>
          <a:p>
            <a:r>
              <a:rPr lang="zh-CN" altLang="en-US" sz="2880" dirty="0" smtClean="0">
                <a:solidFill>
                  <a:srgbClr val="C00000"/>
                </a:solidFill>
              </a:rPr>
              <a:t>健美</a:t>
            </a:r>
            <a:r>
              <a:rPr lang="zh-CN" altLang="en-US" sz="2880" dirty="0">
                <a:solidFill>
                  <a:srgbClr val="C00000"/>
                </a:solidFill>
              </a:rPr>
              <a:t>运动员的力量        </a:t>
            </a:r>
            <a:endParaRPr lang="zh-CN" altLang="en-US" sz="2880" dirty="0">
              <a:solidFill>
                <a:srgbClr val="C00000"/>
              </a:solidFill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1018824" y="79670"/>
            <a:ext cx="9763124" cy="6076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en-US" altLang="zh-CN" sz="3360" b="1" dirty="0" smtClean="0"/>
              <a:t>Useful Expressions</a:t>
            </a:r>
            <a:endParaRPr lang="zh-CN" altLang="zh-CN" sz="3360" b="1" dirty="0"/>
          </a:p>
        </p:txBody>
      </p:sp>
      <p:sp>
        <p:nvSpPr>
          <p:cNvPr id="3" name="矩形 2"/>
          <p:cNvSpPr/>
          <p:nvPr/>
        </p:nvSpPr>
        <p:spPr>
          <a:xfrm>
            <a:off x="4972675" y="1454929"/>
            <a:ext cx="6485035" cy="4965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80" dirty="0" smtClean="0">
                <a:solidFill>
                  <a:srgbClr val="C00000"/>
                </a:solidFill>
              </a:rPr>
              <a:t>be </a:t>
            </a:r>
            <a:r>
              <a:rPr lang="en-US" altLang="zh-CN" sz="2880" dirty="0">
                <a:solidFill>
                  <a:srgbClr val="C00000"/>
                </a:solidFill>
              </a:rPr>
              <a:t>ashamed </a:t>
            </a:r>
            <a:r>
              <a:rPr lang="en-US" altLang="zh-CN" sz="2880" dirty="0" smtClean="0">
                <a:solidFill>
                  <a:srgbClr val="C00000"/>
                </a:solidFill>
              </a:rPr>
              <a:t>of</a:t>
            </a:r>
            <a:endParaRPr lang="en-US" altLang="zh-CN" sz="2880" dirty="0" smtClean="0">
              <a:solidFill>
                <a:srgbClr val="C00000"/>
              </a:solidFill>
            </a:endParaRPr>
          </a:p>
          <a:p>
            <a:r>
              <a:rPr lang="en-US" altLang="zh-CN" sz="2880" dirty="0" smtClean="0">
                <a:solidFill>
                  <a:schemeClr val="tx2"/>
                </a:solidFill>
              </a:rPr>
              <a:t>fill </a:t>
            </a:r>
            <a:r>
              <a:rPr lang="en-US" altLang="zh-CN" sz="2880" dirty="0">
                <a:solidFill>
                  <a:schemeClr val="tx2"/>
                </a:solidFill>
              </a:rPr>
              <a:t>one’s mind with…</a:t>
            </a:r>
            <a:endParaRPr lang="en-US" altLang="zh-CN" sz="2880" dirty="0">
              <a:solidFill>
                <a:schemeClr val="tx2"/>
              </a:solidFill>
            </a:endParaRPr>
          </a:p>
          <a:p>
            <a:r>
              <a:rPr lang="en-US" altLang="zh-CN" sz="2880" dirty="0" smtClean="0">
                <a:solidFill>
                  <a:srgbClr val="C00000"/>
                </a:solidFill>
              </a:rPr>
              <a:t>shake </a:t>
            </a:r>
            <a:r>
              <a:rPr lang="en-US" altLang="zh-CN" sz="2880" dirty="0">
                <a:solidFill>
                  <a:srgbClr val="C00000"/>
                </a:solidFill>
              </a:rPr>
              <a:t>the tension</a:t>
            </a:r>
            <a:endParaRPr lang="en-US" altLang="zh-CN" sz="2880" dirty="0">
              <a:solidFill>
                <a:srgbClr val="C00000"/>
              </a:solidFill>
            </a:endParaRPr>
          </a:p>
          <a:p>
            <a:r>
              <a:rPr lang="en-US" altLang="zh-CN" sz="2880" dirty="0" smtClean="0">
                <a:solidFill>
                  <a:schemeClr val="tx2"/>
                </a:solidFill>
              </a:rPr>
              <a:t>from </a:t>
            </a:r>
            <a:r>
              <a:rPr lang="en-US" altLang="zh-CN" sz="2880" dirty="0">
                <a:solidFill>
                  <a:schemeClr val="tx2"/>
                </a:solidFill>
              </a:rPr>
              <a:t>the deepest depths of one’s soul</a:t>
            </a:r>
            <a:endParaRPr lang="en-US" altLang="zh-CN" sz="2880" dirty="0">
              <a:solidFill>
                <a:schemeClr val="tx2"/>
              </a:solidFill>
            </a:endParaRPr>
          </a:p>
          <a:p>
            <a:r>
              <a:rPr lang="en-US" altLang="zh-CN" sz="2880" dirty="0" smtClean="0">
                <a:solidFill>
                  <a:srgbClr val="C00000"/>
                </a:solidFill>
              </a:rPr>
              <a:t>at </a:t>
            </a:r>
            <a:r>
              <a:rPr lang="en-US" altLang="zh-CN" sz="2880" dirty="0">
                <a:solidFill>
                  <a:srgbClr val="C00000"/>
                </a:solidFill>
              </a:rPr>
              <a:t>a time like this</a:t>
            </a:r>
            <a:endParaRPr lang="en-US" altLang="zh-CN" sz="2880" dirty="0">
              <a:solidFill>
                <a:srgbClr val="C00000"/>
              </a:solidFill>
            </a:endParaRPr>
          </a:p>
          <a:p>
            <a:r>
              <a:rPr lang="en-US" altLang="zh-CN" sz="2880" dirty="0" smtClean="0">
                <a:solidFill>
                  <a:schemeClr val="tx2"/>
                </a:solidFill>
              </a:rPr>
              <a:t>stretch </a:t>
            </a:r>
            <a:r>
              <a:rPr lang="en-US" altLang="zh-CN" sz="2880" dirty="0">
                <a:solidFill>
                  <a:schemeClr val="tx2"/>
                </a:solidFill>
              </a:rPr>
              <a:t>out</a:t>
            </a:r>
            <a:endParaRPr lang="en-US" altLang="zh-CN" sz="2880" dirty="0">
              <a:solidFill>
                <a:schemeClr val="tx2"/>
              </a:solidFill>
            </a:endParaRPr>
          </a:p>
          <a:p>
            <a:r>
              <a:rPr lang="en-US" altLang="zh-CN" sz="2880" dirty="0" smtClean="0">
                <a:solidFill>
                  <a:srgbClr val="C00000"/>
                </a:solidFill>
              </a:rPr>
              <a:t>in </a:t>
            </a:r>
            <a:r>
              <a:rPr lang="en-US" altLang="zh-CN" sz="2880" dirty="0">
                <a:solidFill>
                  <a:srgbClr val="C00000"/>
                </a:solidFill>
              </a:rPr>
              <a:t>slow motion</a:t>
            </a:r>
            <a:endParaRPr lang="en-US" altLang="zh-CN" sz="2880" dirty="0">
              <a:solidFill>
                <a:srgbClr val="C00000"/>
              </a:solidFill>
            </a:endParaRPr>
          </a:p>
          <a:p>
            <a:r>
              <a:rPr lang="en-US" altLang="zh-CN" sz="2880" dirty="0" smtClean="0">
                <a:solidFill>
                  <a:schemeClr val="tx2"/>
                </a:solidFill>
              </a:rPr>
              <a:t>bring </a:t>
            </a:r>
            <a:r>
              <a:rPr lang="en-US" altLang="zh-CN" sz="2880" dirty="0">
                <a:solidFill>
                  <a:schemeClr val="tx2"/>
                </a:solidFill>
              </a:rPr>
              <a:t>sb. back to earth</a:t>
            </a:r>
            <a:endParaRPr lang="en-US" altLang="zh-CN" sz="2880" dirty="0">
              <a:solidFill>
                <a:schemeClr val="tx2"/>
              </a:solidFill>
            </a:endParaRPr>
          </a:p>
          <a:p>
            <a:r>
              <a:rPr lang="en-US" altLang="zh-CN" sz="2880" dirty="0" smtClean="0">
                <a:solidFill>
                  <a:srgbClr val="C00000"/>
                </a:solidFill>
              </a:rPr>
              <a:t>see </a:t>
            </a:r>
            <a:r>
              <a:rPr lang="en-US" altLang="zh-CN" sz="2880" dirty="0">
                <a:solidFill>
                  <a:srgbClr val="C00000"/>
                </a:solidFill>
              </a:rPr>
              <a:t>in one’s mind’s eye</a:t>
            </a:r>
            <a:endParaRPr lang="en-US" altLang="zh-CN" sz="2880" dirty="0">
              <a:solidFill>
                <a:srgbClr val="C00000"/>
              </a:solidFill>
            </a:endParaRPr>
          </a:p>
          <a:p>
            <a:r>
              <a:rPr lang="en-US" altLang="zh-CN" sz="2880" dirty="0" smtClean="0">
                <a:solidFill>
                  <a:schemeClr val="tx2"/>
                </a:solidFill>
              </a:rPr>
              <a:t>the </a:t>
            </a:r>
            <a:r>
              <a:rPr lang="en-US" altLang="zh-CN" sz="2880" dirty="0">
                <a:solidFill>
                  <a:schemeClr val="tx2"/>
                </a:solidFill>
              </a:rPr>
              <a:t>grace of a gymnast</a:t>
            </a:r>
            <a:endParaRPr lang="en-US" altLang="zh-CN" sz="2880" dirty="0">
              <a:solidFill>
                <a:schemeClr val="tx2"/>
              </a:solidFill>
            </a:endParaRPr>
          </a:p>
          <a:p>
            <a:r>
              <a:rPr lang="en-US" altLang="zh-CN" sz="2880" dirty="0" smtClean="0">
                <a:solidFill>
                  <a:srgbClr val="C00000"/>
                </a:solidFill>
              </a:rPr>
              <a:t>the </a:t>
            </a:r>
            <a:r>
              <a:rPr lang="en-US" altLang="zh-CN" sz="2880" dirty="0">
                <a:solidFill>
                  <a:srgbClr val="C00000"/>
                </a:solidFill>
              </a:rPr>
              <a:t>strength of a body-builder</a:t>
            </a:r>
            <a:endParaRPr lang="en-US" altLang="zh-CN" sz="288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17"/>
          <p:cNvSpPr>
            <a:spLocks noChangeArrowheads="1"/>
          </p:cNvSpPr>
          <p:nvPr/>
        </p:nvSpPr>
        <p:spPr bwMode="auto">
          <a:xfrm>
            <a:off x="911424" y="1454929"/>
            <a:ext cx="4754034" cy="49650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880" dirty="0">
                <a:solidFill>
                  <a:srgbClr val="C00000"/>
                </a:solidFill>
              </a:rPr>
              <a:t>仰面躺着 </a:t>
            </a:r>
            <a:endParaRPr lang="zh-CN" altLang="en-US" sz="2880" dirty="0">
              <a:solidFill>
                <a:srgbClr val="C00000"/>
              </a:solidFill>
            </a:endParaRPr>
          </a:p>
          <a:p>
            <a:r>
              <a:rPr lang="zh-CN" altLang="en-US" sz="2880" dirty="0" smtClean="0">
                <a:solidFill>
                  <a:schemeClr val="tx2"/>
                </a:solidFill>
              </a:rPr>
              <a:t>重复</a:t>
            </a:r>
            <a:r>
              <a:rPr lang="zh-CN" altLang="en-US" sz="2880" dirty="0">
                <a:solidFill>
                  <a:schemeClr val="tx2"/>
                </a:solidFill>
              </a:rPr>
              <a:t>做的一个梦</a:t>
            </a:r>
            <a:r>
              <a:rPr lang="zh-CN" altLang="en-US" sz="2880" dirty="0">
                <a:solidFill>
                  <a:srgbClr val="C00000"/>
                </a:solidFill>
              </a:rPr>
              <a:t>          </a:t>
            </a:r>
            <a:endParaRPr lang="zh-CN" altLang="en-US" sz="2880" dirty="0">
              <a:solidFill>
                <a:srgbClr val="C00000"/>
              </a:solidFill>
            </a:endParaRPr>
          </a:p>
          <a:p>
            <a:r>
              <a:rPr lang="zh-CN" altLang="en-US" sz="2880" dirty="0">
                <a:solidFill>
                  <a:srgbClr val="C00000"/>
                </a:solidFill>
              </a:rPr>
              <a:t>从地面一跃而起         </a:t>
            </a:r>
            <a:endParaRPr lang="zh-CN" altLang="en-US" sz="2880" dirty="0">
              <a:solidFill>
                <a:srgbClr val="C00000"/>
              </a:solidFill>
            </a:endParaRPr>
          </a:p>
          <a:p>
            <a:r>
              <a:rPr lang="zh-CN" altLang="en-US" sz="2880" dirty="0">
                <a:solidFill>
                  <a:schemeClr val="tx2"/>
                </a:solidFill>
              </a:rPr>
              <a:t>彻头彻尾的现实主义者   </a:t>
            </a:r>
            <a:endParaRPr lang="zh-CN" altLang="en-US" sz="2880" dirty="0">
              <a:solidFill>
                <a:schemeClr val="tx2"/>
              </a:solidFill>
            </a:endParaRPr>
          </a:p>
          <a:p>
            <a:r>
              <a:rPr lang="zh-CN" altLang="en-US" sz="2880" dirty="0">
                <a:solidFill>
                  <a:srgbClr val="C00000"/>
                </a:solidFill>
              </a:rPr>
              <a:t>简直是一件不可思议的事 </a:t>
            </a:r>
            <a:endParaRPr lang="zh-CN" altLang="en-US" sz="2880" dirty="0">
              <a:solidFill>
                <a:srgbClr val="C00000"/>
              </a:solidFill>
            </a:endParaRPr>
          </a:p>
          <a:p>
            <a:r>
              <a:rPr lang="zh-CN" altLang="en-US" sz="2880" dirty="0">
                <a:solidFill>
                  <a:schemeClr val="tx2"/>
                </a:solidFill>
              </a:rPr>
              <a:t>没能越过横杆</a:t>
            </a:r>
            <a:endParaRPr lang="zh-CN" altLang="en-US" sz="2880" dirty="0">
              <a:solidFill>
                <a:schemeClr val="tx2"/>
              </a:solidFill>
            </a:endParaRPr>
          </a:p>
          <a:p>
            <a:r>
              <a:rPr lang="zh-CN" altLang="en-US" sz="2880" dirty="0">
                <a:solidFill>
                  <a:srgbClr val="C00000"/>
                </a:solidFill>
              </a:rPr>
              <a:t>第二名 </a:t>
            </a:r>
            <a:endParaRPr lang="zh-CN" altLang="en-US" sz="2880" dirty="0">
              <a:solidFill>
                <a:srgbClr val="C00000"/>
              </a:solidFill>
            </a:endParaRPr>
          </a:p>
          <a:p>
            <a:r>
              <a:rPr lang="zh-CN" altLang="en-US" sz="2880" dirty="0">
                <a:solidFill>
                  <a:schemeClr val="tx2"/>
                </a:solidFill>
              </a:rPr>
              <a:t>翻身 </a:t>
            </a:r>
            <a:endParaRPr lang="zh-CN" altLang="en-US" sz="2880" dirty="0">
              <a:solidFill>
                <a:schemeClr val="tx2"/>
              </a:solidFill>
            </a:endParaRPr>
          </a:p>
          <a:p>
            <a:r>
              <a:rPr lang="zh-CN" altLang="en-US" sz="2880" dirty="0">
                <a:solidFill>
                  <a:srgbClr val="C00000"/>
                </a:solidFill>
              </a:rPr>
              <a:t>与全国纪录差一英寸 </a:t>
            </a:r>
            <a:endParaRPr lang="zh-CN" altLang="en-US" sz="2880" dirty="0">
              <a:solidFill>
                <a:srgbClr val="C00000"/>
              </a:solidFill>
            </a:endParaRPr>
          </a:p>
          <a:p>
            <a:r>
              <a:rPr lang="zh-CN" altLang="en-US" sz="2880" dirty="0">
                <a:solidFill>
                  <a:schemeClr val="tx2"/>
                </a:solidFill>
              </a:rPr>
              <a:t>一份非常周密的训练计划</a:t>
            </a:r>
            <a:endParaRPr lang="zh-CN" altLang="en-US" sz="2880" dirty="0">
              <a:solidFill>
                <a:schemeClr val="tx2"/>
              </a:solidFill>
            </a:endParaRPr>
          </a:p>
          <a:p>
            <a:r>
              <a:rPr lang="zh-CN" altLang="en-US" sz="2880" dirty="0">
                <a:solidFill>
                  <a:srgbClr val="C00000"/>
                </a:solidFill>
              </a:rPr>
              <a:t>从内心</a:t>
            </a:r>
            <a:r>
              <a:rPr lang="zh-CN" altLang="en-US" sz="2880" dirty="0" smtClean="0">
                <a:solidFill>
                  <a:srgbClr val="C00000"/>
                </a:solidFill>
              </a:rPr>
              <a:t>深处</a:t>
            </a:r>
            <a:endParaRPr lang="zh-CN" altLang="en-US" sz="2880" dirty="0">
              <a:solidFill>
                <a:srgbClr val="C00000"/>
              </a:solidFill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1065179" y="827065"/>
            <a:ext cx="9763124" cy="6076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en-US" altLang="zh-CN" sz="3360" b="1" dirty="0" smtClean="0"/>
              <a:t>Useful Expressions</a:t>
            </a:r>
            <a:endParaRPr lang="zh-CN" altLang="zh-CN" sz="3360" b="1" dirty="0"/>
          </a:p>
        </p:txBody>
      </p:sp>
      <p:sp>
        <p:nvSpPr>
          <p:cNvPr id="3" name="矩形 2"/>
          <p:cNvSpPr/>
          <p:nvPr/>
        </p:nvSpPr>
        <p:spPr>
          <a:xfrm>
            <a:off x="5129827" y="1454929"/>
            <a:ext cx="6048672" cy="4965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80" dirty="0">
                <a:solidFill>
                  <a:srgbClr val="C00000"/>
                </a:solidFill>
              </a:rPr>
              <a:t>lie on one’s back</a:t>
            </a:r>
            <a:endParaRPr lang="en-US" altLang="zh-CN" sz="2880" dirty="0">
              <a:solidFill>
                <a:srgbClr val="C00000"/>
              </a:solidFill>
            </a:endParaRPr>
          </a:p>
          <a:p>
            <a:r>
              <a:rPr lang="en-US" altLang="zh-CN" sz="2880" dirty="0" smtClean="0">
                <a:solidFill>
                  <a:schemeClr val="tx2"/>
                </a:solidFill>
              </a:rPr>
              <a:t>recurring </a:t>
            </a:r>
            <a:r>
              <a:rPr lang="en-US" altLang="zh-CN" sz="2880" dirty="0">
                <a:solidFill>
                  <a:schemeClr val="tx2"/>
                </a:solidFill>
              </a:rPr>
              <a:t>dream</a:t>
            </a:r>
            <a:endParaRPr lang="en-US" altLang="zh-CN" sz="2880" dirty="0">
              <a:solidFill>
                <a:schemeClr val="tx2"/>
              </a:solidFill>
            </a:endParaRPr>
          </a:p>
          <a:p>
            <a:r>
              <a:rPr lang="en-US" altLang="zh-CN" sz="2880" dirty="0" smtClean="0">
                <a:solidFill>
                  <a:srgbClr val="C00000"/>
                </a:solidFill>
              </a:rPr>
              <a:t>lift </a:t>
            </a:r>
            <a:r>
              <a:rPr lang="en-US" altLang="zh-CN" sz="2880" dirty="0">
                <a:solidFill>
                  <a:srgbClr val="C00000"/>
                </a:solidFill>
              </a:rPr>
              <a:t>off the ground</a:t>
            </a:r>
            <a:endParaRPr lang="en-US" altLang="zh-CN" sz="2880" dirty="0">
              <a:solidFill>
                <a:srgbClr val="C00000"/>
              </a:solidFill>
            </a:endParaRPr>
          </a:p>
          <a:p>
            <a:r>
              <a:rPr lang="en-US" altLang="zh-CN" sz="2880" dirty="0" smtClean="0">
                <a:solidFill>
                  <a:schemeClr val="tx2"/>
                </a:solidFill>
              </a:rPr>
              <a:t>a </a:t>
            </a:r>
            <a:r>
              <a:rPr lang="en-US" altLang="zh-CN" sz="2880" dirty="0">
                <a:solidFill>
                  <a:schemeClr val="tx2"/>
                </a:solidFill>
              </a:rPr>
              <a:t>hard-core realist</a:t>
            </a:r>
            <a:endParaRPr lang="en-US" altLang="zh-CN" sz="2880" dirty="0">
              <a:solidFill>
                <a:schemeClr val="tx2"/>
              </a:solidFill>
            </a:endParaRPr>
          </a:p>
          <a:p>
            <a:r>
              <a:rPr lang="en-US" altLang="zh-CN" sz="2880" dirty="0" smtClean="0">
                <a:solidFill>
                  <a:srgbClr val="C00000"/>
                </a:solidFill>
              </a:rPr>
              <a:t>a </a:t>
            </a:r>
            <a:r>
              <a:rPr lang="en-US" altLang="zh-CN" sz="2880" dirty="0">
                <a:solidFill>
                  <a:srgbClr val="C00000"/>
                </a:solidFill>
              </a:rPr>
              <a:t>mere fantasy</a:t>
            </a:r>
            <a:endParaRPr lang="en-US" altLang="zh-CN" sz="2880" dirty="0">
              <a:solidFill>
                <a:srgbClr val="C00000"/>
              </a:solidFill>
            </a:endParaRPr>
          </a:p>
          <a:p>
            <a:r>
              <a:rPr lang="en-US" altLang="zh-CN" sz="2880" dirty="0">
                <a:solidFill>
                  <a:schemeClr val="tx2"/>
                </a:solidFill>
              </a:rPr>
              <a:t>miss a jump</a:t>
            </a:r>
            <a:endParaRPr lang="en-US" altLang="zh-CN" sz="2880" dirty="0">
              <a:solidFill>
                <a:schemeClr val="tx2"/>
              </a:solidFill>
            </a:endParaRPr>
          </a:p>
          <a:p>
            <a:r>
              <a:rPr lang="en-US" altLang="zh-CN" sz="2880" dirty="0">
                <a:solidFill>
                  <a:srgbClr val="C00000"/>
                </a:solidFill>
              </a:rPr>
              <a:t>the second place</a:t>
            </a:r>
            <a:endParaRPr lang="en-US" altLang="zh-CN" sz="2880" dirty="0">
              <a:solidFill>
                <a:srgbClr val="C00000"/>
              </a:solidFill>
            </a:endParaRPr>
          </a:p>
          <a:p>
            <a:r>
              <a:rPr lang="en-US" altLang="zh-CN" sz="2880" dirty="0">
                <a:solidFill>
                  <a:schemeClr val="tx2"/>
                </a:solidFill>
              </a:rPr>
              <a:t>roll over</a:t>
            </a:r>
            <a:endParaRPr lang="en-US" altLang="zh-CN" sz="2880" dirty="0">
              <a:solidFill>
                <a:schemeClr val="tx2"/>
              </a:solidFill>
            </a:endParaRPr>
          </a:p>
          <a:p>
            <a:r>
              <a:rPr lang="en-US" altLang="zh-CN" sz="2880" dirty="0">
                <a:solidFill>
                  <a:srgbClr val="C00000"/>
                </a:solidFill>
              </a:rPr>
              <a:t>be one inch off the national record</a:t>
            </a:r>
            <a:endParaRPr lang="en-US" altLang="zh-CN" sz="2880" dirty="0">
              <a:solidFill>
                <a:srgbClr val="C00000"/>
              </a:solidFill>
            </a:endParaRPr>
          </a:p>
          <a:p>
            <a:r>
              <a:rPr lang="en-US" altLang="zh-CN" sz="2880" dirty="0">
                <a:solidFill>
                  <a:schemeClr val="tx2"/>
                </a:solidFill>
              </a:rPr>
              <a:t>a very careful training program</a:t>
            </a:r>
            <a:endParaRPr lang="en-US" altLang="zh-CN" sz="2880" dirty="0">
              <a:solidFill>
                <a:schemeClr val="tx2"/>
              </a:solidFill>
            </a:endParaRPr>
          </a:p>
          <a:p>
            <a:r>
              <a:rPr lang="en-US" altLang="zh-CN" sz="2880" dirty="0">
                <a:solidFill>
                  <a:srgbClr val="C00000"/>
                </a:solidFill>
              </a:rPr>
              <a:t>from the depths of one’s soul/heart</a:t>
            </a:r>
            <a:endParaRPr lang="en-US" altLang="zh-CN" sz="288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Unit3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17"/>
          <p:cNvSpPr>
            <a:spLocks noChangeArrowheads="1"/>
          </p:cNvSpPr>
          <p:nvPr/>
        </p:nvSpPr>
        <p:spPr bwMode="auto">
          <a:xfrm>
            <a:off x="870523" y="1886837"/>
            <a:ext cx="5098166" cy="45218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880" dirty="0">
                <a:solidFill>
                  <a:srgbClr val="FF0000"/>
                </a:solidFill>
              </a:rPr>
              <a:t>分开</a:t>
            </a:r>
            <a:endParaRPr lang="en-US" altLang="zh-CN" sz="2880" dirty="0">
              <a:solidFill>
                <a:srgbClr val="FF0000"/>
              </a:solidFill>
            </a:endParaRPr>
          </a:p>
          <a:p>
            <a:r>
              <a:rPr lang="zh-CN" altLang="en-US" sz="2880" dirty="0"/>
              <a:t>二十来个歪歪斜斜的到期日</a:t>
            </a:r>
            <a:endParaRPr lang="en-US" altLang="zh-CN" sz="2880" dirty="0"/>
          </a:p>
          <a:p>
            <a:r>
              <a:rPr lang="zh-CN" altLang="en-US" sz="2880" dirty="0">
                <a:solidFill>
                  <a:srgbClr val="FF0000"/>
                </a:solidFill>
              </a:rPr>
              <a:t>离开时比来时富有</a:t>
            </a:r>
            <a:endParaRPr lang="en-US" altLang="zh-CN" sz="2880" dirty="0">
              <a:solidFill>
                <a:srgbClr val="FF0000"/>
              </a:solidFill>
            </a:endParaRPr>
          </a:p>
          <a:p>
            <a:r>
              <a:rPr lang="zh-CN" altLang="en-US" sz="2880" dirty="0"/>
              <a:t>这段迷人的、短暂的恩惠时段 </a:t>
            </a:r>
            <a:endParaRPr lang="en-US" altLang="zh-CN" sz="2880" dirty="0"/>
          </a:p>
          <a:p>
            <a:r>
              <a:rPr lang="zh-CN" altLang="en-US" sz="2880" dirty="0">
                <a:solidFill>
                  <a:srgbClr val="FF0000"/>
                </a:solidFill>
              </a:rPr>
              <a:t>特喜欢 </a:t>
            </a:r>
            <a:r>
              <a:rPr lang="en-US" altLang="zh-CN" sz="2880" dirty="0">
                <a:solidFill>
                  <a:srgbClr val="FF0000"/>
                </a:solidFill>
              </a:rPr>
              <a:t>                               </a:t>
            </a:r>
            <a:endParaRPr lang="en-US" altLang="zh-CN" sz="2880" dirty="0">
              <a:solidFill>
                <a:srgbClr val="FF0000"/>
              </a:solidFill>
            </a:endParaRPr>
          </a:p>
          <a:p>
            <a:r>
              <a:rPr lang="zh-CN" altLang="en-US" sz="2880" dirty="0"/>
              <a:t>吃过苦头懂得                     </a:t>
            </a:r>
            <a:endParaRPr lang="en-US" altLang="zh-CN" sz="2880" dirty="0"/>
          </a:p>
          <a:p>
            <a:r>
              <a:rPr lang="zh-CN" altLang="en-US" sz="2880" dirty="0">
                <a:solidFill>
                  <a:srgbClr val="FF0000"/>
                </a:solidFill>
              </a:rPr>
              <a:t>从来没有对</a:t>
            </a:r>
            <a:r>
              <a:rPr lang="en-US" altLang="zh-CN" sz="2880" dirty="0">
                <a:solidFill>
                  <a:srgbClr val="FF0000"/>
                </a:solidFill>
              </a:rPr>
              <a:t>…</a:t>
            </a:r>
            <a:r>
              <a:rPr lang="zh-CN" altLang="en-US" sz="2880" dirty="0">
                <a:solidFill>
                  <a:srgbClr val="FF0000"/>
                </a:solidFill>
              </a:rPr>
              <a:t>多想过          </a:t>
            </a:r>
            <a:endParaRPr lang="en-US" altLang="zh-CN" sz="2880" dirty="0">
              <a:solidFill>
                <a:srgbClr val="FF0000"/>
              </a:solidFill>
            </a:endParaRPr>
          </a:p>
          <a:p>
            <a:r>
              <a:rPr lang="zh-CN" altLang="en-US" sz="2880" dirty="0"/>
              <a:t>人去楼空</a:t>
            </a:r>
            <a:endParaRPr lang="zh-CN" altLang="en-US" sz="2880" dirty="0"/>
          </a:p>
          <a:p>
            <a:r>
              <a:rPr lang="zh-CN" altLang="en-US" sz="2880" dirty="0">
                <a:solidFill>
                  <a:srgbClr val="C00000"/>
                </a:solidFill>
              </a:rPr>
              <a:t> </a:t>
            </a:r>
            <a:endParaRPr lang="en-US" altLang="zh-CN" sz="2880" dirty="0">
              <a:solidFill>
                <a:srgbClr val="C00000"/>
              </a:solidFill>
            </a:endParaRPr>
          </a:p>
          <a:p>
            <a:endParaRPr lang="zh-CN" altLang="en-US" sz="2880" dirty="0">
              <a:solidFill>
                <a:srgbClr val="FF0000"/>
              </a:solidFill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1065179" y="827065"/>
            <a:ext cx="9763124" cy="6076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en-US" altLang="zh-CN" sz="3360" b="1" dirty="0">
                <a:solidFill>
                  <a:srgbClr val="3F3F3F"/>
                </a:solidFill>
              </a:rPr>
              <a:t>Useful Expressions</a:t>
            </a:r>
            <a:endParaRPr lang="zh-CN" altLang="zh-CN" sz="3360" b="1" dirty="0">
              <a:solidFill>
                <a:srgbClr val="3F3F3F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5792567" y="1872017"/>
            <a:ext cx="7344816" cy="4521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80" dirty="0">
                <a:solidFill>
                  <a:srgbClr val="FF0000"/>
                </a:solidFill>
              </a:rPr>
              <a:t>split up</a:t>
            </a:r>
            <a:endParaRPr lang="en-US" altLang="zh-CN" sz="2880" dirty="0">
              <a:solidFill>
                <a:srgbClr val="FF0000"/>
              </a:solidFill>
            </a:endParaRPr>
          </a:p>
          <a:p>
            <a:r>
              <a:rPr lang="en-US" altLang="zh-CN" sz="2880" dirty="0"/>
              <a:t>a score of crooked due date</a:t>
            </a:r>
            <a:endParaRPr lang="en-US" altLang="zh-CN" sz="2880" dirty="0"/>
          </a:p>
          <a:p>
            <a:r>
              <a:rPr lang="en-US" altLang="zh-CN" sz="2880" dirty="0">
                <a:solidFill>
                  <a:srgbClr val="FF0000"/>
                </a:solidFill>
              </a:rPr>
              <a:t>leave richer than I arrived</a:t>
            </a:r>
            <a:endParaRPr lang="en-US" altLang="zh-CN" sz="2880" dirty="0">
              <a:solidFill>
                <a:srgbClr val="FF0000"/>
              </a:solidFill>
            </a:endParaRPr>
          </a:p>
          <a:p>
            <a:r>
              <a:rPr lang="en-US" altLang="zh-CN" sz="2880" dirty="0"/>
              <a:t>the charmed brief period of grace</a:t>
            </a:r>
            <a:endParaRPr lang="en-US" altLang="zh-CN" sz="2880" dirty="0"/>
          </a:p>
          <a:p>
            <a:r>
              <a:rPr lang="en-US" altLang="zh-CN" sz="2880" dirty="0">
                <a:solidFill>
                  <a:srgbClr val="FF0000"/>
                </a:solidFill>
              </a:rPr>
              <a:t>be big on …</a:t>
            </a:r>
            <a:endParaRPr lang="en-US" altLang="zh-CN" sz="2880" dirty="0">
              <a:solidFill>
                <a:srgbClr val="FF0000"/>
              </a:solidFill>
            </a:endParaRPr>
          </a:p>
          <a:p>
            <a:r>
              <a:rPr lang="en-US" altLang="zh-CN" sz="2880" dirty="0"/>
              <a:t>learn </a:t>
            </a:r>
            <a:r>
              <a:rPr lang="en-US" altLang="zh-CN" sz="2880" dirty="0" err="1"/>
              <a:t>sth</a:t>
            </a:r>
            <a:r>
              <a:rPr lang="en-US" altLang="zh-CN" sz="2880" dirty="0"/>
              <a:t> the hard way</a:t>
            </a:r>
            <a:endParaRPr lang="en-US" altLang="zh-CN" sz="2880" dirty="0"/>
          </a:p>
          <a:p>
            <a:r>
              <a:rPr lang="en-US" altLang="zh-CN" sz="2880" dirty="0">
                <a:solidFill>
                  <a:srgbClr val="FF0000"/>
                </a:solidFill>
              </a:rPr>
              <a:t>never give </a:t>
            </a:r>
            <a:r>
              <a:rPr lang="en-US" altLang="zh-CN" sz="2880" dirty="0" err="1">
                <a:solidFill>
                  <a:srgbClr val="FF0000"/>
                </a:solidFill>
              </a:rPr>
              <a:t>sth</a:t>
            </a:r>
            <a:r>
              <a:rPr lang="en-US" altLang="zh-CN" sz="2880" dirty="0">
                <a:solidFill>
                  <a:srgbClr val="FF0000"/>
                </a:solidFill>
              </a:rPr>
              <a:t> a second thought</a:t>
            </a:r>
            <a:endParaRPr lang="en-US" altLang="zh-CN" sz="2880" dirty="0"/>
          </a:p>
          <a:p>
            <a:r>
              <a:rPr lang="en-US" altLang="zh-CN" sz="2880" dirty="0"/>
              <a:t>hollow out</a:t>
            </a:r>
            <a:endParaRPr lang="en-US" altLang="zh-CN" sz="2880" dirty="0"/>
          </a:p>
          <a:p>
            <a:endParaRPr lang="zh-CN" altLang="zh-CN" sz="2880" dirty="0">
              <a:solidFill>
                <a:schemeClr val="hlink"/>
              </a:solidFill>
              <a:ea typeface="宋体" panose="02010600030101010101" pitchFamily="2" charset="-122"/>
            </a:endParaRPr>
          </a:p>
          <a:p>
            <a:r>
              <a:rPr lang="en-US" altLang="zh-CN" sz="2880" dirty="0">
                <a:solidFill>
                  <a:srgbClr val="C00000"/>
                </a:solidFill>
              </a:rPr>
              <a:t>         </a:t>
            </a:r>
            <a:endParaRPr lang="en-US" altLang="zh-CN" sz="288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17"/>
          <p:cNvSpPr>
            <a:spLocks noChangeArrowheads="1"/>
          </p:cNvSpPr>
          <p:nvPr/>
        </p:nvSpPr>
        <p:spPr bwMode="auto">
          <a:xfrm>
            <a:off x="911423" y="1700808"/>
            <a:ext cx="4754034" cy="40786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880" dirty="0">
                <a:solidFill>
                  <a:srgbClr val="FF0000"/>
                </a:solidFill>
              </a:rPr>
              <a:t>颠倒了</a:t>
            </a:r>
            <a:r>
              <a:rPr lang="zh-CN" altLang="en-US" sz="2880" dirty="0"/>
              <a:t>                             </a:t>
            </a:r>
            <a:endParaRPr lang="en-US" altLang="zh-CN" sz="2880" dirty="0"/>
          </a:p>
          <a:p>
            <a:r>
              <a:rPr lang="zh-CN" altLang="en-US" sz="2880" dirty="0"/>
              <a:t>熟悉的感觉就如同雷电般</a:t>
            </a:r>
            <a:endParaRPr lang="en-US" altLang="zh-CN" sz="2880" dirty="0"/>
          </a:p>
          <a:p>
            <a:r>
              <a:rPr lang="zh-CN" altLang="en-US" sz="2880" dirty="0">
                <a:solidFill>
                  <a:srgbClr val="FF0000"/>
                </a:solidFill>
              </a:rPr>
              <a:t>令我倒吸了一口气        </a:t>
            </a:r>
            <a:endParaRPr lang="en-US" altLang="zh-CN" sz="2880" dirty="0">
              <a:solidFill>
                <a:srgbClr val="FF0000"/>
              </a:solidFill>
            </a:endParaRPr>
          </a:p>
          <a:p>
            <a:r>
              <a:rPr lang="zh-CN" altLang="en-US" sz="2880" dirty="0"/>
              <a:t>被带回到了                     </a:t>
            </a:r>
            <a:endParaRPr lang="en-US" altLang="zh-CN" sz="2880" dirty="0"/>
          </a:p>
          <a:p>
            <a:r>
              <a:rPr lang="zh-CN" altLang="en-US" sz="2880" dirty="0">
                <a:solidFill>
                  <a:srgbClr val="FF0000"/>
                </a:solidFill>
              </a:rPr>
              <a:t>低声低语                         </a:t>
            </a:r>
            <a:endParaRPr lang="en-US" altLang="zh-CN" sz="2880" dirty="0">
              <a:solidFill>
                <a:srgbClr val="FF0000"/>
              </a:solidFill>
            </a:endParaRPr>
          </a:p>
          <a:p>
            <a:r>
              <a:rPr lang="zh-CN" altLang="en-US" sz="2880" dirty="0"/>
              <a:t>手推车吱吱嘎嘎的声音   </a:t>
            </a:r>
            <a:endParaRPr lang="en-US" altLang="zh-CN" sz="2880" dirty="0"/>
          </a:p>
          <a:p>
            <a:r>
              <a:rPr lang="zh-CN" altLang="en-US" sz="2880" dirty="0">
                <a:solidFill>
                  <a:srgbClr val="FF0000"/>
                </a:solidFill>
              </a:rPr>
              <a:t>斑痕累累的木制借书柜台</a:t>
            </a:r>
            <a:endParaRPr lang="en-US" altLang="zh-CN" sz="2880" dirty="0">
              <a:solidFill>
                <a:srgbClr val="FF0000"/>
              </a:solidFill>
            </a:endParaRPr>
          </a:p>
          <a:p>
            <a:r>
              <a:rPr lang="zh-CN" altLang="en-US" sz="2880" dirty="0"/>
              <a:t>被蓄存</a:t>
            </a:r>
            <a:r>
              <a:rPr lang="zh-CN" altLang="en-US" sz="2880" dirty="0" smtClean="0"/>
              <a:t>起来</a:t>
            </a:r>
            <a:endParaRPr lang="zh-CN" altLang="zh-CN" sz="2880" dirty="0">
              <a:solidFill>
                <a:schemeClr val="hlink"/>
              </a:solidFill>
              <a:ea typeface="宋体" panose="02010600030101010101" pitchFamily="2" charset="-122"/>
            </a:endParaRPr>
          </a:p>
          <a:p>
            <a:endParaRPr lang="zh-CN" altLang="en-US" sz="2880" dirty="0">
              <a:solidFill>
                <a:srgbClr val="C00000"/>
              </a:solidFill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1065179" y="827065"/>
            <a:ext cx="9763124" cy="6076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en-US" altLang="zh-CN" sz="3360" b="1" dirty="0">
                <a:solidFill>
                  <a:srgbClr val="3F3F3F"/>
                </a:solidFill>
              </a:rPr>
              <a:t>Useful Expressions</a:t>
            </a:r>
            <a:endParaRPr lang="zh-CN" altLang="zh-CN" sz="3360" b="1" dirty="0">
              <a:solidFill>
                <a:srgbClr val="3F3F3F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5145494" y="1714290"/>
            <a:ext cx="7344816" cy="40786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80" dirty="0">
                <a:solidFill>
                  <a:srgbClr val="FF0000"/>
                </a:solidFill>
              </a:rPr>
              <a:t>turn on its head</a:t>
            </a:r>
            <a:endParaRPr lang="en-US" altLang="zh-CN" sz="2880" dirty="0">
              <a:solidFill>
                <a:srgbClr val="FF0000"/>
              </a:solidFill>
            </a:endParaRPr>
          </a:p>
          <a:p>
            <a:r>
              <a:rPr lang="en-US" altLang="zh-CN" sz="2880" dirty="0"/>
              <a:t>the thunderbolt of recognition</a:t>
            </a:r>
            <a:endParaRPr lang="en-US" altLang="zh-CN" sz="2880" dirty="0"/>
          </a:p>
          <a:p>
            <a:r>
              <a:rPr lang="en-US" altLang="zh-CN" sz="2880" dirty="0">
                <a:solidFill>
                  <a:srgbClr val="FF0000"/>
                </a:solidFill>
              </a:rPr>
              <a:t>make me gasp</a:t>
            </a:r>
            <a:endParaRPr lang="en-US" altLang="zh-CN" sz="2880" dirty="0">
              <a:solidFill>
                <a:srgbClr val="FF0000"/>
              </a:solidFill>
            </a:endParaRPr>
          </a:p>
          <a:p>
            <a:r>
              <a:rPr lang="en-US" altLang="zh-CN" sz="2880" dirty="0"/>
              <a:t>be whisked back to…</a:t>
            </a:r>
            <a:endParaRPr lang="en-US" altLang="zh-CN" sz="2880" dirty="0"/>
          </a:p>
          <a:p>
            <a:r>
              <a:rPr lang="en-US" altLang="zh-CN" sz="2880" dirty="0">
                <a:solidFill>
                  <a:srgbClr val="FF0000"/>
                </a:solidFill>
              </a:rPr>
              <a:t>the muffled murmuring</a:t>
            </a:r>
            <a:endParaRPr lang="en-US" altLang="zh-CN" sz="2880" dirty="0">
              <a:solidFill>
                <a:srgbClr val="FF0000"/>
              </a:solidFill>
            </a:endParaRPr>
          </a:p>
          <a:p>
            <a:r>
              <a:rPr lang="en-US" altLang="zh-CN" sz="2880" dirty="0"/>
              <a:t>the creak and groan of book carts</a:t>
            </a:r>
            <a:endParaRPr lang="en-US" altLang="zh-CN" sz="2880" dirty="0"/>
          </a:p>
          <a:p>
            <a:r>
              <a:rPr lang="en-US" altLang="zh-CN" sz="2880" dirty="0">
                <a:solidFill>
                  <a:srgbClr val="FF0000"/>
                </a:solidFill>
              </a:rPr>
              <a:t>the scarred wooden checkout counters</a:t>
            </a:r>
            <a:endParaRPr lang="en-US" altLang="zh-CN" sz="2880" dirty="0">
              <a:solidFill>
                <a:srgbClr val="FF0000"/>
              </a:solidFill>
            </a:endParaRPr>
          </a:p>
          <a:p>
            <a:r>
              <a:rPr lang="en-US" altLang="zh-CN" sz="2880" dirty="0"/>
              <a:t>be dammed up</a:t>
            </a:r>
            <a:endParaRPr lang="en-US" altLang="zh-CN" sz="2880" dirty="0"/>
          </a:p>
          <a:p>
            <a:r>
              <a:rPr lang="en-US" altLang="zh-CN" sz="2880" dirty="0">
                <a:solidFill>
                  <a:srgbClr val="C00000"/>
                </a:solidFill>
              </a:rPr>
              <a:t>       </a:t>
            </a:r>
            <a:endParaRPr lang="en-US" altLang="zh-CN" sz="288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Unit4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COMMONDATA" val="eyJoZGlkIjoiMTczYzcyYzUzNWJhMWZiYzVmN2ExNmFhYmIyYjExYmI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3969</Words>
  <Application>WPS 演示</Application>
  <PresentationFormat>宽屏</PresentationFormat>
  <Paragraphs>341</Paragraphs>
  <Slides>19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PowerPoint 演示文稿</vt:lpstr>
      <vt:lpstr>PowerPoint 演示文稿</vt:lpstr>
      <vt:lpstr>After Reading</vt:lpstr>
      <vt:lpstr>After Reading</vt:lpstr>
      <vt:lpstr>After Reading</vt:lpstr>
      <vt:lpstr>Unit2</vt:lpstr>
      <vt:lpstr>After Reading</vt:lpstr>
      <vt:lpstr>After Reading</vt:lpstr>
      <vt:lpstr>Unit3</vt:lpstr>
      <vt:lpstr>After Reading</vt:lpstr>
      <vt:lpstr>After Reading</vt:lpstr>
      <vt:lpstr>After Reading</vt:lpstr>
      <vt:lpstr>After Reading</vt:lpstr>
      <vt:lpstr>PowerPoint 演示文稿</vt:lpstr>
      <vt:lpstr>After Reading</vt:lpstr>
      <vt:lpstr>After Reading</vt:lpstr>
      <vt:lpstr>PowerPoint 演示文稿</vt:lpstr>
      <vt:lpstr>After Reading</vt:lpstr>
      <vt:lpstr>After Reading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WPS_1522634034</cp:lastModifiedBy>
  <cp:revision>174</cp:revision>
  <dcterms:created xsi:type="dcterms:W3CDTF">2019-06-19T02:08:00Z</dcterms:created>
  <dcterms:modified xsi:type="dcterms:W3CDTF">2022-06-08T14:27:16Z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2052-11.1.0.11744</vt:lpwstr>
  </property>
  <property fmtid="{D5CDD505-2E9C-101B-9397-08002B2CF9AE}" pid="3" name="ICV">
    <vt:lpwstr>922B0D96A6D247A881AF3689680AEEF0</vt:lpwstr>
  </property>
</Properties>
</file>