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746" r:id="rId1"/>
  </p:sldMasterIdLst>
  <p:notesMasterIdLst>
    <p:notesMasterId r:id="rId29"/>
  </p:notesMasterIdLst>
  <p:sldIdLst>
    <p:sldId id="256" r:id="rId2"/>
    <p:sldId id="286" r:id="rId3"/>
    <p:sldId id="277" r:id="rId4"/>
    <p:sldId id="257" r:id="rId5"/>
    <p:sldId id="258" r:id="rId6"/>
    <p:sldId id="282" r:id="rId7"/>
    <p:sldId id="278" r:id="rId8"/>
    <p:sldId id="260" r:id="rId9"/>
    <p:sldId id="261" r:id="rId10"/>
    <p:sldId id="283" r:id="rId11"/>
    <p:sldId id="287" r:id="rId12"/>
    <p:sldId id="285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88" r:id="rId27"/>
    <p:sldId id="276" r:id="rId2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1832" y="-8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1097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10/14/14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107504" y="627534"/>
            <a:ext cx="7776864" cy="32403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R" sz="4400" b="1" dirty="0" smtClean="0">
                <a:latin typeface="+mn-lt"/>
              </a:rPr>
              <a:t>Software de Comunicaciones</a:t>
            </a:r>
            <a:r>
              <a:rPr lang="x-none" sz="4400" b="1" smtClean="0">
                <a:latin typeface="+mn-lt"/>
              </a:rPr>
              <a:t> </a:t>
            </a:r>
            <a:r>
              <a:rPr lang="es-CR" sz="4000" dirty="0">
                <a:latin typeface="+mn-lt"/>
              </a:rPr>
              <a:t/>
            </a:r>
            <a:br>
              <a:rPr lang="es-CR" sz="4000" dirty="0">
                <a:latin typeface="+mn-lt"/>
              </a:rPr>
            </a:br>
            <a:r>
              <a:rPr lang="es-CR" sz="3200" b="1" u="sng" dirty="0" smtClean="0">
                <a:solidFill>
                  <a:srgbClr val="91C1CB"/>
                </a:solidFill>
                <a:latin typeface="+mn-lt"/>
              </a:rPr>
              <a:t>Diagramas UML:</a:t>
            </a:r>
            <a:r>
              <a:rPr lang="es-CR" sz="2800" dirty="0" smtClean="0">
                <a:latin typeface="+mn-lt"/>
              </a:rPr>
              <a:t/>
            </a:r>
            <a:br>
              <a:rPr lang="es-CR" sz="2800" dirty="0" smtClean="0">
                <a:latin typeface="+mn-lt"/>
              </a:rPr>
            </a:br>
            <a:r>
              <a:rPr lang="es-CR" sz="2400" dirty="0" smtClean="0">
                <a:latin typeface="+mn-lt"/>
              </a:rPr>
              <a:t>Diagrama de casos de uso</a:t>
            </a:r>
            <a:br>
              <a:rPr lang="es-CR" sz="2400" dirty="0" smtClean="0">
                <a:latin typeface="+mn-lt"/>
              </a:rPr>
            </a:br>
            <a:r>
              <a:rPr lang="es-CR" sz="2400" dirty="0" smtClean="0">
                <a:latin typeface="+mn-lt"/>
              </a:rPr>
              <a:t>Diagrama de estados</a:t>
            </a:r>
            <a:br>
              <a:rPr lang="es-CR" sz="2400" dirty="0" smtClean="0">
                <a:latin typeface="+mn-lt"/>
              </a:rPr>
            </a:br>
            <a:r>
              <a:rPr lang="es-CR" sz="2400" dirty="0" smtClean="0">
                <a:latin typeface="+mn-lt"/>
              </a:rPr>
              <a:t>Diagrama de despliegue</a:t>
            </a:r>
            <a:r>
              <a:rPr lang="es-CR" sz="2800" dirty="0" smtClean="0">
                <a:latin typeface="+mn-lt"/>
              </a:rPr>
              <a:t/>
            </a:r>
            <a:br>
              <a:rPr lang="es-CR" sz="2800" dirty="0" smtClean="0">
                <a:latin typeface="+mn-lt"/>
              </a:rPr>
            </a:br>
            <a:endParaRPr lang="x-none" sz="1200">
              <a:latin typeface="+mn-lt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588224" y="3651870"/>
            <a:ext cx="165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>
                <a:latin typeface="+mn-lt"/>
              </a:rPr>
              <a:t>Tony Céspedes </a:t>
            </a:r>
            <a:br>
              <a:rPr lang="es-CR" sz="1200" dirty="0">
                <a:latin typeface="+mn-lt"/>
              </a:rPr>
            </a:br>
            <a:r>
              <a:rPr lang="es-CR" sz="1200" dirty="0">
                <a:latin typeface="+mn-lt"/>
              </a:rPr>
              <a:t>Luis Carlos Chávez </a:t>
            </a:r>
            <a:br>
              <a:rPr lang="es-CR" sz="1200" dirty="0">
                <a:latin typeface="+mn-lt"/>
              </a:rPr>
            </a:br>
            <a:r>
              <a:rPr lang="es-CR" sz="1200" dirty="0">
                <a:latin typeface="+mn-lt"/>
              </a:rPr>
              <a:t>Brian Piedra </a:t>
            </a:r>
            <a:br>
              <a:rPr lang="es-CR" sz="1200" dirty="0">
                <a:latin typeface="+mn-lt"/>
              </a:rPr>
            </a:br>
            <a:r>
              <a:rPr lang="es-CR" sz="1200" dirty="0">
                <a:latin typeface="+mn-lt"/>
              </a:rPr>
              <a:t>Diego Quesada</a:t>
            </a:r>
            <a:br>
              <a:rPr lang="es-CR" sz="1200" dirty="0">
                <a:latin typeface="+mn-lt"/>
              </a:rPr>
            </a:br>
            <a:r>
              <a:rPr lang="es-CR" sz="1200" dirty="0">
                <a:latin typeface="+mn-lt"/>
              </a:rPr>
              <a:t>Sebastián Sancho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R" sz="4000" b="1" dirty="0" smtClean="0">
                <a:solidFill>
                  <a:srgbClr val="91C1CB"/>
                </a:solidFill>
                <a:latin typeface="+mn-lt"/>
              </a:rPr>
              <a:t>Sistema</a:t>
            </a:r>
            <a:endParaRPr lang="es-CR" sz="4000" dirty="0">
              <a:solidFill>
                <a:srgbClr val="91C1CB"/>
              </a:solidFill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CR" dirty="0"/>
              <a:t>El rectángulo representa los límites del sistema que contiene los casos de uso. </a:t>
            </a:r>
            <a:endParaRPr lang="es-CR" dirty="0" smtClean="0"/>
          </a:p>
          <a:p>
            <a:pPr marL="114300" indent="0">
              <a:buNone/>
            </a:pPr>
            <a:r>
              <a:rPr lang="es-CR" dirty="0" smtClean="0"/>
              <a:t>Los </a:t>
            </a:r>
            <a:r>
              <a:rPr lang="es-CR" dirty="0"/>
              <a:t>actores se ubican fuera de los </a:t>
            </a:r>
            <a:r>
              <a:rPr lang="es-CR" dirty="0" smtClean="0"/>
              <a:t>límites del </a:t>
            </a:r>
            <a:r>
              <a:rPr lang="es-CR" dirty="0"/>
              <a:t>sistema. 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0177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99542"/>
            <a:ext cx="44649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000" b="1" dirty="0" smtClean="0">
                <a:solidFill>
                  <a:srgbClr val="91C1CB"/>
                </a:solidFill>
                <a:latin typeface="+mn-lt"/>
              </a:rPr>
              <a:t>Ejemplo</a:t>
            </a:r>
            <a:endParaRPr lang="es-CR" sz="4000" b="1" dirty="0">
              <a:solidFill>
                <a:srgbClr val="91C1CB"/>
              </a:solidFill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3466728" cy="360045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s-CR" sz="1600" dirty="0"/>
              <a:t>Un juego de teléfono móvil dónde participan dos jugadores </a:t>
            </a:r>
            <a:r>
              <a:rPr lang="es-CR" sz="1600" dirty="0" smtClean="0"/>
              <a:t>cada uno </a:t>
            </a:r>
            <a:r>
              <a:rPr lang="es-CR" sz="1600" dirty="0"/>
              <a:t>con su propia </a:t>
            </a:r>
            <a:r>
              <a:rPr lang="es-CR" sz="1600" dirty="0" smtClean="0"/>
              <a:t>terminal.</a:t>
            </a:r>
          </a:p>
          <a:p>
            <a:pPr>
              <a:buFont typeface="Wingdings" pitchFamily="2" charset="2"/>
              <a:buChar char="Ø"/>
            </a:pPr>
            <a:r>
              <a:rPr lang="es-CR" sz="1600" dirty="0" smtClean="0"/>
              <a:t>Cuando </a:t>
            </a:r>
            <a:r>
              <a:rPr lang="es-CR" sz="1600" dirty="0"/>
              <a:t>dos jugadores desean jugar, uno de ellos crea </a:t>
            </a:r>
            <a:r>
              <a:rPr lang="es-CR" sz="1600" dirty="0" smtClean="0"/>
              <a:t>una nueva </a:t>
            </a:r>
            <a:r>
              <a:rPr lang="es-CR" sz="1600" dirty="0"/>
              <a:t>partida y el otro se </a:t>
            </a:r>
            <a:r>
              <a:rPr lang="es-CR" sz="1600" dirty="0" smtClean="0"/>
              <a:t>conecta.</a:t>
            </a:r>
          </a:p>
          <a:p>
            <a:pPr>
              <a:buFont typeface="Wingdings" pitchFamily="2" charset="2"/>
              <a:buChar char="Ø"/>
            </a:pPr>
            <a:r>
              <a:rPr lang="es-CR" sz="1600" dirty="0" smtClean="0"/>
              <a:t>El </a:t>
            </a:r>
            <a:r>
              <a:rPr lang="es-CR" sz="1600" dirty="0"/>
              <a:t>objetivo del juego es manejar una nave y disparar al contrario.</a:t>
            </a:r>
          </a:p>
          <a:p>
            <a:pPr>
              <a:buFont typeface="Wingdings" pitchFamily="2" charset="2"/>
              <a:buChar char="Ø"/>
            </a:pPr>
            <a:r>
              <a:rPr lang="es-CR" sz="1600" dirty="0"/>
              <a:t>Si uno de los dos jugadores acierta, la partida </a:t>
            </a:r>
            <a:r>
              <a:rPr lang="es-CR" sz="1600" dirty="0" smtClean="0"/>
              <a:t>termina.</a:t>
            </a:r>
          </a:p>
          <a:p>
            <a:pPr>
              <a:buFont typeface="Wingdings" pitchFamily="2" charset="2"/>
              <a:buChar char="Ø"/>
            </a:pPr>
            <a:r>
              <a:rPr lang="es-CR" sz="1600" dirty="0" smtClean="0"/>
              <a:t>Si </a:t>
            </a:r>
            <a:r>
              <a:rPr lang="es-CR" sz="1600" dirty="0"/>
              <a:t>uno de los dos jugadores deja la partida (o se pierde </a:t>
            </a:r>
            <a:r>
              <a:rPr lang="es-CR" sz="1600" dirty="0" smtClean="0"/>
              <a:t>la conexión</a:t>
            </a:r>
            <a:r>
              <a:rPr lang="es-CR" sz="1600" dirty="0"/>
              <a:t>) la partida termina.</a:t>
            </a:r>
          </a:p>
        </p:txBody>
      </p:sp>
    </p:spTree>
    <p:extLst>
      <p:ext uri="{BB962C8B-B14F-4D97-AF65-F5344CB8AC3E}">
        <p14:creationId xmlns:p14="http://schemas.microsoft.com/office/powerpoint/2010/main" val="359369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z="2800" b="1">
                <a:solidFill>
                  <a:srgbClr val="91C1CB"/>
                </a:solidFill>
                <a:latin typeface="+mn-lt"/>
              </a:rPr>
              <a:t>Ejemplo: </a:t>
            </a:r>
            <a:r>
              <a:rPr lang="x-none" sz="2800">
                <a:latin typeface="+mn-lt"/>
              </a:rPr>
              <a:t>(Caso particular aplicado a nuestro proyecto)</a:t>
            </a:r>
            <a:endParaRPr lang="es-CR" sz="2800" dirty="0">
              <a:solidFill>
                <a:srgbClr val="91C1CB"/>
              </a:solidFill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496" y="1059582"/>
            <a:ext cx="3744416" cy="381642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s-CR" sz="1200" dirty="0"/>
              <a:t>Un </a:t>
            </a:r>
            <a:r>
              <a:rPr lang="es-CR" sz="1200" dirty="0" smtClean="0"/>
              <a:t>Sistema </a:t>
            </a:r>
            <a:r>
              <a:rPr lang="es-CR" sz="1200" dirty="0"/>
              <a:t>de </a:t>
            </a:r>
            <a:r>
              <a:rPr lang="es-CR" sz="1200" dirty="0" smtClean="0"/>
              <a:t>monitoreo </a:t>
            </a:r>
            <a:r>
              <a:rPr lang="es-CR" sz="1200" dirty="0"/>
              <a:t>y </a:t>
            </a:r>
            <a:r>
              <a:rPr lang="es-CR" sz="1200" dirty="0" smtClean="0"/>
              <a:t>acción </a:t>
            </a:r>
            <a:r>
              <a:rPr lang="es-CR" sz="1200" dirty="0"/>
              <a:t>ante Desastres y </a:t>
            </a:r>
            <a:r>
              <a:rPr lang="es-CR" sz="1200" dirty="0" smtClean="0"/>
              <a:t>Emergencias se </a:t>
            </a:r>
            <a:r>
              <a:rPr lang="es-CR" sz="1200" dirty="0"/>
              <a:t>conecta periódicamente </a:t>
            </a:r>
            <a:r>
              <a:rPr lang="es-CR" sz="1200" dirty="0" smtClean="0"/>
              <a:t>a un servidor </a:t>
            </a:r>
            <a:r>
              <a:rPr lang="es-CR" sz="1200" dirty="0"/>
              <a:t>que </a:t>
            </a:r>
            <a:r>
              <a:rPr lang="es-CR" sz="1200" dirty="0" smtClean="0"/>
              <a:t>ofrece </a:t>
            </a:r>
            <a:r>
              <a:rPr lang="es-CR" sz="1200" dirty="0"/>
              <a:t>información </a:t>
            </a:r>
            <a:r>
              <a:rPr lang="es-CR" sz="1200" dirty="0" smtClean="0"/>
              <a:t>del estado actual de las entradas y salidas de un Arduino.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s-CR" sz="1200" dirty="0" smtClean="0"/>
              <a:t>El sistema </a:t>
            </a:r>
            <a:r>
              <a:rPr lang="es-CR" sz="1200" dirty="0"/>
              <a:t>permite </a:t>
            </a:r>
            <a:r>
              <a:rPr lang="es-CR" sz="1200" dirty="0" smtClean="0"/>
              <a:t>al usuario configurar desde un panel de control el estado ideal para realizar el monitoreo y así </a:t>
            </a:r>
            <a:r>
              <a:rPr lang="es-CR" sz="1200" dirty="0"/>
              <a:t>consultar </a:t>
            </a:r>
            <a:r>
              <a:rPr lang="es-CR" sz="1200" dirty="0" smtClean="0"/>
              <a:t>el estado de dichas entradas y salidas.</a:t>
            </a:r>
            <a:endParaRPr lang="es-CR" sz="1200" dirty="0"/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s-CR" sz="1200" dirty="0" smtClean="0"/>
              <a:t>Si </a:t>
            </a:r>
            <a:r>
              <a:rPr lang="es-CR" sz="1200" dirty="0"/>
              <a:t>a la hora de actualizar </a:t>
            </a:r>
            <a:r>
              <a:rPr lang="es-CR" sz="1200" dirty="0" smtClean="0"/>
              <a:t>el estado de las entradas y salidas  uno </a:t>
            </a:r>
            <a:r>
              <a:rPr lang="es-CR" sz="1200" dirty="0"/>
              <a:t>de los </a:t>
            </a:r>
            <a:r>
              <a:rPr lang="es-CR" sz="1200" dirty="0" smtClean="0"/>
              <a:t>valores marcados </a:t>
            </a:r>
            <a:r>
              <a:rPr lang="es-CR" sz="1200" dirty="0"/>
              <a:t>presenta una gran subida o bajada</a:t>
            </a:r>
            <a:r>
              <a:rPr lang="es-CR" sz="1200" dirty="0" smtClean="0"/>
              <a:t>, el sistema </a:t>
            </a:r>
            <a:r>
              <a:rPr lang="es-CR" sz="1200" dirty="0"/>
              <a:t>informará </a:t>
            </a:r>
            <a:r>
              <a:rPr lang="es-CR" sz="1200" dirty="0" smtClean="0"/>
              <a:t>al usuario </a:t>
            </a:r>
            <a:r>
              <a:rPr lang="es-CR" sz="1200" dirty="0"/>
              <a:t>de </a:t>
            </a:r>
            <a:r>
              <a:rPr lang="es-CR" sz="1200" dirty="0" smtClean="0"/>
              <a:t>ello por medio de una alerta.</a:t>
            </a:r>
            <a:endParaRPr lang="es-CR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987574"/>
            <a:ext cx="4631617" cy="396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1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100000"/>
            </a:pPr>
            <a:r>
              <a:rPr lang="es-CR" sz="4000" b="1" dirty="0">
                <a:solidFill>
                  <a:schemeClr val="tx1"/>
                </a:solidFill>
                <a:latin typeface="Calibri"/>
              </a:rPr>
              <a:t>Diagrama de </a:t>
            </a:r>
            <a:r>
              <a:rPr lang="es-CR" sz="4000" b="1" dirty="0" smtClean="0">
                <a:solidFill>
                  <a:schemeClr val="tx1"/>
                </a:solidFill>
                <a:latin typeface="Calibri"/>
              </a:rPr>
              <a:t>Estados</a:t>
            </a:r>
            <a:endParaRPr lang="x-none">
              <a:solidFill>
                <a:schemeClr val="tx1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95536" y="1200151"/>
            <a:ext cx="7632848" cy="36038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x-none" sz="2400" smtClean="0"/>
              <a:t>Un </a:t>
            </a:r>
            <a:r>
              <a:rPr lang="x-none" sz="2400"/>
              <a:t>diagrama de estados muestra el flujo </a:t>
            </a:r>
            <a:r>
              <a:rPr lang="x-none" sz="2400" smtClean="0"/>
              <a:t>de</a:t>
            </a:r>
            <a:r>
              <a:rPr lang="es-CR" sz="2400" dirty="0" smtClean="0"/>
              <a:t> </a:t>
            </a:r>
            <a:r>
              <a:rPr lang="x-none" sz="2400" smtClean="0"/>
              <a:t>control</a:t>
            </a:r>
            <a:r>
              <a:rPr lang="es-CR" sz="2400" dirty="0"/>
              <a:t> </a:t>
            </a:r>
            <a:r>
              <a:rPr lang="x-none" sz="2400" smtClean="0"/>
              <a:t>entre</a:t>
            </a:r>
            <a:r>
              <a:rPr lang="es-CR" sz="2400" dirty="0"/>
              <a:t> </a:t>
            </a:r>
            <a:endParaRPr lang="es-CR" sz="2400" dirty="0" smtClean="0"/>
          </a:p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x-none" sz="2400" smtClean="0"/>
              <a:t>estados</a:t>
            </a:r>
            <a:r>
              <a:rPr lang="es-CR" sz="2400" dirty="0" smtClean="0"/>
              <a:t>,</a:t>
            </a:r>
            <a:r>
              <a:rPr lang="x-none" sz="2400" smtClean="0"/>
              <a:t> </a:t>
            </a:r>
            <a:r>
              <a:rPr lang="x-none" sz="2400"/>
              <a:t>(en qué estados posibles puede </a:t>
            </a:r>
            <a:r>
              <a:rPr lang="x-none" sz="2400" smtClean="0"/>
              <a:t>estar</a:t>
            </a:r>
            <a:r>
              <a:rPr lang="es-CR" sz="2400" dirty="0" smtClean="0"/>
              <a:t> </a:t>
            </a:r>
            <a:r>
              <a:rPr lang="x-none" sz="2400" smtClean="0"/>
              <a:t>“cierto algo”</a:t>
            </a:r>
            <a:endParaRPr lang="es-CR" sz="2400" dirty="0" smtClean="0"/>
          </a:p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x-none" sz="2400" smtClean="0"/>
              <a:t>y </a:t>
            </a:r>
            <a:r>
              <a:rPr lang="x-none" sz="2400"/>
              <a:t>cómo se producen los cambios entre dichos estados</a:t>
            </a:r>
            <a:r>
              <a:rPr lang="x-none" sz="2400" smtClean="0"/>
              <a:t>)</a:t>
            </a:r>
            <a:r>
              <a:rPr lang="es-CR" sz="2400" dirty="0" smtClean="0"/>
              <a:t>.</a:t>
            </a:r>
            <a:endParaRPr lang="x-none" sz="240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x-none" sz="4000" b="1">
                <a:solidFill>
                  <a:srgbClr val="91C1CB"/>
                </a:solidFill>
                <a:latin typeface="+mn-lt"/>
              </a:rPr>
              <a:t>Características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07504" y="1131590"/>
            <a:ext cx="7859216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x-none" sz="2000"/>
              <a:t>Un estado es una condición o situación en la vida de un objeto durante la cual satisface una condición, realiza alguna actividad o espera algún evento.</a:t>
            </a:r>
          </a:p>
          <a:p>
            <a:pPr marL="457200" lvl="0" indent="-355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x-none" sz="2000"/>
              <a:t>Un evento es la especificación de un acontecimiento significativo que ocupa un lugar en el tiempo y en el espacio. Es la aparición de un estímulo que puede (o no) activar una  transición de estado.</a:t>
            </a:r>
          </a:p>
          <a:p>
            <a:pPr marL="457200" lvl="0" indent="-355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x-none" sz="2000"/>
              <a:t>Una transición es una relación entre dos estados que indica que un objeto que esté en el primer estado realiza ciertas acciones y entrará en el segundo  estado cuando ocurra un evento  especificado y se satisfagan unas condiciones especificadas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x-none" sz="4000" b="1">
                <a:solidFill>
                  <a:srgbClr val="91C1CB"/>
                </a:solidFill>
                <a:latin typeface="+mn-lt"/>
              </a:rPr>
              <a:t>Representación Gráfica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696" y="1059582"/>
            <a:ext cx="47339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x-none" sz="4000" b="1">
                <a:solidFill>
                  <a:srgbClr val="91C1CB"/>
                </a:solidFill>
                <a:latin typeface="+mn-lt"/>
              </a:rPr>
              <a:t>Usos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3598"/>
            <a:ext cx="8003232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2000">
                <a:solidFill>
                  <a:srgbClr val="000000"/>
                </a:solidFill>
              </a:rPr>
              <a:t>Son útiles para modelar la vida de un objeto.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2000">
                <a:solidFill>
                  <a:srgbClr val="000000"/>
                </a:solidFill>
              </a:rPr>
              <a:t>Conforme un sistema interactúa con los usuarios y </a:t>
            </a:r>
            <a:r>
              <a:rPr lang="x-none" sz="2000" smtClean="0">
                <a:solidFill>
                  <a:srgbClr val="000000"/>
                </a:solidFill>
              </a:rPr>
              <a:t>(</a:t>
            </a:r>
            <a:r>
              <a:rPr lang="x-none" sz="2000">
                <a:solidFill>
                  <a:srgbClr val="000000"/>
                </a:solidFill>
              </a:rPr>
              <a:t>posiblemente) con </a:t>
            </a:r>
            <a:endParaRPr lang="es-CR" sz="2000" dirty="0" smtClean="0">
              <a:solidFill>
                <a:srgbClr val="000000"/>
              </a:solidFill>
            </a:endParaRPr>
          </a:p>
          <a:p>
            <a:pPr marL="76200" lvl="0" indent="0" algn="just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x-none" sz="2000" smtClean="0">
                <a:solidFill>
                  <a:srgbClr val="000000"/>
                </a:solidFill>
              </a:rPr>
              <a:t>otros </a:t>
            </a:r>
            <a:r>
              <a:rPr lang="x-none" sz="2000">
                <a:solidFill>
                  <a:srgbClr val="000000"/>
                </a:solidFill>
              </a:rPr>
              <a:t>sistemas, los objetos que lo conforman pasan por cambios necesarios para ajustar las interacciones. Por esa razón se necesita contar con un mecanismo para cambios en el modelo. Un </a:t>
            </a:r>
            <a:r>
              <a:rPr lang="x-none" sz="2000" smtClean="0">
                <a:solidFill>
                  <a:srgbClr val="000000"/>
                </a:solidFill>
              </a:rPr>
              <a:t>cambio</a:t>
            </a:r>
            <a:r>
              <a:rPr lang="es-CR" sz="2000" dirty="0">
                <a:solidFill>
                  <a:srgbClr val="000000"/>
                </a:solidFill>
              </a:rPr>
              <a:t> </a:t>
            </a:r>
            <a:r>
              <a:rPr lang="x-none" sz="2000" smtClean="0">
                <a:solidFill>
                  <a:srgbClr val="000000"/>
                </a:solidFill>
              </a:rPr>
              <a:t>en </a:t>
            </a:r>
            <a:r>
              <a:rPr lang="x-none" sz="2000">
                <a:solidFill>
                  <a:srgbClr val="000000"/>
                </a:solidFill>
              </a:rPr>
              <a:t>un sistema se da debido a que los objetos que componen dicho sistema modificaron su </a:t>
            </a:r>
            <a:r>
              <a:rPr lang="x-none" sz="2000" i="1">
                <a:solidFill>
                  <a:srgbClr val="000000"/>
                </a:solidFill>
              </a:rPr>
              <a:t>estado</a:t>
            </a:r>
            <a:r>
              <a:rPr lang="x-none" sz="2000">
                <a:solidFill>
                  <a:srgbClr val="000000"/>
                </a:solidFill>
              </a:rPr>
              <a:t> como respuesta a los sucesos y al tiempo.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x-none" sz="2400" b="1">
                <a:solidFill>
                  <a:srgbClr val="91C1CB"/>
                </a:solidFill>
                <a:latin typeface="+mn-lt"/>
              </a:rPr>
              <a:t>Ejemplo: </a:t>
            </a:r>
            <a:r>
              <a:rPr lang="x-none" sz="2400">
                <a:latin typeface="+mn-lt"/>
              </a:rPr>
              <a:t>Diagrama de estados para la transmisión de un carro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640" y="987574"/>
            <a:ext cx="5925274" cy="35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539552" y="205978"/>
            <a:ext cx="8147248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x-none" sz="2800" b="1" dirty="0" smtClean="0">
                <a:solidFill>
                  <a:srgbClr val="91C1CB"/>
                </a:solidFill>
                <a:latin typeface="+mn-lt"/>
              </a:rPr>
              <a:t>Ejemplo</a:t>
            </a:r>
            <a:r>
              <a:rPr lang="x-none" sz="2800" b="1" dirty="0">
                <a:solidFill>
                  <a:srgbClr val="91C1CB"/>
                </a:solidFill>
                <a:latin typeface="+mn-lt"/>
              </a:rPr>
              <a:t>: </a:t>
            </a:r>
            <a:r>
              <a:rPr lang="x-none" sz="2800" dirty="0">
                <a:latin typeface="+mn-lt"/>
              </a:rPr>
              <a:t>(Caso particular aplicado a nuestro proyecto</a:t>
            </a:r>
            <a:r>
              <a:rPr lang="x-none" sz="2800" dirty="0" smtClean="0">
                <a:latin typeface="+mn-lt"/>
              </a:rPr>
              <a:t>)</a:t>
            </a:r>
            <a:br>
              <a:rPr lang="x-none" sz="2800" dirty="0" smtClean="0">
                <a:latin typeface="+mn-lt"/>
              </a:rPr>
            </a:br>
            <a:r>
              <a:rPr lang="x-none" sz="2800" dirty="0" smtClean="0">
                <a:latin typeface="+mn-lt"/>
              </a:rPr>
              <a:t>- Diagrama de estado de la unidad de control</a:t>
            </a:r>
            <a:endParaRPr lang="x-none" sz="2800" dirty="0">
              <a:latin typeface="+mn-lt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632" y="987574"/>
            <a:ext cx="6167075" cy="36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x-none" sz="4000" b="1">
                <a:solidFill>
                  <a:schemeClr val="tx1"/>
                </a:solidFill>
                <a:latin typeface="+mn-lt"/>
              </a:rPr>
              <a:t>Diagrama de Despliegue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931224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>
                <a:ea typeface="Times New Roman"/>
                <a:cs typeface="Times New Roman"/>
                <a:sym typeface="Times New Roman"/>
              </a:rPr>
              <a:t>El Diagrama de despliegue es un diagrama estructurado que muestra </a:t>
            </a:r>
            <a:r>
              <a:rPr lang="x-none" sz="2000" smtClean="0">
                <a:ea typeface="Times New Roman"/>
                <a:cs typeface="Times New Roman"/>
                <a:sym typeface="Times New Roman"/>
              </a:rPr>
              <a:t>la</a:t>
            </a:r>
            <a:r>
              <a:rPr lang="es-CR" sz="2000" dirty="0" smtClean="0"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 smtClean="0">
                <a:ea typeface="Times New Roman"/>
                <a:cs typeface="Times New Roman"/>
                <a:sym typeface="Times New Roman"/>
              </a:rPr>
              <a:t>arquitectura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del sistema desde el punto de vista del </a:t>
            </a:r>
            <a:r>
              <a:rPr lang="x-none" sz="2000" smtClean="0">
                <a:ea typeface="Times New Roman"/>
                <a:cs typeface="Times New Roman"/>
                <a:sym typeface="Times New Roman"/>
              </a:rPr>
              <a:t>despliegue</a:t>
            </a:r>
            <a:r>
              <a:rPr lang="es-CR" sz="2000" dirty="0" smtClean="0"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 smtClean="0">
                <a:ea typeface="Times New Roman"/>
                <a:cs typeface="Times New Roman"/>
                <a:sym typeface="Times New Roman"/>
              </a:rPr>
              <a:t>(distribución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) </a:t>
            </a:r>
            <a:r>
              <a:rPr lang="x-none" sz="2000" smtClean="0">
                <a:ea typeface="Times New Roman"/>
                <a:cs typeface="Times New Roman"/>
                <a:sym typeface="Times New Roman"/>
              </a:rPr>
              <a:t>de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los los artefactos del software en los destinos de </a:t>
            </a:r>
            <a:endParaRPr lang="es-CR" sz="2000" dirty="0" smtClean="0"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 smtClean="0">
                <a:ea typeface="Times New Roman"/>
                <a:cs typeface="Times New Roman"/>
                <a:sym typeface="Times New Roman"/>
              </a:rPr>
              <a:t>despliegue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x-none" sz="2000">
                <a:ea typeface="Times New Roman"/>
                <a:cs typeface="Times New Roman"/>
                <a:sym typeface="Times New Roman"/>
              </a:rPr>
              <a:t>Destino de despliegue está generalmente representado por un nodo </a:t>
            </a:r>
            <a:r>
              <a:rPr lang="x-none" sz="2000" smtClean="0">
                <a:ea typeface="Times New Roman"/>
                <a:cs typeface="Times New Roman"/>
                <a:sym typeface="Times New Roman"/>
              </a:rPr>
              <a:t>que</a:t>
            </a:r>
            <a:r>
              <a:rPr lang="es-CR" sz="2000" dirty="0" smtClean="0"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x-none" sz="2000" smtClean="0">
                <a:ea typeface="Times New Roman"/>
                <a:cs typeface="Times New Roman"/>
                <a:sym typeface="Times New Roman"/>
              </a:rPr>
              <a:t>es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o </a:t>
            </a:r>
            <a:r>
              <a:rPr lang="x-none" sz="2000" smtClean="0">
                <a:ea typeface="Times New Roman"/>
                <a:cs typeface="Times New Roman"/>
                <a:sym typeface="Times New Roman"/>
              </a:rPr>
              <a:t>bien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de los dispositivos de hardware o bien algún entorno de </a:t>
            </a:r>
            <a:endParaRPr lang="es-CR" sz="2000" dirty="0" smtClean="0"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x-none" sz="2000" smtClean="0">
                <a:ea typeface="Times New Roman"/>
                <a:cs typeface="Times New Roman"/>
                <a:sym typeface="Times New Roman"/>
              </a:rPr>
              <a:t>ejecución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de </a:t>
            </a:r>
            <a:r>
              <a:rPr lang="x-none" sz="2000" smtClean="0">
                <a:ea typeface="Times New Roman"/>
                <a:cs typeface="Times New Roman"/>
                <a:sym typeface="Times New Roman"/>
              </a:rPr>
              <a:t>software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. Los nodos pueden ser conectados a través de vías </a:t>
            </a:r>
            <a:endParaRPr lang="es-CR" sz="2000" dirty="0" smtClean="0"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x-none" sz="2000" smtClean="0">
                <a:ea typeface="Times New Roman"/>
                <a:cs typeface="Times New Roman"/>
                <a:sym typeface="Times New Roman"/>
              </a:rPr>
              <a:t>de comunicación para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crear sistemas en red de complejidad arbitraria.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x-none" sz="2000"/>
              <a:t>               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Sistema de Monitoreo y Acción ante Desastres y Emergencias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se </a:t>
            </a:r>
            <a:r>
              <a:rPr lang="en-US" dirty="0" err="1"/>
              <a:t>basa</a:t>
            </a:r>
            <a:r>
              <a:rPr lang="en-US" dirty="0"/>
              <a:t> en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monitoreo</a:t>
            </a:r>
            <a:r>
              <a:rPr lang="en-US" dirty="0"/>
              <a:t> y </a:t>
            </a:r>
            <a:r>
              <a:rPr lang="en-US" dirty="0" err="1"/>
              <a:t>acción</a:t>
            </a:r>
            <a:r>
              <a:rPr lang="en-US" dirty="0"/>
              <a:t> ante </a:t>
            </a:r>
            <a:r>
              <a:rPr lang="en-US" dirty="0" err="1"/>
              <a:t>desastres</a:t>
            </a:r>
            <a:r>
              <a:rPr lang="en-US" dirty="0"/>
              <a:t> y </a:t>
            </a:r>
            <a:r>
              <a:rPr lang="en-US" dirty="0" err="1"/>
              <a:t>emergencias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Consiste</a:t>
            </a:r>
            <a:r>
              <a:rPr lang="en-US" dirty="0" smtClean="0"/>
              <a:t> en </a:t>
            </a:r>
            <a:r>
              <a:rPr lang="en-US" dirty="0" err="1"/>
              <a:t>sensar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condiciones</a:t>
            </a:r>
            <a:r>
              <a:rPr lang="en-US" dirty="0"/>
              <a:t> del </a:t>
            </a:r>
            <a:r>
              <a:rPr lang="en-US" dirty="0" err="1"/>
              <a:t>medio</a:t>
            </a:r>
            <a:r>
              <a:rPr lang="en-US" dirty="0"/>
              <a:t> </a:t>
            </a:r>
            <a:r>
              <a:rPr lang="en-US" dirty="0" err="1"/>
              <a:t>físico</a:t>
            </a:r>
            <a:r>
              <a:rPr lang="en-US" dirty="0"/>
              <a:t>, en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la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humo</a:t>
            </a:r>
            <a:r>
              <a:rPr lang="en-US" dirty="0"/>
              <a:t> y </a:t>
            </a:r>
            <a:r>
              <a:rPr lang="en-US" dirty="0" err="1"/>
              <a:t>sismos</a:t>
            </a:r>
            <a:r>
              <a:rPr lang="en-US" dirty="0"/>
              <a:t>, y la </a:t>
            </a:r>
            <a:r>
              <a:rPr lang="en-US" dirty="0" err="1"/>
              <a:t>temperatura</a:t>
            </a:r>
            <a:r>
              <a:rPr lang="en-US" dirty="0"/>
              <a:t>. Los </a:t>
            </a:r>
            <a:r>
              <a:rPr lang="en-US" dirty="0" err="1"/>
              <a:t>parámetros</a:t>
            </a:r>
            <a:r>
              <a:rPr lang="en-US" dirty="0"/>
              <a:t> de los </a:t>
            </a:r>
            <a:r>
              <a:rPr lang="en-US" dirty="0" err="1"/>
              <a:t>sensores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visualizar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web,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conectado</a:t>
            </a:r>
            <a:r>
              <a:rPr lang="en-US" dirty="0"/>
              <a:t> a la red local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unidad</a:t>
            </a:r>
            <a:r>
              <a:rPr lang="en-US" dirty="0" smtClean="0"/>
              <a:t> central (</a:t>
            </a:r>
            <a:r>
              <a:rPr lang="en-US" dirty="0" err="1" smtClean="0"/>
              <a:t>Arduino</a:t>
            </a:r>
            <a:r>
              <a:rPr lang="en-US" dirty="0" smtClean="0"/>
              <a:t>)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procesando</a:t>
            </a:r>
            <a:r>
              <a:rPr lang="en-US" dirty="0" smtClean="0"/>
              <a:t> </a:t>
            </a:r>
            <a:r>
              <a:rPr lang="en-US" dirty="0" err="1" smtClean="0"/>
              <a:t>constantemente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señales</a:t>
            </a:r>
            <a:r>
              <a:rPr lang="en-US" dirty="0" smtClean="0"/>
              <a:t> </a:t>
            </a:r>
            <a:r>
              <a:rPr lang="en-US" dirty="0" err="1" smtClean="0"/>
              <a:t>análogas</a:t>
            </a:r>
            <a:r>
              <a:rPr lang="en-US" dirty="0" smtClean="0"/>
              <a:t>, y al </a:t>
            </a:r>
            <a:r>
              <a:rPr lang="en-US" dirty="0" err="1" smtClean="0"/>
              <a:t>detectar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anomalía</a:t>
            </a:r>
            <a:r>
              <a:rPr lang="en-US" dirty="0" smtClean="0"/>
              <a:t>, 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reacciona</a:t>
            </a:r>
            <a:r>
              <a:rPr lang="en-US" dirty="0" smtClean="0"/>
              <a:t> </a:t>
            </a:r>
            <a:r>
              <a:rPr lang="en-US" dirty="0" err="1" smtClean="0"/>
              <a:t>abriendo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puertas</a:t>
            </a:r>
            <a:r>
              <a:rPr lang="en-US" dirty="0" smtClean="0"/>
              <a:t> y </a:t>
            </a:r>
            <a:r>
              <a:rPr lang="en-US" dirty="0" err="1" smtClean="0"/>
              <a:t>encendiendo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luces de </a:t>
            </a:r>
            <a:r>
              <a:rPr lang="en-US" dirty="0" err="1" smtClean="0"/>
              <a:t>emergencia</a:t>
            </a:r>
            <a:r>
              <a:rPr lang="en-US" dirty="0" smtClean="0"/>
              <a:t> de la </a:t>
            </a:r>
            <a:r>
              <a:rPr lang="en-US" dirty="0" err="1" smtClean="0"/>
              <a:t>edificación</a:t>
            </a:r>
            <a:r>
              <a:rPr lang="en-US" dirty="0" smtClean="0"/>
              <a:t> en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instalado</a:t>
            </a:r>
            <a:r>
              <a:rPr lang="en-US" dirty="0" smtClean="0"/>
              <a:t> el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56203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95536" y="699542"/>
            <a:ext cx="7931224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Los estereotipos permiten precisar la naturaleza del equipo</a:t>
            </a:r>
            <a:r>
              <a:rPr lang="x-none" sz="200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:</a:t>
            </a:r>
            <a:endParaRPr lang="x-none" sz="200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55000"/>
            </a:pPr>
            <a:r>
              <a:rPr lang="x-none" sz="2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Dispositivos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55000"/>
            </a:pPr>
            <a:r>
              <a:rPr lang="x-none" sz="2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Procesadores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55000"/>
            </a:pPr>
            <a:r>
              <a:rPr lang="x-none" sz="200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Memoria</a:t>
            </a:r>
            <a:endParaRPr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Los nodos se interconectan mediante soportes bidireccionales </a:t>
            </a:r>
            <a:r>
              <a:rPr lang="x-none" sz="200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que</a:t>
            </a:r>
            <a:endParaRPr lang="es-CR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pueden </a:t>
            </a:r>
            <a:r>
              <a:rPr lang="x-none" sz="2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 </a:t>
            </a:r>
            <a:r>
              <a:rPr lang="x-none" sz="200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su </a:t>
            </a:r>
            <a:r>
              <a:rPr lang="x-none" sz="2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vez estereotiparse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CR" sz="4000" b="1" dirty="0" smtClean="0">
                <a:solidFill>
                  <a:srgbClr val="91C1CB"/>
                </a:solidFill>
                <a:latin typeface="+mn-lt"/>
              </a:rPr>
              <a:t>Estereotipo de nodo</a:t>
            </a:r>
            <a:endParaRPr sz="4000" b="1" dirty="0">
              <a:solidFill>
                <a:srgbClr val="91C1CB"/>
              </a:solidFill>
              <a:latin typeface="+mn-lt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79512" y="1059582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x-none" sz="1800" smtClean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Un </a:t>
            </a:r>
            <a:r>
              <a:rPr lang="x-none" sz="180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número de estereotipos estándar se proveen para los nodos, </a:t>
            </a:r>
            <a:r>
              <a:rPr lang="x-none" sz="1800" smtClean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nombrados</a:t>
            </a:r>
            <a:r>
              <a:rPr lang="es-CR" sz="1800" dirty="0" smtClean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:</a:t>
            </a:r>
            <a:r>
              <a:rPr lang="x-none" sz="1800" smtClean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 </a:t>
            </a:r>
            <a:endParaRPr lang="es-CR" sz="1800" dirty="0" smtClean="0">
              <a:solidFill>
                <a:srgbClr val="333333"/>
              </a:solidFill>
              <a:ea typeface="Times New Roman"/>
              <a:cs typeface="Times New Roman"/>
              <a:sym typeface="Times New Roman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x-none" sz="1800" smtClean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«</a:t>
            </a:r>
            <a:r>
              <a:rPr lang="x-none" sz="180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cdrom», «cdrom», «computer», «disk array», «pc», «pc client</a:t>
            </a:r>
            <a:r>
              <a:rPr lang="x-none" sz="1800" smtClean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»,</a:t>
            </a:r>
            <a:r>
              <a:rPr lang="es-CR" sz="1800" dirty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x-none" sz="1800" smtClean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«pcserver</a:t>
            </a:r>
            <a:r>
              <a:rPr lang="x-none" sz="180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», </a:t>
            </a:r>
            <a:endParaRPr lang="es-CR" sz="1800" dirty="0" smtClean="0">
              <a:solidFill>
                <a:srgbClr val="333333"/>
              </a:solidFill>
              <a:ea typeface="Times New Roman"/>
              <a:cs typeface="Times New Roman"/>
              <a:sym typeface="Times New Roman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x-none" sz="1800" smtClean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«</a:t>
            </a:r>
            <a:r>
              <a:rPr lang="x-none" sz="180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secure», «server», «storage», «unix server», «user pc</a:t>
            </a:r>
            <a:r>
              <a:rPr lang="x-none" sz="1800" smtClean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».</a:t>
            </a:r>
            <a:endParaRPr lang="es-CR" sz="1800" dirty="0" smtClean="0">
              <a:solidFill>
                <a:srgbClr val="333333"/>
              </a:solidFill>
              <a:ea typeface="Times New Roman"/>
              <a:cs typeface="Times New Roman"/>
              <a:sym typeface="Times New Roman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x-none" sz="1800" smtClean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Estos mostrarán </a:t>
            </a:r>
            <a:r>
              <a:rPr lang="x-none" sz="180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un </a:t>
            </a:r>
            <a:r>
              <a:rPr lang="x-none" sz="1800" smtClean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icono </a:t>
            </a:r>
            <a:r>
              <a:rPr lang="x-none" sz="180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apropiado en la esquina derecha arriba del </a:t>
            </a:r>
            <a:r>
              <a:rPr lang="x-none" sz="1800" smtClean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símbolo nodo</a:t>
            </a:r>
            <a:r>
              <a:rPr lang="es-CR" sz="1800" dirty="0" smtClean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.</a:t>
            </a:r>
            <a:endParaRPr lang="x-none" sz="1800">
              <a:solidFill>
                <a:srgbClr val="333333"/>
              </a:solidFill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endParaRPr sz="2000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648" y="3003798"/>
            <a:ext cx="5747149" cy="14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07504" y="339502"/>
            <a:ext cx="7787208" cy="45863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>
                <a:ea typeface="Times New Roman"/>
                <a:cs typeface="Times New Roman"/>
                <a:sym typeface="Times New Roman"/>
              </a:rPr>
              <a:t>Algunos de los usos que se les da a los diagramas de despliegue son </a:t>
            </a:r>
            <a:endParaRPr lang="es-CR" sz="2000" dirty="0" smtClean="0"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 smtClean="0">
                <a:ea typeface="Times New Roman"/>
                <a:cs typeface="Times New Roman"/>
                <a:sym typeface="Times New Roman"/>
              </a:rPr>
              <a:t>para modelar:</a:t>
            </a:r>
            <a:endParaRPr lang="es-CR" sz="2000" dirty="0" smtClean="0"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x-none" sz="2000"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>
                <a:ea typeface="Times New Roman"/>
                <a:cs typeface="Times New Roman"/>
                <a:sym typeface="Times New Roman"/>
              </a:rPr>
              <a:t>	</a:t>
            </a:r>
            <a:r>
              <a:rPr lang="x-none" sz="2000" b="1">
                <a:solidFill>
                  <a:srgbClr val="91C1CB"/>
                </a:solidFill>
                <a:ea typeface="Times New Roman"/>
                <a:cs typeface="Times New Roman"/>
                <a:sym typeface="Times New Roman"/>
              </a:rPr>
              <a:t>Sistemas empotrados:</a:t>
            </a:r>
            <a:r>
              <a:rPr lang="x-none" sz="2000">
                <a:solidFill>
                  <a:srgbClr val="91C1CB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Un sistema empotrado es una colección de hardware con una gran cantidad de software que interactúa con el mundo físico</a:t>
            </a:r>
            <a:r>
              <a:rPr lang="x-none" sz="2000" smtClean="0">
                <a:ea typeface="Times New Roman"/>
                <a:cs typeface="Times New Roman"/>
                <a:sym typeface="Times New Roman"/>
              </a:rPr>
              <a:t>.</a:t>
            </a:r>
            <a:endParaRPr lang="es-CR" sz="2000" dirty="0" smtClean="0"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x-none" sz="2000"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 b="1">
                <a:ea typeface="Times New Roman"/>
                <a:cs typeface="Times New Roman"/>
                <a:sym typeface="Times New Roman"/>
              </a:rPr>
              <a:t>	</a:t>
            </a:r>
            <a:r>
              <a:rPr lang="x-none" sz="2000" b="1">
                <a:solidFill>
                  <a:srgbClr val="91C1CB"/>
                </a:solidFill>
                <a:ea typeface="Times New Roman"/>
                <a:cs typeface="Times New Roman"/>
                <a:sym typeface="Times New Roman"/>
              </a:rPr>
              <a:t>Sistemas cliente-servidor: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Los sistemas cliente-servidor son un extremo del espectro de los sistemas distribuidos y requieren tomar decisiones sobre la conectividad de red de los clientes a los servidores y sobre la distribución física de los componentes software del sistema a través de nodos.</a:t>
            </a:r>
          </a:p>
          <a:p>
            <a:pPr lvl="0">
              <a:spcBef>
                <a:spcPts val="0"/>
              </a:spcBef>
              <a:buNone/>
            </a:pPr>
            <a:r>
              <a:rPr lang="x-none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x-none" sz="4000" b="1">
                <a:solidFill>
                  <a:srgbClr val="91C1CB"/>
                </a:solidFill>
                <a:latin typeface="+mn-lt"/>
                <a:ea typeface="Times New Roman"/>
                <a:cs typeface="Times New Roman"/>
                <a:sym typeface="Times New Roman"/>
              </a:rPr>
              <a:t>Sistemas completamente </a:t>
            </a:r>
            <a:r>
              <a:rPr lang="x-none" sz="4000" b="1" smtClean="0">
                <a:solidFill>
                  <a:srgbClr val="91C1CB"/>
                </a:solidFill>
                <a:latin typeface="+mn-lt"/>
                <a:ea typeface="Times New Roman"/>
                <a:cs typeface="Times New Roman"/>
                <a:sym typeface="Times New Roman"/>
              </a:rPr>
              <a:t>distribuidos</a:t>
            </a:r>
            <a:endParaRPr sz="4000" b="1" dirty="0">
              <a:solidFill>
                <a:srgbClr val="91C1CB"/>
              </a:solidFill>
              <a:latin typeface="+mn-lt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23528" y="1131590"/>
            <a:ext cx="7787208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 smtClean="0">
                <a:ea typeface="Times New Roman"/>
                <a:cs typeface="Times New Roman"/>
                <a:sym typeface="Times New Roman"/>
              </a:rPr>
              <a:t>En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el otro extremo encontramos aquellos sistemas que </a:t>
            </a:r>
            <a:r>
              <a:rPr lang="x-none" sz="2000" smtClean="0">
                <a:ea typeface="Times New Roman"/>
                <a:cs typeface="Times New Roman"/>
                <a:sym typeface="Times New Roman"/>
              </a:rPr>
              <a:t>son</a:t>
            </a:r>
            <a:endParaRPr lang="es-CR" sz="2000" dirty="0" smtClean="0"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 smtClean="0">
                <a:ea typeface="Times New Roman"/>
                <a:cs typeface="Times New Roman"/>
                <a:sym typeface="Times New Roman"/>
              </a:rPr>
              <a:t>ampliamente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o </a:t>
            </a:r>
            <a:r>
              <a:rPr lang="x-none" sz="2000" smtClean="0">
                <a:ea typeface="Times New Roman"/>
                <a:cs typeface="Times New Roman"/>
                <a:sym typeface="Times New Roman"/>
              </a:rPr>
              <a:t>totalmente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distribuidos y que normalmente incluyen </a:t>
            </a:r>
            <a:endParaRPr lang="es-CR" sz="2000" dirty="0" smtClean="0"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 smtClean="0">
                <a:ea typeface="Times New Roman"/>
                <a:cs typeface="Times New Roman"/>
                <a:sym typeface="Times New Roman"/>
              </a:rPr>
              <a:t>varios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niveles de </a:t>
            </a:r>
            <a:r>
              <a:rPr lang="x-none" sz="2000" smtClean="0">
                <a:ea typeface="Times New Roman"/>
                <a:cs typeface="Times New Roman"/>
                <a:sym typeface="Times New Roman"/>
              </a:rPr>
              <a:t>servidores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. Tales sistemas contienen a menudo varias </a:t>
            </a:r>
            <a:endParaRPr lang="es-CR" sz="2000" dirty="0" smtClean="0"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 smtClean="0">
                <a:ea typeface="Times New Roman"/>
                <a:cs typeface="Times New Roman"/>
                <a:sym typeface="Times New Roman"/>
              </a:rPr>
              <a:t>versiones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de </a:t>
            </a:r>
            <a:r>
              <a:rPr lang="x-none" sz="2000" smtClean="0">
                <a:ea typeface="Times New Roman"/>
                <a:cs typeface="Times New Roman"/>
                <a:sym typeface="Times New Roman"/>
              </a:rPr>
              <a:t>componentes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software, alguno de los cuales pueden </a:t>
            </a:r>
            <a:endParaRPr lang="es-CR" sz="2000" dirty="0" smtClean="0"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 smtClean="0">
                <a:ea typeface="Times New Roman"/>
                <a:cs typeface="Times New Roman"/>
                <a:sym typeface="Times New Roman"/>
              </a:rPr>
              <a:t>incluso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migrar de un </a:t>
            </a:r>
            <a:r>
              <a:rPr lang="x-none" sz="2000" smtClean="0">
                <a:ea typeface="Times New Roman"/>
                <a:cs typeface="Times New Roman"/>
                <a:sym typeface="Times New Roman"/>
              </a:rPr>
              <a:t>nodo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a otro. El diseño de tales sistemas requiere </a:t>
            </a:r>
            <a:endParaRPr lang="es-CR" sz="2000" dirty="0" smtClean="0"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 smtClean="0">
                <a:ea typeface="Times New Roman"/>
                <a:cs typeface="Times New Roman"/>
                <a:sym typeface="Times New Roman"/>
              </a:rPr>
              <a:t>tomar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decisiones que </a:t>
            </a:r>
            <a:r>
              <a:rPr lang="x-none" sz="2000" smtClean="0">
                <a:ea typeface="Times New Roman"/>
                <a:cs typeface="Times New Roman"/>
                <a:sym typeface="Times New Roman"/>
              </a:rPr>
              <a:t>permitan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un cambio continuo de la topología del </a:t>
            </a:r>
            <a:endParaRPr lang="es-CR" sz="2000" dirty="0" smtClean="0"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x-none" sz="2000" smtClean="0">
                <a:ea typeface="Times New Roman"/>
                <a:cs typeface="Times New Roman"/>
                <a:sym typeface="Times New Roman"/>
              </a:rPr>
              <a:t>sistema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CR" sz="4000" b="1" dirty="0" smtClean="0">
                <a:solidFill>
                  <a:srgbClr val="91C1CB"/>
                </a:solidFill>
                <a:latin typeface="+mn-lt"/>
              </a:rPr>
              <a:t>Diagrama de despliegue</a:t>
            </a:r>
            <a:endParaRPr sz="4000" b="1" dirty="0">
              <a:solidFill>
                <a:srgbClr val="91C1CB"/>
              </a:solidFill>
              <a:latin typeface="+mn-lt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s-CR" dirty="0" smtClean="0"/>
          </a:p>
          <a:p>
            <a:pPr>
              <a:spcBef>
                <a:spcPts val="0"/>
              </a:spcBef>
              <a:buNone/>
            </a:pPr>
            <a:r>
              <a:rPr lang="es-CR" b="1" dirty="0" smtClean="0">
                <a:solidFill>
                  <a:srgbClr val="91C1CB"/>
                </a:solidFill>
              </a:rPr>
              <a:t>Arquitectura:</a:t>
            </a:r>
            <a:endParaRPr b="1" dirty="0">
              <a:solidFill>
                <a:srgbClr val="91C1CB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95686"/>
            <a:ext cx="74961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CR" sz="4000" b="1" dirty="0" smtClean="0">
                <a:solidFill>
                  <a:srgbClr val="91C1CB"/>
                </a:solidFill>
                <a:latin typeface="+mn-lt"/>
              </a:rPr>
              <a:t>Diagramas de despliegue</a:t>
            </a:r>
            <a:endParaRPr sz="4000" b="1" dirty="0">
              <a:solidFill>
                <a:srgbClr val="91C1CB"/>
              </a:solidFill>
              <a:latin typeface="+mn-lt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787208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x-none" sz="2000">
                <a:ea typeface="Times New Roman"/>
                <a:cs typeface="Times New Roman"/>
                <a:sym typeface="Times New Roman"/>
              </a:rPr>
              <a:t>Los diagramas de despliegue pueden describir la arquitectura a </a:t>
            </a:r>
            <a:r>
              <a:rPr lang="x-none" sz="2000" b="1">
                <a:ea typeface="Times New Roman"/>
                <a:cs typeface="Times New Roman"/>
                <a:sym typeface="Times New Roman"/>
              </a:rPr>
              <a:t>nivel de </a:t>
            </a:r>
            <a:endParaRPr lang="es-CR" sz="2000" b="1" dirty="0" smtClean="0"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x-none" sz="2000" b="1" smtClean="0">
                <a:ea typeface="Times New Roman"/>
                <a:cs typeface="Times New Roman"/>
                <a:sym typeface="Times New Roman"/>
              </a:rPr>
              <a:t>especificación</a:t>
            </a:r>
            <a:r>
              <a:rPr lang="x-none" sz="2000" smtClean="0">
                <a:ea typeface="Times New Roman"/>
                <a:cs typeface="Times New Roman"/>
                <a:sym typeface="Times New Roman"/>
              </a:rPr>
              <a:t> 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(también llamado nivel de tipo) o al </a:t>
            </a:r>
            <a:r>
              <a:rPr lang="x-none" sz="2000" b="1">
                <a:ea typeface="Times New Roman"/>
                <a:cs typeface="Times New Roman"/>
                <a:sym typeface="Times New Roman"/>
              </a:rPr>
              <a:t>nivel de instancia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 </a:t>
            </a:r>
            <a:endParaRPr lang="es-CR" sz="2000" dirty="0" smtClean="0"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x-none" sz="2000" smtClean="0">
                <a:ea typeface="Times New Roman"/>
                <a:cs typeface="Times New Roman"/>
                <a:sym typeface="Times New Roman"/>
              </a:rPr>
              <a:t>(</a:t>
            </a:r>
            <a:r>
              <a:rPr lang="x-none" sz="2000">
                <a:ea typeface="Times New Roman"/>
                <a:cs typeface="Times New Roman"/>
                <a:sym typeface="Times New Roman"/>
              </a:rPr>
              <a:t>de manera similar a los diagramas de clases y diagramas de objetos).</a:t>
            </a:r>
          </a:p>
          <a:p>
            <a:pPr rtl="0">
              <a:spcBef>
                <a:spcPts val="0"/>
              </a:spcBef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z="2800" b="1" dirty="0">
                <a:solidFill>
                  <a:srgbClr val="91C1CB"/>
                </a:solidFill>
              </a:rPr>
              <a:t>Ejemplo: </a:t>
            </a:r>
            <a:r>
              <a:rPr lang="x-none" sz="2800" dirty="0"/>
              <a:t>(Caso particular aplicado a nuestro proyecto)</a:t>
            </a:r>
            <a:br>
              <a:rPr lang="x-none" sz="2800" dirty="0"/>
            </a:br>
            <a:r>
              <a:rPr lang="x-none" sz="2800" dirty="0"/>
              <a:t>- Diagrama de </a:t>
            </a:r>
            <a:r>
              <a:rPr lang="x-none" sz="2800" dirty="0" smtClean="0"/>
              <a:t>despliegue del sistema general</a:t>
            </a:r>
            <a:endParaRPr lang="es-C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1" y="1299964"/>
            <a:ext cx="7946067" cy="32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11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003232" cy="33878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s-CR" sz="4800" dirty="0"/>
          </a:p>
          <a:p>
            <a:pPr algn="ctr">
              <a:spcBef>
                <a:spcPts val="0"/>
              </a:spcBef>
              <a:buNone/>
            </a:pPr>
            <a:endParaRPr lang="es-CR" sz="4800" dirty="0" smtClean="0"/>
          </a:p>
          <a:p>
            <a:pPr algn="r">
              <a:spcBef>
                <a:spcPts val="0"/>
              </a:spcBef>
              <a:buNone/>
            </a:pPr>
            <a:endParaRPr lang="es-CR" sz="4800" dirty="0" smtClean="0"/>
          </a:p>
          <a:p>
            <a:pPr algn="ctr">
              <a:spcBef>
                <a:spcPts val="0"/>
              </a:spcBef>
              <a:buNone/>
            </a:pPr>
            <a:r>
              <a:rPr lang="es-CR" sz="4800" dirty="0"/>
              <a:t> </a:t>
            </a:r>
            <a:r>
              <a:rPr lang="es-CR" sz="4800" dirty="0" smtClean="0"/>
              <a:t>                              </a:t>
            </a:r>
            <a:r>
              <a:rPr lang="es-CR" sz="4800" b="1" dirty="0" smtClean="0">
                <a:solidFill>
                  <a:srgbClr val="91C1CB"/>
                </a:solidFill>
              </a:rPr>
              <a:t>Gracias…</a:t>
            </a:r>
            <a:endParaRPr lang="x-none" sz="4800" b="1">
              <a:solidFill>
                <a:srgbClr val="91C1C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000" b="1" dirty="0" smtClean="0">
                <a:solidFill>
                  <a:schemeClr val="tx1"/>
                </a:solidFill>
                <a:latin typeface="+mn-lt"/>
              </a:rPr>
              <a:t>Diagrama de Casos de Uso (Use Case)</a:t>
            </a:r>
            <a:endParaRPr lang="es-CR" sz="4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CR" b="1" dirty="0" smtClean="0">
                <a:solidFill>
                  <a:srgbClr val="91C1CB"/>
                </a:solidFill>
              </a:rPr>
              <a:t>Definición:</a:t>
            </a:r>
          </a:p>
          <a:p>
            <a:r>
              <a:rPr lang="es-CR" dirty="0"/>
              <a:t>Es una descripción de las acciones de un sistema desde el punto de vista del usuario. </a:t>
            </a:r>
          </a:p>
          <a:p>
            <a:r>
              <a:rPr lang="es-CR" dirty="0"/>
              <a:t>T</a:t>
            </a:r>
            <a:r>
              <a:rPr lang="es-CR" dirty="0" smtClean="0"/>
              <a:t>écnica </a:t>
            </a:r>
            <a:r>
              <a:rPr lang="es-CR" dirty="0"/>
              <a:t>de aciertos y errores para obtener los requerimientos del sistema</a:t>
            </a:r>
            <a:r>
              <a:rPr lang="es-CR" dirty="0" smtClean="0"/>
              <a:t>.</a:t>
            </a:r>
          </a:p>
          <a:p>
            <a:r>
              <a:rPr lang="es-CR" dirty="0" smtClean="0"/>
              <a:t>Producen un resultado observable.</a:t>
            </a:r>
            <a:endParaRPr lang="es-CR" dirty="0"/>
          </a:p>
          <a:p>
            <a:r>
              <a:rPr lang="es-CR" dirty="0"/>
              <a:t>Modelan la funcionalidad del sistema usando actores.</a:t>
            </a:r>
          </a:p>
          <a:p>
            <a:pPr marL="11430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9391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100000"/>
            </a:pPr>
            <a:r>
              <a:rPr lang="es-CR" sz="4000" b="1" dirty="0" smtClean="0">
                <a:solidFill>
                  <a:srgbClr val="91C1CB"/>
                </a:solidFill>
                <a:latin typeface="+mn-lt"/>
              </a:rPr>
              <a:t>Elementos</a:t>
            </a:r>
            <a:r>
              <a:rPr lang="es-CR" sz="3600" b="1" dirty="0" smtClean="0">
                <a:solidFill>
                  <a:srgbClr val="91C1CB"/>
                </a:solidFill>
                <a:latin typeface="+mn-lt"/>
              </a:rPr>
              <a:t> </a:t>
            </a:r>
            <a:endParaRPr lang="x-none" sz="3600">
              <a:latin typeface="+mn-lt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idx="1"/>
          </p:nvPr>
        </p:nvSpPr>
        <p:spPr>
          <a:xfrm>
            <a:off x="457200" y="1200150"/>
            <a:ext cx="7211144" cy="3243808"/>
          </a:xfrm>
          <a:prstGeom prst="rect">
            <a:avLst/>
          </a:prstGeom>
          <a:noFill/>
          <a:ln w="9525" cap="flat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x-none" sz="2400" smtClean="0">
                <a:solidFill>
                  <a:schemeClr val="tx1"/>
                </a:solidFill>
              </a:rPr>
              <a:t>Un diagrama de casos de uso consta de los siguientes</a:t>
            </a:r>
            <a:r>
              <a:rPr lang="es-CR" sz="2400" dirty="0" smtClean="0"/>
              <a:t> 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x-none" sz="2400" smtClean="0">
                <a:solidFill>
                  <a:schemeClr val="tx1"/>
                </a:solidFill>
              </a:rPr>
              <a:t>elementos:</a:t>
            </a: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Char char="●"/>
            </a:pPr>
            <a:r>
              <a:rPr lang="x-none" sz="2400" smtClean="0">
                <a:solidFill>
                  <a:schemeClr val="tx1"/>
                </a:solidFill>
              </a:rPr>
              <a:t>Actor</a:t>
            </a: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Char char="●"/>
            </a:pPr>
            <a:r>
              <a:rPr lang="x-none" sz="2400" smtClean="0">
                <a:solidFill>
                  <a:schemeClr val="tx1"/>
                </a:solidFill>
              </a:rPr>
              <a:t>Casos de Uso</a:t>
            </a: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Char char="●"/>
            </a:pPr>
            <a:r>
              <a:rPr lang="x-none" sz="2400" smtClean="0">
                <a:solidFill>
                  <a:schemeClr val="tx1"/>
                </a:solidFill>
              </a:rPr>
              <a:t>Relaciones de Uso, Herencia y Comunicació</a:t>
            </a:r>
            <a:r>
              <a:rPr lang="es-CR" sz="2400" dirty="0" smtClean="0">
                <a:solidFill>
                  <a:schemeClr val="tx1"/>
                </a:solidFill>
              </a:rPr>
              <a:t>n</a:t>
            </a:r>
            <a:endParaRPr lang="x-none" sz="2400" smtClean="0">
              <a:solidFill>
                <a:schemeClr val="tx1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195486"/>
            <a:ext cx="7859216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s-CR" sz="4000" b="1" dirty="0" smtClean="0">
                <a:solidFill>
                  <a:srgbClr val="91C1CB"/>
                </a:solidFill>
                <a:latin typeface="Calibri"/>
              </a:rPr>
              <a:t>Elementos</a:t>
            </a:r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931224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CR" b="1" dirty="0" smtClean="0">
                <a:solidFill>
                  <a:srgbClr val="91C1CB"/>
                </a:solidFill>
              </a:rPr>
              <a:t>Actor: </a:t>
            </a:r>
            <a:r>
              <a:rPr lang="es-CR" dirty="0" smtClean="0"/>
              <a:t>Son </a:t>
            </a:r>
            <a:r>
              <a:rPr lang="es-CR" dirty="0"/>
              <a:t>los usuarios de un sistema</a:t>
            </a:r>
            <a:r>
              <a:rPr lang="es-CR" dirty="0" smtClean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s-CR" dirty="0" smtClean="0"/>
              <a:t> </a:t>
            </a:r>
            <a:endParaRPr lang="es-CR" dirty="0"/>
          </a:p>
          <a:p>
            <a:pPr>
              <a:spcBef>
                <a:spcPts val="0"/>
              </a:spcBef>
              <a:buNone/>
            </a:pPr>
            <a:endParaRPr lang="es-C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7694"/>
            <a:ext cx="40481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000" b="1" dirty="0" smtClean="0">
                <a:solidFill>
                  <a:srgbClr val="91C1CB"/>
                </a:solidFill>
                <a:latin typeface="+mn-lt"/>
              </a:rPr>
              <a:t>Elementos</a:t>
            </a:r>
            <a:endParaRPr lang="es-CR" sz="4000" b="1" dirty="0">
              <a:solidFill>
                <a:srgbClr val="91C1CB"/>
              </a:solidFill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427734"/>
            <a:ext cx="1200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CR" b="1" dirty="0" smtClean="0">
                <a:solidFill>
                  <a:srgbClr val="91C1CB"/>
                </a:solidFill>
              </a:rPr>
              <a:t>Casos de uso</a:t>
            </a:r>
          </a:p>
          <a:p>
            <a:pPr>
              <a:lnSpc>
                <a:spcPct val="150000"/>
              </a:lnSpc>
            </a:pPr>
            <a:r>
              <a:rPr lang="es-CR" dirty="0"/>
              <a:t>Los casos de uso son servicios o funciones provistas por el sistema para sus usuarios. </a:t>
            </a:r>
            <a:endParaRPr lang="es-CR" dirty="0" smtClean="0"/>
          </a:p>
          <a:p>
            <a:pPr>
              <a:lnSpc>
                <a:spcPct val="150000"/>
              </a:lnSpc>
            </a:pPr>
            <a:r>
              <a:rPr lang="es-CR" dirty="0" smtClean="0"/>
              <a:t>Se </a:t>
            </a:r>
            <a:r>
              <a:rPr lang="es-CR" dirty="0"/>
              <a:t>representan con óvalos</a:t>
            </a:r>
            <a:r>
              <a:rPr lang="es-C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CR" dirty="0" smtClean="0"/>
              <a:t>La </a:t>
            </a:r>
            <a:r>
              <a:rPr lang="es-CR" dirty="0"/>
              <a:t>etiqueta en el óvalo indica la función del sistema. </a:t>
            </a:r>
            <a:endParaRPr lang="es-CR" dirty="0" smtClean="0"/>
          </a:p>
          <a:p>
            <a:pPr>
              <a:lnSpc>
                <a:spcPct val="150000"/>
              </a:lnSpc>
            </a:pPr>
            <a:endParaRPr lang="es-CR" dirty="0" smtClean="0"/>
          </a:p>
          <a:p>
            <a:endParaRPr lang="es-CR" dirty="0"/>
          </a:p>
          <a:p>
            <a:pPr marL="114300" indent="0">
              <a:buNone/>
            </a:pPr>
            <a:endParaRPr lang="es-CR" b="1" dirty="0">
              <a:solidFill>
                <a:srgbClr val="91C1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5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000" b="1" dirty="0" smtClean="0">
                <a:solidFill>
                  <a:srgbClr val="91C1CB"/>
                </a:solidFill>
                <a:latin typeface="+mn-lt"/>
              </a:rPr>
              <a:t>Elementos</a:t>
            </a:r>
            <a:endParaRPr lang="es-CR" sz="4000" b="1" dirty="0">
              <a:solidFill>
                <a:srgbClr val="91C1CB"/>
              </a:solidFill>
              <a:latin typeface="+mn-lt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CR" sz="2800" b="1" dirty="0" smtClean="0">
                <a:solidFill>
                  <a:srgbClr val="91C1CB"/>
                </a:solidFill>
              </a:rPr>
              <a:t>Relaciones de Casos de uso</a:t>
            </a:r>
          </a:p>
          <a:p>
            <a:pPr marL="114300" indent="0">
              <a:buNone/>
            </a:pPr>
            <a:r>
              <a:rPr lang="es-CR" b="1" dirty="0" smtClean="0">
                <a:solidFill>
                  <a:srgbClr val="91C1CB"/>
                </a:solidFill>
              </a:rPr>
              <a:t>Relación </a:t>
            </a:r>
            <a:r>
              <a:rPr lang="es-CR" sz="2400" b="1" dirty="0" smtClean="0">
                <a:solidFill>
                  <a:srgbClr val="91C1CB"/>
                </a:solidFill>
              </a:rPr>
              <a:t>"</a:t>
            </a:r>
            <a:r>
              <a:rPr lang="es-CR" b="1" dirty="0" smtClean="0">
                <a:solidFill>
                  <a:srgbClr val="91C1CB"/>
                </a:solidFill>
              </a:rPr>
              <a:t>Asociación</a:t>
            </a:r>
            <a:r>
              <a:rPr lang="es-CR" sz="2400" b="1" dirty="0" smtClean="0">
                <a:solidFill>
                  <a:srgbClr val="91C1CB"/>
                </a:solidFill>
              </a:rPr>
              <a:t>“</a:t>
            </a:r>
          </a:p>
          <a:p>
            <a:pPr marL="114300" indent="0">
              <a:buNone/>
            </a:pPr>
            <a:r>
              <a:rPr lang="es-CR" dirty="0"/>
              <a:t>Es el tipo de relación más básica que indica la invocación desde un actor o caso de uso a otra operación (caso de uso</a:t>
            </a:r>
            <a:r>
              <a:rPr lang="es-CR" dirty="0" smtClean="0"/>
              <a:t>).</a:t>
            </a:r>
          </a:p>
          <a:p>
            <a:pPr marL="114300" indent="0">
              <a:buNone/>
            </a:pPr>
            <a:endParaRPr lang="es-CR" b="1" dirty="0" smtClean="0">
              <a:solidFill>
                <a:srgbClr val="91C1CB"/>
              </a:solidFill>
            </a:endParaRPr>
          </a:p>
          <a:p>
            <a:r>
              <a:rPr lang="es-CR" dirty="0" smtClean="0"/>
              <a:t>Se </a:t>
            </a:r>
            <a:r>
              <a:rPr lang="es-CR" dirty="0"/>
              <a:t>dibujan con una línea simple.</a:t>
            </a:r>
          </a:p>
          <a:p>
            <a:pPr marL="114300" indent="0">
              <a:buNone/>
            </a:pPr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pPr marL="114300" indent="0">
              <a:buNone/>
            </a:pPr>
            <a:endParaRPr lang="es-CR" dirty="0" smtClean="0"/>
          </a:p>
          <a:p>
            <a:pPr marL="114300" indent="0">
              <a:buNone/>
            </a:pPr>
            <a:endParaRPr lang="es-C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17" y="3507854"/>
            <a:ext cx="1759248" cy="90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4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s-CR" sz="4000" b="1" dirty="0" smtClean="0">
                <a:solidFill>
                  <a:srgbClr val="91C1CB"/>
                </a:solidFill>
                <a:latin typeface="+mn-lt"/>
              </a:rPr>
              <a:t>Elementos</a:t>
            </a:r>
            <a:endParaRPr sz="4000" b="1" dirty="0">
              <a:solidFill>
                <a:srgbClr val="91C1CB"/>
              </a:solidFill>
              <a:latin typeface="+mn-lt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931224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CR" sz="2400" b="1" dirty="0">
                <a:solidFill>
                  <a:srgbClr val="91C1CB"/>
                </a:solidFill>
              </a:rPr>
              <a:t>Relación "incluir"</a:t>
            </a:r>
            <a:endParaRPr lang="es-CR" dirty="0" smtClean="0"/>
          </a:p>
          <a:p>
            <a:pPr>
              <a:buNone/>
            </a:pPr>
            <a:r>
              <a:rPr lang="es-CR" dirty="0" smtClean="0"/>
              <a:t>Indica </a:t>
            </a:r>
            <a:r>
              <a:rPr lang="es-CR" dirty="0"/>
              <a:t>que un caso de uso es necesitado por otro para poder </a:t>
            </a:r>
            <a:endParaRPr lang="es-CR" dirty="0" smtClean="0"/>
          </a:p>
          <a:p>
            <a:pPr>
              <a:buNone/>
            </a:pPr>
            <a:r>
              <a:rPr lang="es-CR" dirty="0" smtClean="0"/>
              <a:t>cumplir una </a:t>
            </a:r>
            <a:r>
              <a:rPr lang="es-CR" dirty="0"/>
              <a:t>tarea</a:t>
            </a:r>
          </a:p>
          <a:p>
            <a:pPr>
              <a:spcBef>
                <a:spcPts val="0"/>
              </a:spcBef>
              <a:buNone/>
            </a:pPr>
            <a:endParaRPr lang="es-CR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39702"/>
            <a:ext cx="1296144" cy="88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CR" sz="4000" b="1" dirty="0" smtClean="0">
                <a:solidFill>
                  <a:srgbClr val="91C1CB"/>
                </a:solidFill>
                <a:latin typeface="+mn-lt"/>
              </a:rPr>
              <a:t>Elementos</a:t>
            </a:r>
            <a:endParaRPr sz="4000" b="1" dirty="0">
              <a:solidFill>
                <a:srgbClr val="91C1CB"/>
              </a:solidFill>
              <a:latin typeface="+mn-lt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CR" b="1" dirty="0" smtClean="0">
                <a:solidFill>
                  <a:srgbClr val="91C1CB"/>
                </a:solidFill>
              </a:rPr>
              <a:t>Relación </a:t>
            </a:r>
            <a:r>
              <a:rPr lang="es-CR" sz="2000" b="1" dirty="0" smtClean="0">
                <a:solidFill>
                  <a:srgbClr val="91C1CB"/>
                </a:solidFill>
              </a:rPr>
              <a:t>"</a:t>
            </a:r>
            <a:r>
              <a:rPr lang="es-CR" b="1" dirty="0" smtClean="0">
                <a:solidFill>
                  <a:srgbClr val="91C1CB"/>
                </a:solidFill>
              </a:rPr>
              <a:t>Extender</a:t>
            </a:r>
            <a:r>
              <a:rPr lang="es-CR" sz="2000" b="1" dirty="0" smtClean="0">
                <a:solidFill>
                  <a:srgbClr val="91C1CB"/>
                </a:solidFill>
              </a:rPr>
              <a:t>"</a:t>
            </a:r>
            <a:endParaRPr lang="es-CR" b="1" dirty="0" smtClean="0">
              <a:solidFill>
                <a:srgbClr val="91C1CB"/>
              </a:solidFill>
            </a:endParaRPr>
          </a:p>
          <a:p>
            <a:pPr>
              <a:buNone/>
            </a:pPr>
            <a:r>
              <a:rPr lang="es-CR" dirty="0" smtClean="0"/>
              <a:t>Indica </a:t>
            </a:r>
            <a:r>
              <a:rPr lang="es-CR" dirty="0"/>
              <a:t>opciones alternativas para un cierto caso de uso.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55726"/>
            <a:ext cx="1656184" cy="11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393</TotalTime>
  <Words>1070</Words>
  <Application>Microsoft Macintosh PowerPoint</Application>
  <PresentationFormat>On-screen Show (16:9)</PresentationFormat>
  <Paragraphs>120</Paragraphs>
  <Slides>27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Adyacencia</vt:lpstr>
      <vt:lpstr>Software de Comunicaciones  Diagramas UML: Diagrama de casos de uso Diagrama de estados Diagrama de despliegue </vt:lpstr>
      <vt:lpstr>Sistema de Monitoreo y Acción ante Desastres y Emergencias</vt:lpstr>
      <vt:lpstr>Diagrama de Casos de Uso (Use Case)</vt:lpstr>
      <vt:lpstr>Elementos </vt:lpstr>
      <vt:lpstr>Elementos</vt:lpstr>
      <vt:lpstr>Elementos</vt:lpstr>
      <vt:lpstr>Elementos</vt:lpstr>
      <vt:lpstr>Elementos</vt:lpstr>
      <vt:lpstr>Elementos</vt:lpstr>
      <vt:lpstr>Sistema</vt:lpstr>
      <vt:lpstr>Ejemplo</vt:lpstr>
      <vt:lpstr>Ejemplo: (Caso particular aplicado a nuestro proyecto)</vt:lpstr>
      <vt:lpstr>Diagrama de Estados</vt:lpstr>
      <vt:lpstr>Características</vt:lpstr>
      <vt:lpstr>Representación Gráfica</vt:lpstr>
      <vt:lpstr>Usos</vt:lpstr>
      <vt:lpstr>Ejemplo: Diagrama de estados para la transmisión de un carro</vt:lpstr>
      <vt:lpstr>Ejemplo: (Caso particular aplicado a nuestro proyecto) - Diagrama de estado de la unidad de control</vt:lpstr>
      <vt:lpstr>Diagrama de Despliegue</vt:lpstr>
      <vt:lpstr>PowerPoint Presentation</vt:lpstr>
      <vt:lpstr>Estereotipo de nodo</vt:lpstr>
      <vt:lpstr>PowerPoint Presentation</vt:lpstr>
      <vt:lpstr>Sistemas completamente distribuidos</vt:lpstr>
      <vt:lpstr>Diagrama de despliegue</vt:lpstr>
      <vt:lpstr>Diagramas de despliegue</vt:lpstr>
      <vt:lpstr>Ejemplo: (Caso particular aplicado a nuestro proyecto) - Diagrama de despliegue del sistema general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de:  Casos de Uso Estados Despliegue</dc:title>
  <cp:lastModifiedBy>Sebastian</cp:lastModifiedBy>
  <cp:revision>31</cp:revision>
  <dcterms:modified xsi:type="dcterms:W3CDTF">2014-10-14T08:02:13Z</dcterms:modified>
</cp:coreProperties>
</file>