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83847166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uml-diagrams.org/timing-diagram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uml-diagrams.org/timing-diagrams.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www.uml-diagrams.org/timing-diagrams.html#duration-constraint"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40000"/>
              </a:lnSpc>
              <a:spcBef>
                <a:spcPts val="0"/>
              </a:spcBef>
              <a:buClr>
                <a:schemeClr val="dk1"/>
              </a:buClr>
              <a:buSzPct val="100000"/>
              <a:buFont typeface="Arial"/>
              <a:buNone/>
            </a:pPr>
            <a:r>
              <a:rPr lang="es">
                <a:solidFill>
                  <a:schemeClr val="dk1"/>
                </a:solidFill>
                <a:latin typeface="Georgia"/>
                <a:ea typeface="Georgia"/>
                <a:cs typeface="Georgia"/>
                <a:sym typeface="Georgia"/>
              </a:rPr>
              <a:t>An example of </a:t>
            </a:r>
            <a:r>
              <a:rPr lang="es" b="1">
                <a:solidFill>
                  <a:srgbClr val="008000"/>
                </a:solidFill>
                <a:latin typeface="Georgia"/>
                <a:ea typeface="Georgia"/>
                <a:cs typeface="Georgia"/>
                <a:sym typeface="Georgia"/>
                <a:hlinkClick r:id="rId3"/>
              </a:rPr>
              <a:t>timing diagram</a:t>
            </a:r>
            <a:r>
              <a:rPr lang="es">
                <a:solidFill>
                  <a:schemeClr val="dk1"/>
                </a:solidFill>
                <a:latin typeface="Georgia"/>
                <a:ea typeface="Georgia"/>
                <a:cs typeface="Georgia"/>
                <a:sym typeface="Georgia"/>
              </a:rPr>
              <a:t> of medical domain showing stages of Alzheimer’s disease. </a:t>
            </a:r>
            <a:r>
              <a:rPr lang="es" b="1">
                <a:solidFill>
                  <a:schemeClr val="dk1"/>
                </a:solidFill>
                <a:latin typeface="Georgia"/>
                <a:ea typeface="Georgia"/>
                <a:cs typeface="Georgia"/>
                <a:sym typeface="Georgia"/>
              </a:rPr>
              <a:t>Alzheimer's disease</a:t>
            </a:r>
            <a:r>
              <a:rPr lang="es">
                <a:solidFill>
                  <a:schemeClr val="dk1"/>
                </a:solidFill>
                <a:latin typeface="Georgia"/>
                <a:ea typeface="Georgia"/>
                <a:cs typeface="Georgia"/>
                <a:sym typeface="Georgia"/>
              </a:rPr>
              <a:t> (AD) is a a progressive, ultimately fatal brain disease that causes loss of memory and intellectual abilities. The cause of the disease is unknown. AD has no cure and is one of the leading causes of death in the United States.</a:t>
            </a:r>
          </a:p>
          <a:p>
            <a:pPr lvl="0" rtl="0">
              <a:lnSpc>
                <a:spcPct val="137454"/>
              </a:lnSpc>
              <a:spcBef>
                <a:spcPts val="0"/>
              </a:spcBef>
              <a:buClr>
                <a:schemeClr val="dk1"/>
              </a:buClr>
              <a:buSzPct val="100000"/>
              <a:buFont typeface="Arial"/>
              <a:buNone/>
            </a:pPr>
            <a:r>
              <a:rPr lang="es">
                <a:solidFill>
                  <a:schemeClr val="dk1"/>
                </a:solidFill>
                <a:latin typeface="Georgia"/>
                <a:ea typeface="Georgia"/>
                <a:cs typeface="Georgia"/>
                <a:sym typeface="Georgia"/>
              </a:rPr>
              <a:t>For Alzheimer’s disease doctor may use a diagnostic framework with three to seven levels (stages). Progression through these stages may last from 8 to 10 years, and in some cases up to 20 years from the time neuron changes start.</a:t>
            </a:r>
          </a:p>
          <a:p>
            <a:pPr lvl="0" rtl="0">
              <a:lnSpc>
                <a:spcPct val="137454"/>
              </a:lnSpc>
              <a:spcBef>
                <a:spcPts val="0"/>
              </a:spcBef>
              <a:buClr>
                <a:schemeClr val="dk1"/>
              </a:buClr>
              <a:buSzPct val="100000"/>
              <a:buFont typeface="Arial"/>
              <a:buNone/>
            </a:pPr>
            <a:r>
              <a:rPr lang="es">
                <a:solidFill>
                  <a:schemeClr val="dk1"/>
                </a:solidFill>
                <a:latin typeface="Georgia"/>
                <a:ea typeface="Georgia"/>
                <a:cs typeface="Georgia"/>
                <a:sym typeface="Georgia"/>
              </a:rPr>
              <a:t>Example of timing diagram below shows timing for the seven stage framework. Note, that this is a UML diagram example and should not be considered as a medical reference for the disease. Medical details are provided here only to aid in better understanding of the diagram.</a:t>
            </a:r>
          </a:p>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40000"/>
              </a:lnSpc>
              <a:spcBef>
                <a:spcPts val="0"/>
              </a:spcBef>
              <a:buClr>
                <a:schemeClr val="dk1"/>
              </a:buClr>
              <a:buSzPct val="100000"/>
              <a:buFont typeface="Arial"/>
              <a:buNone/>
            </a:pPr>
            <a:r>
              <a:rPr lang="es">
                <a:solidFill>
                  <a:schemeClr val="dk1"/>
                </a:solidFill>
                <a:latin typeface="Georgia"/>
                <a:ea typeface="Georgia"/>
                <a:cs typeface="Georgia"/>
                <a:sym typeface="Georgia"/>
              </a:rPr>
              <a:t>An example of </a:t>
            </a:r>
            <a:r>
              <a:rPr lang="es" b="1">
                <a:solidFill>
                  <a:srgbClr val="008000"/>
                </a:solidFill>
                <a:latin typeface="Georgia"/>
                <a:ea typeface="Georgia"/>
                <a:cs typeface="Georgia"/>
                <a:sym typeface="Georgia"/>
                <a:hlinkClick r:id="rId3"/>
              </a:rPr>
              <a:t>timing diagram</a:t>
            </a:r>
            <a:r>
              <a:rPr lang="es">
                <a:solidFill>
                  <a:schemeClr val="dk1"/>
                </a:solidFill>
                <a:latin typeface="Georgia"/>
                <a:ea typeface="Georgia"/>
                <a:cs typeface="Georgia"/>
                <a:sym typeface="Georgia"/>
              </a:rPr>
              <a:t> which shows some </a:t>
            </a:r>
            <a:r>
              <a:rPr lang="es" b="1">
                <a:solidFill>
                  <a:srgbClr val="008000"/>
                </a:solidFill>
                <a:latin typeface="Georgia"/>
                <a:ea typeface="Georgia"/>
                <a:cs typeface="Georgia"/>
                <a:sym typeface="Georgia"/>
                <a:hlinkClick r:id="rId4"/>
              </a:rPr>
              <a:t>duration constraints</a:t>
            </a:r>
            <a:r>
              <a:rPr lang="es">
                <a:solidFill>
                  <a:schemeClr val="dk1"/>
                </a:solidFill>
                <a:latin typeface="Georgia"/>
                <a:ea typeface="Georgia"/>
                <a:cs typeface="Georgia"/>
                <a:sym typeface="Georgia"/>
              </a:rPr>
              <a:t> for a fabricated website to evaluate how long web user should wait to see something rendered on his/her display.</a:t>
            </a:r>
          </a:p>
          <a:p>
            <a:pPr lvl="0" rtl="0">
              <a:lnSpc>
                <a:spcPct val="137454"/>
              </a:lnSpc>
              <a:spcBef>
                <a:spcPts val="0"/>
              </a:spcBef>
              <a:buClr>
                <a:schemeClr val="dk1"/>
              </a:buClr>
              <a:buSzPct val="100000"/>
              <a:buFont typeface="Arial"/>
              <a:buNone/>
            </a:pPr>
            <a:r>
              <a:rPr lang="es">
                <a:solidFill>
                  <a:schemeClr val="dk1"/>
                </a:solidFill>
                <a:latin typeface="Georgia"/>
                <a:ea typeface="Georgia"/>
                <a:cs typeface="Georgia"/>
                <a:sym typeface="Georgia"/>
              </a:rPr>
              <a:t>After web user enters web page URL, the URL should be resolved to some IP address. DNS resolution can add some tangible waiting time to the response latency as perceived by user. Latency delays related to DNS resolution could range from 1 ms (local DNS cache) to several seconds.</a:t>
            </a:r>
          </a:p>
          <a:p>
            <a:pPr lvl="0" rtl="0">
              <a:lnSpc>
                <a:spcPct val="137454"/>
              </a:lnSpc>
              <a:spcBef>
                <a:spcPts val="0"/>
              </a:spcBef>
              <a:buClr>
                <a:schemeClr val="dk1"/>
              </a:buClr>
              <a:buSzPct val="100000"/>
              <a:buFont typeface="Arial"/>
              <a:buNone/>
            </a:pPr>
            <a:r>
              <a:rPr lang="es">
                <a:solidFill>
                  <a:schemeClr val="dk1"/>
                </a:solidFill>
                <a:latin typeface="Georgia"/>
                <a:ea typeface="Georgia"/>
                <a:cs typeface="Georgia"/>
                <a:sym typeface="Georgia"/>
              </a:rPr>
              <a:t>With simple Model–View–Control (MVC) implementation, Java servlet gets control and requests some data from "model". Communication with data sources usually takes some discernible time. After data is received and processed, servlet forwards request processing to JSP ("view"). Buffered HTTP response is sent back to the browser.</a:t>
            </a:r>
          </a:p>
          <a:p>
            <a:pPr lvl="0" rtl="0">
              <a:lnSpc>
                <a:spcPct val="137454"/>
              </a:lnSpc>
              <a:spcBef>
                <a:spcPts val="0"/>
              </a:spcBef>
              <a:buClr>
                <a:schemeClr val="dk1"/>
              </a:buClr>
              <a:buSzPct val="100000"/>
              <a:buFont typeface="Arial"/>
              <a:buNone/>
            </a:pPr>
            <a:r>
              <a:rPr lang="es">
                <a:solidFill>
                  <a:schemeClr val="dk1"/>
                </a:solidFill>
                <a:latin typeface="Georgia"/>
                <a:ea typeface="Georgia"/>
                <a:cs typeface="Georgia"/>
                <a:sym typeface="Georgia"/>
              </a:rPr>
              <a:t>Web browser takes some time to process HTTP response and HTML page to start rendering the page view to the web client. (Note, that after that it could take even more time for the web browser to request other resources like CSS, JavaScript, images, which is not shown on the diagram.)</a:t>
            </a:r>
          </a:p>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457200" y="563759"/>
            <a:ext cx="8229600" cy="3009600"/>
          </a:xfrm>
          <a:prstGeom prst="rect">
            <a:avLst/>
          </a:prstGeom>
        </p:spPr>
        <p:txBody>
          <a:bodyPr lIns="91425" tIns="91425" rIns="91425" b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0" name="Shape 10"/>
          <p:cNvSpPr txBox="1">
            <a:spLocks noGrp="1"/>
          </p:cNvSpPr>
          <p:nvPr>
            <p:ph type="subTitle" idx="1"/>
          </p:nvPr>
        </p:nvSpPr>
        <p:spPr>
          <a:xfrm>
            <a:off x="457200" y="3716392"/>
            <a:ext cx="8229600" cy="1232699"/>
          </a:xfrm>
          <a:prstGeom prst="rect">
            <a:avLst/>
          </a:prstGeom>
        </p:spPr>
        <p:txBody>
          <a:bodyPr lIns="91425" tIns="91425" rIns="91425" b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a:endParaRPr/>
          </a:p>
        </p:txBody>
      </p:sp>
      <p:cxnSp>
        <p:nvCxnSpPr>
          <p:cNvPr id="11" name="Shape 11"/>
          <p:cNvCxnSpPr/>
          <p:nvPr/>
        </p:nvCxnSpPr>
        <p:spPr>
          <a:xfrm>
            <a:off x="457200" y="411479"/>
            <a:ext cx="8229600" cy="0"/>
          </a:xfrm>
          <a:prstGeom prst="straightConnector1">
            <a:avLst/>
          </a:prstGeom>
          <a:noFill/>
          <a:ln w="57150" cap="flat">
            <a:solidFill>
              <a:schemeClr val="accent1"/>
            </a:solidFill>
            <a:prstDash val="solid"/>
            <a:round/>
            <a:headEnd type="none" w="med" len="med"/>
            <a:tailEnd type="none" w="med" len="med"/>
          </a:ln>
        </p:spPr>
      </p:cxnSp>
      <p:cxnSp>
        <p:nvCxnSpPr>
          <p:cNvPr id="12" name="Shape 12"/>
          <p:cNvCxnSpPr/>
          <p:nvPr/>
        </p:nvCxnSpPr>
        <p:spPr>
          <a:xfrm>
            <a:off x="457200" y="3633382"/>
            <a:ext cx="8229600" cy="0"/>
          </a:xfrm>
          <a:prstGeom prst="straightConnector1">
            <a:avLst/>
          </a:prstGeom>
          <a:noFill/>
          <a:ln w="57150" cap="flat">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16" name="Shape 16"/>
          <p:cNvCxnSpPr/>
          <p:nvPr/>
        </p:nvCxnSpPr>
        <p:spPr>
          <a:xfrm>
            <a:off x="457200" y="1143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21" name="Shape 21"/>
          <p:cNvCxnSpPr/>
          <p:nvPr/>
        </p:nvCxnSpPr>
        <p:spPr>
          <a:xfrm>
            <a:off x="457200" y="1143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24" name="Shape 24"/>
          <p:cNvCxnSpPr/>
          <p:nvPr/>
        </p:nvCxnSpPr>
        <p:spPr>
          <a:xfrm>
            <a:off x="457200" y="1143000"/>
            <a:ext cx="8229600" cy="0"/>
          </a:xfrm>
          <a:prstGeom prst="straightConnector1">
            <a:avLst/>
          </a:prstGeom>
          <a:noFill/>
          <a:ln w="50800" cap="flat">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SzPct val="100000"/>
              <a:buNone/>
              <a:defRPr sz="1800"/>
            </a:lvl1pPr>
          </a:lstStyle>
          <a:p>
            <a:endParaRPr/>
          </a:p>
        </p:txBody>
      </p:sp>
      <p:cxnSp>
        <p:nvCxnSpPr>
          <p:cNvPr id="27" name="Shape 27"/>
          <p:cNvCxnSpPr/>
          <p:nvPr/>
        </p:nvCxnSpPr>
        <p:spPr>
          <a:xfrm>
            <a:off x="457200" y="4317760"/>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cxnSp>
        <p:nvCxnSpPr>
          <p:cNvPr id="29" name="Shape 29"/>
          <p:cNvCxnSpPr/>
          <p:nvPr/>
        </p:nvCxnSpPr>
        <p:spPr>
          <a:xfrm>
            <a:off x="457200" y="113139"/>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accent1"/>
              </a:buClr>
              <a:buSzPct val="100000"/>
              <a:buNone/>
              <a:defRPr sz="3600" b="1">
                <a:solidFill>
                  <a:schemeClr val="accent1"/>
                </a:solidFill>
              </a:defRPr>
            </a:lvl1pPr>
            <a:lvl2pPr>
              <a:spcBef>
                <a:spcPts val="0"/>
              </a:spcBef>
              <a:buClr>
                <a:schemeClr val="accent1"/>
              </a:buClr>
              <a:buSzPct val="100000"/>
              <a:buNone/>
              <a:defRPr sz="3600" b="1">
                <a:solidFill>
                  <a:schemeClr val="accent1"/>
                </a:solidFill>
              </a:defRPr>
            </a:lvl2pPr>
            <a:lvl3pPr>
              <a:spcBef>
                <a:spcPts val="0"/>
              </a:spcBef>
              <a:buClr>
                <a:schemeClr val="accent1"/>
              </a:buClr>
              <a:buSzPct val="100000"/>
              <a:buNone/>
              <a:defRPr sz="3600" b="1">
                <a:solidFill>
                  <a:schemeClr val="accent1"/>
                </a:solidFill>
              </a:defRPr>
            </a:lvl3pPr>
            <a:lvl4pPr>
              <a:spcBef>
                <a:spcPts val="0"/>
              </a:spcBef>
              <a:buClr>
                <a:schemeClr val="accent1"/>
              </a:buClr>
              <a:buSzPct val="100000"/>
              <a:buNone/>
              <a:defRPr sz="3600" b="1">
                <a:solidFill>
                  <a:schemeClr val="accent1"/>
                </a:solidFill>
              </a:defRPr>
            </a:lvl4pPr>
            <a:lvl5pPr>
              <a:spcBef>
                <a:spcPts val="0"/>
              </a:spcBef>
              <a:buClr>
                <a:schemeClr val="accent1"/>
              </a:buClr>
              <a:buSzPct val="100000"/>
              <a:buNone/>
              <a:defRPr sz="3600" b="1">
                <a:solidFill>
                  <a:schemeClr val="accent1"/>
                </a:solidFill>
              </a:defRPr>
            </a:lvl5pPr>
            <a:lvl6pPr>
              <a:spcBef>
                <a:spcPts val="0"/>
              </a:spcBef>
              <a:buClr>
                <a:schemeClr val="accent1"/>
              </a:buClr>
              <a:buSzPct val="100000"/>
              <a:buNone/>
              <a:defRPr sz="3600" b="1">
                <a:solidFill>
                  <a:schemeClr val="accent1"/>
                </a:solidFill>
              </a:defRPr>
            </a:lvl6pPr>
            <a:lvl7pPr>
              <a:spcBef>
                <a:spcPts val="0"/>
              </a:spcBef>
              <a:buClr>
                <a:schemeClr val="accent1"/>
              </a:buClr>
              <a:buSzPct val="100000"/>
              <a:buNone/>
              <a:defRPr sz="3600" b="1">
                <a:solidFill>
                  <a:schemeClr val="accent1"/>
                </a:solidFill>
              </a:defRPr>
            </a:lvl7pPr>
            <a:lvl8pPr>
              <a:spcBef>
                <a:spcPts val="0"/>
              </a:spcBef>
              <a:buClr>
                <a:schemeClr val="accent1"/>
              </a:buClr>
              <a:buSzPct val="100000"/>
              <a:buNone/>
              <a:defRPr sz="3600" b="1">
                <a:solidFill>
                  <a:schemeClr val="accent1"/>
                </a:solidFill>
              </a:defRPr>
            </a:lvl8pPr>
            <a:lvl9pPr>
              <a:spcBef>
                <a:spcPts val="0"/>
              </a:spcBef>
              <a:buClr>
                <a:schemeClr val="accent1"/>
              </a:buClr>
              <a:buSzPct val="100000"/>
              <a:buNone/>
              <a:defRPr sz="3600" b="1">
                <a:solidFill>
                  <a:schemeClr val="accen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cxnSp>
        <p:nvCxnSpPr>
          <p:cNvPr id="7" name="Shape 7"/>
          <p:cNvCxnSpPr/>
          <p:nvPr/>
        </p:nvCxnSpPr>
        <p:spPr>
          <a:xfrm>
            <a:off x="457200" y="5023259"/>
            <a:ext cx="8229600" cy="0"/>
          </a:xfrm>
          <a:prstGeom prst="straightConnector1">
            <a:avLst/>
          </a:prstGeom>
          <a:noFill/>
          <a:ln w="50800" cap="flat">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457200" y="563759"/>
            <a:ext cx="8229600" cy="3009600"/>
          </a:xfrm>
          <a:prstGeom prst="rect">
            <a:avLst/>
          </a:prstGeom>
        </p:spPr>
        <p:txBody>
          <a:bodyPr lIns="91425" tIns="91425" rIns="91425" bIns="91425" anchor="t" anchorCtr="0">
            <a:noAutofit/>
          </a:bodyPr>
          <a:lstStyle/>
          <a:p>
            <a:pPr lvl="0" rtl="0">
              <a:spcBef>
                <a:spcPts val="0"/>
              </a:spcBef>
              <a:buNone/>
            </a:pPr>
            <a:r>
              <a:rPr lang="es"/>
              <a:t>Diagramas UML</a:t>
            </a:r>
          </a:p>
        </p:txBody>
      </p:sp>
      <p:sp>
        <p:nvSpPr>
          <p:cNvPr id="32" name="Shape 32"/>
          <p:cNvSpPr txBox="1">
            <a:spLocks noGrp="1"/>
          </p:cNvSpPr>
          <p:nvPr>
            <p:ph type="subTitle" idx="1"/>
          </p:nvPr>
        </p:nvSpPr>
        <p:spPr>
          <a:xfrm>
            <a:off x="457200" y="1846053"/>
            <a:ext cx="8229600" cy="1727400"/>
          </a:xfrm>
          <a:prstGeom prst="rect">
            <a:avLst/>
          </a:prstGeom>
        </p:spPr>
        <p:txBody>
          <a:bodyPr lIns="91425" tIns="91425" rIns="91425" bIns="91425" anchor="t" anchorCtr="0">
            <a:noAutofit/>
          </a:bodyPr>
          <a:lstStyle/>
          <a:p>
            <a:pPr algn="r" rtl="0">
              <a:spcBef>
                <a:spcPts val="0"/>
              </a:spcBef>
              <a:buNone/>
            </a:pPr>
            <a:r>
              <a:rPr lang="es"/>
              <a:t>Alejandro Rodriguez </a:t>
            </a:r>
          </a:p>
          <a:p>
            <a:pPr lvl="0" algn="r" rtl="0">
              <a:spcBef>
                <a:spcPts val="0"/>
              </a:spcBef>
              <a:buNone/>
            </a:pPr>
            <a:r>
              <a:rPr lang="es"/>
              <a:t>Anibal Fernandez</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Escenarios</a:t>
            </a:r>
          </a:p>
        </p:txBody>
      </p:sp>
      <p:sp>
        <p:nvSpPr>
          <p:cNvPr id="86" name="Shape 8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s"/>
              <a:t>Es una secuencia de acciones e interacciones (pasos) entre los usuarios (actores) y el sistema</a:t>
            </a:r>
          </a:p>
          <a:p>
            <a:pPr lvl="0" rtl="0">
              <a:spcBef>
                <a:spcPts val="0"/>
              </a:spcBef>
              <a:buNone/>
            </a:pPr>
            <a:endParaRPr/>
          </a:p>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endParaRPr/>
          </a:p>
        </p:txBody>
      </p:sp>
      <p:sp>
        <p:nvSpPr>
          <p:cNvPr id="92" name="Shape 9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lgn="ctr" rtl="0">
              <a:spcBef>
                <a:spcPts val="0"/>
              </a:spcBef>
              <a:buNone/>
            </a:pPr>
            <a:endParaRPr sz="3600" b="1">
              <a:solidFill>
                <a:srgbClr val="DA0002"/>
              </a:solidFill>
            </a:endParaRPr>
          </a:p>
          <a:p>
            <a:pPr algn="ctr" rtl="0">
              <a:spcBef>
                <a:spcPts val="0"/>
              </a:spcBef>
              <a:buNone/>
            </a:pPr>
            <a:endParaRPr sz="3600" b="1">
              <a:solidFill>
                <a:srgbClr val="DA0002"/>
              </a:solidFill>
            </a:endParaRPr>
          </a:p>
          <a:p>
            <a:pPr algn="ctr">
              <a:spcBef>
                <a:spcPts val="0"/>
              </a:spcBef>
              <a:buNone/>
            </a:pPr>
            <a:r>
              <a:rPr lang="es" sz="3600" b="1">
                <a:solidFill>
                  <a:srgbClr val="DA0002"/>
                </a:solidFill>
              </a:rPr>
              <a:t>Tipos de asociaciones</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Include</a:t>
            </a:r>
          </a:p>
        </p:txBody>
      </p:sp>
      <p:sp>
        <p:nvSpPr>
          <p:cNvPr id="98" name="Shape 9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s"/>
              <a:t>Se puede incluir una relación entre dos casos de uso de tipo “include” si se desea </a:t>
            </a:r>
          </a:p>
          <a:p>
            <a:pPr marL="457200" lvl="0" indent="-228600" rtl="0">
              <a:spcBef>
                <a:spcPts val="0"/>
              </a:spcBef>
              <a:buNone/>
            </a:pPr>
            <a:r>
              <a:rPr lang="es"/>
              <a:t>especificar comportamiento común en dos o más casos de uso.</a:t>
            </a:r>
          </a:p>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Include</a:t>
            </a:r>
          </a:p>
        </p:txBody>
      </p:sp>
      <p:sp>
        <p:nvSpPr>
          <p:cNvPr id="104" name="Shape 1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pic>
        <p:nvPicPr>
          <p:cNvPr id="105" name="Shape 105"/>
          <p:cNvPicPr preferRelativeResize="0"/>
          <p:nvPr/>
        </p:nvPicPr>
        <p:blipFill rotWithShape="1">
          <a:blip r:embed="rId3">
            <a:alphaModFix/>
          </a:blip>
          <a:srcRect l="10127" t="10857" r="15462" b="3650"/>
          <a:stretch/>
        </p:blipFill>
        <p:spPr>
          <a:xfrm>
            <a:off x="457200" y="1200150"/>
            <a:ext cx="8229600" cy="37257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Extend</a:t>
            </a:r>
          </a:p>
        </p:txBody>
      </p:sp>
      <p:sp>
        <p:nvSpPr>
          <p:cNvPr id="111" name="Shape 11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s"/>
              <a:t>Se puede incluir una relación entre dos casos de uso de tipo “include” si se desea especificar diferentes variantes del mismo caso de uso.</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Extend</a:t>
            </a:r>
          </a:p>
        </p:txBody>
      </p:sp>
      <p:sp>
        <p:nvSpPr>
          <p:cNvPr id="117" name="Shape 11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pic>
        <p:nvPicPr>
          <p:cNvPr id="118" name="Shape 118"/>
          <p:cNvPicPr preferRelativeResize="0"/>
          <p:nvPr/>
        </p:nvPicPr>
        <p:blipFill rotWithShape="1">
          <a:blip r:embed="rId3">
            <a:alphaModFix/>
          </a:blip>
          <a:srcRect l="10673" t="13573" r="18639" b="3563"/>
          <a:stretch/>
        </p:blipFill>
        <p:spPr>
          <a:xfrm>
            <a:off x="457200" y="1200150"/>
            <a:ext cx="8229600" cy="37257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Generalizaciones</a:t>
            </a:r>
          </a:p>
        </p:txBody>
      </p:sp>
      <p:sp>
        <p:nvSpPr>
          <p:cNvPr id="124" name="Shape 12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s"/>
              <a:t> Son aplicables a actores o casos de uso, pero para estos últimos la semántica es muy similar a las relaciones “extend”.</a:t>
            </a:r>
          </a:p>
          <a:p>
            <a:pPr marL="457200" lvl="0" indent="-419100" rtl="0">
              <a:spcBef>
                <a:spcPts val="0"/>
              </a:spcBef>
              <a:buClr>
                <a:schemeClr val="dk1"/>
              </a:buClr>
              <a:buSzPct val="100000"/>
              <a:buFont typeface="Arial"/>
              <a:buChar char="+"/>
            </a:pPr>
            <a:r>
              <a:rPr lang="es"/>
              <a:t>Indica una relación padre-hijo en donde podríamos sustituir al padre por el hijo y el sistema no se vería afectado.</a:t>
            </a:r>
          </a:p>
          <a:p>
            <a:pPr lvl="0" rtl="0">
              <a:spcBef>
                <a:spcPts val="0"/>
              </a:spcBef>
              <a:buNone/>
            </a:pPr>
            <a:endParaRPr/>
          </a:p>
          <a:p>
            <a:pPr marL="457200" lvl="0" indent="-228600" rtl="0">
              <a:spcBef>
                <a:spcPts val="0"/>
              </a:spcBef>
              <a:buNone/>
            </a:pPr>
            <a:endParaRPr/>
          </a:p>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Límites del sistema</a:t>
            </a:r>
          </a:p>
        </p:txBody>
      </p:sp>
      <p:sp>
        <p:nvSpPr>
          <p:cNvPr id="130" name="Shape 13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s"/>
              <a:t>Resulta útil dibujar los límites del sistema cuando se pretende hacer un diagrama de casos de uso para parte del sistema .</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Ejemplo</a:t>
            </a:r>
          </a:p>
        </p:txBody>
      </p:sp>
      <p:sp>
        <p:nvSpPr>
          <p:cNvPr id="136" name="Shape 13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pic>
        <p:nvPicPr>
          <p:cNvPr id="137" name="Shape 137"/>
          <p:cNvPicPr preferRelativeResize="0"/>
          <p:nvPr/>
        </p:nvPicPr>
        <p:blipFill rotWithShape="1">
          <a:blip r:embed="rId3">
            <a:alphaModFix/>
          </a:blip>
          <a:srcRect l="9225" t="12434" r="18759"/>
          <a:stretch/>
        </p:blipFill>
        <p:spPr>
          <a:xfrm>
            <a:off x="457199" y="1171175"/>
            <a:ext cx="8229600" cy="37836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Diagrama de casos de uso proyecto.</a:t>
            </a:r>
          </a:p>
        </p:txBody>
      </p:sp>
      <p:sp>
        <p:nvSpPr>
          <p:cNvPr id="143" name="Shape 14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pic>
        <p:nvPicPr>
          <p:cNvPr id="144" name="Shape 144"/>
          <p:cNvPicPr preferRelativeResize="0"/>
          <p:nvPr/>
        </p:nvPicPr>
        <p:blipFill rotWithShape="1">
          <a:blip r:embed="rId3">
            <a:alphaModFix/>
          </a:blip>
          <a:srcRect l="33358" t="27077" r="19223" b="14802"/>
          <a:stretch/>
        </p:blipFill>
        <p:spPr>
          <a:xfrm>
            <a:off x="457200" y="1200150"/>
            <a:ext cx="8229600" cy="37257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s"/>
              <a:t>Descripción Breve del proyecto</a:t>
            </a:r>
          </a:p>
        </p:txBody>
      </p:sp>
      <p:sp>
        <p:nvSpPr>
          <p:cNvPr id="38" name="Shape 3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lnSpc>
                <a:spcPct val="115000"/>
              </a:lnSpc>
              <a:spcBef>
                <a:spcPts val="0"/>
              </a:spcBef>
              <a:buClr>
                <a:schemeClr val="dk1"/>
              </a:buClr>
              <a:buSzPct val="100000"/>
              <a:buFont typeface="Arial"/>
              <a:buChar char="+"/>
            </a:pPr>
            <a:r>
              <a:rPr lang="es" sz="2400"/>
              <a:t>Un dispositivo basado en arduino para detectar cambios de nivel de agua diseñado para alertar sobre inundaciones en espacios interiores y que alerte de manera remota la presencia de dicho fenómeno.</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457200" y="967926"/>
            <a:ext cx="8229600" cy="2605499"/>
          </a:xfrm>
          <a:prstGeom prst="rect">
            <a:avLst/>
          </a:prstGeom>
        </p:spPr>
        <p:txBody>
          <a:bodyPr lIns="91425" tIns="91425" rIns="91425" bIns="91425" anchor="t" anchorCtr="0">
            <a:noAutofit/>
          </a:bodyPr>
          <a:lstStyle/>
          <a:p>
            <a:pPr lvl="0" algn="ctr" rtl="0">
              <a:spcBef>
                <a:spcPts val="0"/>
              </a:spcBef>
              <a:buNone/>
            </a:pPr>
            <a:r>
              <a:rPr lang="es" sz="6000">
                <a:solidFill>
                  <a:srgbClr val="000000"/>
                </a:solidFill>
              </a:rPr>
              <a:t>UML - Diagramas de tiempo</a:t>
            </a:r>
          </a:p>
        </p:txBody>
      </p:sp>
      <p:sp>
        <p:nvSpPr>
          <p:cNvPr id="150" name="Shape 150"/>
          <p:cNvSpPr txBox="1">
            <a:spLocks noGrp="1"/>
          </p:cNvSpPr>
          <p:nvPr>
            <p:ph type="subTitle" idx="1"/>
          </p:nvPr>
        </p:nvSpPr>
        <p:spPr>
          <a:xfrm>
            <a:off x="457200" y="3716392"/>
            <a:ext cx="8229600" cy="1232699"/>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s">
                <a:solidFill>
                  <a:srgbClr val="000000"/>
                </a:solidFill>
              </a:rPr>
              <a:t>Definición</a:t>
            </a:r>
          </a:p>
        </p:txBody>
      </p:sp>
      <p:sp>
        <p:nvSpPr>
          <p:cNvPr id="156" name="Shape 15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lnSpc>
                <a:spcPct val="115000"/>
              </a:lnSpc>
              <a:spcBef>
                <a:spcPts val="0"/>
              </a:spcBef>
              <a:buNone/>
            </a:pPr>
            <a:endParaRPr sz="2400"/>
          </a:p>
          <a:p>
            <a:pPr lvl="0" rtl="0">
              <a:spcBef>
                <a:spcPts val="0"/>
              </a:spcBef>
              <a:buClr>
                <a:schemeClr val="dk1"/>
              </a:buClr>
              <a:buSzPct val="55000"/>
              <a:buFont typeface="Arial"/>
              <a:buNone/>
            </a:pPr>
            <a:r>
              <a:rPr lang="es" sz="2000"/>
              <a:t>El diagrama de tiempo es una representación especial de interacción enfocada en especificar los tiempos de envío de mensajes entre los participantes en la interacción.</a:t>
            </a:r>
          </a:p>
          <a:p>
            <a:pPr lvl="0" rtl="0">
              <a:spcBef>
                <a:spcPts val="0"/>
              </a:spcBef>
              <a:buClr>
                <a:schemeClr val="dk1"/>
              </a:buClr>
              <a:buFont typeface="Arial"/>
              <a:buNone/>
            </a:pPr>
            <a:endParaRPr sz="2000"/>
          </a:p>
          <a:p>
            <a:pPr lvl="0" rtl="0">
              <a:spcBef>
                <a:spcPts val="0"/>
              </a:spcBef>
              <a:buClr>
                <a:schemeClr val="dk1"/>
              </a:buClr>
              <a:buSzPct val="55000"/>
              <a:buFont typeface="Arial"/>
              <a:buNone/>
            </a:pPr>
            <a:r>
              <a:rPr lang="es" sz="2000"/>
              <a:t>Su principal propósito es mostrar el cambio de estado de un participante a lo largo del tiempo, en respuesta a los eventos aceptados.</a:t>
            </a:r>
          </a:p>
          <a:p>
            <a:pPr lvl="0" rtl="0">
              <a:lnSpc>
                <a:spcPct val="115000"/>
              </a:lnSpc>
              <a:spcBef>
                <a:spcPts val="0"/>
              </a:spcBef>
              <a:buNone/>
            </a:pPr>
            <a:endParaRPr sz="2400"/>
          </a:p>
          <a:p>
            <a:pPr lvl="0" rtl="0">
              <a:lnSpc>
                <a:spcPct val="115000"/>
              </a:lnSpc>
              <a:spcBef>
                <a:spcPts val="0"/>
              </a:spcBef>
              <a:buClr>
                <a:schemeClr val="dk1"/>
              </a:buClr>
              <a:buFont typeface="Arial"/>
              <a:buNone/>
            </a:pPr>
            <a:endParaRPr sz="240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rtl="0">
              <a:spcBef>
                <a:spcPts val="0"/>
              </a:spcBef>
              <a:buNone/>
            </a:pPr>
            <a:r>
              <a:rPr lang="es">
                <a:solidFill>
                  <a:schemeClr val="dk1"/>
                </a:solidFill>
              </a:rPr>
              <a:t>Diagramas de tiempo</a:t>
            </a:r>
          </a:p>
        </p:txBody>
      </p:sp>
      <p:sp>
        <p:nvSpPr>
          <p:cNvPr id="162" name="Shape 162"/>
          <p:cNvSpPr txBox="1">
            <a:spLocks noGrp="1"/>
          </p:cNvSpPr>
          <p:nvPr>
            <p:ph type="body" idx="1"/>
          </p:nvPr>
        </p:nvSpPr>
        <p:spPr>
          <a:xfrm>
            <a:off x="457200" y="1200150"/>
            <a:ext cx="8229600" cy="791999"/>
          </a:xfrm>
          <a:prstGeom prst="rect">
            <a:avLst/>
          </a:prstGeom>
        </p:spPr>
        <p:txBody>
          <a:bodyPr lIns="91425" tIns="91425" rIns="91425" bIns="91425" anchor="t" anchorCtr="0">
            <a:noAutofit/>
          </a:bodyPr>
          <a:lstStyle/>
          <a:p>
            <a:pPr lvl="0" rtl="0">
              <a:spcBef>
                <a:spcPts val="0"/>
              </a:spcBef>
              <a:buClr>
                <a:schemeClr val="dk1"/>
              </a:buClr>
              <a:buFont typeface="Arial"/>
              <a:buNone/>
            </a:pPr>
            <a:endParaRPr sz="2000"/>
          </a:p>
          <a:p>
            <a:pPr lvl="0" rtl="0">
              <a:spcBef>
                <a:spcPts val="0"/>
              </a:spcBef>
              <a:buClr>
                <a:schemeClr val="dk1"/>
              </a:buClr>
              <a:buSzPct val="55000"/>
              <a:buFont typeface="Arial"/>
              <a:buNone/>
            </a:pPr>
            <a:r>
              <a:rPr lang="es" sz="2000"/>
              <a:t>El diagrama de tiempo se lee de izquierda a derecha. </a:t>
            </a:r>
          </a:p>
          <a:p>
            <a:pPr lvl="0" rtl="0">
              <a:spcBef>
                <a:spcPts val="0"/>
              </a:spcBef>
              <a:buClr>
                <a:schemeClr val="dk1"/>
              </a:buClr>
              <a:buFont typeface="Arial"/>
              <a:buNone/>
            </a:pPr>
            <a:endParaRPr sz="2000"/>
          </a:p>
          <a:p>
            <a:pPr lvl="0" rtl="0">
              <a:spcBef>
                <a:spcPts val="0"/>
              </a:spcBef>
              <a:buClr>
                <a:schemeClr val="dk1"/>
              </a:buClr>
              <a:buSzPct val="55000"/>
              <a:buFont typeface="Arial"/>
              <a:buNone/>
            </a:pPr>
            <a:r>
              <a:rPr lang="es" sz="2000"/>
              <a:t>El participante se muestra a la izquierda del diagrama y, a continuación, se listan sus posibles estados, seguidos por una representación gráfica de las transiciones entre los estados.</a:t>
            </a:r>
          </a:p>
          <a:p>
            <a:pPr lvl="0" rtl="0">
              <a:spcBef>
                <a:spcPts val="0"/>
              </a:spcBef>
              <a:buNone/>
            </a:pPr>
            <a:endParaRPr sz="1200"/>
          </a:p>
          <a:p>
            <a:pPr lvl="0" rtl="0">
              <a:spcBef>
                <a:spcPts val="0"/>
              </a:spcBef>
              <a:buClr>
                <a:schemeClr val="dk1"/>
              </a:buClr>
              <a:buFont typeface="Arial"/>
              <a:buNone/>
            </a:pPr>
            <a:endParaRPr sz="1200"/>
          </a:p>
          <a:p>
            <a:pPr lvl="0" rtl="0">
              <a:spcBef>
                <a:spcPts val="0"/>
              </a:spcBef>
              <a:buNone/>
            </a:pPr>
            <a:endParaRPr sz="120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lgn="ctr">
              <a:spcBef>
                <a:spcPts val="0"/>
              </a:spcBef>
              <a:buNone/>
            </a:pPr>
            <a:r>
              <a:rPr lang="es">
                <a:solidFill>
                  <a:schemeClr val="dk1"/>
                </a:solidFill>
              </a:rPr>
              <a:t>Diagramas de tiempo</a:t>
            </a:r>
          </a:p>
        </p:txBody>
      </p:sp>
      <p:sp>
        <p:nvSpPr>
          <p:cNvPr id="168" name="Shape 168"/>
          <p:cNvSpPr txBox="1">
            <a:spLocks noGrp="1"/>
          </p:cNvSpPr>
          <p:nvPr>
            <p:ph type="body" idx="1"/>
          </p:nvPr>
        </p:nvSpPr>
        <p:spPr>
          <a:xfrm>
            <a:off x="457200" y="1200150"/>
            <a:ext cx="8229600" cy="791999"/>
          </a:xfrm>
          <a:prstGeom prst="rect">
            <a:avLst/>
          </a:prstGeom>
        </p:spPr>
        <p:txBody>
          <a:bodyPr lIns="91425" tIns="91425" rIns="91425" bIns="91425" anchor="t" anchorCtr="0">
            <a:noAutofit/>
          </a:bodyPr>
          <a:lstStyle/>
          <a:p>
            <a:pPr lvl="0" rtl="0">
              <a:spcBef>
                <a:spcPts val="0"/>
              </a:spcBef>
              <a:buClr>
                <a:schemeClr val="dk1"/>
              </a:buClr>
              <a:buFont typeface="Arial"/>
              <a:buNone/>
            </a:pPr>
            <a:endParaRPr sz="1800"/>
          </a:p>
          <a:p>
            <a:pPr lvl="0" rtl="0">
              <a:spcBef>
                <a:spcPts val="0"/>
              </a:spcBef>
              <a:buNone/>
            </a:pPr>
            <a:endParaRPr sz="1200"/>
          </a:p>
          <a:p>
            <a:pPr lvl="0" rtl="0">
              <a:spcBef>
                <a:spcPts val="0"/>
              </a:spcBef>
              <a:buClr>
                <a:schemeClr val="dk1"/>
              </a:buClr>
              <a:buFont typeface="Arial"/>
              <a:buNone/>
            </a:pPr>
            <a:endParaRPr sz="1200"/>
          </a:p>
          <a:p>
            <a:pPr>
              <a:spcBef>
                <a:spcPts val="0"/>
              </a:spcBef>
              <a:buNone/>
            </a:pPr>
            <a:endParaRPr sz="1200"/>
          </a:p>
        </p:txBody>
      </p:sp>
      <p:pic>
        <p:nvPicPr>
          <p:cNvPr id="169" name="Shape 169"/>
          <p:cNvPicPr preferRelativeResize="0"/>
          <p:nvPr/>
        </p:nvPicPr>
        <p:blipFill>
          <a:blip r:embed="rId3">
            <a:alphaModFix/>
          </a:blip>
          <a:stretch>
            <a:fillRect/>
          </a:stretch>
        </p:blipFill>
        <p:spPr>
          <a:xfrm>
            <a:off x="666750" y="1289150"/>
            <a:ext cx="7810500" cy="35528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lgn="ctr">
              <a:spcBef>
                <a:spcPts val="0"/>
              </a:spcBef>
              <a:buNone/>
            </a:pPr>
            <a:r>
              <a:rPr lang="es">
                <a:solidFill>
                  <a:schemeClr val="dk1"/>
                </a:solidFill>
              </a:rPr>
              <a:t>Diagramas de tiempo</a:t>
            </a:r>
          </a:p>
        </p:txBody>
      </p:sp>
      <p:sp>
        <p:nvSpPr>
          <p:cNvPr id="175" name="Shape 175"/>
          <p:cNvSpPr txBox="1">
            <a:spLocks noGrp="1"/>
          </p:cNvSpPr>
          <p:nvPr>
            <p:ph type="body" idx="1"/>
          </p:nvPr>
        </p:nvSpPr>
        <p:spPr>
          <a:xfrm>
            <a:off x="457200" y="1200150"/>
            <a:ext cx="8062799" cy="372569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s" sz="1800"/>
              <a:t>El estado de un participante en un tiempo dado se indica con una línea horizontal llamada línea de estado (state-line).</a:t>
            </a:r>
          </a:p>
          <a:p>
            <a:pPr lvl="0" rtl="0">
              <a:spcBef>
                <a:spcPts val="0"/>
              </a:spcBef>
              <a:buClr>
                <a:schemeClr val="dk1"/>
              </a:buClr>
              <a:buSzPct val="61111"/>
              <a:buFont typeface="Arial"/>
              <a:buNone/>
            </a:pPr>
            <a:r>
              <a:rPr lang="es" sz="1800"/>
              <a:t>– Se puede usar la longitud de la línea de estado para indicar cuánto tiempo permanece el participante en ese estado.</a:t>
            </a:r>
          </a:p>
          <a:p>
            <a:pPr lvl="0" rtl="0">
              <a:spcBef>
                <a:spcPts val="0"/>
              </a:spcBef>
              <a:buClr>
                <a:schemeClr val="dk1"/>
              </a:buClr>
              <a:buSzPct val="61111"/>
              <a:buFont typeface="Arial"/>
              <a:buNone/>
            </a:pPr>
            <a:r>
              <a:rPr lang="es" sz="1800"/>
              <a:t>– Para asociar medidas de tiempo, se muestran marcas (tick marks) en la parte inferior del marco del diagrama.</a:t>
            </a:r>
          </a:p>
          <a:p>
            <a:pPr lvl="0" rtl="0">
              <a:spcBef>
                <a:spcPts val="0"/>
              </a:spcBef>
              <a:buClr>
                <a:schemeClr val="dk1"/>
              </a:buClr>
              <a:buSzPct val="61111"/>
              <a:buFont typeface="Arial"/>
              <a:buNone/>
            </a:pPr>
            <a:r>
              <a:rPr lang="es" sz="1800"/>
              <a:t>– Para representar tiempo relativo, se marca un instante concreto con una variable cuyo nombre puede usarse en una condición para indicar, por ejemplo, que un mensaje debe recibirse dentro de un intervalo de tiempo determinado.</a:t>
            </a:r>
          </a:p>
          <a:p>
            <a:pPr>
              <a:spcBef>
                <a:spcPts val="0"/>
              </a:spcBef>
              <a:buNone/>
            </a:pPr>
            <a:endParaRPr sz="120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lgn="ctr">
              <a:spcBef>
                <a:spcPts val="0"/>
              </a:spcBef>
              <a:buNone/>
            </a:pPr>
            <a:r>
              <a:rPr lang="es">
                <a:solidFill>
                  <a:schemeClr val="dk1"/>
                </a:solidFill>
              </a:rPr>
              <a:t>Diagramas de tiempo</a:t>
            </a:r>
          </a:p>
        </p:txBody>
      </p:sp>
      <p:sp>
        <p:nvSpPr>
          <p:cNvPr id="181" name="Shape 181"/>
          <p:cNvSpPr txBox="1">
            <a:spLocks noGrp="1"/>
          </p:cNvSpPr>
          <p:nvPr>
            <p:ph type="body" idx="1"/>
          </p:nvPr>
        </p:nvSpPr>
        <p:spPr>
          <a:xfrm>
            <a:off x="457200" y="1200150"/>
            <a:ext cx="8229600" cy="3851400"/>
          </a:xfrm>
          <a:prstGeom prst="rect">
            <a:avLst/>
          </a:prstGeom>
        </p:spPr>
        <p:txBody>
          <a:bodyPr lIns="91425" tIns="91425" rIns="91425" bIns="91425" anchor="t" anchorCtr="0">
            <a:noAutofit/>
          </a:bodyPr>
          <a:lstStyle/>
          <a:p>
            <a:pPr lvl="0" rtl="0">
              <a:spcBef>
                <a:spcPts val="0"/>
              </a:spcBef>
              <a:buClr>
                <a:schemeClr val="dk1"/>
              </a:buClr>
              <a:buSzPct val="78571"/>
              <a:buFont typeface="Arial"/>
              <a:buNone/>
            </a:pPr>
            <a:r>
              <a:rPr lang="es" sz="1400"/>
              <a:t>• Se pueden representar las líneas de estado de varios participantes en el diagrama, apilándolas en vertical. Los mensajes entre participantes se muestran con una flecha desde la línea de estado del emisor hasta la línea de estado del receptor, con lo que se representa el disparo que origina una transición de estado.</a:t>
            </a:r>
          </a:p>
          <a:p>
            <a:pPr lvl="0" rtl="0">
              <a:spcBef>
                <a:spcPts val="0"/>
              </a:spcBef>
              <a:buNone/>
            </a:pPr>
            <a:endParaRPr sz="1200"/>
          </a:p>
          <a:p>
            <a:pPr lvl="0" rtl="0">
              <a:spcBef>
                <a:spcPts val="0"/>
              </a:spcBef>
              <a:buClr>
                <a:schemeClr val="dk1"/>
              </a:buClr>
              <a:buFont typeface="Arial"/>
              <a:buNone/>
            </a:pPr>
            <a:endParaRPr sz="1200"/>
          </a:p>
          <a:p>
            <a:pPr>
              <a:spcBef>
                <a:spcPts val="0"/>
              </a:spcBef>
              <a:buNone/>
            </a:pPr>
            <a:endParaRPr sz="1200"/>
          </a:p>
        </p:txBody>
      </p:sp>
      <p:pic>
        <p:nvPicPr>
          <p:cNvPr id="182" name="Shape 182"/>
          <p:cNvPicPr preferRelativeResize="0"/>
          <p:nvPr/>
        </p:nvPicPr>
        <p:blipFill>
          <a:blip r:embed="rId3">
            <a:alphaModFix/>
          </a:blip>
          <a:stretch>
            <a:fillRect/>
          </a:stretch>
        </p:blipFill>
        <p:spPr>
          <a:xfrm>
            <a:off x="2617250" y="2094725"/>
            <a:ext cx="4453225" cy="28686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457200" y="1200150"/>
            <a:ext cx="8229600" cy="791999"/>
          </a:xfrm>
          <a:prstGeom prst="rect">
            <a:avLst/>
          </a:prstGeom>
        </p:spPr>
        <p:txBody>
          <a:bodyPr lIns="91425" tIns="91425" rIns="91425" bIns="91425" anchor="t" anchorCtr="0">
            <a:noAutofit/>
          </a:bodyPr>
          <a:lstStyle/>
          <a:p>
            <a:pPr lvl="0" rtl="0">
              <a:spcBef>
                <a:spcPts val="0"/>
              </a:spcBef>
              <a:buClr>
                <a:schemeClr val="dk1"/>
              </a:buClr>
              <a:buFont typeface="Arial"/>
              <a:buNone/>
            </a:pPr>
            <a:endParaRPr sz="1800"/>
          </a:p>
          <a:p>
            <a:pPr lvl="0" rtl="0">
              <a:spcBef>
                <a:spcPts val="0"/>
              </a:spcBef>
              <a:buNone/>
            </a:pPr>
            <a:endParaRPr sz="1200"/>
          </a:p>
          <a:p>
            <a:pPr lvl="0" rtl="0">
              <a:spcBef>
                <a:spcPts val="0"/>
              </a:spcBef>
              <a:buClr>
                <a:schemeClr val="dk1"/>
              </a:buClr>
              <a:buFont typeface="Arial"/>
              <a:buNone/>
            </a:pPr>
            <a:endParaRPr sz="1200"/>
          </a:p>
          <a:p>
            <a:pPr lvl="0" rtl="0">
              <a:spcBef>
                <a:spcPts val="0"/>
              </a:spcBef>
              <a:buNone/>
            </a:pPr>
            <a:endParaRPr sz="1200"/>
          </a:p>
        </p:txBody>
      </p:sp>
      <p:pic>
        <p:nvPicPr>
          <p:cNvPr id="188" name="Shape 188"/>
          <p:cNvPicPr preferRelativeResize="0"/>
          <p:nvPr/>
        </p:nvPicPr>
        <p:blipFill>
          <a:blip r:embed="rId3">
            <a:alphaModFix/>
          </a:blip>
          <a:stretch>
            <a:fillRect/>
          </a:stretch>
        </p:blipFill>
        <p:spPr>
          <a:xfrm>
            <a:off x="1177500" y="48400"/>
            <a:ext cx="6723449" cy="5038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lgn="ctr">
              <a:spcBef>
                <a:spcPts val="0"/>
              </a:spcBef>
              <a:buNone/>
            </a:pPr>
            <a:r>
              <a:rPr lang="es">
                <a:solidFill>
                  <a:schemeClr val="dk1"/>
                </a:solidFill>
              </a:rPr>
              <a:t>Diagramas de tiempo</a:t>
            </a:r>
          </a:p>
        </p:txBody>
      </p:sp>
      <p:sp>
        <p:nvSpPr>
          <p:cNvPr id="194" name="Shape 19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s" sz="1200"/>
              <a:t>• UML permite una notación alternativa que simplifica el diagrama, mostrando los nombres de los estados entre dos líneas horizontales que se cruzan cuando cambia el estado.</a:t>
            </a:r>
          </a:p>
          <a:p>
            <a:pPr lvl="0" rtl="0">
              <a:spcBef>
                <a:spcPts val="0"/>
              </a:spcBef>
              <a:buNone/>
            </a:pPr>
            <a:r>
              <a:rPr lang="es" sz="1200"/>
              <a:t>– Con esta notación, no se representan los mensajes que provocan el cambio de estado.</a:t>
            </a:r>
          </a:p>
          <a:p>
            <a:pPr lvl="0" rtl="0">
              <a:spcBef>
                <a:spcPts val="0"/>
              </a:spcBef>
              <a:buNone/>
            </a:pPr>
            <a:endParaRPr sz="1200"/>
          </a:p>
          <a:p>
            <a:pPr lvl="0" rtl="0">
              <a:spcBef>
                <a:spcPts val="0"/>
              </a:spcBef>
              <a:buClr>
                <a:schemeClr val="dk1"/>
              </a:buClr>
              <a:buFont typeface="Arial"/>
              <a:buNone/>
            </a:pPr>
            <a:endParaRPr sz="1200"/>
          </a:p>
          <a:p>
            <a:pPr lvl="0">
              <a:spcBef>
                <a:spcPts val="0"/>
              </a:spcBef>
              <a:buNone/>
            </a:pPr>
            <a:endParaRPr sz="1200"/>
          </a:p>
        </p:txBody>
      </p:sp>
      <p:pic>
        <p:nvPicPr>
          <p:cNvPr id="195" name="Shape 195"/>
          <p:cNvPicPr preferRelativeResize="0"/>
          <p:nvPr/>
        </p:nvPicPr>
        <p:blipFill>
          <a:blip r:embed="rId3">
            <a:alphaModFix/>
          </a:blip>
          <a:stretch>
            <a:fillRect/>
          </a:stretch>
        </p:blipFill>
        <p:spPr>
          <a:xfrm>
            <a:off x="1345425" y="2065750"/>
            <a:ext cx="5829300" cy="26765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rtl="0">
              <a:spcBef>
                <a:spcPts val="0"/>
              </a:spcBef>
              <a:buNone/>
            </a:pPr>
            <a:r>
              <a:rPr lang="es">
                <a:solidFill>
                  <a:schemeClr val="dk1"/>
                </a:solidFill>
              </a:rPr>
              <a:t>Diagrama de tiempo proyecto</a:t>
            </a:r>
          </a:p>
        </p:txBody>
      </p:sp>
      <p:sp>
        <p:nvSpPr>
          <p:cNvPr id="201" name="Shape 20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a:p>
          <a:p>
            <a:pPr lvl="0" rtl="0">
              <a:spcBef>
                <a:spcPts val="0"/>
              </a:spcBef>
              <a:buNone/>
            </a:pPr>
            <a:endParaRPr sz="1200"/>
          </a:p>
          <a:p>
            <a:pPr lvl="0" rtl="0">
              <a:spcBef>
                <a:spcPts val="0"/>
              </a:spcBef>
              <a:buClr>
                <a:schemeClr val="dk1"/>
              </a:buClr>
              <a:buFont typeface="Arial"/>
              <a:buNone/>
            </a:pPr>
            <a:endParaRPr sz="1200"/>
          </a:p>
          <a:p>
            <a:pPr lvl="0" rtl="0">
              <a:spcBef>
                <a:spcPts val="0"/>
              </a:spcBef>
              <a:buNone/>
            </a:pPr>
            <a:endParaRPr sz="1200"/>
          </a:p>
        </p:txBody>
      </p:sp>
      <p:pic>
        <p:nvPicPr>
          <p:cNvPr id="202" name="Shape 202"/>
          <p:cNvPicPr preferRelativeResize="0"/>
          <p:nvPr/>
        </p:nvPicPr>
        <p:blipFill>
          <a:blip r:embed="rId3">
            <a:alphaModFix/>
          </a:blip>
          <a:stretch>
            <a:fillRect/>
          </a:stretch>
        </p:blipFill>
        <p:spPr>
          <a:xfrm>
            <a:off x="1397200" y="1128900"/>
            <a:ext cx="5981823" cy="38681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rtl="0">
              <a:spcBef>
                <a:spcPts val="0"/>
              </a:spcBef>
              <a:buNone/>
            </a:pPr>
            <a:r>
              <a:rPr lang="es" sz="4800">
                <a:solidFill>
                  <a:srgbClr val="FF0000"/>
                </a:solidFill>
              </a:rPr>
              <a:t>Gracias</a:t>
            </a:r>
          </a:p>
        </p:txBody>
      </p:sp>
      <p:sp>
        <p:nvSpPr>
          <p:cNvPr id="208" name="Shape 20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ctr" rtl="0">
              <a:spcBef>
                <a:spcPts val="0"/>
              </a:spcBef>
              <a:buNone/>
            </a:pPr>
            <a:r>
              <a:rPr lang="es" sz="3600">
                <a:solidFill>
                  <a:srgbClr val="38761D"/>
                </a:solidFill>
              </a:rPr>
              <a:t>Dudas o comentarios</a:t>
            </a:r>
          </a:p>
          <a:p>
            <a:pPr lvl="0" rtl="0">
              <a:spcBef>
                <a:spcPts val="0"/>
              </a:spcBef>
              <a:buNone/>
            </a:pPr>
            <a:endParaRPr sz="1200"/>
          </a:p>
          <a:p>
            <a:pPr lvl="0" rtl="0">
              <a:spcBef>
                <a:spcPts val="0"/>
              </a:spcBef>
              <a:buClr>
                <a:schemeClr val="dk1"/>
              </a:buClr>
              <a:buFont typeface="Arial"/>
              <a:buNone/>
            </a:pPr>
            <a:endParaRPr sz="1200"/>
          </a:p>
          <a:p>
            <a:pPr lvl="0" rtl="0">
              <a:spcBef>
                <a:spcPts val="0"/>
              </a:spcBef>
              <a:buNone/>
            </a:pPr>
            <a:endParaRPr sz="1200"/>
          </a:p>
        </p:txBody>
      </p:sp>
      <p:pic>
        <p:nvPicPr>
          <p:cNvPr id="209" name="Shape 209"/>
          <p:cNvPicPr preferRelativeResize="0"/>
          <p:nvPr/>
        </p:nvPicPr>
        <p:blipFill>
          <a:blip r:embed="rId3">
            <a:alphaModFix/>
          </a:blip>
          <a:stretch>
            <a:fillRect/>
          </a:stretch>
        </p:blipFill>
        <p:spPr>
          <a:xfrm>
            <a:off x="2495462" y="2318500"/>
            <a:ext cx="4153075" cy="23344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457200" y="563759"/>
            <a:ext cx="8229600" cy="3009600"/>
          </a:xfrm>
          <a:prstGeom prst="rect">
            <a:avLst/>
          </a:prstGeom>
        </p:spPr>
        <p:txBody>
          <a:bodyPr lIns="91425" tIns="91425" rIns="91425" bIns="91425" anchor="t" anchorCtr="0">
            <a:noAutofit/>
          </a:bodyPr>
          <a:lstStyle/>
          <a:p>
            <a:pPr>
              <a:spcBef>
                <a:spcPts val="0"/>
              </a:spcBef>
              <a:buNone/>
            </a:pPr>
            <a:r>
              <a:rPr lang="es"/>
              <a:t>UML - Diagramas de casos de uso</a:t>
            </a:r>
          </a:p>
        </p:txBody>
      </p:sp>
      <p:sp>
        <p:nvSpPr>
          <p:cNvPr id="44" name="Shape 44"/>
          <p:cNvSpPr txBox="1">
            <a:spLocks noGrp="1"/>
          </p:cNvSpPr>
          <p:nvPr>
            <p:ph type="subTitle" idx="1"/>
          </p:nvPr>
        </p:nvSpPr>
        <p:spPr>
          <a:xfrm>
            <a:off x="457200" y="3716392"/>
            <a:ext cx="8229600" cy="1232699"/>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Definición</a:t>
            </a:r>
          </a:p>
        </p:txBody>
      </p:sp>
      <p:sp>
        <p:nvSpPr>
          <p:cNvPr id="50" name="Shape 5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15000"/>
              </a:lnSpc>
              <a:spcBef>
                <a:spcPts val="0"/>
              </a:spcBef>
              <a:buNone/>
            </a:pPr>
            <a:r>
              <a:rPr lang="es" sz="2400"/>
              <a:t>+	Documentan el comportamiento de un sistema desde el punto de vista del usuario.</a:t>
            </a:r>
          </a:p>
          <a:p>
            <a:pPr lvl="0" rtl="0">
              <a:lnSpc>
                <a:spcPct val="115000"/>
              </a:lnSpc>
              <a:spcBef>
                <a:spcPts val="0"/>
              </a:spcBef>
              <a:buNone/>
            </a:pPr>
            <a:endParaRPr sz="2400"/>
          </a:p>
          <a:p>
            <a:pPr lvl="0" rtl="0">
              <a:lnSpc>
                <a:spcPct val="115000"/>
              </a:lnSpc>
              <a:spcBef>
                <a:spcPts val="0"/>
              </a:spcBef>
              <a:buNone/>
            </a:pPr>
            <a:r>
              <a:rPr lang="es" sz="2400"/>
              <a:t>+	Determinan los requisitos funcionales del sistema, es decir, representan las funciones que un sistema puede ejecutar.</a:t>
            </a:r>
          </a:p>
          <a:p>
            <a:pPr lvl="0">
              <a:lnSpc>
                <a:spcPct val="115000"/>
              </a:lnSpc>
              <a:spcBef>
                <a:spcPts val="0"/>
              </a:spcBef>
              <a:buClr>
                <a:schemeClr val="dk1"/>
              </a:buClr>
              <a:buFont typeface="Arial"/>
              <a:buNone/>
            </a:pPr>
            <a:endParaRPr sz="240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Definición</a:t>
            </a:r>
          </a:p>
        </p:txBody>
      </p:sp>
      <p:sp>
        <p:nvSpPr>
          <p:cNvPr id="56" name="Shape 5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s"/>
              <a:t>+En general, hay muchas variaciones sobre como se puede describir un caso de uso.</a:t>
            </a:r>
          </a:p>
          <a:p>
            <a:pPr lvl="0" rtl="0">
              <a:spcBef>
                <a:spcPts val="0"/>
              </a:spcBef>
              <a:buNone/>
            </a:pPr>
            <a:endParaRPr/>
          </a:p>
          <a:p>
            <a:pPr lvl="0" rtl="0">
              <a:spcBef>
                <a:spcPts val="0"/>
              </a:spcBef>
              <a:buClr>
                <a:schemeClr val="dk1"/>
              </a:buClr>
              <a:buSzPct val="36666"/>
              <a:buFont typeface="Arial"/>
              <a:buNone/>
            </a:pPr>
            <a:r>
              <a:rPr lang="es"/>
              <a:t>+UML no define ningún estándar al respecto.</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endParaRPr/>
          </a:p>
        </p:txBody>
      </p:sp>
      <p:sp>
        <p:nvSpPr>
          <p:cNvPr id="62" name="Shape 6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ctr" rtl="0">
              <a:spcBef>
                <a:spcPts val="0"/>
              </a:spcBef>
              <a:buNone/>
            </a:pPr>
            <a:endParaRPr sz="3600" b="1">
              <a:solidFill>
                <a:srgbClr val="DA0002"/>
              </a:solidFill>
            </a:endParaRPr>
          </a:p>
          <a:p>
            <a:pPr lvl="0" algn="ctr" rtl="0">
              <a:spcBef>
                <a:spcPts val="0"/>
              </a:spcBef>
              <a:buNone/>
            </a:pPr>
            <a:endParaRPr sz="3600" b="1">
              <a:solidFill>
                <a:srgbClr val="DA0002"/>
              </a:solidFill>
            </a:endParaRPr>
          </a:p>
          <a:p>
            <a:pPr lvl="0" algn="ctr" rtl="0">
              <a:spcBef>
                <a:spcPts val="0"/>
              </a:spcBef>
              <a:buClr>
                <a:schemeClr val="dk1"/>
              </a:buClr>
              <a:buSzPct val="25000"/>
              <a:buFont typeface="Arial"/>
              <a:buNone/>
            </a:pPr>
            <a:r>
              <a:rPr lang="es" sz="4800" b="1">
                <a:solidFill>
                  <a:srgbClr val="DA0002"/>
                </a:solidFill>
              </a:rPr>
              <a:t>Elementos Básicos</a:t>
            </a:r>
          </a:p>
          <a:p>
            <a:pPr>
              <a:spcBef>
                <a:spcPts val="0"/>
              </a:spcBef>
              <a:buNone/>
            </a:pPr>
            <a:endParaRPr sz="3600" b="1">
              <a:solidFill>
                <a:srgbClr val="DA0002"/>
              </a:solidFill>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Actores O Rol</a:t>
            </a:r>
          </a:p>
        </p:txBody>
      </p:sp>
      <p:sp>
        <p:nvSpPr>
          <p:cNvPr id="68" name="Shape 6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s"/>
              <a:t>+Se entiende como actores a cualquier cosa externa que interactúa con el sistema.</a:t>
            </a:r>
          </a:p>
          <a:p>
            <a:pPr lvl="0" rtl="0">
              <a:spcBef>
                <a:spcPts val="0"/>
              </a:spcBef>
              <a:buNone/>
            </a:pPr>
            <a:endParaRPr/>
          </a:p>
          <a:p>
            <a:pPr lvl="0" rtl="0">
              <a:spcBef>
                <a:spcPts val="0"/>
              </a:spcBef>
              <a:buNone/>
            </a:pPr>
            <a:r>
              <a:rPr lang="es"/>
              <a:t>+No tiene porqué ser un ser humano, puede ser otro sistema informático o unidades organizativas o empresas.</a:t>
            </a:r>
          </a:p>
          <a:p>
            <a:pPr lvl="0" rtl="0">
              <a:spcBef>
                <a:spcPts val="0"/>
              </a:spcBef>
              <a:buNone/>
            </a:pPr>
            <a:endParaRPr/>
          </a:p>
          <a:p>
            <a:pPr lvl="0" rtl="0">
              <a:spcBef>
                <a:spcPts val="0"/>
              </a:spcBef>
              <a:buClr>
                <a:schemeClr val="dk1"/>
              </a:buClr>
              <a:buFont typeface="Arial"/>
              <a:buNone/>
            </a:pPr>
            <a:endParaRP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Casos de uso</a:t>
            </a:r>
          </a:p>
        </p:txBody>
      </p:sp>
      <p:sp>
        <p:nvSpPr>
          <p:cNvPr id="74" name="Shape 7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s"/>
              <a:t>Un caso de uso es un conjunto de escenarios que tienen una meta de usuario en común</a:t>
            </a:r>
          </a:p>
          <a:p>
            <a:pPr marL="457200" lvl="0" indent="-419100" rtl="0">
              <a:spcBef>
                <a:spcPts val="0"/>
              </a:spcBef>
              <a:buClr>
                <a:schemeClr val="dk1"/>
              </a:buClr>
              <a:buSzPct val="100000"/>
              <a:buFont typeface="Arial"/>
              <a:buChar char="+"/>
            </a:pPr>
            <a:r>
              <a:rPr lang="es"/>
              <a:t>Se representan mediante un óvalo.</a:t>
            </a:r>
          </a:p>
          <a:p>
            <a:pPr marL="457200" lvl="0" indent="-419100" rtl="0">
              <a:spcBef>
                <a:spcPts val="0"/>
              </a:spcBef>
              <a:buClr>
                <a:schemeClr val="dk1"/>
              </a:buClr>
              <a:buSzPct val="100000"/>
              <a:buFont typeface="Arial"/>
              <a:buChar char="+"/>
            </a:pPr>
            <a:r>
              <a:rPr lang="es"/>
              <a:t>Cada actor y caso de uso debe tener un </a:t>
            </a:r>
          </a:p>
          <a:p>
            <a:pPr lvl="0" rtl="0">
              <a:spcBef>
                <a:spcPts val="0"/>
              </a:spcBef>
              <a:buClr>
                <a:schemeClr val="dk1"/>
              </a:buClr>
              <a:buSzPct val="36666"/>
              <a:buFont typeface="Arial"/>
              <a:buNone/>
            </a:pPr>
            <a:r>
              <a:rPr lang="es"/>
              <a:t>nombre único.</a:t>
            </a:r>
          </a:p>
          <a:p>
            <a:pPr lvl="0" rtl="0">
              <a:spcBef>
                <a:spcPts val="0"/>
              </a:spcBef>
              <a:buNone/>
            </a:pPr>
            <a:endParaRPr/>
          </a:p>
          <a:p>
            <a:pPr lvl="0" rtl="0">
              <a:spcBef>
                <a:spcPts val="0"/>
              </a:spcBef>
              <a:buClr>
                <a:schemeClr val="dk1"/>
              </a:buClr>
              <a:buFont typeface="Arial"/>
              <a:buNone/>
            </a:pPr>
            <a:endParaRP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s"/>
              <a:t>Asociaciones</a:t>
            </a:r>
          </a:p>
        </p:txBody>
      </p:sp>
      <p:sp>
        <p:nvSpPr>
          <p:cNvPr id="80" name="Shape 8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s"/>
              <a:t>Hay una asociación entre un actor y un caso de uso si el actor interactúa con el sistema para llevar a cabo el caso de uso.</a:t>
            </a:r>
          </a:p>
          <a:p>
            <a:pPr lvl="0" rtl="0">
              <a:spcBef>
                <a:spcPts val="0"/>
              </a:spcBef>
              <a:buNone/>
            </a:pPr>
            <a:endParaRPr/>
          </a:p>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1036</Words>
  <Application>Microsoft Office PowerPoint</Application>
  <PresentationFormat>Presentación en pantalla (16:9)</PresentationFormat>
  <Paragraphs>92</Paragraphs>
  <Slides>29</Slides>
  <Notes>29</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swiss</vt:lpstr>
      <vt:lpstr>Diagramas UML</vt:lpstr>
      <vt:lpstr>Descripción Breve del proyecto</vt:lpstr>
      <vt:lpstr>UML - Diagramas de casos de uso</vt:lpstr>
      <vt:lpstr>Definición</vt:lpstr>
      <vt:lpstr>Definición</vt:lpstr>
      <vt:lpstr>Presentación de PowerPoint</vt:lpstr>
      <vt:lpstr>Actores O Rol</vt:lpstr>
      <vt:lpstr>Casos de uso</vt:lpstr>
      <vt:lpstr>Asociaciones</vt:lpstr>
      <vt:lpstr>Escenarios</vt:lpstr>
      <vt:lpstr>Presentación de PowerPoint</vt:lpstr>
      <vt:lpstr>Include</vt:lpstr>
      <vt:lpstr>Include</vt:lpstr>
      <vt:lpstr>Extend</vt:lpstr>
      <vt:lpstr>Extend</vt:lpstr>
      <vt:lpstr>Generalizaciones</vt:lpstr>
      <vt:lpstr>Límites del sistema</vt:lpstr>
      <vt:lpstr>Ejemplo</vt:lpstr>
      <vt:lpstr>Diagrama de casos de uso proyecto.</vt:lpstr>
      <vt:lpstr>UML - Diagramas de tiempo</vt:lpstr>
      <vt:lpstr>Definición</vt:lpstr>
      <vt:lpstr>Diagramas de tiempo</vt:lpstr>
      <vt:lpstr>Diagramas de tiempo</vt:lpstr>
      <vt:lpstr>Diagramas de tiempo</vt:lpstr>
      <vt:lpstr>Diagramas de tiempo</vt:lpstr>
      <vt:lpstr>Presentación de PowerPoint</vt:lpstr>
      <vt:lpstr>Diagramas de tiempo</vt:lpstr>
      <vt:lpstr>Diagrama de tiempo proyecto</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UML</dc:title>
  <dc:creator>Laboratorio Estudiantes</dc:creator>
  <cp:lastModifiedBy>Laboratorio Estudiantes</cp:lastModifiedBy>
  <cp:revision>2</cp:revision>
  <dcterms:modified xsi:type="dcterms:W3CDTF">2014-10-13T23:59:01Z</dcterms:modified>
</cp:coreProperties>
</file>