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53"/>
  </p:notesMasterIdLst>
  <p:sldIdLst>
    <p:sldId id="256" r:id="rId2"/>
    <p:sldId id="264" r:id="rId3"/>
    <p:sldId id="258" r:id="rId4"/>
    <p:sldId id="259" r:id="rId5"/>
    <p:sldId id="260" r:id="rId6"/>
    <p:sldId id="261" r:id="rId7"/>
    <p:sldId id="262" r:id="rId8"/>
    <p:sldId id="263" r:id="rId9"/>
    <p:sldId id="265" r:id="rId10"/>
    <p:sldId id="306" r:id="rId11"/>
    <p:sldId id="307" r:id="rId12"/>
    <p:sldId id="266" r:id="rId13"/>
    <p:sldId id="267" r:id="rId14"/>
    <p:sldId id="268"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8CAE66-0FBD-47C0-9915-689161F005AF}" type="datetimeFigureOut">
              <a:rPr lang="es-CR" smtClean="0"/>
              <a:pPr/>
              <a:t>13/10/2014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E55D1C-A248-4A94-8B4E-727352FD7F66}" type="slidenum">
              <a:rPr lang="es-CR" smtClean="0"/>
              <a:pPr/>
              <a:t>‹Nº›</a:t>
            </a:fld>
            <a:endParaRPr lang="es-CR"/>
          </a:p>
        </p:txBody>
      </p:sp>
    </p:spTree>
    <p:extLst>
      <p:ext uri="{BB962C8B-B14F-4D97-AF65-F5344CB8AC3E}">
        <p14:creationId xmlns:p14="http://schemas.microsoft.com/office/powerpoint/2010/main" xmlns="" val="186827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R" dirty="0"/>
          </a:p>
        </p:txBody>
      </p:sp>
      <p:sp>
        <p:nvSpPr>
          <p:cNvPr id="4" name="3 Marcador de número de diapositiva"/>
          <p:cNvSpPr>
            <a:spLocks noGrp="1"/>
          </p:cNvSpPr>
          <p:nvPr>
            <p:ph type="sldNum" sz="quarter" idx="10"/>
          </p:nvPr>
        </p:nvSpPr>
        <p:spPr/>
        <p:txBody>
          <a:bodyPr/>
          <a:lstStyle/>
          <a:p>
            <a:fld id="{5DE55D1C-A248-4A94-8B4E-727352FD7F66}" type="slidenum">
              <a:rPr lang="es-CR" smtClean="0"/>
              <a:pPr/>
              <a:t>14</a:t>
            </a:fld>
            <a:endParaRPr lang="es-CR"/>
          </a:p>
        </p:txBody>
      </p:sp>
    </p:spTree>
    <p:extLst>
      <p:ext uri="{BB962C8B-B14F-4D97-AF65-F5344CB8AC3E}">
        <p14:creationId xmlns:p14="http://schemas.microsoft.com/office/powerpoint/2010/main" xmlns="" val="68057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42269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8" name="Footer Placeholder 7"/>
          <p:cNvSpPr>
            <a:spLocks noGrp="1"/>
          </p:cNvSpPr>
          <p:nvPr>
            <p:ph type="ftr" sz="quarter" idx="11"/>
          </p:nvPr>
        </p:nvSpPr>
        <p:spPr/>
        <p:txBody>
          <a:bodyPr/>
          <a:lstStyle/>
          <a:p>
            <a:endParaRPr lang="es-CR" dirty="0"/>
          </a:p>
        </p:txBody>
      </p:sp>
      <p:sp>
        <p:nvSpPr>
          <p:cNvPr id="9" name="Slide Number Placeholder 8"/>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43127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8" name="Footer Placeholder 7"/>
          <p:cNvSpPr>
            <a:spLocks noGrp="1"/>
          </p:cNvSpPr>
          <p:nvPr>
            <p:ph type="ftr" sz="quarter" idx="11"/>
          </p:nvPr>
        </p:nvSpPr>
        <p:spPr/>
        <p:txBody>
          <a:bodyPr/>
          <a:lstStyle/>
          <a:p>
            <a:endParaRPr lang="es-CR" dirty="0"/>
          </a:p>
        </p:txBody>
      </p:sp>
      <p:sp>
        <p:nvSpPr>
          <p:cNvPr id="9" name="Slide Number Placeholder 8"/>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4901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3945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105313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9" name="Footer Placeholder 8"/>
          <p:cNvSpPr>
            <a:spLocks noGrp="1"/>
          </p:cNvSpPr>
          <p:nvPr>
            <p:ph type="ftr" sz="quarter" idx="11"/>
          </p:nvPr>
        </p:nvSpPr>
        <p:spPr/>
        <p:txBody>
          <a:bodyPr/>
          <a:lstStyle/>
          <a:p>
            <a:endParaRPr lang="es-CR" dirty="0"/>
          </a:p>
        </p:txBody>
      </p:sp>
      <p:sp>
        <p:nvSpPr>
          <p:cNvPr id="10" name="Slide Number Placeholder 9"/>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315347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11" name="Footer Placeholder 10"/>
          <p:cNvSpPr>
            <a:spLocks noGrp="1"/>
          </p:cNvSpPr>
          <p:nvPr>
            <p:ph type="ftr" sz="quarter" idx="11"/>
          </p:nvPr>
        </p:nvSpPr>
        <p:spPr/>
        <p:txBody>
          <a:bodyPr/>
          <a:lstStyle/>
          <a:p>
            <a:endParaRPr lang="es-CR" dirty="0"/>
          </a:p>
        </p:txBody>
      </p:sp>
      <p:sp>
        <p:nvSpPr>
          <p:cNvPr id="12" name="Slide Number Placeholder 11"/>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171604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7" name="Footer Placeholder 6"/>
          <p:cNvSpPr>
            <a:spLocks noGrp="1"/>
          </p:cNvSpPr>
          <p:nvPr>
            <p:ph type="ftr" sz="quarter" idx="11"/>
          </p:nvPr>
        </p:nvSpPr>
        <p:spPr/>
        <p:txBody>
          <a:bodyPr/>
          <a:lstStyle/>
          <a:p>
            <a:endParaRPr lang="es-CR" dirty="0"/>
          </a:p>
        </p:txBody>
      </p:sp>
      <p:sp>
        <p:nvSpPr>
          <p:cNvPr id="8" name="Slide Number Placeholder 7"/>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45623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6" name="Footer Placeholder 5"/>
          <p:cNvSpPr>
            <a:spLocks noGrp="1"/>
          </p:cNvSpPr>
          <p:nvPr>
            <p:ph type="ftr" sz="quarter" idx="11"/>
          </p:nvPr>
        </p:nvSpPr>
        <p:spPr/>
        <p:txBody>
          <a:bodyPr/>
          <a:lstStyle/>
          <a:p>
            <a:endParaRPr lang="es-CR" dirty="0"/>
          </a:p>
        </p:txBody>
      </p:sp>
      <p:sp>
        <p:nvSpPr>
          <p:cNvPr id="7" name="Slide Number Placeholder 6"/>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29687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9" name="Footer Placeholder 8"/>
          <p:cNvSpPr>
            <a:spLocks noGrp="1"/>
          </p:cNvSpPr>
          <p:nvPr>
            <p:ph type="ftr" sz="quarter" idx="11"/>
          </p:nvPr>
        </p:nvSpPr>
        <p:spPr/>
        <p:txBody>
          <a:bodyPr/>
          <a:lstStyle/>
          <a:p>
            <a:endParaRPr lang="es-CR" dirty="0"/>
          </a:p>
        </p:txBody>
      </p:sp>
      <p:sp>
        <p:nvSpPr>
          <p:cNvPr id="10" name="Slide Number Placeholder 9"/>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310060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61B888-8E95-4CBB-95C6-F10F4D5BDAA5}" type="datetimeFigureOut">
              <a:rPr lang="es-CR" smtClean="0"/>
              <a:pPr/>
              <a:t>13/10/2014</a:t>
            </a:fld>
            <a:endParaRPr lang="es-CR" dirty="0"/>
          </a:p>
        </p:txBody>
      </p:sp>
      <p:sp>
        <p:nvSpPr>
          <p:cNvPr id="9" name="Footer Placeholder 8"/>
          <p:cNvSpPr>
            <a:spLocks noGrp="1"/>
          </p:cNvSpPr>
          <p:nvPr>
            <p:ph type="ftr" sz="quarter" idx="11"/>
          </p:nvPr>
        </p:nvSpPr>
        <p:spPr>
          <a:xfrm>
            <a:off x="2624326" y="6356351"/>
            <a:ext cx="4433638" cy="365125"/>
          </a:xfrm>
        </p:spPr>
        <p:txBody>
          <a:bodyPr/>
          <a:lstStyle/>
          <a:p>
            <a:endParaRPr lang="es-CR" dirty="0"/>
          </a:p>
        </p:txBody>
      </p:sp>
      <p:sp>
        <p:nvSpPr>
          <p:cNvPr id="10" name="Slide Number Placeholder 9"/>
          <p:cNvSpPr>
            <a:spLocks noGrp="1"/>
          </p:cNvSpPr>
          <p:nvPr>
            <p:ph type="sldNum" sz="quarter" idx="12"/>
          </p:nvPr>
        </p:nvSpPr>
        <p:spPr/>
        <p:txBody>
          <a:body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317218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3E61B888-8E95-4CBB-95C6-F10F4D5BDAA5}" type="datetimeFigureOut">
              <a:rPr lang="es-CR" smtClean="0"/>
              <a:pPr/>
              <a:t>13/10/2014</a:t>
            </a:fld>
            <a:endParaRPr lang="es-CR"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s-CR"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FF5541D0-A6BF-4D89-AC0D-843336EE7229}" type="slidenum">
              <a:rPr lang="es-CR" smtClean="0"/>
              <a:pPr/>
              <a:t>‹Nº›</a:t>
            </a:fld>
            <a:endParaRPr lang="es-CR" dirty="0"/>
          </a:p>
        </p:txBody>
      </p:sp>
    </p:spTree>
    <p:extLst>
      <p:ext uri="{BB962C8B-B14F-4D97-AF65-F5344CB8AC3E}">
        <p14:creationId xmlns:p14="http://schemas.microsoft.com/office/powerpoint/2010/main" xmlns="" val="17231189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24744"/>
            <a:ext cx="8305800" cy="922036"/>
          </a:xfrm>
        </p:spPr>
        <p:txBody>
          <a:bodyPr/>
          <a:lstStyle/>
          <a:p>
            <a:r>
              <a:rPr lang="es-CR" dirty="0" smtClean="0"/>
              <a:t>Diagramas de UML 2.2</a:t>
            </a:r>
            <a:endParaRPr lang="es-CR" dirty="0"/>
          </a:p>
        </p:txBody>
      </p:sp>
      <p:sp>
        <p:nvSpPr>
          <p:cNvPr id="3" name="2 Subtítulo"/>
          <p:cNvSpPr>
            <a:spLocks noGrp="1"/>
          </p:cNvSpPr>
          <p:nvPr>
            <p:ph type="subTitle" idx="1"/>
          </p:nvPr>
        </p:nvSpPr>
        <p:spPr>
          <a:xfrm>
            <a:off x="539552" y="3573016"/>
            <a:ext cx="8305800" cy="1143000"/>
          </a:xfrm>
        </p:spPr>
        <p:txBody>
          <a:bodyPr>
            <a:noAutofit/>
          </a:bodyPr>
          <a:lstStyle/>
          <a:p>
            <a:r>
              <a:rPr lang="es-CR" dirty="0">
                <a:solidFill>
                  <a:schemeClr val="tx1"/>
                </a:solidFill>
              </a:rPr>
              <a:t>Integrantes:</a:t>
            </a:r>
          </a:p>
          <a:p>
            <a:r>
              <a:rPr lang="es-CR" dirty="0">
                <a:solidFill>
                  <a:schemeClr val="tx1"/>
                </a:solidFill>
              </a:rPr>
              <a:t>Alejandra </a:t>
            </a:r>
            <a:r>
              <a:rPr lang="es-CR" dirty="0" err="1">
                <a:solidFill>
                  <a:schemeClr val="tx1"/>
                </a:solidFill>
              </a:rPr>
              <a:t>Bartels</a:t>
            </a:r>
            <a:endParaRPr lang="es-CR" dirty="0">
              <a:solidFill>
                <a:schemeClr val="tx1"/>
              </a:solidFill>
            </a:endParaRPr>
          </a:p>
          <a:p>
            <a:r>
              <a:rPr lang="es-CR" dirty="0">
                <a:solidFill>
                  <a:schemeClr val="tx1"/>
                </a:solidFill>
              </a:rPr>
              <a:t>Silvia Calderon</a:t>
            </a:r>
          </a:p>
          <a:p>
            <a:r>
              <a:rPr lang="es-CR" dirty="0" smtClean="0">
                <a:solidFill>
                  <a:schemeClr val="tx1"/>
                </a:solidFill>
              </a:rPr>
              <a:t>Randall Chacón</a:t>
            </a:r>
            <a:endParaRPr lang="es-CR" dirty="0">
              <a:solidFill>
                <a:schemeClr val="tx1"/>
              </a:solidFill>
            </a:endParaRPr>
          </a:p>
          <a:p>
            <a:r>
              <a:rPr lang="es-CR" dirty="0">
                <a:solidFill>
                  <a:schemeClr val="tx1"/>
                </a:solidFill>
              </a:rPr>
              <a:t>Esteban Hernandez</a:t>
            </a:r>
          </a:p>
        </p:txBody>
      </p:sp>
      <p:sp>
        <p:nvSpPr>
          <p:cNvPr id="4" name="3 CuadroTexto"/>
          <p:cNvSpPr txBox="1"/>
          <p:nvPr/>
        </p:nvSpPr>
        <p:spPr>
          <a:xfrm>
            <a:off x="3779912" y="2060848"/>
            <a:ext cx="1651029" cy="584775"/>
          </a:xfrm>
          <a:prstGeom prst="rect">
            <a:avLst/>
          </a:prstGeom>
          <a:noFill/>
        </p:spPr>
        <p:txBody>
          <a:bodyPr wrap="none" rtlCol="0">
            <a:spAutoFit/>
          </a:bodyPr>
          <a:lstStyle/>
          <a:p>
            <a:r>
              <a:rPr lang="es-CR" sz="3200" dirty="0" smtClean="0"/>
              <a:t>Grupo B</a:t>
            </a:r>
            <a:endParaRPr lang="es-CR" sz="3200" dirty="0"/>
          </a:p>
        </p:txBody>
      </p:sp>
      <p:sp>
        <p:nvSpPr>
          <p:cNvPr id="5" name="4 CuadroTexto"/>
          <p:cNvSpPr txBox="1"/>
          <p:nvPr/>
        </p:nvSpPr>
        <p:spPr>
          <a:xfrm>
            <a:off x="3275856" y="2780928"/>
            <a:ext cx="2919004" cy="400110"/>
          </a:xfrm>
          <a:prstGeom prst="rect">
            <a:avLst/>
          </a:prstGeom>
          <a:noFill/>
        </p:spPr>
        <p:txBody>
          <a:bodyPr wrap="none" rtlCol="0">
            <a:spAutoFit/>
          </a:bodyPr>
          <a:lstStyle/>
          <a:p>
            <a:r>
              <a:rPr lang="es-CR" sz="2000" dirty="0" err="1" smtClean="0"/>
              <a:t>Verkehr</a:t>
            </a:r>
            <a:r>
              <a:rPr lang="es-CR" sz="2000" dirty="0" smtClean="0"/>
              <a:t> </a:t>
            </a:r>
            <a:r>
              <a:rPr lang="es-CR" sz="2000" dirty="0" err="1" smtClean="0"/>
              <a:t>Communication</a:t>
            </a:r>
            <a:endParaRPr lang="es-C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Diagramas de Casos de Uso</a:t>
            </a:r>
            <a:endParaRPr lang="es-CR" dirty="0"/>
          </a:p>
        </p:txBody>
      </p:sp>
      <p:sp>
        <p:nvSpPr>
          <p:cNvPr id="3" name="2 Marcador de contenido"/>
          <p:cNvSpPr>
            <a:spLocks noGrp="1"/>
          </p:cNvSpPr>
          <p:nvPr>
            <p:ph idx="1"/>
          </p:nvPr>
        </p:nvSpPr>
        <p:spPr>
          <a:xfrm>
            <a:off x="2901951" y="1772816"/>
            <a:ext cx="5486400" cy="4211932"/>
          </a:xfrm>
        </p:spPr>
        <p:txBody>
          <a:bodyPr/>
          <a:lstStyle/>
          <a:p>
            <a:pPr>
              <a:buNone/>
            </a:pPr>
            <a:endParaRPr lang="es-CR" dirty="0"/>
          </a:p>
        </p:txBody>
      </p:sp>
      <p:pic>
        <p:nvPicPr>
          <p:cNvPr id="2050" name="Picture 2" descr="&quot;Diagrama de casos de uso que define los límites del sistema y cómo los actores externos a él afectan a los casos de uso que contiene&quot;"/>
          <p:cNvPicPr>
            <a:picLocks noChangeAspect="1" noChangeArrowheads="1"/>
          </p:cNvPicPr>
          <p:nvPr/>
        </p:nvPicPr>
        <p:blipFill>
          <a:blip r:embed="rId2" cstate="print"/>
          <a:srcRect/>
          <a:stretch>
            <a:fillRect/>
          </a:stretch>
        </p:blipFill>
        <p:spPr bwMode="auto">
          <a:xfrm>
            <a:off x="3059832" y="1844824"/>
            <a:ext cx="5040559" cy="4032448"/>
          </a:xfrm>
          <a:prstGeom prst="rect">
            <a:avLst/>
          </a:prstGeom>
          <a:noFill/>
        </p:spPr>
      </p:pic>
      <p:sp>
        <p:nvSpPr>
          <p:cNvPr id="5" name="4 CuadroTexto"/>
          <p:cNvSpPr txBox="1"/>
          <p:nvPr/>
        </p:nvSpPr>
        <p:spPr>
          <a:xfrm>
            <a:off x="3131840" y="980728"/>
            <a:ext cx="4608512" cy="646331"/>
          </a:xfrm>
          <a:prstGeom prst="rect">
            <a:avLst/>
          </a:prstGeom>
          <a:noFill/>
        </p:spPr>
        <p:txBody>
          <a:bodyPr wrap="square" rtlCol="0">
            <a:spAutoFit/>
          </a:bodyPr>
          <a:lstStyle/>
          <a:p>
            <a:pPr>
              <a:buFont typeface="Wingdings" pitchFamily="2" charset="2"/>
              <a:buChar char="Ø"/>
            </a:pPr>
            <a:r>
              <a:rPr lang="es-CR" dirty="0" smtClean="0"/>
              <a:t>Ejemplo #2 Sistema de certificación de evaluadores</a:t>
            </a:r>
            <a:endParaRPr lang="es-C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Diagramas de Casos de Uso</a:t>
            </a:r>
            <a:endParaRPr lang="es-CR" dirty="0"/>
          </a:p>
        </p:txBody>
      </p:sp>
      <p:sp>
        <p:nvSpPr>
          <p:cNvPr id="3" name="2 Marcador de contenido"/>
          <p:cNvSpPr>
            <a:spLocks noGrp="1"/>
          </p:cNvSpPr>
          <p:nvPr>
            <p:ph idx="1"/>
          </p:nvPr>
        </p:nvSpPr>
        <p:spPr/>
        <p:txBody>
          <a:bodyPr/>
          <a:lstStyle/>
          <a:p>
            <a:pPr>
              <a:buNone/>
            </a:pPr>
            <a:r>
              <a:rPr lang="es-CR" dirty="0" smtClean="0"/>
              <a:t>1. La definición del límite del sistema determina qué se considera externo o interno en el sistema. </a:t>
            </a:r>
          </a:p>
          <a:p>
            <a:pPr>
              <a:buNone/>
            </a:pPr>
            <a:r>
              <a:rPr lang="es-CR" dirty="0" smtClean="0"/>
              <a:t>2. Un actor representa un papel desempeñado por un objeto externo. Un objeto puede representar varios papeles y, por tanto, estar representado por varios actores. </a:t>
            </a:r>
          </a:p>
          <a:p>
            <a:pPr>
              <a:buNone/>
            </a:pPr>
            <a:r>
              <a:rPr lang="es-CR" dirty="0" smtClean="0"/>
              <a:t>3.Una relación de comunicación ilustra la participación del actor en el caso de uso. </a:t>
            </a:r>
          </a:p>
          <a:p>
            <a:pPr>
              <a:buNone/>
            </a:pPr>
            <a:r>
              <a:rPr lang="es-CR" dirty="0" smtClean="0"/>
              <a:t>4. Un caso de uso es un conjunto de eventos que se generan cuando un actor utiliza un sistema para completar un proceso. Normalmente, un caso de uso es un proceso relativamente largo, no un paso ni una transacción individual.</a:t>
            </a:r>
          </a:p>
          <a:p>
            <a:endParaRPr lang="es-C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p:txBody>
          <a:bodyPr>
            <a:normAutofit/>
          </a:bodyPr>
          <a:lstStyle/>
          <a:p>
            <a:r>
              <a:rPr lang="es-CR" dirty="0" smtClean="0"/>
              <a:t>Ejemplo #3. Proyecto Domótica, Seguridad y Telecomunicaciones</a:t>
            </a:r>
          </a:p>
          <a:p>
            <a:pPr>
              <a:buNone/>
            </a:pPr>
            <a:r>
              <a:rPr lang="es-CR" dirty="0" smtClean="0"/>
              <a:t>Descripción breve del proyecto:</a:t>
            </a:r>
          </a:p>
          <a:p>
            <a:pPr>
              <a:buFont typeface="Wingdings" pitchFamily="2" charset="2"/>
              <a:buChar char="Ø"/>
            </a:pPr>
            <a:r>
              <a:rPr lang="es-CR" dirty="0" smtClean="0"/>
              <a:t>Integrar los sistemas de seguridad contemporáneos con los dispositivos de comunicación actual (computadores portátiles y de escritorio, tabletas, teléfonos inteligentes).</a:t>
            </a:r>
          </a:p>
          <a:p>
            <a:pPr>
              <a:buFont typeface="Wingdings" pitchFamily="2" charset="2"/>
              <a:buChar char="Ø"/>
            </a:pPr>
            <a:r>
              <a:rPr lang="es-CR" dirty="0" smtClean="0"/>
              <a:t>Desarrollar un aplicativo web que el usuario autenticado  pueda recibir notificación del estado y su vez realizar activación o desactivación del sistema.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2771800" y="1484784"/>
            <a:ext cx="6048672" cy="2764703"/>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3491880" y="4244056"/>
            <a:ext cx="3102745" cy="2288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p:txBody>
          <a:bodyPr/>
          <a:lstStyle/>
          <a:p>
            <a:r>
              <a:rPr lang="es-CR" dirty="0" smtClean="0"/>
              <a:t>Para describir el caso de uso de nuestro sistema se utilizara la siguiente tabla:</a:t>
            </a:r>
            <a:endParaRPr lang="es-CR" dirty="0"/>
          </a:p>
        </p:txBody>
      </p:sp>
      <p:pic>
        <p:nvPicPr>
          <p:cNvPr id="6146" name="Picture 2"/>
          <p:cNvPicPr>
            <a:picLocks noChangeAspect="1" noChangeArrowheads="1"/>
          </p:cNvPicPr>
          <p:nvPr/>
        </p:nvPicPr>
        <p:blipFill>
          <a:blip r:embed="rId3" cstate="print"/>
          <a:srcRect/>
          <a:stretch>
            <a:fillRect/>
          </a:stretch>
        </p:blipFill>
        <p:spPr bwMode="auto">
          <a:xfrm>
            <a:off x="0" y="404664"/>
            <a:ext cx="9144000" cy="59046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699792" y="1628800"/>
            <a:ext cx="6120680" cy="3240360"/>
          </a:xfrm>
        </p:spPr>
        <p:txBody>
          <a:bodyPr>
            <a:normAutofit/>
          </a:bodyPr>
          <a:lstStyle/>
          <a:p>
            <a:r>
              <a:rPr lang="es-MX" dirty="0" smtClean="0"/>
              <a:t>Los diagramas de objetos se derivan de diagramas de clases de manera que los diagramas de objetos dependen de diagramas de clases. </a:t>
            </a:r>
          </a:p>
          <a:p>
            <a:endParaRPr lang="es-MX" dirty="0" smtClean="0"/>
          </a:p>
          <a:p>
            <a:r>
              <a:rPr lang="es-MX" dirty="0" smtClean="0"/>
              <a:t>Los diagramas de objetos se utilizan para representar un conjunto de objetos y sus relaciones como una instancia. </a:t>
            </a:r>
          </a:p>
          <a:p>
            <a:endParaRPr lang="es-MX" dirty="0"/>
          </a:p>
        </p:txBody>
      </p:sp>
      <p:sp>
        <p:nvSpPr>
          <p:cNvPr id="3" name="2 Título"/>
          <p:cNvSpPr>
            <a:spLocks noGrp="1"/>
          </p:cNvSpPr>
          <p:nvPr>
            <p:ph type="title"/>
          </p:nvPr>
        </p:nvSpPr>
        <p:spPr/>
        <p:txBody>
          <a:bodyPr>
            <a:normAutofit/>
          </a:bodyPr>
          <a:lstStyle/>
          <a:p>
            <a:pPr algn="ctr"/>
            <a:r>
              <a:rPr lang="es-MX" b="1" dirty="0" smtClean="0"/>
              <a:t>Diagramas de objetos</a:t>
            </a:r>
            <a:endParaRPr lang="es-MX" dirty="0"/>
          </a:p>
        </p:txBody>
      </p:sp>
    </p:spTree>
    <p:extLst>
      <p:ext uri="{BB962C8B-B14F-4D97-AF65-F5344CB8AC3E}">
        <p14:creationId xmlns:p14="http://schemas.microsoft.com/office/powerpoint/2010/main" xmlns="" val="3590820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699792" y="1700808"/>
            <a:ext cx="6048672" cy="3312368"/>
          </a:xfrm>
        </p:spPr>
        <p:txBody>
          <a:bodyPr/>
          <a:lstStyle/>
          <a:p>
            <a:r>
              <a:rPr lang="es-MX" dirty="0" smtClean="0"/>
              <a:t>Los diagramas de objetos representan una instancia de un diagrama de clases. Los conceptos básicos son similares para los diagramas de clases y objetos. Los diagramas de objetos también representan la visión estática de un sistema, pero esta visión estática del sistema en un momento determinado. </a:t>
            </a:r>
          </a:p>
          <a:p>
            <a:endParaRPr lang="es-MX" dirty="0"/>
          </a:p>
        </p:txBody>
      </p:sp>
      <p:sp>
        <p:nvSpPr>
          <p:cNvPr id="3" name="2 Título"/>
          <p:cNvSpPr>
            <a:spLocks noGrp="1"/>
          </p:cNvSpPr>
          <p:nvPr>
            <p:ph type="title"/>
          </p:nvPr>
        </p:nvSpPr>
        <p:spPr/>
        <p:txBody>
          <a:bodyPr/>
          <a:lstStyle/>
          <a:p>
            <a:pPr algn="ctr"/>
            <a:r>
              <a:rPr lang="es-MX" b="1" dirty="0" smtClean="0"/>
              <a:t>Diagramas de objetos</a:t>
            </a:r>
            <a:endParaRPr lang="es-MX" dirty="0"/>
          </a:p>
        </p:txBody>
      </p:sp>
    </p:spTree>
    <p:extLst>
      <p:ext uri="{BB962C8B-B14F-4D97-AF65-F5344CB8AC3E}">
        <p14:creationId xmlns:p14="http://schemas.microsoft.com/office/powerpoint/2010/main" xmlns="" val="2645016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699792" y="1196752"/>
            <a:ext cx="6204147" cy="3891136"/>
          </a:xfrm>
        </p:spPr>
        <p:txBody>
          <a:bodyPr/>
          <a:lstStyle/>
          <a:p>
            <a:r>
              <a:rPr lang="es-MX" dirty="0" smtClean="0"/>
              <a:t>Un diagrama debe entenderse claramente para implementarse prácticamente. Los efectos de diagramas de objetos son similares a los diagramas de clases. </a:t>
            </a:r>
          </a:p>
          <a:p>
            <a:r>
              <a:rPr lang="es-MX" dirty="0" smtClean="0"/>
              <a:t>La diferencia es que un diagrama de clase representa un modelo abstracto que consta de clases y sus relaciones. Sin embargo, un diagrama de objeto representa una instancia en un momento determinado. </a:t>
            </a:r>
          </a:p>
          <a:p>
            <a:endParaRPr lang="es-MX" dirty="0"/>
          </a:p>
        </p:txBody>
      </p:sp>
      <p:sp>
        <p:nvSpPr>
          <p:cNvPr id="3" name="2 Título"/>
          <p:cNvSpPr>
            <a:spLocks noGrp="1"/>
          </p:cNvSpPr>
          <p:nvPr>
            <p:ph type="title"/>
          </p:nvPr>
        </p:nvSpPr>
        <p:spPr/>
        <p:txBody>
          <a:bodyPr>
            <a:normAutofit/>
          </a:bodyPr>
          <a:lstStyle/>
          <a:p>
            <a:pPr algn="ctr"/>
            <a:r>
              <a:rPr lang="es-MX" dirty="0" smtClean="0"/>
              <a:t>Propósito de los Diagramas de Objetos </a:t>
            </a:r>
            <a:endParaRPr lang="es-MX" dirty="0"/>
          </a:p>
        </p:txBody>
      </p:sp>
    </p:spTree>
    <p:extLst>
      <p:ext uri="{BB962C8B-B14F-4D97-AF65-F5344CB8AC3E}">
        <p14:creationId xmlns:p14="http://schemas.microsoft.com/office/powerpoint/2010/main" xmlns="" val="5327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699792" y="764704"/>
            <a:ext cx="5486400" cy="3779884"/>
          </a:xfrm>
        </p:spPr>
        <p:txBody>
          <a:bodyPr/>
          <a:lstStyle/>
          <a:p>
            <a:pPr lvl="0"/>
            <a:r>
              <a:rPr lang="es-MX" dirty="0" smtClean="0"/>
              <a:t>Los nombres de objetos 	</a:t>
            </a:r>
          </a:p>
          <a:p>
            <a:pPr>
              <a:buNone/>
            </a:pPr>
            <a:r>
              <a:rPr lang="es-MX" dirty="0" smtClean="0"/>
              <a:t>	Cada objeto está representado como un rectángulo, que contiene el nombre del objeto y su clase subrayado y separados por dos puntos. </a:t>
            </a:r>
          </a:p>
          <a:p>
            <a:pPr>
              <a:buNone/>
            </a:pPr>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Object names"/>
          <p:cNvPicPr/>
          <p:nvPr/>
        </p:nvPicPr>
        <p:blipFill>
          <a:blip r:embed="rId2" cstate="print"/>
          <a:srcRect/>
          <a:stretch>
            <a:fillRect/>
          </a:stretch>
        </p:blipFill>
        <p:spPr bwMode="auto">
          <a:xfrm>
            <a:off x="2987824" y="3547525"/>
            <a:ext cx="4032448" cy="2160240"/>
          </a:xfrm>
          <a:prstGeom prst="rect">
            <a:avLst/>
          </a:prstGeom>
          <a:noFill/>
          <a:ln w="9525">
            <a:noFill/>
            <a:miter lim="800000"/>
            <a:headEnd/>
            <a:tailEnd/>
          </a:ln>
        </p:spPr>
      </p:pic>
    </p:spTree>
    <p:extLst>
      <p:ext uri="{BB962C8B-B14F-4D97-AF65-F5344CB8AC3E}">
        <p14:creationId xmlns:p14="http://schemas.microsoft.com/office/powerpoint/2010/main" xmlns="" val="217929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843808" y="548680"/>
            <a:ext cx="5486400" cy="3779884"/>
          </a:xfrm>
        </p:spPr>
        <p:txBody>
          <a:bodyPr/>
          <a:lstStyle/>
          <a:p>
            <a:pPr lvl="0"/>
            <a:r>
              <a:rPr lang="es-MX" dirty="0" smtClean="0"/>
              <a:t>Los atributos del objeto</a:t>
            </a:r>
          </a:p>
          <a:p>
            <a:pPr>
              <a:buNone/>
            </a:pPr>
            <a:r>
              <a:rPr lang="es-MX" dirty="0" smtClean="0"/>
              <a:t>	Como en las clases, usted puede enumerar atributos de los objetos en un compartimiento separado. Sin embargo, a diferencia de las clases, atributos de los objetos deben tener valores que se les asignan. </a:t>
            </a:r>
          </a:p>
          <a:p>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Object attributes"/>
          <p:cNvPicPr/>
          <p:nvPr/>
        </p:nvPicPr>
        <p:blipFill>
          <a:blip r:embed="rId2" cstate="print"/>
          <a:srcRect/>
          <a:stretch>
            <a:fillRect/>
          </a:stretch>
        </p:blipFill>
        <p:spPr bwMode="auto">
          <a:xfrm>
            <a:off x="3563888" y="3426019"/>
            <a:ext cx="3456384" cy="2016224"/>
          </a:xfrm>
          <a:prstGeom prst="rect">
            <a:avLst/>
          </a:prstGeom>
          <a:noFill/>
          <a:ln w="9525">
            <a:noFill/>
            <a:miter lim="800000"/>
            <a:headEnd/>
            <a:tailEnd/>
          </a:ln>
        </p:spPr>
      </p:pic>
    </p:spTree>
    <p:extLst>
      <p:ext uri="{BB962C8B-B14F-4D97-AF65-F5344CB8AC3E}">
        <p14:creationId xmlns:p14="http://schemas.microsoft.com/office/powerpoint/2010/main" xmlns="" val="351381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UML 2.2</a:t>
            </a:r>
            <a:endParaRPr lang="es-CR" dirty="0"/>
          </a:p>
        </p:txBody>
      </p:sp>
      <p:sp>
        <p:nvSpPr>
          <p:cNvPr id="2" name="1 Marcador de contenido"/>
          <p:cNvSpPr>
            <a:spLocks noGrp="1"/>
          </p:cNvSpPr>
          <p:nvPr>
            <p:ph idx="1"/>
          </p:nvPr>
        </p:nvSpPr>
        <p:spPr/>
        <p:txBody>
          <a:bodyPr/>
          <a:lstStyle/>
          <a:p>
            <a:pPr lvl="1">
              <a:buNone/>
            </a:pPr>
            <a:endParaRPr lang="es-CR" dirty="0" smtClean="0"/>
          </a:p>
          <a:p>
            <a:pPr lvl="1">
              <a:buNone/>
            </a:pPr>
            <a:endParaRPr lang="es-CR" dirty="0" smtClean="0"/>
          </a:p>
          <a:p>
            <a:pPr lvl="1">
              <a:buNone/>
            </a:pPr>
            <a:r>
              <a:rPr lang="es-CR" dirty="0" smtClean="0"/>
              <a:t>UML (</a:t>
            </a:r>
            <a:r>
              <a:rPr lang="es-CR" dirty="0" err="1" smtClean="0"/>
              <a:t>Unified</a:t>
            </a:r>
            <a:r>
              <a:rPr lang="es-CR" dirty="0" smtClean="0"/>
              <a:t> </a:t>
            </a:r>
            <a:r>
              <a:rPr lang="es-CR" dirty="0" err="1" smtClean="0"/>
              <a:t>Modeling</a:t>
            </a:r>
            <a:r>
              <a:rPr lang="es-CR" dirty="0" smtClean="0"/>
              <a:t> </a:t>
            </a:r>
            <a:r>
              <a:rPr lang="es-CR" dirty="0" err="1" smtClean="0"/>
              <a:t>Language</a:t>
            </a:r>
            <a:r>
              <a:rPr lang="es-CR" dirty="0" smtClean="0"/>
              <a:t>) :</a:t>
            </a:r>
          </a:p>
          <a:p>
            <a:pPr lvl="1">
              <a:buNone/>
            </a:pPr>
            <a:endParaRPr lang="es-CR" dirty="0" smtClean="0"/>
          </a:p>
          <a:p>
            <a:pPr lvl="1">
              <a:buFont typeface="Wingdings" pitchFamily="2" charset="2"/>
              <a:buChar char="Ø"/>
            </a:pPr>
            <a:r>
              <a:rPr lang="en-US" dirty="0" err="1" smtClean="0"/>
              <a:t>Digramas</a:t>
            </a:r>
            <a:r>
              <a:rPr lang="en-US" dirty="0" smtClean="0"/>
              <a:t> </a:t>
            </a:r>
            <a:r>
              <a:rPr lang="en-US" dirty="0" err="1" smtClean="0"/>
              <a:t>para</a:t>
            </a:r>
            <a:r>
              <a:rPr lang="en-US" dirty="0" smtClean="0"/>
              <a:t> el </a:t>
            </a:r>
            <a:r>
              <a:rPr lang="en-US" dirty="0" err="1" smtClean="0"/>
              <a:t>modelado</a:t>
            </a:r>
            <a:r>
              <a:rPr lang="en-US" dirty="0" smtClean="0"/>
              <a:t> de </a:t>
            </a:r>
            <a:r>
              <a:rPr lang="en-US" dirty="0" err="1" smtClean="0"/>
              <a:t>distintos</a:t>
            </a:r>
            <a:r>
              <a:rPr lang="en-US" dirty="0" smtClean="0"/>
              <a:t> </a:t>
            </a:r>
            <a:r>
              <a:rPr lang="en-US" dirty="0" err="1" smtClean="0"/>
              <a:t>aspectos</a:t>
            </a:r>
            <a:r>
              <a:rPr lang="en-US" dirty="0" smtClean="0"/>
              <a:t> de un </a:t>
            </a:r>
            <a:r>
              <a:rPr lang="en-US" dirty="0" err="1" smtClean="0"/>
              <a:t>sistema</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Se </a:t>
            </a:r>
            <a:r>
              <a:rPr lang="en-US" dirty="0" err="1" smtClean="0"/>
              <a:t>basa</a:t>
            </a:r>
            <a:r>
              <a:rPr lang="en-US" dirty="0" smtClean="0"/>
              <a:t> en 13 </a:t>
            </a:r>
            <a:r>
              <a:rPr lang="en-US" dirty="0" err="1" smtClean="0"/>
              <a:t>casos</a:t>
            </a:r>
            <a:r>
              <a:rPr lang="en-US" dirty="0" smtClean="0"/>
              <a:t>.</a:t>
            </a:r>
          </a:p>
          <a:p>
            <a:endParaRPr lang="es-C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915816" y="836712"/>
            <a:ext cx="5486400" cy="3707876"/>
          </a:xfrm>
        </p:spPr>
        <p:txBody>
          <a:bodyPr/>
          <a:lstStyle/>
          <a:p>
            <a:pPr lvl="0"/>
            <a:r>
              <a:rPr lang="es-MX" dirty="0" smtClean="0"/>
              <a:t>Objeto Activo </a:t>
            </a:r>
          </a:p>
          <a:p>
            <a:pPr>
              <a:buNone/>
            </a:pPr>
            <a:r>
              <a:rPr lang="es-MX" dirty="0" smtClean="0"/>
              <a:t>	Los objetos que controlan el flujo de acción se denominan objetos activos. Ilustrar estos objetos con un borde más grueso. </a:t>
            </a:r>
          </a:p>
          <a:p>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Active object"/>
          <p:cNvPicPr/>
          <p:nvPr/>
        </p:nvPicPr>
        <p:blipFill>
          <a:blip r:embed="rId2" cstate="print"/>
          <a:srcRect/>
          <a:stretch>
            <a:fillRect/>
          </a:stretch>
        </p:blipFill>
        <p:spPr bwMode="auto">
          <a:xfrm>
            <a:off x="3563888" y="3458512"/>
            <a:ext cx="2952328" cy="1224136"/>
          </a:xfrm>
          <a:prstGeom prst="rect">
            <a:avLst/>
          </a:prstGeom>
          <a:noFill/>
          <a:ln w="9525">
            <a:noFill/>
            <a:miter lim="800000"/>
            <a:headEnd/>
            <a:tailEnd/>
          </a:ln>
        </p:spPr>
      </p:pic>
    </p:spTree>
    <p:extLst>
      <p:ext uri="{BB962C8B-B14F-4D97-AF65-F5344CB8AC3E}">
        <p14:creationId xmlns:p14="http://schemas.microsoft.com/office/powerpoint/2010/main" xmlns="" val="598840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915816" y="764704"/>
            <a:ext cx="5486400" cy="3563860"/>
          </a:xfrm>
        </p:spPr>
        <p:txBody>
          <a:bodyPr/>
          <a:lstStyle/>
          <a:p>
            <a:pPr lvl="0"/>
            <a:r>
              <a:rPr lang="es-MX" dirty="0" smtClean="0"/>
              <a:t>Multiplicidad </a:t>
            </a:r>
          </a:p>
          <a:p>
            <a:pPr>
              <a:buNone/>
            </a:pPr>
            <a:r>
              <a:rPr lang="es-MX" dirty="0" smtClean="0"/>
              <a:t>	Puede ilustrar varios objetos como un símbolo si los atributos de los objetos individuales no son importantes. </a:t>
            </a:r>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Multiplicity"/>
          <p:cNvPicPr/>
          <p:nvPr/>
        </p:nvPicPr>
        <p:blipFill>
          <a:blip r:embed="rId2" cstate="print"/>
          <a:srcRect/>
          <a:stretch>
            <a:fillRect/>
          </a:stretch>
        </p:blipFill>
        <p:spPr bwMode="auto">
          <a:xfrm>
            <a:off x="3419872" y="3421338"/>
            <a:ext cx="3816424" cy="1670412"/>
          </a:xfrm>
          <a:prstGeom prst="rect">
            <a:avLst/>
          </a:prstGeom>
          <a:noFill/>
          <a:ln w="9525">
            <a:noFill/>
            <a:miter lim="800000"/>
            <a:headEnd/>
            <a:tailEnd/>
          </a:ln>
        </p:spPr>
      </p:pic>
    </p:spTree>
    <p:extLst>
      <p:ext uri="{BB962C8B-B14F-4D97-AF65-F5344CB8AC3E}">
        <p14:creationId xmlns:p14="http://schemas.microsoft.com/office/powerpoint/2010/main" xmlns="" val="32435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747831" y="889535"/>
            <a:ext cx="5486400" cy="3779884"/>
          </a:xfrm>
        </p:spPr>
        <p:txBody>
          <a:bodyPr/>
          <a:lstStyle/>
          <a:p>
            <a:pPr lvl="0"/>
            <a:r>
              <a:rPr lang="es-MX" dirty="0" smtClean="0"/>
              <a:t>Enlaces </a:t>
            </a:r>
          </a:p>
          <a:p>
            <a:pPr>
              <a:buNone/>
            </a:pPr>
            <a:r>
              <a:rPr lang="es-MX" dirty="0" smtClean="0"/>
              <a:t>	Los enlaces son los casos de las asociaciones. Usted puede dibujar un vínculo mediante las líneas utilizadas en los diagramas de clases. </a:t>
            </a:r>
          </a:p>
          <a:p>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Links"/>
          <p:cNvPicPr/>
          <p:nvPr/>
        </p:nvPicPr>
        <p:blipFill>
          <a:blip r:embed="rId2" cstate="print"/>
          <a:srcRect/>
          <a:stretch>
            <a:fillRect/>
          </a:stretch>
        </p:blipFill>
        <p:spPr bwMode="auto">
          <a:xfrm>
            <a:off x="2747831" y="3841327"/>
            <a:ext cx="5040560" cy="1656184"/>
          </a:xfrm>
          <a:prstGeom prst="rect">
            <a:avLst/>
          </a:prstGeom>
          <a:noFill/>
          <a:ln w="9525">
            <a:noFill/>
            <a:miter lim="800000"/>
            <a:headEnd/>
            <a:tailEnd/>
          </a:ln>
        </p:spPr>
      </p:pic>
    </p:spTree>
    <p:extLst>
      <p:ext uri="{BB962C8B-B14F-4D97-AF65-F5344CB8AC3E}">
        <p14:creationId xmlns:p14="http://schemas.microsoft.com/office/powerpoint/2010/main" xmlns="" val="142173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771800" y="836712"/>
            <a:ext cx="5486400" cy="4067916"/>
          </a:xfrm>
        </p:spPr>
        <p:txBody>
          <a:bodyPr/>
          <a:lstStyle/>
          <a:p>
            <a:pPr lvl="0"/>
            <a:r>
              <a:rPr lang="es-MX" dirty="0" smtClean="0"/>
              <a:t>Enlace Auto-ligado </a:t>
            </a:r>
          </a:p>
          <a:p>
            <a:pPr>
              <a:buNone/>
            </a:pPr>
            <a:r>
              <a:rPr lang="es-MX" dirty="0" smtClean="0"/>
              <a:t>	Los objetos que cumplen más de una función pueden ser auto-ligado. Por ejemplo, si </a:t>
            </a:r>
            <a:r>
              <a:rPr lang="es-MX" dirty="0" err="1" smtClean="0"/>
              <a:t>Randall</a:t>
            </a:r>
            <a:r>
              <a:rPr lang="es-MX" dirty="0" smtClean="0"/>
              <a:t>, un auxiliar administrativo, también cumple el papel de un asistente de marketing, y las dos posiciones están vinculadas, ejemplo de Marcos de las dos clases será auto-ligado.</a:t>
            </a:r>
          </a:p>
          <a:p>
            <a:endParaRPr lang="es-MX" dirty="0"/>
          </a:p>
        </p:txBody>
      </p:sp>
      <p:sp>
        <p:nvSpPr>
          <p:cNvPr id="3" name="2 Título"/>
          <p:cNvSpPr>
            <a:spLocks noGrp="1"/>
          </p:cNvSpPr>
          <p:nvPr>
            <p:ph type="title"/>
          </p:nvPr>
        </p:nvSpPr>
        <p:spPr/>
        <p:txBody>
          <a:bodyPr>
            <a:normAutofit/>
          </a:bodyPr>
          <a:lstStyle/>
          <a:p>
            <a:pPr algn="ctr"/>
            <a:r>
              <a:rPr lang="es-MX" dirty="0" smtClean="0"/>
              <a:t>Símbolos básicos de diagramas de objetos </a:t>
            </a:r>
            <a:endParaRPr lang="es-MX" dirty="0"/>
          </a:p>
        </p:txBody>
      </p:sp>
      <p:pic>
        <p:nvPicPr>
          <p:cNvPr id="4" name="3 Imagen" descr="Self-linked"/>
          <p:cNvPicPr/>
          <p:nvPr/>
        </p:nvPicPr>
        <p:blipFill>
          <a:blip r:embed="rId2" cstate="print"/>
          <a:srcRect/>
          <a:stretch>
            <a:fillRect/>
          </a:stretch>
        </p:blipFill>
        <p:spPr bwMode="auto">
          <a:xfrm>
            <a:off x="3203848" y="3789040"/>
            <a:ext cx="4104456" cy="1584176"/>
          </a:xfrm>
          <a:prstGeom prst="rect">
            <a:avLst/>
          </a:prstGeom>
          <a:noFill/>
          <a:ln w="9525">
            <a:noFill/>
            <a:miter lim="800000"/>
            <a:headEnd/>
            <a:tailEnd/>
          </a:ln>
        </p:spPr>
      </p:pic>
    </p:spTree>
    <p:extLst>
      <p:ext uri="{BB962C8B-B14F-4D97-AF65-F5344CB8AC3E}">
        <p14:creationId xmlns:p14="http://schemas.microsoft.com/office/powerpoint/2010/main" xmlns="" val="4288690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843808" y="1948265"/>
            <a:ext cx="5688632" cy="2952328"/>
          </a:xfrm>
        </p:spPr>
        <p:txBody>
          <a:bodyPr/>
          <a:lstStyle/>
          <a:p>
            <a:pPr lvl="0"/>
            <a:r>
              <a:rPr lang="es-MX" dirty="0" smtClean="0"/>
              <a:t>Hacer el prototipo de un sistema. </a:t>
            </a:r>
          </a:p>
          <a:p>
            <a:pPr lvl="0"/>
            <a:r>
              <a:rPr lang="es-MX" dirty="0" smtClean="0"/>
              <a:t>La ingeniería inversa. </a:t>
            </a:r>
          </a:p>
          <a:p>
            <a:pPr lvl="0"/>
            <a:r>
              <a:rPr lang="es-MX" dirty="0" smtClean="0"/>
              <a:t>Modelado de estructuras de datos complejas. </a:t>
            </a:r>
          </a:p>
          <a:p>
            <a:pPr lvl="0"/>
            <a:r>
              <a:rPr lang="es-MX" dirty="0" smtClean="0"/>
              <a:t>Entender el sistema desde la perspectiva práctica.</a:t>
            </a:r>
          </a:p>
          <a:p>
            <a:pPr>
              <a:buNone/>
            </a:pPr>
            <a:endParaRPr lang="es-MX" dirty="0"/>
          </a:p>
        </p:txBody>
      </p:sp>
      <p:sp>
        <p:nvSpPr>
          <p:cNvPr id="3" name="2 Título"/>
          <p:cNvSpPr>
            <a:spLocks noGrp="1"/>
          </p:cNvSpPr>
          <p:nvPr>
            <p:ph type="title"/>
          </p:nvPr>
        </p:nvSpPr>
        <p:spPr/>
        <p:txBody>
          <a:bodyPr>
            <a:normAutofit/>
          </a:bodyPr>
          <a:lstStyle/>
          <a:p>
            <a:pPr algn="ctr"/>
            <a:r>
              <a:rPr lang="es-MX" b="1" dirty="0" smtClean="0"/>
              <a:t>¿Dónde utilizar diagramas de objetos? </a:t>
            </a:r>
            <a:endParaRPr lang="es-MX" dirty="0"/>
          </a:p>
        </p:txBody>
      </p:sp>
    </p:spTree>
    <p:extLst>
      <p:ext uri="{BB962C8B-B14F-4D97-AF65-F5344CB8AC3E}">
        <p14:creationId xmlns:p14="http://schemas.microsoft.com/office/powerpoint/2010/main" xmlns="" val="72206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MX" dirty="0" smtClean="0"/>
              <a:t>Ejemplo de Diagrama de Objetos</a:t>
            </a:r>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2627784" y="1123838"/>
            <a:ext cx="6192688" cy="4316116"/>
          </a:xfrm>
          <a:prstGeom prst="rect">
            <a:avLst/>
          </a:prstGeom>
          <a:noFill/>
          <a:ln w="9525">
            <a:noFill/>
            <a:miter lim="800000"/>
            <a:headEnd/>
            <a:tailEnd/>
          </a:ln>
        </p:spPr>
      </p:pic>
    </p:spTree>
    <p:extLst>
      <p:ext uri="{BB962C8B-B14F-4D97-AF65-F5344CB8AC3E}">
        <p14:creationId xmlns:p14="http://schemas.microsoft.com/office/powerpoint/2010/main" xmlns="" val="1188165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 de Diagrama de Objetos</a:t>
            </a:r>
            <a:endParaRPr lang="es-MX" dirty="0"/>
          </a:p>
        </p:txBody>
      </p:sp>
      <p:pic>
        <p:nvPicPr>
          <p:cNvPr id="1027" name="Picture 3" descr="C:\Users\rachac\AppData\Local\Temp\image.png"/>
          <p:cNvPicPr>
            <a:picLocks noChangeAspect="1" noChangeArrowheads="1"/>
          </p:cNvPicPr>
          <p:nvPr/>
        </p:nvPicPr>
        <p:blipFill>
          <a:blip r:embed="rId2" cstate="print"/>
          <a:srcRect/>
          <a:stretch>
            <a:fillRect/>
          </a:stretch>
        </p:blipFill>
        <p:spPr bwMode="auto">
          <a:xfrm>
            <a:off x="2771800" y="1772816"/>
            <a:ext cx="5907974" cy="3168352"/>
          </a:xfrm>
          <a:prstGeom prst="rect">
            <a:avLst/>
          </a:prstGeom>
          <a:noFill/>
        </p:spPr>
      </p:pic>
    </p:spTree>
    <p:extLst>
      <p:ext uri="{BB962C8B-B14F-4D97-AF65-F5344CB8AC3E}">
        <p14:creationId xmlns:p14="http://schemas.microsoft.com/office/powerpoint/2010/main" xmlns="" val="23719830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Ejemplo de Diagrama de Objetos</a:t>
            </a:r>
            <a:endParaRPr lang="es-MX" dirty="0"/>
          </a:p>
        </p:txBody>
      </p:sp>
      <p:pic>
        <p:nvPicPr>
          <p:cNvPr id="27649" name="Picture 1"/>
          <p:cNvPicPr>
            <a:picLocks noChangeAspect="1" noChangeArrowheads="1"/>
          </p:cNvPicPr>
          <p:nvPr/>
        </p:nvPicPr>
        <p:blipFill>
          <a:blip r:embed="rId2" cstate="print"/>
          <a:srcRect/>
          <a:stretch>
            <a:fillRect/>
          </a:stretch>
        </p:blipFill>
        <p:spPr bwMode="auto">
          <a:xfrm>
            <a:off x="2699792" y="1700808"/>
            <a:ext cx="6112411" cy="4005064"/>
          </a:xfrm>
          <a:prstGeom prst="rect">
            <a:avLst/>
          </a:prstGeom>
          <a:noFill/>
          <a:ln w="9525">
            <a:noFill/>
            <a:miter lim="800000"/>
            <a:headEnd/>
            <a:tailEnd/>
          </a:ln>
        </p:spPr>
      </p:pic>
    </p:spTree>
    <p:extLst>
      <p:ext uri="{BB962C8B-B14F-4D97-AF65-F5344CB8AC3E}">
        <p14:creationId xmlns:p14="http://schemas.microsoft.com/office/powerpoint/2010/main" xmlns="" val="2526945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15" y="2492896"/>
            <a:ext cx="2392645" cy="864096"/>
          </a:xfrm>
        </p:spPr>
        <p:txBody>
          <a:bodyPr>
            <a:normAutofit fontScale="90000"/>
          </a:bodyPr>
          <a:lstStyle/>
          <a:p>
            <a:pPr algn="ctr"/>
            <a:r>
              <a:rPr lang="es-MX" dirty="0" smtClean="0"/>
              <a:t>Diagrama de Objetos aplicado al Proyecto</a:t>
            </a:r>
            <a:endParaRPr lang="es-MX" dirty="0"/>
          </a:p>
        </p:txBody>
      </p:sp>
      <p:sp>
        <p:nvSpPr>
          <p:cNvPr id="3" name="2 Rectángulo"/>
          <p:cNvSpPr/>
          <p:nvPr/>
        </p:nvSpPr>
        <p:spPr>
          <a:xfrm>
            <a:off x="2663788" y="951781"/>
            <a:ext cx="20162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Sistema: String</a:t>
            </a:r>
          </a:p>
          <a:p>
            <a:pPr algn="ctr"/>
            <a:endParaRPr lang="es-MX" dirty="0" smtClean="0"/>
          </a:p>
          <a:p>
            <a:pPr algn="ctr"/>
            <a:r>
              <a:rPr lang="es-MX" dirty="0" smtClean="0"/>
              <a:t>Nombre: String</a:t>
            </a:r>
          </a:p>
          <a:p>
            <a:pPr algn="ctr"/>
            <a:r>
              <a:rPr lang="es-MX" dirty="0" smtClean="0"/>
              <a:t>Tipo: String</a:t>
            </a:r>
          </a:p>
          <a:p>
            <a:pPr algn="ctr"/>
            <a:endParaRPr lang="es-MX" dirty="0"/>
          </a:p>
        </p:txBody>
      </p:sp>
      <p:sp>
        <p:nvSpPr>
          <p:cNvPr id="8" name="7 Rectángulo"/>
          <p:cNvSpPr/>
          <p:nvPr/>
        </p:nvSpPr>
        <p:spPr>
          <a:xfrm>
            <a:off x="6804248" y="728700"/>
            <a:ext cx="201622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Dispositivo: String</a:t>
            </a:r>
          </a:p>
          <a:p>
            <a:pPr algn="ctr"/>
            <a:endParaRPr lang="es-MX" dirty="0" smtClean="0"/>
          </a:p>
          <a:p>
            <a:pPr algn="ctr"/>
            <a:r>
              <a:rPr lang="es-MX" dirty="0" smtClean="0"/>
              <a:t>Nombre: String</a:t>
            </a:r>
          </a:p>
          <a:p>
            <a:pPr algn="ctr"/>
            <a:r>
              <a:rPr lang="es-MX" dirty="0" smtClean="0"/>
              <a:t>Tipo: String</a:t>
            </a:r>
          </a:p>
          <a:p>
            <a:pPr algn="ctr"/>
            <a:r>
              <a:rPr lang="es-MX" dirty="0" smtClean="0"/>
              <a:t>Estado: String</a:t>
            </a:r>
          </a:p>
        </p:txBody>
      </p:sp>
      <p:sp>
        <p:nvSpPr>
          <p:cNvPr id="16" name="15 Rectángulo"/>
          <p:cNvSpPr/>
          <p:nvPr/>
        </p:nvSpPr>
        <p:spPr>
          <a:xfrm>
            <a:off x="2763619" y="3119891"/>
            <a:ext cx="201622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Alarma: Sistema</a:t>
            </a:r>
          </a:p>
          <a:p>
            <a:pPr algn="ctr"/>
            <a:r>
              <a:rPr lang="es-MX" dirty="0" smtClean="0"/>
              <a:t>Nombre: Alarma</a:t>
            </a:r>
          </a:p>
          <a:p>
            <a:pPr algn="ctr"/>
            <a:r>
              <a:rPr lang="es-MX" dirty="0" smtClean="0"/>
              <a:t>Tipo: Seguridad</a:t>
            </a:r>
          </a:p>
        </p:txBody>
      </p:sp>
      <p:sp>
        <p:nvSpPr>
          <p:cNvPr id="25" name="24 Rectángulo"/>
          <p:cNvSpPr/>
          <p:nvPr/>
        </p:nvSpPr>
        <p:spPr>
          <a:xfrm>
            <a:off x="6516216" y="3032956"/>
            <a:ext cx="230425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Luces1: Dispositivo</a:t>
            </a:r>
          </a:p>
          <a:p>
            <a:pPr algn="ctr"/>
            <a:endParaRPr lang="es-MX" dirty="0" smtClean="0"/>
          </a:p>
          <a:p>
            <a:pPr algn="ctr"/>
            <a:r>
              <a:rPr lang="es-MX" dirty="0" smtClean="0"/>
              <a:t>Nombre: Luces1</a:t>
            </a:r>
          </a:p>
          <a:p>
            <a:pPr algn="ctr"/>
            <a:r>
              <a:rPr lang="es-MX" dirty="0" smtClean="0"/>
              <a:t>Tipo: Iluminación</a:t>
            </a:r>
          </a:p>
          <a:p>
            <a:pPr algn="ctr"/>
            <a:r>
              <a:rPr lang="es-MX" dirty="0" smtClean="0"/>
              <a:t>Estado: Apagado</a:t>
            </a:r>
          </a:p>
        </p:txBody>
      </p:sp>
      <p:sp>
        <p:nvSpPr>
          <p:cNvPr id="28" name="27 Rectángulo"/>
          <p:cNvSpPr/>
          <p:nvPr/>
        </p:nvSpPr>
        <p:spPr>
          <a:xfrm>
            <a:off x="6516216" y="4977171"/>
            <a:ext cx="230425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Ventana: Dispositivo</a:t>
            </a:r>
          </a:p>
          <a:p>
            <a:pPr algn="ctr"/>
            <a:endParaRPr lang="es-MX" dirty="0" smtClean="0"/>
          </a:p>
          <a:p>
            <a:pPr algn="ctr"/>
            <a:r>
              <a:rPr lang="es-MX" dirty="0" smtClean="0"/>
              <a:t>Nombre: Ventana</a:t>
            </a:r>
          </a:p>
          <a:p>
            <a:pPr algn="ctr"/>
            <a:r>
              <a:rPr lang="es-MX" dirty="0" smtClean="0"/>
              <a:t>Tipo: Magnético</a:t>
            </a:r>
          </a:p>
          <a:p>
            <a:pPr algn="ctr"/>
            <a:r>
              <a:rPr lang="es-MX" dirty="0" smtClean="0"/>
              <a:t>Estado: Encendido</a:t>
            </a:r>
          </a:p>
        </p:txBody>
      </p:sp>
      <p:cxnSp>
        <p:nvCxnSpPr>
          <p:cNvPr id="35" name="34 Conector recto"/>
          <p:cNvCxnSpPr/>
          <p:nvPr/>
        </p:nvCxnSpPr>
        <p:spPr>
          <a:xfrm>
            <a:off x="4716016" y="1484784"/>
            <a:ext cx="2160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16" idx="3"/>
            <a:endCxn id="25" idx="1"/>
          </p:cNvCxnSpPr>
          <p:nvPr/>
        </p:nvCxnSpPr>
        <p:spPr>
          <a:xfrm>
            <a:off x="4779843" y="3731959"/>
            <a:ext cx="1736373" cy="129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4788024" y="4365104"/>
            <a:ext cx="1728192"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2627784" y="1412776"/>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804248" y="1268760"/>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2771800" y="3573016"/>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516216" y="3573016"/>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6516216" y="5517232"/>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60168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Diagrama de secuencia</a:t>
            </a:r>
            <a:endParaRPr lang="es-MX" dirty="0"/>
          </a:p>
        </p:txBody>
      </p:sp>
      <p:sp>
        <p:nvSpPr>
          <p:cNvPr id="3" name="2 CuadroTexto"/>
          <p:cNvSpPr txBox="1"/>
          <p:nvPr/>
        </p:nvSpPr>
        <p:spPr>
          <a:xfrm>
            <a:off x="2627784" y="1340768"/>
            <a:ext cx="6120680" cy="1015663"/>
          </a:xfrm>
          <a:prstGeom prst="rect">
            <a:avLst/>
          </a:prstGeom>
          <a:noFill/>
        </p:spPr>
        <p:txBody>
          <a:bodyPr wrap="square" rtlCol="0">
            <a:spAutoFit/>
          </a:bodyPr>
          <a:lstStyle/>
          <a:p>
            <a:pPr algn="just"/>
            <a:r>
              <a:rPr lang="es-MX" sz="2000" dirty="0" smtClean="0"/>
              <a:t>Un diagrama de secuencia muestra la interacción de un conjunto de objetos en una aplicación a través del tiempo.</a:t>
            </a:r>
            <a:endParaRPr lang="es-MX" sz="2000" dirty="0"/>
          </a:p>
        </p:txBody>
      </p:sp>
      <p:sp>
        <p:nvSpPr>
          <p:cNvPr id="4" name="3 CuadroTexto"/>
          <p:cNvSpPr txBox="1"/>
          <p:nvPr/>
        </p:nvSpPr>
        <p:spPr>
          <a:xfrm>
            <a:off x="2627784" y="2852936"/>
            <a:ext cx="5904656" cy="1938992"/>
          </a:xfrm>
          <a:prstGeom prst="rect">
            <a:avLst/>
          </a:prstGeom>
          <a:noFill/>
        </p:spPr>
        <p:txBody>
          <a:bodyPr wrap="square" rtlCol="0">
            <a:spAutoFit/>
          </a:bodyPr>
          <a:lstStyle/>
          <a:p>
            <a:pPr algn="just"/>
            <a:r>
              <a:rPr lang="es-MX" sz="2000" dirty="0" smtClean="0"/>
              <a:t>Diagramas de clases y los de objetos representan información estática.</a:t>
            </a:r>
          </a:p>
          <a:p>
            <a:pPr algn="just"/>
            <a:r>
              <a:rPr lang="es-MX" sz="2000" dirty="0" smtClean="0"/>
              <a:t>En un sistema funcional, los objetos interactúan entre sí, y tales interacciones suceden con el tiempo. El diagrama de secuencias UML muestra la mecánica de la interacción con base en tiempos. </a:t>
            </a:r>
            <a:endParaRPr lang="es-MX" sz="2000" dirty="0"/>
          </a:p>
        </p:txBody>
      </p:sp>
    </p:spTree>
    <p:extLst>
      <p:ext uri="{BB962C8B-B14F-4D97-AF65-F5344CB8AC3E}">
        <p14:creationId xmlns:p14="http://schemas.microsoft.com/office/powerpoint/2010/main" xmlns="" val="64688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UML 2.2</a:t>
            </a:r>
            <a:endParaRPr lang="es-CR" dirty="0"/>
          </a:p>
        </p:txBody>
      </p:sp>
      <p:sp>
        <p:nvSpPr>
          <p:cNvPr id="2" name="1 Marcador de contenido"/>
          <p:cNvSpPr>
            <a:spLocks noGrp="1"/>
          </p:cNvSpPr>
          <p:nvPr>
            <p:ph idx="1"/>
          </p:nvPr>
        </p:nvSpPr>
        <p:spPr/>
        <p:txBody>
          <a:bodyPr/>
          <a:lstStyle/>
          <a:p>
            <a:pPr>
              <a:buNone/>
            </a:pPr>
            <a:r>
              <a:rPr lang="es-CR" dirty="0" smtClean="0"/>
              <a:t>Los diagramas asignados al grupo B de trabajo son:</a:t>
            </a:r>
          </a:p>
          <a:p>
            <a:pPr>
              <a:buNone/>
            </a:pPr>
            <a:endParaRPr lang="es-CR" dirty="0" smtClean="0"/>
          </a:p>
          <a:p>
            <a:pPr>
              <a:buFont typeface="Wingdings" pitchFamily="2" charset="2"/>
              <a:buChar char="Ø"/>
            </a:pPr>
            <a:r>
              <a:rPr lang="es-CR" dirty="0" smtClean="0"/>
              <a:t>Diagramas de Casos de uso</a:t>
            </a:r>
          </a:p>
          <a:p>
            <a:pPr>
              <a:buFont typeface="Wingdings" pitchFamily="2" charset="2"/>
              <a:buChar char="Ø"/>
            </a:pPr>
            <a:r>
              <a:rPr lang="es-CR" dirty="0" smtClean="0"/>
              <a:t>Diagrama de Objetos </a:t>
            </a:r>
          </a:p>
          <a:p>
            <a:pPr>
              <a:buFont typeface="Wingdings" pitchFamily="2" charset="2"/>
              <a:buChar char="Ø"/>
            </a:pPr>
            <a:r>
              <a:rPr lang="es-CR" dirty="0" smtClean="0"/>
              <a:t>Diagrama de secuencia</a:t>
            </a:r>
          </a:p>
          <a:p>
            <a:pPr>
              <a:buNone/>
            </a:pPr>
            <a:endParaRPr lang="es-CR" dirty="0" smtClean="0"/>
          </a:p>
          <a:p>
            <a:pPr>
              <a:buNone/>
            </a:pPr>
            <a:endParaRPr lang="es-CR" dirty="0" smtClean="0"/>
          </a:p>
          <a:p>
            <a:endParaRPr lang="es-C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del diagrama </a:t>
            </a:r>
            <a:endParaRPr lang="es-ES" dirty="0"/>
          </a:p>
        </p:txBody>
      </p:sp>
      <p:sp>
        <p:nvSpPr>
          <p:cNvPr id="4" name="3 CuadroTexto"/>
          <p:cNvSpPr txBox="1"/>
          <p:nvPr/>
        </p:nvSpPr>
        <p:spPr>
          <a:xfrm>
            <a:off x="2699792" y="1988840"/>
            <a:ext cx="5904656" cy="2554545"/>
          </a:xfrm>
          <a:prstGeom prst="rect">
            <a:avLst/>
          </a:prstGeom>
          <a:noFill/>
        </p:spPr>
        <p:txBody>
          <a:bodyPr wrap="square" rtlCol="0">
            <a:spAutoFit/>
          </a:bodyPr>
          <a:lstStyle/>
          <a:p>
            <a:pPr marL="457200" indent="-457200" algn="just">
              <a:buFont typeface="Arial" panose="020B0604020202020204" pitchFamily="34" charset="0"/>
              <a:buChar char="•"/>
            </a:pPr>
            <a:r>
              <a:rPr lang="es-ES" sz="2000" dirty="0" smtClean="0"/>
              <a:t>Se preparan durante la fase de análisis de un ciclo de desarrollo.</a:t>
            </a:r>
          </a:p>
          <a:p>
            <a:pPr marL="457200" indent="-457200" algn="just">
              <a:buFont typeface="Arial" panose="020B0604020202020204" pitchFamily="34" charset="0"/>
              <a:buChar char="•"/>
            </a:pPr>
            <a:endParaRPr lang="es-ES" sz="2000" dirty="0" smtClean="0"/>
          </a:p>
          <a:p>
            <a:pPr marL="457200" indent="-457200" algn="just">
              <a:buFont typeface="Arial" panose="020B0604020202020204" pitchFamily="34" charset="0"/>
              <a:buChar char="•"/>
            </a:pPr>
            <a:r>
              <a:rPr lang="es-ES" sz="2000" dirty="0" smtClean="0"/>
              <a:t>Su creación depende de la formulación previa de los casos de uso(uno por cada caso).</a:t>
            </a:r>
          </a:p>
          <a:p>
            <a:pPr marL="457200" indent="-457200" algn="just">
              <a:buFont typeface="Arial" panose="020B0604020202020204" pitchFamily="34" charset="0"/>
              <a:buChar char="•"/>
            </a:pPr>
            <a:endParaRPr lang="es-ES" sz="2000" dirty="0" smtClean="0"/>
          </a:p>
          <a:p>
            <a:pPr marL="457200" indent="-457200" algn="just">
              <a:buFont typeface="Arial" panose="020B0604020202020204" pitchFamily="34" charset="0"/>
              <a:buChar char="•"/>
            </a:pPr>
            <a:r>
              <a:rPr lang="es-ES" sz="2000" dirty="0" smtClean="0"/>
              <a:t>El comportamiento del sistema es una descripción de lo que hace y no de cómo lo hace.</a:t>
            </a:r>
          </a:p>
        </p:txBody>
      </p:sp>
    </p:spTree>
    <p:extLst>
      <p:ext uri="{BB962C8B-B14F-4D97-AF65-F5344CB8AC3E}">
        <p14:creationId xmlns:p14="http://schemas.microsoft.com/office/powerpoint/2010/main" xmlns="" val="2917625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del diagrama </a:t>
            </a:r>
            <a:endParaRPr lang="es-ES" dirty="0"/>
          </a:p>
        </p:txBody>
      </p:sp>
      <p:sp>
        <p:nvSpPr>
          <p:cNvPr id="4" name="3 CuadroTexto"/>
          <p:cNvSpPr txBox="1"/>
          <p:nvPr/>
        </p:nvSpPr>
        <p:spPr>
          <a:xfrm>
            <a:off x="2555776" y="1988840"/>
            <a:ext cx="6048672" cy="2677656"/>
          </a:xfrm>
          <a:prstGeom prst="rect">
            <a:avLst/>
          </a:prstGeom>
          <a:noFill/>
        </p:spPr>
        <p:txBody>
          <a:bodyPr wrap="square" rtlCol="0">
            <a:spAutoFit/>
          </a:bodyPr>
          <a:lstStyle/>
          <a:p>
            <a:pPr marL="457200" indent="-457200">
              <a:buFont typeface="Arial" panose="020B0604020202020204" pitchFamily="34" charset="0"/>
              <a:buChar char="•"/>
            </a:pPr>
            <a:r>
              <a:rPr lang="es-ES" altLang="es-ES" sz="1600" dirty="0">
                <a:cs typeface="Arial" charset="0"/>
              </a:rPr>
              <a:t>Los casos de uso indican cómo los actores interactúan con el sistema</a:t>
            </a:r>
            <a:r>
              <a:rPr lang="es-ES" altLang="es-ES" sz="1600" dirty="0" smtClean="0">
                <a:cs typeface="Arial" charset="0"/>
              </a:rPr>
              <a:t>.</a:t>
            </a:r>
          </a:p>
          <a:p>
            <a:endParaRPr lang="es-ES" altLang="es-ES" sz="1600" dirty="0">
              <a:cs typeface="Arial" charset="0"/>
            </a:endParaRPr>
          </a:p>
          <a:p>
            <a:pPr marL="457200" indent="-457200">
              <a:buFont typeface="Arial" panose="020B0604020202020204" pitchFamily="34" charset="0"/>
              <a:buChar char="•"/>
            </a:pPr>
            <a:r>
              <a:rPr lang="es-ES" altLang="es-ES" sz="1600" dirty="0">
                <a:cs typeface="Arial" charset="0"/>
              </a:rPr>
              <a:t>Durante la operación del sistema, los actores generan eventos, solicitando alguna operación a cambio</a:t>
            </a:r>
            <a:r>
              <a:rPr lang="es-ES" altLang="es-ES" sz="1600" dirty="0" smtClean="0">
                <a:cs typeface="Arial" charset="0"/>
              </a:rPr>
              <a:t>.</a:t>
            </a:r>
          </a:p>
          <a:p>
            <a:pPr marL="457200" indent="-457200">
              <a:buFont typeface="Arial" panose="020B0604020202020204" pitchFamily="34" charset="0"/>
              <a:buChar char="•"/>
            </a:pPr>
            <a:endParaRPr lang="es-ES" altLang="es-ES" sz="1600" dirty="0" smtClean="0">
              <a:cs typeface="Arial" charset="0"/>
            </a:endParaRPr>
          </a:p>
          <a:p>
            <a:pPr marL="457200" indent="-457200">
              <a:buFont typeface="Arial" panose="020B0604020202020204" pitchFamily="34" charset="0"/>
              <a:buChar char="•"/>
            </a:pPr>
            <a:r>
              <a:rPr lang="es-ES" altLang="es-ES" sz="1600" dirty="0">
                <a:cs typeface="Arial" charset="0"/>
              </a:rPr>
              <a:t>Un evento es un hecho externo de entrada, que un actor produce en el sistema</a:t>
            </a:r>
            <a:r>
              <a:rPr lang="es-ES" altLang="es-ES" sz="2400" dirty="0" smtClean="0">
                <a:cs typeface="Arial" charset="0"/>
              </a:rPr>
              <a:t>. </a:t>
            </a:r>
            <a:r>
              <a:rPr lang="es-ES" altLang="es-ES" sz="3600" dirty="0">
                <a:latin typeface="Tahoma" pitchFamily="34" charset="0"/>
                <a:cs typeface="Tahoma" pitchFamily="34" charset="0"/>
              </a:rPr>
              <a:t/>
            </a:r>
            <a:br>
              <a:rPr lang="es-ES" altLang="es-ES" sz="3600" dirty="0">
                <a:latin typeface="Tahoma" pitchFamily="34" charset="0"/>
                <a:cs typeface="Tahoma" pitchFamily="34" charset="0"/>
              </a:rPr>
            </a:br>
            <a:endParaRPr lang="es-ES" sz="3200" dirty="0" smtClean="0"/>
          </a:p>
        </p:txBody>
      </p:sp>
    </p:spTree>
    <p:extLst>
      <p:ext uri="{BB962C8B-B14F-4D97-AF65-F5344CB8AC3E}">
        <p14:creationId xmlns:p14="http://schemas.microsoft.com/office/powerpoint/2010/main" xmlns="" val="109087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Características del diagrama </a:t>
            </a:r>
            <a:endParaRPr lang="es-ES" dirty="0"/>
          </a:p>
        </p:txBody>
      </p:sp>
      <p:sp>
        <p:nvSpPr>
          <p:cNvPr id="4" name="3 CuadroTexto"/>
          <p:cNvSpPr txBox="1"/>
          <p:nvPr/>
        </p:nvSpPr>
        <p:spPr>
          <a:xfrm>
            <a:off x="2843808" y="1916832"/>
            <a:ext cx="5760640" cy="3293209"/>
          </a:xfrm>
          <a:prstGeom prst="rect">
            <a:avLst/>
          </a:prstGeom>
          <a:noFill/>
        </p:spPr>
        <p:txBody>
          <a:bodyPr wrap="square" rtlCol="0">
            <a:spAutoFit/>
          </a:bodyPr>
          <a:lstStyle/>
          <a:p>
            <a:pPr marL="457200" indent="-457200" algn="just">
              <a:buFont typeface="Arial" panose="020B0604020202020204" pitchFamily="34" charset="0"/>
              <a:buChar char="•"/>
            </a:pPr>
            <a:r>
              <a:rPr lang="es-ES" altLang="es-ES" dirty="0"/>
              <a:t>Cada evento da origen a una operación del sistema como respuesta. </a:t>
            </a:r>
          </a:p>
          <a:p>
            <a:pPr marL="457200" indent="-457200" algn="just">
              <a:buFont typeface="Arial" panose="020B0604020202020204" pitchFamily="34" charset="0"/>
              <a:buChar char="•"/>
            </a:pPr>
            <a:endParaRPr lang="es-MX" altLang="es-ES" dirty="0"/>
          </a:p>
          <a:p>
            <a:pPr marL="457200" indent="-457200" algn="just">
              <a:buFont typeface="Arial" panose="020B0604020202020204" pitchFamily="34" charset="0"/>
              <a:buChar char="•"/>
            </a:pPr>
            <a:r>
              <a:rPr lang="es-ES" altLang="es-ES" dirty="0"/>
              <a:t>Es conveniente que los nombres de los eventos comiencen con un verbo, pues están orientados a comandos del sistema.</a:t>
            </a:r>
          </a:p>
          <a:p>
            <a:pPr marL="457200" indent="-457200" algn="just">
              <a:buFont typeface="Arial" panose="020B0604020202020204" pitchFamily="34" charset="0"/>
              <a:buChar char="•"/>
            </a:pPr>
            <a:endParaRPr lang="es-ES" dirty="0" smtClean="0"/>
          </a:p>
          <a:p>
            <a:pPr marL="457200" indent="-457200" algn="just">
              <a:buFont typeface="Arial" panose="020B0604020202020204" pitchFamily="34" charset="0"/>
              <a:buChar char="•"/>
            </a:pPr>
            <a:r>
              <a:rPr lang="es-ES" dirty="0" smtClean="0"/>
              <a:t>A </a:t>
            </a:r>
            <a:r>
              <a:rPr lang="es-ES" dirty="0"/>
              <a:t>todos los sistemas se les trata como una caja negra, y se  centran en los eventos que van de los actores a los sistemas.</a:t>
            </a:r>
          </a:p>
          <a:p>
            <a:pPr marL="457200" indent="-457200" algn="just">
              <a:buFont typeface="Arial" panose="020B0604020202020204" pitchFamily="34" charset="0"/>
              <a:buChar char="•"/>
            </a:pPr>
            <a:endParaRPr lang="es-ES" sz="2800" dirty="0"/>
          </a:p>
        </p:txBody>
      </p:sp>
    </p:spTree>
    <p:extLst>
      <p:ext uri="{BB962C8B-B14F-4D97-AF65-F5344CB8AC3E}">
        <p14:creationId xmlns:p14="http://schemas.microsoft.com/office/powerpoint/2010/main" xmlns="" val="787311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123838"/>
            <a:ext cx="2555775" cy="4601183"/>
          </a:xfrm>
        </p:spPr>
        <p:txBody>
          <a:bodyPr/>
          <a:lstStyle/>
          <a:p>
            <a:r>
              <a:rPr lang="es-ES" dirty="0" smtClean="0"/>
              <a:t>Características del diagrama </a:t>
            </a:r>
            <a:endParaRPr lang="es-ES" dirty="0"/>
          </a:p>
        </p:txBody>
      </p:sp>
      <p:sp>
        <p:nvSpPr>
          <p:cNvPr id="4" name="3 CuadroTexto"/>
          <p:cNvSpPr txBox="1"/>
          <p:nvPr/>
        </p:nvSpPr>
        <p:spPr>
          <a:xfrm>
            <a:off x="2843808" y="1412776"/>
            <a:ext cx="5832648" cy="2585323"/>
          </a:xfrm>
          <a:prstGeom prst="rect">
            <a:avLst/>
          </a:prstGeom>
          <a:noFill/>
        </p:spPr>
        <p:txBody>
          <a:bodyPr wrap="square" rtlCol="0">
            <a:spAutoFit/>
          </a:bodyPr>
          <a:lstStyle/>
          <a:p>
            <a:pPr algn="just">
              <a:lnSpc>
                <a:spcPct val="90000"/>
              </a:lnSpc>
            </a:pPr>
            <a:r>
              <a:rPr lang="es-ES" altLang="es-ES" dirty="0">
                <a:cs typeface="Arial" charset="0"/>
              </a:rPr>
              <a:t>El tiempo transcurre de arriba abajo</a:t>
            </a:r>
            <a:r>
              <a:rPr lang="es-MX" altLang="es-ES" dirty="0" smtClean="0">
                <a:cs typeface="Arial" charset="0"/>
              </a:rPr>
              <a:t>.</a:t>
            </a:r>
          </a:p>
          <a:p>
            <a:pPr algn="just">
              <a:lnSpc>
                <a:spcPct val="90000"/>
              </a:lnSpc>
            </a:pPr>
            <a:endParaRPr lang="es-MX" altLang="es-ES" dirty="0">
              <a:cs typeface="Arial" charset="0"/>
            </a:endParaRPr>
          </a:p>
          <a:p>
            <a:pPr algn="just">
              <a:lnSpc>
                <a:spcPct val="90000"/>
              </a:lnSpc>
            </a:pPr>
            <a:r>
              <a:rPr lang="es-ES" altLang="es-ES" dirty="0">
                <a:cs typeface="Arial" charset="0"/>
              </a:rPr>
              <a:t>Los diagramas de secuencia nos ayudan a comprender los cuellos de botella potenciales, para así poder eliminarlos. A la hora de documentar un diagrama de secuencia resulta importante mantener los enlaces de los mensajes a los métodos apropiados del diagrama de clases</a:t>
            </a:r>
            <a:r>
              <a:rPr lang="es-ES" altLang="es-ES" dirty="0" smtClean="0">
                <a:cs typeface="Arial" charset="0"/>
              </a:rPr>
              <a:t>.</a:t>
            </a:r>
          </a:p>
          <a:p>
            <a:pPr algn="just">
              <a:lnSpc>
                <a:spcPct val="90000"/>
              </a:lnSpc>
            </a:pPr>
            <a:endParaRPr lang="es-ES" altLang="es-ES" dirty="0" smtClean="0">
              <a:cs typeface="Arial" charset="0"/>
            </a:endParaRPr>
          </a:p>
          <a:p>
            <a:pPr algn="just">
              <a:lnSpc>
                <a:spcPct val="90000"/>
              </a:lnSpc>
            </a:pPr>
            <a:r>
              <a:rPr lang="es-ES" altLang="es-ES" dirty="0">
                <a:cs typeface="Arial" charset="0"/>
              </a:rPr>
              <a:t>Cuando existe demora entre el envío y la atención se puede indicar </a:t>
            </a:r>
            <a:r>
              <a:rPr lang="es-ES" altLang="es-ES" dirty="0" smtClean="0">
                <a:cs typeface="Arial" charset="0"/>
              </a:rPr>
              <a:t>usando </a:t>
            </a:r>
            <a:r>
              <a:rPr lang="es-ES" altLang="es-ES" dirty="0">
                <a:cs typeface="Arial" charset="0"/>
              </a:rPr>
              <a:t>una línea oblicua</a:t>
            </a:r>
            <a:r>
              <a:rPr lang="es-ES" altLang="es-ES" dirty="0" smtClean="0">
                <a:cs typeface="Arial" charset="0"/>
              </a:rPr>
              <a:t>.</a:t>
            </a:r>
            <a:endParaRPr lang="es-ES" sz="2000" dirty="0"/>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71165" t="70826" r="6953" b="9358"/>
          <a:stretch/>
        </p:blipFill>
        <p:spPr bwMode="auto">
          <a:xfrm>
            <a:off x="5709679" y="4575289"/>
            <a:ext cx="2667819" cy="1883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72325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752629" y="1268760"/>
            <a:ext cx="5976664" cy="2585323"/>
          </a:xfrm>
          <a:prstGeom prst="rect">
            <a:avLst/>
          </a:prstGeom>
          <a:noFill/>
        </p:spPr>
        <p:txBody>
          <a:bodyPr wrap="square" rtlCol="0">
            <a:spAutoFit/>
          </a:bodyPr>
          <a:lstStyle/>
          <a:p>
            <a:pPr algn="just">
              <a:buFont typeface="Arial" pitchFamily="34" charset="0"/>
              <a:buChar char="•"/>
            </a:pPr>
            <a:r>
              <a:rPr lang="es-MX" dirty="0" smtClean="0"/>
              <a:t>Objeto:</a:t>
            </a:r>
          </a:p>
          <a:p>
            <a:pPr algn="just"/>
            <a:r>
              <a:rPr lang="es-ES" altLang="es-ES" dirty="0"/>
              <a:t>Se  obtienen de los    diagramas  de casos de    uso,  y   se     representan  con   dos componentes:   opcionalmente el  nombre  del  objeto,  y  la clase a la que </a:t>
            </a:r>
            <a:r>
              <a:rPr lang="es-ES" altLang="es-ES" dirty="0" smtClean="0"/>
              <a:t>pertenece</a:t>
            </a:r>
          </a:p>
          <a:p>
            <a:pPr algn="just"/>
            <a:endParaRPr lang="es-MX" dirty="0" smtClean="0"/>
          </a:p>
          <a:p>
            <a:pPr algn="just"/>
            <a:r>
              <a:rPr lang="es-MX" dirty="0" smtClean="0"/>
              <a:t>Se colocan cerca de la parte superior del diagrama, de izquierda a derecha. El rol de la clase describe la manera en que un objeto se va a comportar en el contexto. No se listan los atributos del objeto.</a:t>
            </a:r>
            <a:endParaRPr lang="es-MX" dirty="0"/>
          </a:p>
        </p:txBody>
      </p:sp>
      <p:pic>
        <p:nvPicPr>
          <p:cNvPr id="1026" name="Picture 2"/>
          <p:cNvPicPr>
            <a:picLocks noChangeAspect="1" noChangeArrowheads="1"/>
          </p:cNvPicPr>
          <p:nvPr/>
        </p:nvPicPr>
        <p:blipFill>
          <a:blip r:embed="rId2" cstate="print"/>
          <a:srcRect/>
          <a:stretch>
            <a:fillRect/>
          </a:stretch>
        </p:blipFill>
        <p:spPr bwMode="auto">
          <a:xfrm>
            <a:off x="4139952" y="4293096"/>
            <a:ext cx="2894036" cy="1030080"/>
          </a:xfrm>
          <a:prstGeom prst="rect">
            <a:avLst/>
          </a:prstGeom>
          <a:noFill/>
          <a:ln w="9525">
            <a:noFill/>
            <a:miter lim="800000"/>
            <a:headEnd/>
            <a:tailEnd/>
          </a:ln>
        </p:spPr>
      </p:pic>
    </p:spTree>
    <p:extLst>
      <p:ext uri="{BB962C8B-B14F-4D97-AF65-F5344CB8AC3E}">
        <p14:creationId xmlns:p14="http://schemas.microsoft.com/office/powerpoint/2010/main" xmlns="" val="217374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843808" y="1196752"/>
            <a:ext cx="5472608" cy="1938992"/>
          </a:xfrm>
          <a:prstGeom prst="rect">
            <a:avLst/>
          </a:prstGeom>
          <a:noFill/>
        </p:spPr>
        <p:txBody>
          <a:bodyPr wrap="square" rtlCol="0">
            <a:spAutoFit/>
          </a:bodyPr>
          <a:lstStyle/>
          <a:p>
            <a:pPr algn="just">
              <a:buFont typeface="Arial" pitchFamily="34" charset="0"/>
              <a:buChar char="•"/>
            </a:pPr>
            <a:r>
              <a:rPr lang="es-MX" sz="2000" dirty="0" smtClean="0"/>
              <a:t>Activación:</a:t>
            </a:r>
          </a:p>
          <a:p>
            <a:pPr algn="just"/>
            <a:r>
              <a:rPr lang="es-MX" sz="2000" dirty="0" smtClean="0"/>
              <a:t>Los cuadros de activación representa la ejecución de una operación que realiza el objeto, la longitud del rectángulo simboliza el </a:t>
            </a:r>
          </a:p>
          <a:p>
            <a:pPr algn="just"/>
            <a:r>
              <a:rPr lang="es-MX" sz="2000" dirty="0" smtClean="0"/>
              <a:t>tiempo que un objeto necesita para completar una tarea. </a:t>
            </a:r>
            <a:endParaRPr lang="es-MX" sz="2000" dirty="0"/>
          </a:p>
        </p:txBody>
      </p:sp>
      <p:pic>
        <p:nvPicPr>
          <p:cNvPr id="2050" name="Picture 2"/>
          <p:cNvPicPr>
            <a:picLocks noChangeAspect="1" noChangeArrowheads="1"/>
          </p:cNvPicPr>
          <p:nvPr/>
        </p:nvPicPr>
        <p:blipFill>
          <a:blip r:embed="rId2" cstate="print"/>
          <a:srcRect/>
          <a:stretch>
            <a:fillRect/>
          </a:stretch>
        </p:blipFill>
        <p:spPr bwMode="auto">
          <a:xfrm>
            <a:off x="4788024" y="3135744"/>
            <a:ext cx="2656735" cy="3140968"/>
          </a:xfrm>
          <a:prstGeom prst="rect">
            <a:avLst/>
          </a:prstGeom>
          <a:noFill/>
          <a:ln w="9525">
            <a:noFill/>
            <a:miter lim="800000"/>
            <a:headEnd/>
            <a:tailEnd/>
          </a:ln>
        </p:spPr>
      </p:pic>
    </p:spTree>
    <p:extLst>
      <p:ext uri="{BB962C8B-B14F-4D97-AF65-F5344CB8AC3E}">
        <p14:creationId xmlns:p14="http://schemas.microsoft.com/office/powerpoint/2010/main" xmlns="" val="1895613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627784" y="1556792"/>
            <a:ext cx="5832648" cy="2862322"/>
          </a:xfrm>
          <a:prstGeom prst="rect">
            <a:avLst/>
          </a:prstGeom>
          <a:noFill/>
        </p:spPr>
        <p:txBody>
          <a:bodyPr wrap="square" rtlCol="0">
            <a:spAutoFit/>
          </a:bodyPr>
          <a:lstStyle/>
          <a:p>
            <a:pPr algn="just">
              <a:buFont typeface="Arial" pitchFamily="34" charset="0"/>
              <a:buChar char="•"/>
            </a:pPr>
            <a:r>
              <a:rPr lang="es-MX" sz="2000" dirty="0" smtClean="0"/>
              <a:t>Mensajes:</a:t>
            </a:r>
          </a:p>
          <a:p>
            <a:pPr algn="just"/>
            <a:r>
              <a:rPr lang="es-ES" altLang="es-ES" sz="2000" dirty="0"/>
              <a:t>Se representan mediante una flecha horizontal que va desde la línea de vida del objeto que envió el mensaje, hasta la línea de vida del objeto que ha recibido el mensaje</a:t>
            </a:r>
            <a:r>
              <a:rPr lang="es-ES" altLang="es-ES" sz="2000" dirty="0" smtClean="0"/>
              <a:t>.</a:t>
            </a:r>
          </a:p>
          <a:p>
            <a:pPr algn="just"/>
            <a:endParaRPr lang="es-ES" altLang="es-ES" sz="2000" dirty="0" smtClean="0"/>
          </a:p>
          <a:p>
            <a:pPr algn="just"/>
            <a:r>
              <a:rPr lang="es-ES" altLang="es-ES" sz="2000" dirty="0" smtClean="0"/>
              <a:t>Si </a:t>
            </a:r>
            <a:r>
              <a:rPr lang="es-ES" altLang="es-ES" sz="2000" dirty="0"/>
              <a:t>un mensaje requiere un cierto tiempo para llegar a su destino, entonces la flecha del mensaje se dibuja diagonalmente hacia abajo. </a:t>
            </a:r>
          </a:p>
        </p:txBody>
      </p:sp>
    </p:spTree>
    <p:extLst>
      <p:ext uri="{BB962C8B-B14F-4D97-AF65-F5344CB8AC3E}">
        <p14:creationId xmlns:p14="http://schemas.microsoft.com/office/powerpoint/2010/main" xmlns="" val="4125513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563048" y="697920"/>
            <a:ext cx="4824536" cy="1938992"/>
          </a:xfrm>
          <a:prstGeom prst="rect">
            <a:avLst/>
          </a:prstGeom>
          <a:noFill/>
        </p:spPr>
        <p:txBody>
          <a:bodyPr wrap="square" rtlCol="0">
            <a:spAutoFit/>
          </a:bodyPr>
          <a:lstStyle/>
          <a:p>
            <a:pPr algn="just">
              <a:buFont typeface="Arial" pitchFamily="34" charset="0"/>
              <a:buChar char="•"/>
            </a:pPr>
            <a:r>
              <a:rPr lang="es-MX" sz="2000" dirty="0" smtClean="0"/>
              <a:t>Mensajes:</a:t>
            </a:r>
          </a:p>
          <a:p>
            <a:pPr algn="just"/>
            <a:r>
              <a:rPr lang="es-MX" sz="2000" dirty="0" smtClean="0"/>
              <a:t>Estas flechas representan comunicaciones entre objetos. </a:t>
            </a:r>
          </a:p>
          <a:p>
            <a:pPr algn="just"/>
            <a:endParaRPr lang="es-MX" sz="2000" dirty="0" smtClean="0"/>
          </a:p>
          <a:p>
            <a:pPr algn="just"/>
            <a:r>
              <a:rPr lang="es-MX" sz="2000" dirty="0" smtClean="0"/>
              <a:t>Un objeto puede enviarse un mensaje a si mismo.</a:t>
            </a:r>
            <a:endParaRPr lang="es-MX" sz="2000" dirty="0"/>
          </a:p>
        </p:txBody>
      </p:sp>
      <p:pic>
        <p:nvPicPr>
          <p:cNvPr id="3074" name="Picture 2"/>
          <p:cNvPicPr>
            <a:picLocks noChangeAspect="1" noChangeArrowheads="1"/>
          </p:cNvPicPr>
          <p:nvPr/>
        </p:nvPicPr>
        <p:blipFill>
          <a:blip r:embed="rId2" cstate="print"/>
          <a:srcRect/>
          <a:stretch>
            <a:fillRect/>
          </a:stretch>
        </p:blipFill>
        <p:spPr bwMode="auto">
          <a:xfrm>
            <a:off x="4696227" y="2492896"/>
            <a:ext cx="2680692" cy="3551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325118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771800" y="877347"/>
            <a:ext cx="7776864" cy="461665"/>
          </a:xfrm>
          <a:prstGeom prst="rect">
            <a:avLst/>
          </a:prstGeom>
          <a:noFill/>
        </p:spPr>
        <p:txBody>
          <a:bodyPr wrap="square" rtlCol="0">
            <a:spAutoFit/>
          </a:bodyPr>
          <a:lstStyle/>
          <a:p>
            <a:pPr algn="just">
              <a:buFont typeface="Arial" pitchFamily="34" charset="0"/>
              <a:buChar char="•"/>
            </a:pPr>
            <a:r>
              <a:rPr lang="es-MX" sz="2400" dirty="0" smtClean="0"/>
              <a:t>Tipos de mensajes:</a:t>
            </a:r>
          </a:p>
        </p:txBody>
      </p:sp>
      <p:pic>
        <p:nvPicPr>
          <p:cNvPr id="10" name="9 Imagen"/>
          <p:cNvPicPr/>
          <p:nvPr/>
        </p:nvPicPr>
        <p:blipFill rotWithShape="1">
          <a:blip r:embed="rId2" cstate="print"/>
          <a:srcRect l="43794" t="42779" r="25727" b="32028"/>
          <a:stretch/>
        </p:blipFill>
        <p:spPr bwMode="auto">
          <a:xfrm>
            <a:off x="2915816" y="2013513"/>
            <a:ext cx="4608512" cy="2683371"/>
          </a:xfrm>
          <a:prstGeom prst="rect">
            <a:avLst/>
          </a:prstGeom>
          <a:ln>
            <a:noFill/>
          </a:ln>
          <a:extLst>
            <a:ext uri="{53640926-AAD7-44D8-BBD7-CCE9431645EC}">
              <a14:shadowObscured xmlns:a14="http://schemas.microsoft.com/office/drawing/2010/main" xmlns=""/>
            </a:ext>
          </a:extLst>
        </p:spPr>
      </p:pic>
      <p:cxnSp>
        <p:nvCxnSpPr>
          <p:cNvPr id="11" name="10 Conector recto"/>
          <p:cNvCxnSpPr/>
          <p:nvPr/>
        </p:nvCxnSpPr>
        <p:spPr>
          <a:xfrm>
            <a:off x="2483768" y="5248275"/>
            <a:ext cx="460851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2851943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627784" y="1844824"/>
            <a:ext cx="5472608" cy="2554545"/>
          </a:xfrm>
          <a:prstGeom prst="rect">
            <a:avLst/>
          </a:prstGeom>
          <a:noFill/>
        </p:spPr>
        <p:txBody>
          <a:bodyPr wrap="square" rtlCol="0">
            <a:spAutoFit/>
          </a:bodyPr>
          <a:lstStyle/>
          <a:p>
            <a:pPr algn="just">
              <a:buFont typeface="Arial" pitchFamily="34" charset="0"/>
              <a:buChar char="•"/>
            </a:pPr>
            <a:r>
              <a:rPr lang="es-MX" sz="2000" dirty="0" smtClean="0"/>
              <a:t>Mensaje Simple: es la transferencia del control de un objeto a otro.</a:t>
            </a:r>
          </a:p>
          <a:p>
            <a:pPr algn="just">
              <a:buFont typeface="Arial" pitchFamily="34" charset="0"/>
              <a:buChar char="•"/>
            </a:pPr>
            <a:endParaRPr lang="es-MX" sz="2000" dirty="0" smtClean="0"/>
          </a:p>
          <a:p>
            <a:pPr algn="just">
              <a:buFont typeface="Arial" pitchFamily="34" charset="0"/>
              <a:buChar char="•"/>
            </a:pPr>
            <a:r>
              <a:rPr lang="es-MX" sz="2000" dirty="0" smtClean="0"/>
              <a:t>Mensaje Síncrono: espera la respuesta del mensaje enviado antes de continuar.</a:t>
            </a:r>
          </a:p>
          <a:p>
            <a:pPr algn="just">
              <a:buFont typeface="Arial" pitchFamily="34" charset="0"/>
              <a:buChar char="•"/>
            </a:pPr>
            <a:endParaRPr lang="es-MX" sz="2000" dirty="0" smtClean="0"/>
          </a:p>
          <a:p>
            <a:pPr algn="just">
              <a:buFont typeface="Arial" pitchFamily="34" charset="0"/>
              <a:buChar char="•"/>
            </a:pPr>
            <a:r>
              <a:rPr lang="es-MX" sz="2000" dirty="0" smtClean="0"/>
              <a:t>Mensaje  Asíncrono: continua sin esperar respuesta. </a:t>
            </a:r>
          </a:p>
        </p:txBody>
      </p:sp>
    </p:spTree>
    <p:extLst>
      <p:ext uri="{BB962C8B-B14F-4D97-AF65-F5344CB8AC3E}">
        <p14:creationId xmlns:p14="http://schemas.microsoft.com/office/powerpoint/2010/main" xmlns="" val="253879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p:txBody>
          <a:bodyPr/>
          <a:lstStyle/>
          <a:p>
            <a:pPr>
              <a:buNone/>
            </a:pPr>
            <a:r>
              <a:rPr lang="es-CR" dirty="0" smtClean="0"/>
              <a:t>El diagrama de casos de uso representa la forma en como un Cliente (Actor) opera con el sistema en desarrollo, además de la forma, el tipo y orden en como los elementos interactúan (operaciones o casos de uso). </a:t>
            </a:r>
          </a:p>
          <a:p>
            <a:pPr>
              <a:buNone/>
            </a:pPr>
            <a:endParaRPr lang="es-CR" dirty="0" smtClean="0"/>
          </a:p>
          <a:p>
            <a:pPr>
              <a:buNone/>
            </a:pPr>
            <a:r>
              <a:rPr lang="es-CR" dirty="0" smtClean="0"/>
              <a:t>Un diagrama de casos de uso consta de los siguientes elementos: </a:t>
            </a:r>
          </a:p>
          <a:p>
            <a:r>
              <a:rPr lang="es-CR" dirty="0" smtClean="0"/>
              <a:t>Actor. </a:t>
            </a:r>
          </a:p>
          <a:p>
            <a:r>
              <a:rPr lang="es-CR" dirty="0" smtClean="0"/>
              <a:t>Casos de Uso. </a:t>
            </a:r>
          </a:p>
          <a:p>
            <a:r>
              <a:rPr lang="es-CR" dirty="0" smtClean="0"/>
              <a:t>Relaciones de Uso, Herencia y Comunicación. </a:t>
            </a:r>
          </a:p>
          <a:p>
            <a:endParaRPr lang="es-C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771800" y="1700808"/>
            <a:ext cx="5544616" cy="1323439"/>
          </a:xfrm>
          <a:prstGeom prst="rect">
            <a:avLst/>
          </a:prstGeom>
          <a:noFill/>
        </p:spPr>
        <p:txBody>
          <a:bodyPr wrap="square" rtlCol="0">
            <a:spAutoFit/>
          </a:bodyPr>
          <a:lstStyle/>
          <a:p>
            <a:pPr algn="just">
              <a:buFont typeface="Arial" pitchFamily="34" charset="0"/>
              <a:buChar char="•"/>
            </a:pPr>
            <a:r>
              <a:rPr lang="es-MX" sz="2000" dirty="0" smtClean="0"/>
              <a:t>Líneas de Vida:</a:t>
            </a:r>
          </a:p>
          <a:p>
            <a:pPr algn="just"/>
            <a:r>
              <a:rPr lang="es-MX" sz="2000" dirty="0" smtClean="0"/>
              <a:t>Las líneas de vida son verticales y en línea de puntos, ellas indican la presencia del objeto durante el tiempo. </a:t>
            </a:r>
          </a:p>
        </p:txBody>
      </p:sp>
      <p:pic>
        <p:nvPicPr>
          <p:cNvPr id="5122" name="Picture 2"/>
          <p:cNvPicPr>
            <a:picLocks noChangeAspect="1" noChangeArrowheads="1"/>
          </p:cNvPicPr>
          <p:nvPr/>
        </p:nvPicPr>
        <p:blipFill>
          <a:blip r:embed="rId2" cstate="print"/>
          <a:srcRect/>
          <a:stretch>
            <a:fillRect/>
          </a:stretch>
        </p:blipFill>
        <p:spPr bwMode="auto">
          <a:xfrm>
            <a:off x="5652120" y="3356992"/>
            <a:ext cx="2298948" cy="3178647"/>
          </a:xfrm>
          <a:prstGeom prst="rect">
            <a:avLst/>
          </a:prstGeom>
          <a:noFill/>
          <a:ln w="9525">
            <a:noFill/>
            <a:miter lim="800000"/>
            <a:headEnd/>
            <a:tailEnd/>
          </a:ln>
        </p:spPr>
      </p:pic>
    </p:spTree>
    <p:extLst>
      <p:ext uri="{BB962C8B-B14F-4D97-AF65-F5344CB8AC3E}">
        <p14:creationId xmlns:p14="http://schemas.microsoft.com/office/powerpoint/2010/main" xmlns="" val="3132415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627784" y="1123838"/>
            <a:ext cx="5976664" cy="1323439"/>
          </a:xfrm>
          <a:prstGeom prst="rect">
            <a:avLst/>
          </a:prstGeom>
          <a:noFill/>
        </p:spPr>
        <p:txBody>
          <a:bodyPr wrap="square" rtlCol="0">
            <a:spAutoFit/>
          </a:bodyPr>
          <a:lstStyle/>
          <a:p>
            <a:pPr algn="just">
              <a:buFont typeface="Arial" pitchFamily="34" charset="0"/>
              <a:buChar char="•"/>
            </a:pPr>
            <a:r>
              <a:rPr lang="es-MX" sz="2000" dirty="0" smtClean="0"/>
              <a:t>Destrucción de Objetos:</a:t>
            </a:r>
          </a:p>
          <a:p>
            <a:pPr algn="just"/>
            <a:r>
              <a:rPr lang="es-MX" sz="2000" dirty="0" smtClean="0"/>
              <a:t>Los objetos pueden ser eliminados tempranamente usando una flecha etiquetada "&lt;&lt;destruir&gt;&gt;" que a una X. </a:t>
            </a:r>
          </a:p>
        </p:txBody>
      </p:sp>
      <p:pic>
        <p:nvPicPr>
          <p:cNvPr id="6146" name="Picture 2"/>
          <p:cNvPicPr>
            <a:picLocks noChangeAspect="1" noChangeArrowheads="1"/>
          </p:cNvPicPr>
          <p:nvPr/>
        </p:nvPicPr>
        <p:blipFill>
          <a:blip r:embed="rId2" cstate="print"/>
          <a:srcRect/>
          <a:stretch>
            <a:fillRect/>
          </a:stretch>
        </p:blipFill>
        <p:spPr bwMode="auto">
          <a:xfrm>
            <a:off x="4860032" y="2636912"/>
            <a:ext cx="2160240" cy="3197724"/>
          </a:xfrm>
          <a:prstGeom prst="rect">
            <a:avLst/>
          </a:prstGeom>
          <a:noFill/>
          <a:ln w="9525">
            <a:noFill/>
            <a:miter lim="800000"/>
            <a:headEnd/>
            <a:tailEnd/>
          </a:ln>
        </p:spPr>
      </p:pic>
    </p:spTree>
    <p:extLst>
      <p:ext uri="{BB962C8B-B14F-4D97-AF65-F5344CB8AC3E}">
        <p14:creationId xmlns:p14="http://schemas.microsoft.com/office/powerpoint/2010/main" xmlns="" val="1480690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Elementos del diagrama de secuencia</a:t>
            </a:r>
            <a:endParaRPr lang="es-MX" dirty="0"/>
          </a:p>
        </p:txBody>
      </p:sp>
      <p:sp>
        <p:nvSpPr>
          <p:cNvPr id="3" name="2 CuadroTexto"/>
          <p:cNvSpPr txBox="1"/>
          <p:nvPr/>
        </p:nvSpPr>
        <p:spPr>
          <a:xfrm>
            <a:off x="2771800" y="1340768"/>
            <a:ext cx="5544616" cy="2123658"/>
          </a:xfrm>
          <a:prstGeom prst="rect">
            <a:avLst/>
          </a:prstGeom>
          <a:noFill/>
        </p:spPr>
        <p:txBody>
          <a:bodyPr wrap="square" rtlCol="0">
            <a:spAutoFit/>
          </a:bodyPr>
          <a:lstStyle/>
          <a:p>
            <a:pPr algn="just">
              <a:buFont typeface="Arial" pitchFamily="34" charset="0"/>
              <a:buChar char="•"/>
            </a:pPr>
            <a:r>
              <a:rPr lang="es-MX" sz="2000" dirty="0" err="1" smtClean="0"/>
              <a:t>Loops</a:t>
            </a:r>
            <a:r>
              <a:rPr lang="es-MX" sz="2000" dirty="0" smtClean="0"/>
              <a:t>:</a:t>
            </a:r>
          </a:p>
          <a:p>
            <a:pPr algn="just"/>
            <a:r>
              <a:rPr lang="es-MX" sz="2000" dirty="0" smtClean="0"/>
              <a:t>Una repetición o </a:t>
            </a:r>
            <a:r>
              <a:rPr lang="es-MX" sz="2000" dirty="0" err="1" smtClean="0"/>
              <a:t>loop</a:t>
            </a:r>
            <a:r>
              <a:rPr lang="es-MX" sz="2000" dirty="0" smtClean="0"/>
              <a:t> en un diagrama de secuencias, es representado como un  rectángulo. La condición para abandonar el  </a:t>
            </a:r>
            <a:r>
              <a:rPr lang="es-MX" sz="2000" dirty="0" err="1" smtClean="0"/>
              <a:t>loop</a:t>
            </a:r>
            <a:r>
              <a:rPr lang="es-MX" sz="2000" dirty="0" smtClean="0"/>
              <a:t> se coloca en la parte inferior entre  corchetes [ ]. </a:t>
            </a:r>
          </a:p>
          <a:p>
            <a:pPr algn="just"/>
            <a:endParaRPr lang="es-MX" sz="3200" dirty="0" smtClean="0"/>
          </a:p>
        </p:txBody>
      </p:sp>
      <p:pic>
        <p:nvPicPr>
          <p:cNvPr id="7170" name="Picture 2"/>
          <p:cNvPicPr>
            <a:picLocks noChangeAspect="1" noChangeArrowheads="1"/>
          </p:cNvPicPr>
          <p:nvPr/>
        </p:nvPicPr>
        <p:blipFill>
          <a:blip r:embed="rId2" cstate="print"/>
          <a:srcRect/>
          <a:stretch>
            <a:fillRect/>
          </a:stretch>
        </p:blipFill>
        <p:spPr bwMode="auto">
          <a:xfrm>
            <a:off x="4932040" y="3861048"/>
            <a:ext cx="2304256" cy="2803701"/>
          </a:xfrm>
          <a:prstGeom prst="rect">
            <a:avLst/>
          </a:prstGeom>
          <a:noFill/>
          <a:ln w="9525">
            <a:noFill/>
            <a:miter lim="800000"/>
            <a:headEnd/>
            <a:tailEnd/>
          </a:ln>
        </p:spPr>
      </p:pic>
    </p:spTree>
    <p:extLst>
      <p:ext uri="{BB962C8B-B14F-4D97-AF65-F5344CB8AC3E}">
        <p14:creationId xmlns:p14="http://schemas.microsoft.com/office/powerpoint/2010/main" xmlns="" val="2259317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Errores más comunes al construir diagramas de secuencia </a:t>
            </a:r>
            <a:endParaRPr lang="es-MX" dirty="0"/>
          </a:p>
        </p:txBody>
      </p:sp>
      <p:sp>
        <p:nvSpPr>
          <p:cNvPr id="3" name="2 CuadroTexto"/>
          <p:cNvSpPr txBox="1"/>
          <p:nvPr/>
        </p:nvSpPr>
        <p:spPr>
          <a:xfrm>
            <a:off x="2699792" y="1846560"/>
            <a:ext cx="5616624" cy="3354765"/>
          </a:xfrm>
          <a:prstGeom prst="rect">
            <a:avLst/>
          </a:prstGeom>
          <a:noFill/>
        </p:spPr>
        <p:txBody>
          <a:bodyPr wrap="square" rtlCol="0">
            <a:spAutoFit/>
          </a:bodyPr>
          <a:lstStyle/>
          <a:p>
            <a:pPr algn="just">
              <a:buFont typeface="Arial" pitchFamily="34" charset="0"/>
              <a:buChar char="•"/>
            </a:pPr>
            <a:r>
              <a:rPr lang="es-ES" altLang="es-ES" sz="2000" dirty="0" smtClean="0"/>
              <a:t>No  </a:t>
            </a:r>
            <a:r>
              <a:rPr lang="es-ES" altLang="es-ES" sz="2000" dirty="0"/>
              <a:t>realizar un diagrama  de secuencia para cada caso de uso. </a:t>
            </a:r>
            <a:endParaRPr lang="es-ES" altLang="es-ES" sz="2000" dirty="0" smtClean="0"/>
          </a:p>
          <a:p>
            <a:pPr algn="just">
              <a:buFont typeface="Arial" pitchFamily="34" charset="0"/>
              <a:buChar char="•"/>
            </a:pPr>
            <a:endParaRPr lang="es-ES" altLang="es-ES" sz="2000" dirty="0" smtClean="0"/>
          </a:p>
          <a:p>
            <a:pPr algn="just">
              <a:buFont typeface="Arial" pitchFamily="34" charset="0"/>
              <a:buChar char="•"/>
            </a:pPr>
            <a:r>
              <a:rPr lang="es-ES" altLang="es-ES" sz="2000" dirty="0" smtClean="0"/>
              <a:t>No  </a:t>
            </a:r>
            <a:r>
              <a:rPr lang="es-ES" altLang="es-ES" sz="2000" dirty="0"/>
              <a:t>poner  el   texto  del  caso de  uso en el diagrama de secuencia. </a:t>
            </a:r>
            <a:endParaRPr lang="es-ES" altLang="es-ES" sz="2000" dirty="0" smtClean="0"/>
          </a:p>
          <a:p>
            <a:pPr algn="just">
              <a:buFont typeface="Arial" pitchFamily="34" charset="0"/>
              <a:buChar char="•"/>
            </a:pPr>
            <a:endParaRPr lang="es-ES_tradnl" altLang="es-ES" sz="2000" dirty="0"/>
          </a:p>
          <a:p>
            <a:pPr algn="just">
              <a:buFont typeface="Arial" pitchFamily="34" charset="0"/>
              <a:buChar char="•"/>
            </a:pPr>
            <a:r>
              <a:rPr lang="es-ES" altLang="es-ES" sz="2000" dirty="0" smtClean="0"/>
              <a:t>No  </a:t>
            </a:r>
            <a:r>
              <a:rPr lang="es-ES" altLang="es-ES" sz="2000" dirty="0"/>
              <a:t>haber  identificado   todos   los   objetos necesarios al desarrollar nuestros diagramas de casos de uso.</a:t>
            </a:r>
            <a:endParaRPr lang="es-ES_tradnl" altLang="es-ES" sz="2000" dirty="0"/>
          </a:p>
          <a:p>
            <a:pPr algn="just"/>
            <a:endParaRPr lang="es-MX" sz="3200" dirty="0" smtClean="0"/>
          </a:p>
        </p:txBody>
      </p:sp>
    </p:spTree>
    <p:extLst>
      <p:ext uri="{BB962C8B-B14F-4D97-AF65-F5344CB8AC3E}">
        <p14:creationId xmlns:p14="http://schemas.microsoft.com/office/powerpoint/2010/main" xmlns="" val="506686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Errores más comunes al construir diagramas de secuencia </a:t>
            </a:r>
            <a:endParaRPr lang="es-MX" dirty="0"/>
          </a:p>
        </p:txBody>
      </p:sp>
      <p:sp>
        <p:nvSpPr>
          <p:cNvPr id="3" name="2 CuadroTexto"/>
          <p:cNvSpPr txBox="1"/>
          <p:nvPr/>
        </p:nvSpPr>
        <p:spPr>
          <a:xfrm>
            <a:off x="2699792" y="2119496"/>
            <a:ext cx="5616624" cy="1938992"/>
          </a:xfrm>
          <a:prstGeom prst="rect">
            <a:avLst/>
          </a:prstGeom>
          <a:noFill/>
        </p:spPr>
        <p:txBody>
          <a:bodyPr wrap="square" rtlCol="0">
            <a:spAutoFit/>
          </a:bodyPr>
          <a:lstStyle/>
          <a:p>
            <a:pPr marL="457200" indent="-457200" algn="just">
              <a:buFont typeface="Arial" panose="020B0604020202020204" pitchFamily="34" charset="0"/>
              <a:buChar char="•"/>
            </a:pPr>
            <a:r>
              <a:rPr lang="es-ES" altLang="es-ES" sz="2000" dirty="0" smtClean="0"/>
              <a:t>No </a:t>
            </a:r>
            <a:r>
              <a:rPr lang="es-ES" altLang="es-ES" sz="2000" dirty="0"/>
              <a:t>permitir una relación visual  entre el texto del caso de uso y las flechas de los </a:t>
            </a:r>
            <a:r>
              <a:rPr lang="es-ES" altLang="es-ES" sz="2000" dirty="0" smtClean="0"/>
              <a:t>mensajes.</a:t>
            </a:r>
          </a:p>
          <a:p>
            <a:pPr marL="457200" indent="-457200" algn="just">
              <a:buFont typeface="Arial" panose="020B0604020202020204" pitchFamily="34" charset="0"/>
              <a:buChar char="•"/>
            </a:pPr>
            <a:endParaRPr lang="es-ES" altLang="es-ES" sz="2000" dirty="0" smtClean="0"/>
          </a:p>
          <a:p>
            <a:pPr marL="457200" indent="-457200" algn="just">
              <a:buFont typeface="Arial" panose="020B0604020202020204" pitchFamily="34" charset="0"/>
              <a:buChar char="•"/>
            </a:pPr>
            <a:r>
              <a:rPr lang="es-ES" altLang="es-ES" sz="2000" dirty="0" smtClean="0"/>
              <a:t>No  </a:t>
            </a:r>
            <a:r>
              <a:rPr lang="es-ES" altLang="es-ES" sz="2000" dirty="0"/>
              <a:t>mostrar  los detalles,  sino dejar nuestros diagramas  de  secuencia  en un nivel alto de </a:t>
            </a:r>
            <a:r>
              <a:rPr lang="es-ES" altLang="es-ES" sz="2000" dirty="0" smtClean="0"/>
              <a:t>abstracción.</a:t>
            </a:r>
          </a:p>
        </p:txBody>
      </p:sp>
    </p:spTree>
    <p:extLst>
      <p:ext uri="{BB962C8B-B14F-4D97-AF65-F5344CB8AC3E}">
        <p14:creationId xmlns:p14="http://schemas.microsoft.com/office/powerpoint/2010/main" xmlns="" val="2777715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Errores más comunes al construir diagramas de secuencia </a:t>
            </a:r>
            <a:endParaRPr lang="es-MX" dirty="0"/>
          </a:p>
        </p:txBody>
      </p:sp>
      <p:sp>
        <p:nvSpPr>
          <p:cNvPr id="3" name="2 CuadroTexto"/>
          <p:cNvSpPr txBox="1"/>
          <p:nvPr/>
        </p:nvSpPr>
        <p:spPr>
          <a:xfrm>
            <a:off x="2627784" y="2348880"/>
            <a:ext cx="6048672" cy="1631216"/>
          </a:xfrm>
          <a:prstGeom prst="rect">
            <a:avLst/>
          </a:prstGeom>
          <a:noFill/>
        </p:spPr>
        <p:txBody>
          <a:bodyPr wrap="square" rtlCol="0">
            <a:spAutoFit/>
          </a:bodyPr>
          <a:lstStyle/>
          <a:p>
            <a:pPr marL="457200" indent="-457200" algn="just">
              <a:buFont typeface="Arial" panose="020B0604020202020204" pitchFamily="34" charset="0"/>
              <a:buChar char="•"/>
            </a:pPr>
            <a:r>
              <a:rPr lang="es-ES" altLang="es-ES" sz="2000" dirty="0" smtClean="0"/>
              <a:t>Convertir  </a:t>
            </a:r>
            <a:r>
              <a:rPr lang="es-ES" altLang="es-ES" sz="2000" dirty="0"/>
              <a:t>nuestros  diagramas de secuencias en  diagramas   de  flujo,  y  no  usarlos para establecer  comportamientos  entre los </a:t>
            </a:r>
            <a:r>
              <a:rPr lang="es-ES" altLang="es-ES" sz="2000" dirty="0" smtClean="0"/>
              <a:t>objetos.</a:t>
            </a:r>
          </a:p>
          <a:p>
            <a:pPr marL="457200" indent="-457200" algn="just">
              <a:buFont typeface="Arial" panose="020B0604020202020204" pitchFamily="34" charset="0"/>
              <a:buChar char="•"/>
            </a:pPr>
            <a:endParaRPr lang="es-ES_tradnl" altLang="es-ES" sz="2000" dirty="0"/>
          </a:p>
          <a:p>
            <a:pPr marL="457200" indent="-457200" algn="just">
              <a:buFont typeface="Arial" panose="020B0604020202020204" pitchFamily="34" charset="0"/>
              <a:buChar char="•"/>
            </a:pPr>
            <a:r>
              <a:rPr lang="es-ES" altLang="es-ES" sz="2000" dirty="0" smtClean="0"/>
              <a:t>No  </a:t>
            </a:r>
            <a:r>
              <a:rPr lang="es-ES" altLang="es-ES" sz="2000" dirty="0"/>
              <a:t>enfocarnos  en  los métodos interesantes. </a:t>
            </a:r>
            <a:endParaRPr lang="es-ES_tradnl" altLang="es-ES" sz="2000" dirty="0"/>
          </a:p>
        </p:txBody>
      </p:sp>
    </p:spTree>
    <p:extLst>
      <p:ext uri="{BB962C8B-B14F-4D97-AF65-F5344CB8AC3E}">
        <p14:creationId xmlns:p14="http://schemas.microsoft.com/office/powerpoint/2010/main" xmlns="" val="3647037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general</a:t>
            </a:r>
            <a:endParaRPr lang="es-ES" dirty="0"/>
          </a:p>
        </p:txBody>
      </p:sp>
      <p:sp>
        <p:nvSpPr>
          <p:cNvPr id="3" name="2 CuadroTexto"/>
          <p:cNvSpPr txBox="1"/>
          <p:nvPr/>
        </p:nvSpPr>
        <p:spPr>
          <a:xfrm>
            <a:off x="2699792" y="1700808"/>
            <a:ext cx="5904656" cy="1323439"/>
          </a:xfrm>
          <a:prstGeom prst="rect">
            <a:avLst/>
          </a:prstGeom>
          <a:noFill/>
        </p:spPr>
        <p:txBody>
          <a:bodyPr wrap="square" rtlCol="0">
            <a:spAutoFit/>
          </a:bodyPr>
          <a:lstStyle/>
          <a:p>
            <a:pPr algn="just"/>
            <a:r>
              <a:rPr lang="es-ES" sz="2000" dirty="0" smtClean="0"/>
              <a:t>Supongamos que un usuario de una GUI presiona una tecla alfanumérica, si asumimos que utiliza una aplicación como un procesador de texto el </a:t>
            </a:r>
            <a:r>
              <a:rPr lang="es-ES" sz="2000" b="1" dirty="0" smtClean="0"/>
              <a:t>caso de uso </a:t>
            </a:r>
            <a:r>
              <a:rPr lang="es-ES" sz="2000" dirty="0" smtClean="0"/>
              <a:t>sería el siguiente:</a:t>
            </a:r>
            <a:endParaRPr lang="es-ES" sz="200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5703" t="42188" r="52813" b="43457"/>
          <a:stretch/>
        </p:blipFill>
        <p:spPr bwMode="auto">
          <a:xfrm>
            <a:off x="3164913" y="3645024"/>
            <a:ext cx="4974414" cy="1814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3317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general</a:t>
            </a:r>
            <a:endParaRPr lang="es-ES" dirty="0"/>
          </a:p>
        </p:txBody>
      </p:sp>
      <p:sp>
        <p:nvSpPr>
          <p:cNvPr id="3" name="2 CuadroTexto"/>
          <p:cNvSpPr txBox="1"/>
          <p:nvPr/>
        </p:nvSpPr>
        <p:spPr>
          <a:xfrm>
            <a:off x="2591780" y="2060848"/>
            <a:ext cx="6192688" cy="707886"/>
          </a:xfrm>
          <a:prstGeom prst="rect">
            <a:avLst/>
          </a:prstGeom>
          <a:noFill/>
        </p:spPr>
        <p:txBody>
          <a:bodyPr wrap="square" rtlCol="0">
            <a:spAutoFit/>
          </a:bodyPr>
          <a:lstStyle/>
          <a:p>
            <a:pPr algn="just"/>
            <a:r>
              <a:rPr lang="es-ES" sz="2000" dirty="0" smtClean="0"/>
              <a:t>El caso uso nos representa la acción concreta que el usuario realiza, en este caso el usuario oprime una tecla.</a:t>
            </a:r>
            <a:endParaRPr lang="es-ES" sz="2000" dirty="0"/>
          </a:p>
        </p:txBody>
      </p:sp>
      <p:sp>
        <p:nvSpPr>
          <p:cNvPr id="4" name="3 CuadroTexto"/>
          <p:cNvSpPr txBox="1"/>
          <p:nvPr/>
        </p:nvSpPr>
        <p:spPr>
          <a:xfrm>
            <a:off x="2699792" y="3284984"/>
            <a:ext cx="5976664" cy="1015663"/>
          </a:xfrm>
          <a:prstGeom prst="rect">
            <a:avLst/>
          </a:prstGeom>
          <a:noFill/>
        </p:spPr>
        <p:txBody>
          <a:bodyPr wrap="square" rtlCol="0">
            <a:spAutoFit/>
          </a:bodyPr>
          <a:lstStyle/>
          <a:p>
            <a:r>
              <a:rPr lang="es-ES" sz="2000" dirty="0"/>
              <a:t>El diagrama de secuencias representa todas las secuencias que se realizan cuando el usuario presiona una tecla.</a:t>
            </a:r>
          </a:p>
        </p:txBody>
      </p:sp>
    </p:spTree>
    <p:extLst>
      <p:ext uri="{BB962C8B-B14F-4D97-AF65-F5344CB8AC3E}">
        <p14:creationId xmlns:p14="http://schemas.microsoft.com/office/powerpoint/2010/main" xmlns="" val="2187556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general</a:t>
            </a:r>
            <a:endParaRPr lang="es-E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4297" t="49707" r="41016" b="37695"/>
          <a:stretch/>
        </p:blipFill>
        <p:spPr bwMode="auto">
          <a:xfrm>
            <a:off x="2699792" y="2132856"/>
            <a:ext cx="6048672" cy="21111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54419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260648"/>
            <a:ext cx="9144000" cy="6336704"/>
          </a:xfrm>
          <a:prstGeom prst="rect">
            <a:avLst/>
          </a:prstGeom>
          <a:noFill/>
          <a:ln w="9525">
            <a:noFill/>
            <a:miter lim="800000"/>
            <a:headEnd/>
            <a:tailEnd/>
          </a:ln>
        </p:spPr>
      </p:pic>
    </p:spTree>
    <p:extLst>
      <p:ext uri="{BB962C8B-B14F-4D97-AF65-F5344CB8AC3E}">
        <p14:creationId xmlns:p14="http://schemas.microsoft.com/office/powerpoint/2010/main" xmlns="" val="128171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p:txBody>
          <a:bodyPr/>
          <a:lstStyle/>
          <a:p>
            <a:pPr>
              <a:buFont typeface="Wingdings" pitchFamily="2" charset="2"/>
              <a:buChar char="Ø"/>
            </a:pPr>
            <a:r>
              <a:rPr lang="es-CR" dirty="0" smtClean="0"/>
              <a:t>Actor: Es el que asume  un rol que un usuario juega con respecto al sistema.</a:t>
            </a:r>
          </a:p>
          <a:p>
            <a:endParaRPr lang="es-CR" dirty="0" smtClean="0"/>
          </a:p>
          <a:p>
            <a:pPr>
              <a:buNone/>
            </a:pPr>
            <a:endParaRPr lang="es-CR" dirty="0" smtClean="0"/>
          </a:p>
          <a:p>
            <a:pPr>
              <a:buNone/>
            </a:pPr>
            <a:endParaRPr lang="es-CR" dirty="0" smtClean="0"/>
          </a:p>
          <a:p>
            <a:pPr>
              <a:buFont typeface="Wingdings" pitchFamily="2" charset="2"/>
              <a:buChar char="Ø"/>
            </a:pPr>
            <a:r>
              <a:rPr lang="es-CR" dirty="0" smtClean="0"/>
              <a:t>Casos de Uso: Es una operación específica que se realiza tras una orden de algún agente externo. </a:t>
            </a:r>
          </a:p>
        </p:txBody>
      </p:sp>
      <p:pic>
        <p:nvPicPr>
          <p:cNvPr id="1027" name="Picture 3"/>
          <p:cNvPicPr>
            <a:picLocks noChangeAspect="1" noChangeArrowheads="1"/>
          </p:cNvPicPr>
          <p:nvPr/>
        </p:nvPicPr>
        <p:blipFill>
          <a:blip r:embed="rId2" cstate="print"/>
          <a:srcRect/>
          <a:stretch>
            <a:fillRect/>
          </a:stretch>
        </p:blipFill>
        <p:spPr bwMode="auto">
          <a:xfrm>
            <a:off x="6372200" y="2708920"/>
            <a:ext cx="733425" cy="10858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057875" y="5134471"/>
            <a:ext cx="104775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de nuestro proyecto</a:t>
            </a:r>
            <a:endParaRPr lang="es-MX" dirty="0"/>
          </a:p>
        </p:txBody>
      </p:sp>
      <p:pic>
        <p:nvPicPr>
          <p:cNvPr id="5123"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4375" t="18837" r="19375" b="22244"/>
          <a:stretch/>
        </p:blipFill>
        <p:spPr bwMode="auto">
          <a:xfrm>
            <a:off x="0" y="692696"/>
            <a:ext cx="9144000" cy="59607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5" name="4 Conector recto"/>
          <p:cNvCxnSpPr/>
          <p:nvPr/>
        </p:nvCxnSpPr>
        <p:spPr>
          <a:xfrm>
            <a:off x="8316416" y="6093296"/>
            <a:ext cx="0" cy="72008"/>
          </a:xfrm>
          <a:prstGeom prst="line">
            <a:avLst/>
          </a:prstGeom>
        </p:spPr>
        <p:style>
          <a:lnRef idx="1">
            <a:schemeClr val="dk1"/>
          </a:lnRef>
          <a:fillRef idx="0">
            <a:schemeClr val="dk1"/>
          </a:fillRef>
          <a:effectRef idx="0">
            <a:schemeClr val="dk1"/>
          </a:effectRef>
          <a:fontRef idx="minor">
            <a:schemeClr val="tx1"/>
          </a:fontRef>
        </p:style>
      </p:cxnSp>
      <p:cxnSp>
        <p:nvCxnSpPr>
          <p:cNvPr id="6" name="5 Conector recto"/>
          <p:cNvCxnSpPr/>
          <p:nvPr/>
        </p:nvCxnSpPr>
        <p:spPr>
          <a:xfrm>
            <a:off x="8316416" y="6245696"/>
            <a:ext cx="0" cy="72008"/>
          </a:xfrm>
          <a:prstGeom prst="line">
            <a:avLst/>
          </a:prstGeom>
        </p:spPr>
        <p:style>
          <a:lnRef idx="1">
            <a:schemeClr val="dk1"/>
          </a:lnRef>
          <a:fillRef idx="0">
            <a:schemeClr val="dk1"/>
          </a:fillRef>
          <a:effectRef idx="0">
            <a:schemeClr val="dk1"/>
          </a:effectRef>
          <a:fontRef idx="minor">
            <a:schemeClr val="tx1"/>
          </a:fontRef>
        </p:style>
      </p:cxnSp>
      <p:cxnSp>
        <p:nvCxnSpPr>
          <p:cNvPr id="7" name="6 Conector recto"/>
          <p:cNvCxnSpPr/>
          <p:nvPr/>
        </p:nvCxnSpPr>
        <p:spPr>
          <a:xfrm>
            <a:off x="8316416" y="6398096"/>
            <a:ext cx="0" cy="7200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24261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75856" y="2060848"/>
            <a:ext cx="4464496" cy="2002234"/>
          </a:xfrm>
        </p:spPr>
        <p:txBody>
          <a:bodyPr>
            <a:noAutofit/>
          </a:bodyPr>
          <a:lstStyle/>
          <a:p>
            <a:r>
              <a:rPr lang="es-ES" sz="9600" dirty="0">
                <a:solidFill>
                  <a:srgbClr val="002060"/>
                </a:solidFill>
              </a:rPr>
              <a:t>Gracias</a:t>
            </a:r>
          </a:p>
        </p:txBody>
      </p:sp>
    </p:spTree>
    <p:extLst>
      <p:ext uri="{BB962C8B-B14F-4D97-AF65-F5344CB8AC3E}">
        <p14:creationId xmlns:p14="http://schemas.microsoft.com/office/powerpoint/2010/main" xmlns="" val="2044643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a:xfrm>
            <a:off x="2915816" y="1123838"/>
            <a:ext cx="5486400" cy="5120640"/>
          </a:xfrm>
        </p:spPr>
        <p:txBody>
          <a:bodyPr/>
          <a:lstStyle/>
          <a:p>
            <a:pPr>
              <a:buFont typeface="Wingdings" pitchFamily="2" charset="2"/>
              <a:buChar char="Ø"/>
            </a:pPr>
            <a:r>
              <a:rPr lang="es-CR" dirty="0" smtClean="0"/>
              <a:t>Relaciones de Uso, Herencia y Comunicación: Existen tres tipos:</a:t>
            </a:r>
          </a:p>
          <a:p>
            <a:pPr>
              <a:buNone/>
            </a:pPr>
            <a:endParaRPr lang="es-CR" dirty="0" smtClean="0"/>
          </a:p>
          <a:p>
            <a:pPr>
              <a:buFont typeface="Wingdings" pitchFamily="2" charset="2"/>
              <a:buChar char="Ø"/>
            </a:pPr>
            <a:r>
              <a:rPr lang="es-CR" dirty="0" smtClean="0"/>
              <a:t>Asociación: Invocación desde un actor o caso de uso a otra operación (caso de uso)</a:t>
            </a:r>
          </a:p>
          <a:p>
            <a:pPr>
              <a:buFont typeface="Wingdings" pitchFamily="2" charset="2"/>
              <a:buChar char="Ø"/>
            </a:pPr>
            <a:endParaRPr lang="es-CR" dirty="0" smtClean="0"/>
          </a:p>
          <a:p>
            <a:pPr>
              <a:buNone/>
            </a:pPr>
            <a:endParaRPr lang="es-CR" dirty="0" smtClean="0"/>
          </a:p>
          <a:p>
            <a:pPr>
              <a:buFont typeface="Wingdings" pitchFamily="2" charset="2"/>
              <a:buChar char="Ø"/>
            </a:pPr>
            <a:r>
              <a:rPr lang="es-CR" dirty="0" smtClean="0"/>
              <a:t>Dependencia: Relación entre clases, en la cual una clase depende de otra.</a:t>
            </a:r>
          </a:p>
          <a:p>
            <a:pPr>
              <a:buFont typeface="Wingdings" pitchFamily="2" charset="2"/>
              <a:buChar char="Ø"/>
            </a:pPr>
            <a:endParaRPr lang="es-CR" dirty="0" smtClean="0"/>
          </a:p>
          <a:p>
            <a:pPr>
              <a:buNone/>
            </a:pPr>
            <a:endParaRPr lang="es-CR" dirty="0" smtClean="0"/>
          </a:p>
          <a:p>
            <a:pPr>
              <a:buNone/>
            </a:pPr>
            <a:endParaRPr lang="es-CR" dirty="0" smtClean="0"/>
          </a:p>
          <a:p>
            <a:pPr>
              <a:buNone/>
            </a:pPr>
            <a:endParaRPr lang="es-CR" dirty="0" smtClean="0"/>
          </a:p>
          <a:p>
            <a:endParaRPr lang="es-CR" dirty="0"/>
          </a:p>
        </p:txBody>
      </p:sp>
      <p:pic>
        <p:nvPicPr>
          <p:cNvPr id="2051" name="Picture 3"/>
          <p:cNvPicPr>
            <a:picLocks noChangeAspect="1" noChangeArrowheads="1"/>
          </p:cNvPicPr>
          <p:nvPr/>
        </p:nvPicPr>
        <p:blipFill>
          <a:blip r:embed="rId2" cstate="print"/>
          <a:srcRect/>
          <a:stretch>
            <a:fillRect/>
          </a:stretch>
        </p:blipFill>
        <p:spPr bwMode="auto">
          <a:xfrm>
            <a:off x="4767804" y="2826972"/>
            <a:ext cx="866775" cy="34290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4860032" y="4387561"/>
            <a:ext cx="936104" cy="329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a:xfrm>
            <a:off x="2771800" y="764704"/>
            <a:ext cx="6120680" cy="5331296"/>
          </a:xfrm>
        </p:spPr>
        <p:txBody>
          <a:bodyPr>
            <a:normAutofit/>
          </a:bodyPr>
          <a:lstStyle/>
          <a:p>
            <a:pPr>
              <a:buFont typeface="Wingdings" pitchFamily="2" charset="2"/>
              <a:buChar char="Ø"/>
            </a:pPr>
            <a:r>
              <a:rPr lang="es-CR" dirty="0" smtClean="0"/>
              <a:t>Generalización: Puede ser de </a:t>
            </a:r>
            <a:r>
              <a:rPr lang="es-CR" b="1" dirty="0" smtClean="0"/>
              <a:t>Uso</a:t>
            </a:r>
            <a:r>
              <a:rPr lang="es-CR" dirty="0" smtClean="0"/>
              <a:t> (&lt;&lt;uses&gt;&gt;) o de </a:t>
            </a:r>
            <a:r>
              <a:rPr lang="es-CR" b="1" dirty="0" smtClean="0"/>
              <a:t>Herencia</a:t>
            </a:r>
            <a:r>
              <a:rPr lang="es-CR" dirty="0" smtClean="0"/>
              <a:t>(&lt;&lt;extends&gt;&gt;), orientado exclusivamente para casos de uso (y no para actores). </a:t>
            </a:r>
          </a:p>
          <a:p>
            <a:r>
              <a:rPr lang="es-CR" b="1" dirty="0" smtClean="0"/>
              <a:t>Extends</a:t>
            </a:r>
            <a:r>
              <a:rPr lang="es-CR" dirty="0" smtClean="0"/>
              <a:t>: Se recomienda utilizar cuando un caso de uso es similar a otro (características). </a:t>
            </a:r>
          </a:p>
          <a:p>
            <a:r>
              <a:rPr lang="es-CR" b="1" dirty="0" smtClean="0"/>
              <a:t>Uses</a:t>
            </a:r>
            <a:r>
              <a:rPr lang="es-CR" dirty="0" smtClean="0"/>
              <a:t>: Se recomienda utilizar cuando se tiene un conjunto de características que son similares en más de un caso de uso y no se desea mantener copiada la descripción de la característica. </a:t>
            </a:r>
          </a:p>
          <a:p>
            <a:endParaRPr lang="es-CR" dirty="0"/>
          </a:p>
        </p:txBody>
      </p:sp>
      <p:pic>
        <p:nvPicPr>
          <p:cNvPr id="1026" name="Picture 2"/>
          <p:cNvPicPr>
            <a:picLocks noChangeAspect="1" noChangeArrowheads="1"/>
          </p:cNvPicPr>
          <p:nvPr/>
        </p:nvPicPr>
        <p:blipFill>
          <a:blip r:embed="rId2" cstate="print"/>
          <a:srcRect/>
          <a:stretch>
            <a:fillRect/>
          </a:stretch>
        </p:blipFill>
        <p:spPr bwMode="auto">
          <a:xfrm>
            <a:off x="4283968" y="4797152"/>
            <a:ext cx="1862965"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sp>
        <p:nvSpPr>
          <p:cNvPr id="2" name="1 Marcador de contenido"/>
          <p:cNvSpPr>
            <a:spLocks noGrp="1"/>
          </p:cNvSpPr>
          <p:nvPr>
            <p:ph idx="1"/>
          </p:nvPr>
        </p:nvSpPr>
        <p:spPr>
          <a:xfrm>
            <a:off x="2771800" y="332656"/>
            <a:ext cx="5486400" cy="2276860"/>
          </a:xfrm>
        </p:spPr>
        <p:txBody>
          <a:bodyPr/>
          <a:lstStyle/>
          <a:p>
            <a:pPr>
              <a:buFont typeface="Wingdings" pitchFamily="2" charset="2"/>
              <a:buChar char="Ø"/>
            </a:pPr>
            <a:r>
              <a:rPr lang="es-CR" dirty="0" smtClean="0"/>
              <a:t>Ejemplo #1. Buscaminas</a:t>
            </a:r>
            <a:endParaRPr lang="es-CR" dirty="0"/>
          </a:p>
        </p:txBody>
      </p:sp>
      <p:pic>
        <p:nvPicPr>
          <p:cNvPr id="2050" name="Picture 2"/>
          <p:cNvPicPr>
            <a:picLocks noChangeAspect="1" noChangeArrowheads="1"/>
          </p:cNvPicPr>
          <p:nvPr/>
        </p:nvPicPr>
        <p:blipFill>
          <a:blip r:embed="rId2" cstate="print"/>
          <a:srcRect/>
          <a:stretch>
            <a:fillRect/>
          </a:stretch>
        </p:blipFill>
        <p:spPr bwMode="auto">
          <a:xfrm>
            <a:off x="2771800" y="2148093"/>
            <a:ext cx="2066925" cy="2733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991149" y="2132856"/>
            <a:ext cx="363855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CR" dirty="0" smtClean="0"/>
              <a:t>Diagramas de Casos de Uso</a:t>
            </a:r>
            <a:endParaRPr lang="es-CR" dirty="0"/>
          </a:p>
        </p:txBody>
      </p:sp>
      <p:pic>
        <p:nvPicPr>
          <p:cNvPr id="3074" name="Picture 2"/>
          <p:cNvPicPr>
            <a:picLocks noGrp="1" noChangeAspect="1" noChangeArrowheads="1"/>
          </p:cNvPicPr>
          <p:nvPr>
            <p:ph idx="1"/>
          </p:nvPr>
        </p:nvPicPr>
        <p:blipFill>
          <a:blip r:embed="rId2" cstate="print"/>
          <a:stretch>
            <a:fillRect/>
          </a:stretch>
        </p:blipFill>
        <p:spPr bwMode="auto">
          <a:xfrm>
            <a:off x="2901950" y="1693732"/>
            <a:ext cx="5486400" cy="34610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TC103457475[[fn=Frame]]</Template>
  <TotalTime>480</TotalTime>
  <Words>1724</Words>
  <Application>Microsoft Office PowerPoint</Application>
  <PresentationFormat>Presentación en pantalla (4:3)</PresentationFormat>
  <Paragraphs>213</Paragraphs>
  <Slides>51</Slides>
  <Notes>1</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Frame</vt:lpstr>
      <vt:lpstr>Diagramas de UML 2.2</vt:lpstr>
      <vt:lpstr>Diagramas de UML 2.2</vt:lpstr>
      <vt:lpstr>Diagramas de UML 2.2</vt:lpstr>
      <vt:lpstr>Diagramas de Casos de Uso</vt:lpstr>
      <vt:lpstr>Diagramas de Casos de Uso</vt:lpstr>
      <vt:lpstr>Diagramas de Casos de Uso</vt:lpstr>
      <vt:lpstr>Diagramas de Casos de Uso</vt:lpstr>
      <vt:lpstr>Diagramas de Casos de Uso</vt:lpstr>
      <vt:lpstr>Diagramas de Casos de Uso</vt:lpstr>
      <vt:lpstr>Diagramas de Casos de Uso</vt:lpstr>
      <vt:lpstr>Diagramas de Casos de Uso</vt:lpstr>
      <vt:lpstr>Diagramas de Casos de Uso</vt:lpstr>
      <vt:lpstr>Diagramas de Casos de Uso</vt:lpstr>
      <vt:lpstr>Diagramas de Casos de Uso</vt:lpstr>
      <vt:lpstr>Diagramas de objetos</vt:lpstr>
      <vt:lpstr>Diagramas de objetos</vt:lpstr>
      <vt:lpstr>Propósito de los Diagramas de Objetos </vt:lpstr>
      <vt:lpstr>Símbolos básicos de diagramas de objetos  </vt:lpstr>
      <vt:lpstr>Símbolos básicos de diagramas de objetos </vt:lpstr>
      <vt:lpstr>Símbolos básicos de diagramas de objetos </vt:lpstr>
      <vt:lpstr>Símbolos básicos de diagramas de objetos </vt:lpstr>
      <vt:lpstr>Símbolos básicos de diagramas de objetos </vt:lpstr>
      <vt:lpstr>Símbolos básicos de diagramas de objetos </vt:lpstr>
      <vt:lpstr>¿Dónde utilizar diagramas de objetos? </vt:lpstr>
      <vt:lpstr>Ejemplo de Diagrama de Objetos</vt:lpstr>
      <vt:lpstr>Ejemplo de Diagrama de Objetos</vt:lpstr>
      <vt:lpstr>Ejemplo de Diagrama de Objetos</vt:lpstr>
      <vt:lpstr>Diagrama de Objetos aplicado al Proyecto</vt:lpstr>
      <vt:lpstr>Diagrama de secuencia</vt:lpstr>
      <vt:lpstr>Características del diagrama </vt:lpstr>
      <vt:lpstr>Características del diagrama </vt:lpstr>
      <vt:lpstr>Características del diagrama </vt:lpstr>
      <vt:lpstr>Características del diagrama </vt:lpstr>
      <vt:lpstr>Elementos del diagrama de secuencia</vt:lpstr>
      <vt:lpstr>Elementos del diagrama de secuencia</vt:lpstr>
      <vt:lpstr>Elementos del diagrama de secuencia</vt:lpstr>
      <vt:lpstr>Elementos del diagrama de secuencia</vt:lpstr>
      <vt:lpstr>Elementos del diagrama de secuencia</vt:lpstr>
      <vt:lpstr>Elementos del diagrama de secuencia</vt:lpstr>
      <vt:lpstr>Elementos del diagrama de secuencia</vt:lpstr>
      <vt:lpstr>Elementos del diagrama de secuencia</vt:lpstr>
      <vt:lpstr>Elementos del diagrama de secuencia</vt:lpstr>
      <vt:lpstr>Errores más comunes al construir diagramas de secuencia </vt:lpstr>
      <vt:lpstr>Errores más comunes al construir diagramas de secuencia </vt:lpstr>
      <vt:lpstr>Errores más comunes al construir diagramas de secuencia </vt:lpstr>
      <vt:lpstr>Ejemplo general</vt:lpstr>
      <vt:lpstr>Ejemplo general</vt:lpstr>
      <vt:lpstr>Ejemplo general</vt:lpstr>
      <vt:lpstr>Diapositiva 49</vt:lpstr>
      <vt:lpstr>Ejemplo de nuestro proyecto</vt:lpstr>
      <vt:lpstr>Gracias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UML 2.2</dc:title>
  <dc:creator>Chacon Charpentier Randall</dc:creator>
  <cp:lastModifiedBy>RaChac</cp:lastModifiedBy>
  <cp:revision>23</cp:revision>
  <dcterms:created xsi:type="dcterms:W3CDTF">2014-10-09T20:03:08Z</dcterms:created>
  <dcterms:modified xsi:type="dcterms:W3CDTF">2014-10-14T03:00:23Z</dcterms:modified>
</cp:coreProperties>
</file>