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Default Extension="docx" ContentType="application/vnd.openxmlformats-officedocument.wordprocessingml.document"/>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Default Extension="pict" ContentType="image/pict"/>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48E5B88-9573-F54E-8B7E-F031E325CB17}"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304C37-7985-B84B-9ED8-84CC84A9FC91}"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135F75-D739-BC47-A6CC-A9F27C93CA1C}"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B1C6B7-3FD3-5A45-AF35-FEA7BD3F9C25}"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0FAA228-2129-2B4B-86E2-8AC040FB3257}" type="datetime1">
              <a:rPr lang="en-US"/>
              <a:pPr>
                <a:defRPr/>
              </a:pPr>
              <a:t>10/29/09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E2E9B3-25A3-8F44-A2CC-6FE7CB6E2B3D}"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E5C5E3F-7AAF-9F44-976C-FD6D47FAED5D}" type="datetime1">
              <a:rPr lang="en-US"/>
              <a:pPr>
                <a:defRPr/>
              </a:pPr>
              <a:t>10/29/09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E90EBAF-97DC-4944-AC82-8B996DBC1B5E}" type="datetime1">
              <a:rPr lang="en-US"/>
              <a:pPr>
                <a:defRPr/>
              </a:pPr>
              <a:t>10/29/09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71E095-E141-E04E-A372-38EE9CD7F3EE}" type="datetime1">
              <a:rPr lang="en-US"/>
              <a:pPr>
                <a:defRPr/>
              </a:pPr>
              <a:t>10/29/09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819B70-84B0-FF47-8F56-AE93BCE2435D}"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B56C45-F774-1040-91E6-EA2D72B1F72C}" type="datetime1">
              <a:rPr lang="en-US"/>
              <a:pPr>
                <a:defRPr/>
              </a:pPr>
              <a:t>10/29/09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A4860D2F-FCC1-4D49-9699-133AD021DD25}" type="datetime1">
              <a:rPr lang="en-US"/>
              <a:pPr>
                <a:defRPr/>
              </a:pPr>
              <a:t>10/29/09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2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package" Target="../embeddings/Microsoft_Word_Document1.doc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smtClean="0"/>
              <a:t>Figures – Chapter 1</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1798638" cy="5494337"/>
          </a:xfrm>
        </p:spPr>
        <p:txBody>
          <a:bodyPr/>
          <a:lstStyle/>
          <a:p>
            <a:pPr eaLnBrk="1" hangingPunct="1"/>
            <a:r>
              <a:rPr lang="en-GB" smtClean="0"/>
              <a:t>Figure 1.1 Frequently asked questions about software engineering</a:t>
            </a:r>
            <a:br>
              <a:rPr lang="en-GB" smtClean="0"/>
            </a:br>
            <a:endParaRPr lang="en-US" smtClean="0"/>
          </a:p>
        </p:txBody>
      </p:sp>
      <p:graphicFrame>
        <p:nvGraphicFramePr>
          <p:cNvPr id="5" name="Table 4"/>
          <p:cNvGraphicFramePr>
            <a:graphicFrameLocks noGrp="1"/>
          </p:cNvGraphicFramePr>
          <p:nvPr/>
        </p:nvGraphicFramePr>
        <p:xfrm>
          <a:off x="2590800" y="274638"/>
          <a:ext cx="6096000" cy="594105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just">
                        <a:spcAft>
                          <a:spcPts val="0"/>
                        </a:spcAft>
                      </a:pPr>
                      <a:r>
                        <a:rPr lang="en-GB" sz="900" b="1" dirty="0">
                          <a:solidFill>
                            <a:srgbClr val="000000"/>
                          </a:solidFill>
                          <a:latin typeface="Arial"/>
                          <a:ea typeface="Times New Roman"/>
                          <a:cs typeface="Times New Roman"/>
                        </a:rPr>
                        <a:t>Question</a:t>
                      </a:r>
                    </a:p>
                  </a:txBody>
                  <a:tcPr marL="73025" marR="73025" marT="73025" marB="73025"/>
                </a:tc>
                <a:tc>
                  <a:txBody>
                    <a:bodyPr/>
                    <a:lstStyle/>
                    <a:p>
                      <a:pPr algn="just">
                        <a:spcAft>
                          <a:spcPts val="0"/>
                        </a:spcAft>
                      </a:pPr>
                      <a:r>
                        <a:rPr lang="en-GB" sz="900" b="1" dirty="0">
                          <a:solidFill>
                            <a:srgbClr val="000000"/>
                          </a:solidFill>
                          <a:latin typeface="Arial"/>
                          <a:ea typeface="Times New Roman"/>
                          <a:cs typeface="Times New Roman"/>
                        </a:rPr>
                        <a:t>Answer</a:t>
                      </a:r>
                    </a:p>
                  </a:txBody>
                  <a:tcPr marL="73025" marR="73025" marT="73025" marB="73025"/>
                </a:tc>
              </a:tr>
              <a:tr h="370840">
                <a:tc>
                  <a:txBody>
                    <a:bodyPr/>
                    <a:lstStyle/>
                    <a:p>
                      <a:pPr algn="just">
                        <a:spcAft>
                          <a:spcPts val="0"/>
                        </a:spcAft>
                      </a:pPr>
                      <a:r>
                        <a:rPr lang="en-GB" sz="900" dirty="0">
                          <a:solidFill>
                            <a:srgbClr val="000000"/>
                          </a:solidFill>
                          <a:latin typeface="Arial"/>
                          <a:ea typeface="Times New Roman"/>
                          <a:cs typeface="Times New Roman"/>
                        </a:rPr>
                        <a:t>What is software?</a:t>
                      </a:r>
                    </a:p>
                  </a:txBody>
                  <a:tcPr marL="73025" marR="73025" marT="0" marB="68580"/>
                </a:tc>
                <a:tc>
                  <a:txBody>
                    <a:bodyPr/>
                    <a:lstStyle/>
                    <a:p>
                      <a:pPr algn="just">
                        <a:spcAft>
                          <a:spcPts val="0"/>
                        </a:spcAft>
                      </a:pPr>
                      <a:r>
                        <a:rPr lang="en-GB" sz="900">
                          <a:solidFill>
                            <a:srgbClr val="000000"/>
                          </a:solidFill>
                          <a:latin typeface="Arial"/>
                          <a:ea typeface="Times New Roman"/>
                          <a:cs typeface="Times New Roman"/>
                        </a:rPr>
                        <a:t>Computer programs and associated documentation. Software products may be developed for a particular customer or may be developed for a general market.</a:t>
                      </a:r>
                    </a:p>
                  </a:txBody>
                  <a:tcPr marL="73025" marR="73025" marT="0" marB="68580"/>
                </a:tc>
              </a:tr>
              <a:tr h="370840">
                <a:tc>
                  <a:txBody>
                    <a:bodyPr/>
                    <a:lstStyle/>
                    <a:p>
                      <a:pPr algn="just">
                        <a:spcAft>
                          <a:spcPts val="0"/>
                        </a:spcAft>
                      </a:pPr>
                      <a:r>
                        <a:rPr lang="en-GB" sz="900" dirty="0">
                          <a:solidFill>
                            <a:srgbClr val="000000"/>
                          </a:solidFill>
                          <a:latin typeface="Arial"/>
                          <a:ea typeface="Times New Roman"/>
                          <a:cs typeface="Times New Roman"/>
                        </a:rPr>
                        <a:t>What are the attributes of good software?</a:t>
                      </a:r>
                    </a:p>
                  </a:txBody>
                  <a:tcPr marL="73025" marR="73025" marT="0" marB="68580"/>
                </a:tc>
                <a:tc>
                  <a:txBody>
                    <a:bodyPr/>
                    <a:lstStyle/>
                    <a:p>
                      <a:pPr algn="just">
                        <a:spcAft>
                          <a:spcPts val="0"/>
                        </a:spcAft>
                      </a:pPr>
                      <a:r>
                        <a:rPr lang="en-GB" sz="900">
                          <a:solidFill>
                            <a:srgbClr val="000000"/>
                          </a:solidFill>
                          <a:latin typeface="Arial"/>
                          <a:ea typeface="Times New Roman"/>
                          <a:cs typeface="Times New Roman"/>
                        </a:rPr>
                        <a:t>Good software should deliver the required functionality and performance to the user and should be maintainable, dependable and usable.</a:t>
                      </a:r>
                    </a:p>
                  </a:txBody>
                  <a:tcPr marL="73025" marR="73025" marT="0" marB="68580"/>
                </a:tc>
              </a:tr>
              <a:tr h="370840">
                <a:tc>
                  <a:txBody>
                    <a:bodyPr/>
                    <a:lstStyle/>
                    <a:p>
                      <a:pPr algn="just">
                        <a:spcAft>
                          <a:spcPts val="0"/>
                        </a:spcAft>
                      </a:pPr>
                      <a:r>
                        <a:rPr lang="en-GB" sz="900" dirty="0">
                          <a:solidFill>
                            <a:srgbClr val="000000"/>
                          </a:solidFill>
                          <a:latin typeface="Arial"/>
                          <a:ea typeface="Times New Roman"/>
                          <a:cs typeface="Times New Roman"/>
                        </a:rPr>
                        <a:t>What is software engineering?</a:t>
                      </a:r>
                    </a:p>
                  </a:txBody>
                  <a:tcPr marL="73025" marR="73025" marT="0" marB="68580"/>
                </a:tc>
                <a:tc>
                  <a:txBody>
                    <a:bodyPr/>
                    <a:lstStyle/>
                    <a:p>
                      <a:pPr algn="just">
                        <a:spcAft>
                          <a:spcPts val="0"/>
                        </a:spcAft>
                      </a:pPr>
                      <a:r>
                        <a:rPr lang="en-GB" sz="900">
                          <a:solidFill>
                            <a:srgbClr val="000000"/>
                          </a:solidFill>
                          <a:latin typeface="Arial"/>
                          <a:ea typeface="Times New Roman"/>
                          <a:cs typeface="Times New Roman"/>
                        </a:rPr>
                        <a:t>Software engineering is an engineering discipline that is concerned with all aspects of software production.</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are the fundamental software engineering activities?</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Software specification, software development, software validation and software evolution.</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is the difference between software engineering and computer science?</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Computer science focuses on theory and fundamentals; software engineering is concerned with the practicalities of developing and delivering useful software.</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is the difference between software engineering and system engineering?</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System engineering is concerned with all aspects of computer-based systems development including hardware, software and process engineering. Software engineering is part of this more general process.</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are the key challenges facing software engineering?</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Coping with increasing diversity, demands for reduced delivery times and developing trustworthy software.</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are the costs of software engineering?</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Roughly 60% of software costs are development costs, 40% are testing costs. For custom software, evolution costs often exceed development costs.</a:t>
                      </a:r>
                    </a:p>
                  </a:txBody>
                  <a:tcPr marL="73025" marR="73025" marT="0" marB="68580"/>
                </a:tc>
              </a:tr>
              <a:tr h="370840">
                <a:tc>
                  <a:txBody>
                    <a:bodyPr/>
                    <a:lstStyle/>
                    <a:p>
                      <a:pPr algn="just">
                        <a:spcAft>
                          <a:spcPts val="0"/>
                        </a:spcAft>
                      </a:pPr>
                      <a:r>
                        <a:rPr lang="en-GB" sz="900" dirty="0">
                          <a:solidFill>
                            <a:srgbClr val="000000"/>
                          </a:solidFill>
                          <a:latin typeface="Arial"/>
                          <a:ea typeface="Times New Roman"/>
                          <a:cs typeface="Times New Roman"/>
                        </a:rPr>
                        <a:t>What are the best software engineering techniques and methods?</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p>
                  </a:txBody>
                  <a:tcPr marL="73025" marR="73025" marT="0" marB="68580"/>
                </a:tc>
              </a:tr>
              <a:tr h="370840">
                <a:tc>
                  <a:txBody>
                    <a:bodyPr/>
                    <a:lstStyle/>
                    <a:p>
                      <a:pPr algn="just">
                        <a:spcAft>
                          <a:spcPts val="0"/>
                        </a:spcAft>
                      </a:pPr>
                      <a:r>
                        <a:rPr lang="en-GB" sz="900">
                          <a:solidFill>
                            <a:srgbClr val="000000"/>
                          </a:solidFill>
                          <a:latin typeface="Arial"/>
                          <a:ea typeface="Times New Roman"/>
                          <a:cs typeface="Times New Roman"/>
                        </a:rPr>
                        <a:t>What differences has the web made to software engineering?</a:t>
                      </a:r>
                    </a:p>
                  </a:txBody>
                  <a:tcPr marL="73025" marR="73025" marT="0" marB="68580"/>
                </a:tc>
                <a:tc>
                  <a:txBody>
                    <a:bodyPr/>
                    <a:lstStyle/>
                    <a:p>
                      <a:pPr algn="just">
                        <a:spcAft>
                          <a:spcPts val="0"/>
                        </a:spcAft>
                      </a:pPr>
                      <a:r>
                        <a:rPr lang="en-GB" sz="900" dirty="0">
                          <a:solidFill>
                            <a:srgbClr val="000000"/>
                          </a:solidFill>
                          <a:latin typeface="Arial"/>
                          <a:ea typeface="Times New Roman"/>
                          <a:cs typeface="Times New Roman"/>
                        </a:rPr>
                        <a:t>The web has led to the availability of software services and the possibility of developing highly distributed service-based systems. Web-based systems development has led to important advances in programming languages and software reuse.</a:t>
                      </a: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smtClean="0"/>
              <a:t>Figure 1.2 Essential attributes of good software</a:t>
            </a:r>
            <a:endParaRPr lang="en-US" smtClean="0"/>
          </a:p>
        </p:txBody>
      </p:sp>
      <p:graphicFrame>
        <p:nvGraphicFramePr>
          <p:cNvPr id="4" name="Table 3"/>
          <p:cNvGraphicFramePr>
            <a:graphicFrameLocks noGrp="1"/>
          </p:cNvGraphicFramePr>
          <p:nvPr/>
        </p:nvGraphicFramePr>
        <p:xfrm>
          <a:off x="892175" y="1782763"/>
          <a:ext cx="7161166" cy="3931403"/>
        </p:xfrm>
        <a:graphic>
          <a:graphicData uri="http://schemas.openxmlformats.org/drawingml/2006/table">
            <a:tbl>
              <a:tblPr firstRow="1" bandRow="1">
                <a:tableStyleId>{5C22544A-7EE6-4342-B048-85BDC9FD1C3A}</a:tableStyleId>
              </a:tblPr>
              <a:tblGrid>
                <a:gridCol w="3599442"/>
                <a:gridCol w="3561724"/>
              </a:tblGrid>
              <a:tr h="497387">
                <a:tc>
                  <a:txBody>
                    <a:bodyPr/>
                    <a:lstStyle/>
                    <a:p>
                      <a:pPr algn="just">
                        <a:spcAft>
                          <a:spcPts val="0"/>
                        </a:spcAft>
                      </a:pPr>
                      <a:r>
                        <a:rPr lang="en-GB" sz="900" b="1" dirty="0">
                          <a:solidFill>
                            <a:srgbClr val="000000"/>
                          </a:solidFill>
                          <a:latin typeface="Arial"/>
                          <a:ea typeface="Times New Roman"/>
                          <a:cs typeface="Times New Roman"/>
                        </a:rPr>
                        <a:t>Product characteristic</a:t>
                      </a:r>
                    </a:p>
                  </a:txBody>
                  <a:tcPr marL="54610" marR="54610" marT="91440" marB="91440"/>
                </a:tc>
                <a:tc>
                  <a:txBody>
                    <a:bodyPr/>
                    <a:lstStyle/>
                    <a:p>
                      <a:pPr algn="just">
                        <a:spcAft>
                          <a:spcPts val="0"/>
                        </a:spcAft>
                      </a:pPr>
                      <a:r>
                        <a:rPr lang="en-GB" sz="900" b="1">
                          <a:solidFill>
                            <a:srgbClr val="000000"/>
                          </a:solidFill>
                          <a:latin typeface="Arial"/>
                          <a:ea typeface="Times New Roman"/>
                          <a:cs typeface="Times New Roman"/>
                        </a:rPr>
                        <a:t>Description</a:t>
                      </a:r>
                    </a:p>
                  </a:txBody>
                  <a:tcPr marL="54610" marR="54610" marT="91440" marB="91440"/>
                </a:tc>
              </a:tr>
              <a:tr h="858504">
                <a:tc>
                  <a:txBody>
                    <a:bodyPr/>
                    <a:lstStyle/>
                    <a:p>
                      <a:pPr algn="just">
                        <a:spcAft>
                          <a:spcPts val="0"/>
                        </a:spcAft>
                      </a:pPr>
                      <a:r>
                        <a:rPr lang="en-GB" sz="900">
                          <a:solidFill>
                            <a:srgbClr val="000000"/>
                          </a:solidFill>
                          <a:latin typeface="Arial"/>
                          <a:ea typeface="Times New Roman"/>
                          <a:cs typeface="Times New Roman"/>
                        </a:rPr>
                        <a:t>Maintainability</a:t>
                      </a:r>
                    </a:p>
                  </a:txBody>
                  <a:tcPr marL="54610" marR="54610" marT="0" marB="91440"/>
                </a:tc>
                <a:tc>
                  <a:txBody>
                    <a:bodyPr/>
                    <a:lstStyle/>
                    <a:p>
                      <a:pPr algn="just">
                        <a:spcAft>
                          <a:spcPts val="0"/>
                        </a:spcAft>
                      </a:pPr>
                      <a:r>
                        <a:rPr lang="en-GB" sz="900">
                          <a:solidFill>
                            <a:srgbClr val="000000"/>
                          </a:solidFill>
                          <a:latin typeface="Arial"/>
                          <a:ea typeface="Times New Roman"/>
                          <a:cs typeface="Times New Roman"/>
                        </a:rPr>
                        <a:t>Software should be written in such a way so that it can evolve to meet the changing needs of customers. This is a critical attribute because software change is an inevitable requirement of a changing business environment.</a:t>
                      </a:r>
                    </a:p>
                  </a:txBody>
                  <a:tcPr marL="54610" marR="54610" marT="0" marB="91440"/>
                </a:tc>
              </a:tr>
              <a:tr h="1042469">
                <a:tc>
                  <a:txBody>
                    <a:bodyPr/>
                    <a:lstStyle/>
                    <a:p>
                      <a:pPr algn="just">
                        <a:spcAft>
                          <a:spcPts val="0"/>
                        </a:spcAft>
                      </a:pPr>
                      <a:r>
                        <a:rPr lang="en-GB" sz="900">
                          <a:solidFill>
                            <a:srgbClr val="000000"/>
                          </a:solidFill>
                          <a:latin typeface="Arial"/>
                          <a:ea typeface="Times New Roman"/>
                          <a:cs typeface="Times New Roman"/>
                        </a:rPr>
                        <a:t>Dependability and security</a:t>
                      </a:r>
                    </a:p>
                  </a:txBody>
                  <a:tcPr marL="54610" marR="54610" marT="0" marB="91440"/>
                </a:tc>
                <a:tc>
                  <a:txBody>
                    <a:bodyPr/>
                    <a:lstStyle/>
                    <a:p>
                      <a:pPr algn="just">
                        <a:spcAft>
                          <a:spcPts val="0"/>
                        </a:spcAft>
                      </a:pPr>
                      <a:r>
                        <a:rPr lang="en-GB" sz="900">
                          <a:solidFill>
                            <a:srgbClr val="000000"/>
                          </a:solidFill>
                          <a:latin typeface="Arial"/>
                          <a:ea typeface="Times New Roman"/>
                          <a:cs typeface="Times New Roman"/>
                        </a:rPr>
                        <a:t>Software dependability includes a range of characteristics including reliability, security and safety. Dependable software should not cause physical or economic damage in the event of system failure. Malicious users should not be  able to access or damage the system.</a:t>
                      </a:r>
                    </a:p>
                  </a:txBody>
                  <a:tcPr marL="54610" marR="54610" marT="0" marB="91440"/>
                </a:tc>
              </a:tr>
              <a:tr h="858504">
                <a:tc>
                  <a:txBody>
                    <a:bodyPr/>
                    <a:lstStyle/>
                    <a:p>
                      <a:pPr algn="just">
                        <a:spcAft>
                          <a:spcPts val="0"/>
                        </a:spcAft>
                      </a:pPr>
                      <a:r>
                        <a:rPr lang="en-GB" sz="900">
                          <a:solidFill>
                            <a:srgbClr val="000000"/>
                          </a:solidFill>
                          <a:latin typeface="Arial"/>
                          <a:ea typeface="Times New Roman"/>
                          <a:cs typeface="Times New Roman"/>
                        </a:rPr>
                        <a:t>Efficiency</a:t>
                      </a:r>
                    </a:p>
                  </a:txBody>
                  <a:tcPr marL="54610" marR="54610" marT="0" marB="91440"/>
                </a:tc>
                <a:tc>
                  <a:txBody>
                    <a:bodyPr/>
                    <a:lstStyle/>
                    <a:p>
                      <a:pPr algn="just">
                        <a:spcAft>
                          <a:spcPts val="0"/>
                        </a:spcAft>
                      </a:pPr>
                      <a:r>
                        <a:rPr lang="en-GB" sz="900">
                          <a:solidFill>
                            <a:srgbClr val="000000"/>
                          </a:solidFill>
                          <a:latin typeface="Arial"/>
                          <a:ea typeface="Times New Roman"/>
                          <a:cs typeface="Times New Roman"/>
                        </a:rPr>
                        <a:t>Software should not make wasteful use of system resources such as memory and processor cycles. Efficiency therefore includes responsiveness, processing time, memory utilisation, etc.</a:t>
                      </a:r>
                    </a:p>
                  </a:txBody>
                  <a:tcPr marL="54610" marR="54610" marT="0" marB="91440"/>
                </a:tc>
              </a:tr>
              <a:tr h="674539">
                <a:tc>
                  <a:txBody>
                    <a:bodyPr/>
                    <a:lstStyle/>
                    <a:p>
                      <a:pPr algn="just">
                        <a:spcAft>
                          <a:spcPts val="0"/>
                        </a:spcAft>
                      </a:pPr>
                      <a:r>
                        <a:rPr lang="en-GB" sz="900">
                          <a:solidFill>
                            <a:srgbClr val="000000"/>
                          </a:solidFill>
                          <a:latin typeface="Arial"/>
                          <a:ea typeface="Times New Roman"/>
                          <a:cs typeface="Times New Roman"/>
                        </a:rPr>
                        <a:t>Acceptability</a:t>
                      </a:r>
                    </a:p>
                  </a:txBody>
                  <a:tcPr marL="54610" marR="54610" marT="0" marB="91440"/>
                </a:tc>
                <a:tc>
                  <a:txBody>
                    <a:bodyPr/>
                    <a:lstStyle/>
                    <a:p>
                      <a:pPr algn="just">
                        <a:spcAft>
                          <a:spcPts val="0"/>
                        </a:spcAft>
                      </a:pPr>
                      <a:r>
                        <a:rPr lang="en-GB" sz="900" dirty="0">
                          <a:solidFill>
                            <a:srgbClr val="000000"/>
                          </a:solidFill>
                          <a:latin typeface="Arial"/>
                          <a:ea typeface="Times New Roman"/>
                          <a:cs typeface="Times New Roman"/>
                        </a:rPr>
                        <a:t>Software must be acceptable to the type of users for which it is designed. This means that it must be understandable, usable and compatible with other systems that they use. </a:t>
                      </a: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835292"/>
            <a:ext cx="2082641" cy="4805574"/>
          </a:xfrm>
        </p:spPr>
        <p:txBody>
          <a:bodyPr/>
          <a:lstStyle/>
          <a:p>
            <a:pPr eaLnBrk="1" hangingPunct="1"/>
            <a:r>
              <a:rPr lang="en-GB" dirty="0" smtClean="0"/>
              <a:t>Figure 1.3 The ACM/IEEE Code of Ethics </a:t>
            </a:r>
            <a:endParaRPr lang="en-US" dirty="0" smtClean="0"/>
          </a:p>
        </p:txBody>
      </p:sp>
      <p:graphicFrame>
        <p:nvGraphicFramePr>
          <p:cNvPr id="16389" name="Object 5"/>
          <p:cNvGraphicFramePr>
            <a:graphicFrameLocks noChangeAspect="1"/>
          </p:cNvGraphicFramePr>
          <p:nvPr/>
        </p:nvGraphicFramePr>
        <p:xfrm>
          <a:off x="2978150" y="153988"/>
          <a:ext cx="5270500" cy="6426200"/>
        </p:xfrm>
        <a:graphic>
          <a:graphicData uri="http://schemas.openxmlformats.org/presentationml/2006/ole">
            <p:oleObj spid="_x0000_s16389" name="Document" r:id="rId3" imgW="5270500" imgH="6426200" progId="Word.Document.12">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Figure 1.4 Insulin pump hardware architecture</a:t>
            </a:r>
            <a:endParaRPr lang="en-US" smtClean="0"/>
          </a:p>
        </p:txBody>
      </p:sp>
      <p:pic>
        <p:nvPicPr>
          <p:cNvPr id="4" name="Picture 3" descr="1.4 InsulinPumpHW.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11696" y="1904523"/>
            <a:ext cx="5152189" cy="327866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Figure 1.5 Activity model of the insulin pump</a:t>
            </a:r>
            <a:endParaRPr lang="en-US" smtClean="0"/>
          </a:p>
        </p:txBody>
      </p:sp>
      <p:pic>
        <p:nvPicPr>
          <p:cNvPr id="4" name="Picture 3" descr="1.5 InsulinPumpAct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smtClean="0"/>
              <a:t>Figure 1.6 The organization of the MHC-PMS </a:t>
            </a:r>
            <a:endParaRPr lang="en-US" smtClean="0"/>
          </a:p>
        </p:txBody>
      </p:sp>
      <p:pic>
        <p:nvPicPr>
          <p:cNvPr id="4" name="Picture 3" descr="1.6 MHC-PM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smtClean="0"/>
              <a:t>Figure 1.7 The weather station’s environment </a:t>
            </a:r>
            <a:endParaRPr lang="en-US" smtClean="0"/>
          </a:p>
        </p:txBody>
      </p:sp>
      <p:pic>
        <p:nvPicPr>
          <p:cNvPr id="4" name="Picture 3" descr="1.7 WeatherStationEnv.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igu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Figures.thmx</Template>
  <TotalTime>163</TotalTime>
  <Words>568</Words>
  <Application>Microsoft Macintosh PowerPoint</Application>
  <PresentationFormat>On-screen Show (4:3)</PresentationFormat>
  <Paragraphs>40</Paragraphs>
  <Slides>8</Slides>
  <Notes>0</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ＭＳ Ｐゴシック</vt:lpstr>
      <vt:lpstr>Calibri</vt:lpstr>
      <vt:lpstr>Times New Roman</vt:lpstr>
      <vt:lpstr>Figures</vt:lpstr>
      <vt:lpstr>Microsoft Word Document</vt:lpstr>
      <vt:lpstr>Figures – Chapter 1</vt:lpstr>
      <vt:lpstr>Figure 1.1 Frequently asked questions about software engineering </vt:lpstr>
      <vt:lpstr>Figure 1.2 Essential attributes of good software</vt:lpstr>
      <vt:lpstr>Figure 1.3 The ACM/IEEE Code of Ethics </vt:lpstr>
      <vt:lpstr>Figure 1.4 Insulin pump hardware architecture</vt:lpstr>
      <vt:lpstr>Figure 1.5 Activity model of the insulin pump</vt:lpstr>
      <vt:lpstr>Figure 1.6 The organization of the MHC-PMS </vt:lpstr>
      <vt:lpstr>Figure 1.7 The weather station’s environment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Ian Sommerville</cp:lastModifiedBy>
  <cp:revision>5</cp:revision>
  <dcterms:created xsi:type="dcterms:W3CDTF">2009-10-29T17:43:35Z</dcterms:created>
  <dcterms:modified xsi:type="dcterms:W3CDTF">2009-10-29T17:51:24Z</dcterms:modified>
</cp:coreProperties>
</file>