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6408-A539-E745-BC64-8E0D66A01EBB}" type="datetimeFigureOut">
              <a:rPr lang="en-US" smtClean="0"/>
              <a:t>11/19/09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8904-DFC0-E240-BFF8-1216C9CAE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– 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10.9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Reason’s </a:t>
            </a:r>
            <a:r>
              <a:rPr lang="en-US" dirty="0"/>
              <a:t>Swiss cheese model of system failure </a:t>
            </a:r>
          </a:p>
        </p:txBody>
      </p:sp>
      <p:pic>
        <p:nvPicPr>
          <p:cNvPr id="4" name="Content Placeholder 3" descr="10.9 SwissCheese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8991" b="-18991"/>
              <a:stretch>
                <a:fillRect/>
              </a:stretch>
            </p:blipFill>
          </mc:Choice>
          <mc:Fallback>
            <p:blipFill>
              <a:blip r:embed="rId3"/>
              <a:srcRect t="-18991" b="-18991"/>
              <a:stretch>
                <a:fillRect/>
              </a:stretch>
            </p:blipFill>
          </mc:Fallback>
        </mc:AlternateContent>
        <p:spPr>
          <a:xfrm>
            <a:off x="1155084" y="2195181"/>
            <a:ext cx="6601728" cy="363069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10.1</a:t>
            </a:r>
            <a:r>
              <a:rPr lang="en-US" dirty="0" smtClean="0"/>
              <a:t>  The </a:t>
            </a:r>
            <a:r>
              <a:rPr lang="en-US" dirty="0" err="1"/>
              <a:t>sociotechnical</a:t>
            </a:r>
            <a:r>
              <a:rPr lang="en-US" dirty="0"/>
              <a:t> systems stack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1 SystemsEngStack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605" b="-2605"/>
              <a:stretch>
                <a:fillRect/>
              </a:stretch>
            </p:blipFill>
          </mc:Choice>
          <mc:Fallback>
            <p:blipFill>
              <a:blip r:embed="rId3"/>
              <a:srcRect t="-2605" b="-2605"/>
              <a:stretch>
                <a:fillRect/>
              </a:stretch>
            </p:blipFill>
          </mc:Fallback>
        </mc:AlternateContent>
        <p:spPr>
          <a:xfrm>
            <a:off x="1177965" y="1851923"/>
            <a:ext cx="6889472" cy="378894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28"/>
            <a:ext cx="8229600" cy="1143000"/>
          </a:xfrm>
        </p:spPr>
        <p:txBody>
          <a:bodyPr/>
          <a:lstStyle/>
          <a:p>
            <a:r>
              <a:rPr lang="en-US" dirty="0"/>
              <a:t>Figure 10.2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Examples</a:t>
            </a:r>
            <a:r>
              <a:rPr lang="en-US" b="1" dirty="0" smtClean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emergent properties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50866"/>
          <a:ext cx="8229600" cy="392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71"/>
                <a:gridCol w="6281729"/>
              </a:tblGrid>
              <a:tr h="483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Property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Volume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volume of a system (the total space occupied) varies depending on how the component assemblies are arranged and connected.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 reliability depends on component reliability but unexpected interactions can cause new types of failures and therefore affect the reliability of the system.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Security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security of the system (its ability to resist attack) is a complex property that cannot be easily measured. Attacks may be devised that were not anticipated by the system designers and so may defeat built-in safeguards.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Repairability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property reflects how easy it is to fix a problem with the system once it has been discovered. It depends on being able to diagnose the problem, access the components that are faulty, and modify or replace these components.</a:t>
                      </a:r>
                    </a:p>
                  </a:txBody>
                  <a:tcPr marL="73025" marR="73025" marT="0" marB="9144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property reflects how easy it is to use the system. It depends on the technical system components, its operators, and its operating environment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10.3</a:t>
            </a:r>
            <a:r>
              <a:rPr lang="en-US" dirty="0" smtClean="0"/>
              <a:t>  Failure </a:t>
            </a:r>
            <a:r>
              <a:rPr lang="en-US" dirty="0"/>
              <a:t>propagation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3 FailurePropagation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363" r="-3363"/>
              <a:stretch>
                <a:fillRect/>
              </a:stretch>
            </p:blipFill>
          </mc:Choice>
          <mc:Fallback>
            <p:blipFill>
              <a:blip r:embed="rId3"/>
              <a:srcRect l="-3363" r="-3363"/>
              <a:stretch>
                <a:fillRect/>
              </a:stretch>
            </p:blipFill>
          </mc:Fallback>
        </mc:AlternateContent>
        <p:spPr>
          <a:xfrm>
            <a:off x="1566950" y="2126529"/>
            <a:ext cx="5732233" cy="315250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10.4</a:t>
            </a:r>
            <a:r>
              <a:rPr lang="en-US" dirty="0" smtClean="0"/>
              <a:t>  Stages </a:t>
            </a:r>
            <a:r>
              <a:rPr lang="en-US" dirty="0"/>
              <a:t>of systems engineering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4 SystemsEngStage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42" r="-42"/>
              <a:stretch>
                <a:fillRect/>
              </a:stretch>
            </p:blipFill>
          </mc:Choice>
          <mc:Fallback>
            <p:blipFill>
              <a:blip r:embed="rId3"/>
              <a:srcRect l="-42" r="-42"/>
              <a:stretch>
                <a:fillRect/>
              </a:stretch>
            </p:blipFill>
          </mc:Fallback>
        </mc:AlternateContent>
        <p:spPr>
          <a:xfrm>
            <a:off x="1555510" y="2160854"/>
            <a:ext cx="5835199" cy="320913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10.5</a:t>
            </a:r>
            <a:r>
              <a:rPr lang="en-US" dirty="0" smtClean="0"/>
              <a:t>  Professional </a:t>
            </a:r>
            <a:r>
              <a:rPr lang="en-US" dirty="0"/>
              <a:t>disciplines involved in systems engineering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5 DisciplinesInvolved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455" b="-1455"/>
              <a:stretch>
                <a:fillRect/>
              </a:stretch>
            </p:blipFill>
          </mc:Choice>
          <mc:Fallback>
            <p:blipFill>
              <a:blip r:embed="rId3"/>
              <a:srcRect t="-1455" b="-1455"/>
              <a:stretch>
                <a:fillRect/>
              </a:stretch>
            </p:blipFill>
          </mc:Fallback>
        </mc:AlternateContent>
        <p:spPr>
          <a:xfrm>
            <a:off x="1898731" y="2286716"/>
            <a:ext cx="5411892" cy="297633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10.6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System </a:t>
            </a:r>
            <a:r>
              <a:rPr lang="en-US" dirty="0"/>
              <a:t>procurement </a:t>
            </a:r>
            <a:r>
              <a:rPr lang="en-US" dirty="0" smtClean="0"/>
              <a:t>processes</a:t>
            </a:r>
            <a:endParaRPr lang="en-US" dirty="0"/>
          </a:p>
        </p:txBody>
      </p:sp>
      <p:pic>
        <p:nvPicPr>
          <p:cNvPr id="4" name="Content Placeholder 3" descr="10.6 ProcurementProces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49895" b="-49895"/>
              <a:stretch>
                <a:fillRect/>
              </a:stretch>
            </p:blipFill>
          </mc:Choice>
          <mc:Fallback>
            <p:blipFill>
              <a:blip r:embed="rId3"/>
              <a:srcRect t="-49895" b="-4989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10.7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Systems </a:t>
            </a:r>
            <a:r>
              <a:rPr lang="en-US" dirty="0"/>
              <a:t>development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7 SystemsDevProcess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7354" b="-27354"/>
              <a:stretch>
                <a:fillRect/>
              </a:stretch>
            </p:blipFill>
          </mc:Choice>
          <mc:Fallback>
            <p:blipFill>
              <a:blip r:embed="rId3"/>
              <a:srcRect t="-27354" b="-27354"/>
              <a:stretch>
                <a:fillRect/>
              </a:stretch>
            </p:blipFill>
          </mc:Fallback>
        </mc:AlternateContent>
        <p:spPr>
          <a:xfrm>
            <a:off x="1452544" y="1977784"/>
            <a:ext cx="6224183" cy="342306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10.8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Requirements </a:t>
            </a:r>
            <a:r>
              <a:rPr lang="en-US" dirty="0"/>
              <a:t>and design spiral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0.8 ReqAndDesignSpiral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5138" r="-15138"/>
              <a:stretch>
                <a:fillRect/>
              </a:stretch>
            </p:blipFill>
          </mc:Choice>
          <mc:Fallback>
            <p:blipFill>
              <a:blip r:embed="rId3"/>
              <a:srcRect l="-15138" r="-15138"/>
              <a:stretch>
                <a:fillRect/>
              </a:stretch>
            </p:blipFill>
          </mc:Fallback>
        </mc:AlternateContent>
        <p:spPr>
          <a:xfrm>
            <a:off x="994913" y="1977783"/>
            <a:ext cx="7485954" cy="411698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227</Words>
  <Application>Microsoft Macintosh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Figures – Chapter 10</vt:lpstr>
      <vt:lpstr>Figure 10.1  The sociotechnical systems stack </vt:lpstr>
      <vt:lpstr>Figure 10.2  Examples of emergent properties </vt:lpstr>
      <vt:lpstr>Figure 10.3  Failure propagation </vt:lpstr>
      <vt:lpstr>Figure 10.4  Stages of systems engineering </vt:lpstr>
      <vt:lpstr>Figure 10.5  Professional disciplines involved in systems engineering </vt:lpstr>
      <vt:lpstr>Figure 10.6  System procurement processes</vt:lpstr>
      <vt:lpstr>Figure 10.7  Systems development </vt:lpstr>
      <vt:lpstr>Figure 10.8  Requirements and design spiral </vt:lpstr>
      <vt:lpstr>Figure 10.9  Reason’s Swiss cheese model of system failure 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10</dc:title>
  <dc:creator>Ian Sommerville</dc:creator>
  <cp:lastModifiedBy>Ian Sommerville</cp:lastModifiedBy>
  <cp:revision>1</cp:revision>
  <dcterms:created xsi:type="dcterms:W3CDTF">2009-11-19T20:34:24Z</dcterms:created>
  <dcterms:modified xsi:type="dcterms:W3CDTF">2009-11-19T20:47:41Z</dcterms:modified>
</cp:coreProperties>
</file>