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2834-FA82-EC4C-81CC-55831869B185}" type="datetimeFigureOut">
              <a:rPr lang="en-US" smtClean="0"/>
              <a:pPr/>
              <a:t>11/23/09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– Chapter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smtClean="0"/>
              <a:t>12.9  The </a:t>
            </a:r>
            <a:r>
              <a:rPr lang="en-US" dirty="0"/>
              <a:t>preliminary risk assessment process for security requirements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2.9SecurityRiskAssessment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839" b="-2839"/>
              <a:stretch>
                <a:fillRect/>
              </a:stretch>
            </p:blipFill>
          </mc:Choice>
          <mc:Fallback>
            <p:blipFill>
              <a:blip r:embed="rId3"/>
              <a:srcRect t="-2839" b="-2839"/>
              <a:stretch>
                <a:fillRect/>
              </a:stretch>
            </p:blipFill>
          </mc:Fallback>
        </mc:AlternateContent>
        <p:spPr>
          <a:xfrm>
            <a:off x="1452543" y="2252391"/>
            <a:ext cx="5983929" cy="329093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12.10</a:t>
            </a:r>
            <a:r>
              <a:rPr lang="en-US" dirty="0" smtClean="0"/>
              <a:t>  Asset </a:t>
            </a:r>
            <a:r>
              <a:rPr lang="en-US" dirty="0"/>
              <a:t>analysis in a preliminary risk assessment report for the MHC-</a:t>
            </a:r>
            <a:r>
              <a:rPr lang="en-US" dirty="0" smtClean="0"/>
              <a:t>PMS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40006"/>
          <a:ext cx="8229600" cy="314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Asset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Exposure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information 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High. Required to support all clinical consultations. Potentially safety-critical.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High. Financial loss as clinics may have to be canceled. Costs of restoring system. Possible patient harm if treatment cannot be prescribed.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patient database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High. Required to support all clinical consultations. Potentially safety-critical.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High. Financial loss as clinics may have to be canceled. Costs of restoring system. Possible patient harm if treatment cannot be prescribed.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An individual patient record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Normally low although may be high for specific high-profile patients.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 direct losses but possible loss of reputation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12.11</a:t>
            </a:r>
            <a:r>
              <a:rPr lang="en-US" dirty="0" smtClean="0"/>
              <a:t>  Threat </a:t>
            </a:r>
            <a:r>
              <a:rPr lang="en-US" dirty="0"/>
              <a:t>and control analysis in a preliminary risk assessment </a:t>
            </a:r>
            <a:r>
              <a:rPr lang="en-US" dirty="0" smtClean="0"/>
              <a:t>report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Threat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Probability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Feasibility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Unauthorized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user gains access as system manager and makes system unavailable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Only allow system management from specific locations that are physically secure.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 cost of implementation but care must be taken with key distribution and to ensure that keys are available in the event of an emergency.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Unauthorized user gains access as system user and accesses confidential information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Require all users to authenticate themselves using a biometric mechanism.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Log all changes to patient information to track system usage.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Technically feasible but high-cost solution. Possible user resistance.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Simple and transparent to implement and also supports recovery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12.12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Formal </a:t>
            </a:r>
            <a:r>
              <a:rPr lang="en-US" dirty="0"/>
              <a:t>specification in a plan-based software </a:t>
            </a:r>
            <a:r>
              <a:rPr lang="en-US" dirty="0" smtClean="0"/>
              <a:t>process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2.12 PlanBasedFormalSpec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42726" b="-42726"/>
              <a:stretch>
                <a:fillRect/>
              </a:stretch>
            </p:blipFill>
          </mc:Choice>
          <mc:Fallback>
            <p:blipFill>
              <a:blip r:embed="rId3"/>
              <a:srcRect t="-42726" b="-42726"/>
              <a:stretch>
                <a:fillRect/>
              </a:stretch>
            </p:blipFill>
          </mc:Fallback>
        </mc:AlternateContent>
        <p:spPr>
          <a:xfrm>
            <a:off x="697455" y="1600201"/>
            <a:ext cx="7700037" cy="423472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12.1</a:t>
            </a:r>
            <a:r>
              <a:rPr lang="en-US" dirty="0" smtClean="0"/>
              <a:t>  Risk</a:t>
            </a:r>
            <a:r>
              <a:rPr lang="en-US" dirty="0"/>
              <a:t>-driven specification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2.1 Risk-driven-Spec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57148" b="-57148"/>
              <a:stretch>
                <a:fillRect/>
              </a:stretch>
            </p:blipFill>
          </mc:Choice>
          <mc:Fallback>
            <p:blipFill>
              <a:blip r:embed="rId3"/>
              <a:srcRect t="-57148" b="-57148"/>
              <a:stretch>
                <a:fillRect/>
              </a:stretch>
            </p:blipFill>
          </mc:Fallback>
        </mc:AlternateContent>
        <p:spPr>
          <a:xfrm>
            <a:off x="1086440" y="1909132"/>
            <a:ext cx="7105120" cy="390754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12.2</a:t>
            </a:r>
            <a:r>
              <a:rPr lang="en-US" dirty="0" smtClean="0"/>
              <a:t>  The </a:t>
            </a:r>
            <a:r>
              <a:rPr lang="en-US" dirty="0"/>
              <a:t>risk triangle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2.2 RiskTriangl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1258" r="-21258"/>
              <a:stretch>
                <a:fillRect/>
              </a:stretch>
            </p:blipFill>
          </mc:Choice>
          <mc:Fallback>
            <p:blipFill>
              <a:blip r:embed="rId3"/>
              <a:srcRect l="-21258" r="-21258"/>
              <a:stretch>
                <a:fillRect/>
              </a:stretch>
            </p:blipFill>
          </mc:Fallback>
        </mc:AlternateContent>
        <p:spPr>
          <a:xfrm>
            <a:off x="1589831" y="2080761"/>
            <a:ext cx="6452568" cy="354866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3642"/>
            <a:ext cx="8229600" cy="1143000"/>
          </a:xfrm>
        </p:spPr>
        <p:txBody>
          <a:bodyPr/>
          <a:lstStyle/>
          <a:p>
            <a:r>
              <a:rPr lang="en-US" dirty="0"/>
              <a:t>Figure 12.3</a:t>
            </a:r>
            <a:r>
              <a:rPr lang="en-US" dirty="0" smtClean="0"/>
              <a:t>  Risk </a:t>
            </a:r>
            <a:r>
              <a:rPr lang="en-US" dirty="0"/>
              <a:t>classification for the insulin pump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67880"/>
          <a:ext cx="8229600" cy="540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Identified </a:t>
                      </a: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hazard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Hazard probability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Accident severity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Estimated risk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Acceptability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.Insulin overdose computation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Intolerable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 Insulin underdose computation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 Failure of hardware monitoring system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4. Power failure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5. Machine incorrectly fitted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Intolerable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6. Machine breaks in patient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7. Machine causes infection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8. Electrical interference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9. Allergic reaction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12.4</a:t>
            </a:r>
            <a:r>
              <a:rPr lang="en-US" dirty="0" smtClean="0"/>
              <a:t>  An </a:t>
            </a:r>
            <a:r>
              <a:rPr lang="en-US" dirty="0"/>
              <a:t>example of a fault tree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2.4 Fault-tre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66803" r="-66803"/>
              <a:stretch>
                <a:fillRect/>
              </a:stretch>
            </p:blipFill>
          </mc:Choice>
          <mc:Fallback>
            <p:blipFill>
              <a:blip r:embed="rId3"/>
              <a:srcRect l="-66803" r="-6680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12.5</a:t>
            </a:r>
            <a:r>
              <a:rPr lang="en-US" dirty="0" smtClean="0"/>
              <a:t>  Examples </a:t>
            </a:r>
            <a:r>
              <a:rPr lang="en-US" dirty="0"/>
              <a:t>of safety requirements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660" y="1898119"/>
            <a:ext cx="7713962" cy="443198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 smtClean="0"/>
              <a:t>SR1</a:t>
            </a:r>
            <a:r>
              <a:rPr lang="en-GB" dirty="0"/>
              <a:t>: The system shall not deliver a single dose of insulin that is greater than a specified maximum dose for a system user.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SR2</a:t>
            </a:r>
            <a:r>
              <a:rPr lang="en-GB" dirty="0"/>
              <a:t>: The system shall not deliver a daily cumulative dose of insulin that is greater than a specified maximum daily dose for a system user.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SR3</a:t>
            </a:r>
            <a:r>
              <a:rPr lang="en-GB" dirty="0"/>
              <a:t>: The system shall include a hardware diagnostic facility that shall be executed at least four times per hour.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SR4</a:t>
            </a:r>
            <a:r>
              <a:rPr lang="en-GB" dirty="0"/>
              <a:t>: The system shall include an exception handler for all of the exceptions that are identified in Table 3.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SR5</a:t>
            </a:r>
            <a:r>
              <a:rPr lang="en-GB" dirty="0"/>
              <a:t>: The audible alarm shall be sounded when any hardware or software anomaly is discovered and a diagnostic message, as defined in Table 4, shall be displayed.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SR6</a:t>
            </a:r>
            <a:r>
              <a:rPr lang="en-GB" dirty="0"/>
              <a:t>: In the event of an alarm, insulin delivery shall be suspended until the user has reset the system and cleared the alarm.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12.6</a:t>
            </a:r>
            <a:r>
              <a:rPr lang="en-US" dirty="0" smtClean="0"/>
              <a:t>  Types </a:t>
            </a:r>
            <a:r>
              <a:rPr lang="en-US" dirty="0"/>
              <a:t>of system failure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77886"/>
          <a:ext cx="8229600" cy="271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14"/>
                <a:gridCol w="5187286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Failure </a:t>
                      </a: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Loss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of service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system is unavailable and cannot deliver its services to users. You may separate this into loss of critical services and loss of non-critical services, where the consequences of a failure in non-critical services are less than the consequences of critical service failure.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Incorrect service delivery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system does not deliver a service correctly to users. Again, this may be specified in terms of minor and major errors or errors in the delivery of critical and non-critical services.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System/data corruption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failure of the system causes damage to the system itself or its data. This will usually but not necessarily be in conjunction with other types of failures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12.7</a:t>
            </a:r>
            <a:r>
              <a:rPr lang="en-US" dirty="0" smtClean="0"/>
              <a:t> Availability </a:t>
            </a:r>
            <a:r>
              <a:rPr lang="en-US" dirty="0"/>
              <a:t>specification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8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709"/>
                <a:gridCol w="5308891"/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Availability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Explanation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indent="630555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0.9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system is available for 90% of the time. This means that, in a 24-hour period (1,440 minutes), the system will be unavailable for 144 minutes.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indent="630555"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0.99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 a 24-hour period, the system is unavailable for 14.4 minutes. 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indent="630555"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0.999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system is unavailable for 84 seconds in a 24-hour period.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indent="630555"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0.9999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system is unavailable for 8.4 seconds in a 24-hour period. Roughly, one minute per week.&lt;/TB&gt;</a:t>
                      </a:r>
                    </a:p>
                  </a:txBody>
                  <a:tcPr marL="54610" marR="54610" marT="0" marB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smtClean="0"/>
              <a:t>12.8  Examples </a:t>
            </a:r>
            <a:r>
              <a:rPr lang="en-US" dirty="0"/>
              <a:t>of functional reliability requirements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280" y="2080535"/>
            <a:ext cx="7781520" cy="3170099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GB" b="1" dirty="0"/>
              <a:t>RR1</a:t>
            </a:r>
            <a:r>
              <a:rPr lang="en-GB" dirty="0"/>
              <a:t>:	A pre-defined range for all operator inputs shall be defined and the system shall check that all operator inputs fall within this pre-defined range. (Checking)</a:t>
            </a:r>
          </a:p>
          <a:p>
            <a:pPr>
              <a:spcAft>
                <a:spcPts val="600"/>
              </a:spcAft>
            </a:pPr>
            <a:r>
              <a:rPr lang="en-GB" b="1" dirty="0"/>
              <a:t>RR2:</a:t>
            </a:r>
            <a:r>
              <a:rPr lang="en-GB" dirty="0"/>
              <a:t>	Copies of the patient database shall be maintained on two separate servers that are not housed in the same building. (Recovery, redundancy)</a:t>
            </a:r>
          </a:p>
          <a:p>
            <a:pPr>
              <a:spcAft>
                <a:spcPts val="600"/>
              </a:spcAft>
            </a:pPr>
            <a:r>
              <a:rPr lang="en-GB" b="1" dirty="0"/>
              <a:t>RR3:</a:t>
            </a:r>
            <a:r>
              <a:rPr lang="en-GB" dirty="0"/>
              <a:t>	N-version programming shall be used to implement the braking control system. (Redundancy)</a:t>
            </a:r>
          </a:p>
          <a:p>
            <a:pPr>
              <a:spcAft>
                <a:spcPts val="600"/>
              </a:spcAft>
            </a:pPr>
            <a:r>
              <a:rPr lang="en-GB" b="1" dirty="0"/>
              <a:t>RR4:</a:t>
            </a:r>
            <a:r>
              <a:rPr lang="en-GB" dirty="0"/>
              <a:t>	The system must be implemented in a safe subset of </a:t>
            </a:r>
            <a:r>
              <a:rPr lang="en-GB" dirty="0" err="1"/>
              <a:t>Ada</a:t>
            </a:r>
            <a:r>
              <a:rPr lang="en-GB" dirty="0"/>
              <a:t> and checked using static analysis. (Process)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</TotalTime>
  <Words>901</Words>
  <Application>Microsoft Macintosh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Figures – Chapter 12</vt:lpstr>
      <vt:lpstr>Figure 12.1  Risk-driven specification </vt:lpstr>
      <vt:lpstr>Figure 12.2  The risk triangle </vt:lpstr>
      <vt:lpstr>Figure 12.3  Risk classification for the insulin pump </vt:lpstr>
      <vt:lpstr>Figure 12.4  An example of a fault tree </vt:lpstr>
      <vt:lpstr>Figure 12.5  Examples of safety requirements </vt:lpstr>
      <vt:lpstr>Figure 12.6  Types of system failure </vt:lpstr>
      <vt:lpstr>Figure 12.7 Availability specification </vt:lpstr>
      <vt:lpstr>Figure 12.8  Examples of functional reliability requirements </vt:lpstr>
      <vt:lpstr>Figure 12.9  The preliminary risk assessment process for security requirements </vt:lpstr>
      <vt:lpstr>Figure 12.10  Asset analysis in a preliminary risk assessment report for the MHC-PMS</vt:lpstr>
      <vt:lpstr>Figure 12.11  Threat and control analysis in a preliminary risk assessment report </vt:lpstr>
      <vt:lpstr>Figure 12.12  Formal specification in a plan-based software process 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12</dc:title>
  <dc:creator>Ian Sommerville</dc:creator>
  <cp:lastModifiedBy>Ian Sommerville</cp:lastModifiedBy>
  <cp:revision>5</cp:revision>
  <dcterms:created xsi:type="dcterms:W3CDTF">2009-11-23T18:16:19Z</dcterms:created>
  <dcterms:modified xsi:type="dcterms:W3CDTF">2009-11-26T09:09:52Z</dcterms:modified>
</cp:coreProperties>
</file>