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6FB2F-6415-BA48-B8DD-8C52D7467547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BDDC0-2C33-9B49-BD75-B78323AB0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18BC4-2C55-254F-B2AB-1FAE30A99C11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C020C-0B31-CF4E-83D4-0450DE7DD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52ADF-3C4E-3C42-9467-6443B4166C0B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0D6AE-E0B8-2D40-BA66-0DA460614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BF2D-093B-6B42-A54F-5F6E62FA6A92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81D9A-53E0-6A45-A664-CD97B88FD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DC83F-5B6C-FE4A-860C-6CBEC585ACEF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31F7-EA00-F04B-8950-695AB0B1C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5D5ED-9107-0442-9F2C-EF9AF2119B58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970FA-AE95-174A-A970-7C3F08FD1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8A924-EAAA-F443-8C5A-EDE2D8DB1B18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D4CCC-47C2-B047-953F-D2E6EBBC9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08129-C563-B445-B375-7BBDBD7FA0FA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1F00C-B3C6-1D43-BAC2-9F55281C1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D17CF-6C8E-EB47-B3C5-1B0C8EC960C3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DCE1-C3C0-CD45-9EEC-3BCBD7D4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0BB7F-FF67-F847-B7A6-097D7D50C9BB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4E580-4959-B443-940E-7D1F9043C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06870-CE3D-B342-8E44-AFD77A7FC4A5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4AC15-4628-2D42-BF7A-644028DB4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B4B9CE1-231E-0247-81BC-A2839FD07438}" type="datetime1">
              <a:rPr lang="en-US"/>
              <a:pPr>
                <a:defRPr/>
              </a:pPr>
              <a:t>10/29/09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E33F44-84BB-1E43-89BE-B575929AB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Figures-Chapter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13.9 Exception handling</a:t>
            </a:r>
            <a:r>
              <a:rPr lang="en-GB" smtClean="0"/>
              <a:t> </a:t>
            </a:r>
            <a:endParaRPr lang="en-US" smtClean="0"/>
          </a:p>
        </p:txBody>
      </p:sp>
      <p:pic>
        <p:nvPicPr>
          <p:cNvPr id="4" name="Picture 3" descr="13.9 ExceptionHandlin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r="37657"/>
              <a:stretch>
                <a:fillRect/>
              </a:stretch>
            </p:blipFill>
          </mc:Choice>
          <mc:Fallback>
            <p:blipFill>
              <a:blip r:embed="rId3"/>
              <a:srcRect r="37657"/>
              <a:stretch>
                <a:fillRect/>
              </a:stretch>
            </p:blipFill>
          </mc:Fallback>
        </mc:AlternateContent>
        <p:spPr>
          <a:xfrm>
            <a:off x="3032568" y="1826825"/>
            <a:ext cx="3122545" cy="3482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13.1 The increasing costs of residual fault removal </a:t>
            </a:r>
          </a:p>
        </p:txBody>
      </p:sp>
      <p:pic>
        <p:nvPicPr>
          <p:cNvPr id="4" name="Picture 3" descr="13.1 DependCos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57769" y="1682095"/>
            <a:ext cx="5701921" cy="4096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13.2 Attributes of dependable processes</a:t>
            </a:r>
            <a:r>
              <a:rPr lang="en-GB" smtClean="0"/>
              <a:t> </a:t>
            </a:r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091356"/>
          <a:ext cx="6096000" cy="343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16"/>
                <a:gridCol w="376918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Process characteristic</a:t>
                      </a: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Description</a:t>
                      </a:r>
                    </a:p>
                  </a:txBody>
                  <a:tcPr marL="73025" marR="73025" marT="73025" marB="7302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Documentable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process should have a defined process model that sets out the activities in the process and the documentation that is to be produced during these activities.</a:t>
                      </a:r>
                    </a:p>
                  </a:txBody>
                  <a:tcPr marL="73025" marR="73025" marT="0" marB="7302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Standardized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 comprehensive set of software development standards covering software production and documentation should be available.</a:t>
                      </a:r>
                    </a:p>
                  </a:txBody>
                  <a:tcPr marL="73025" marR="73025" marT="0" marB="7302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Auditable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process should be understandable by people apart from process participants, who can check that process standards are being followed and make suggestions for process improvement.</a:t>
                      </a:r>
                    </a:p>
                  </a:txBody>
                  <a:tcPr marL="73025" marR="73025" marT="0" marB="7302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Diverse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process should include redundant and diverse verification and validation activities.</a:t>
                      </a:r>
                    </a:p>
                  </a:txBody>
                  <a:tcPr marL="73025" marR="73025" marT="0" marB="7302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Robust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process should be able to recover from failures of individual process activities.</a:t>
                      </a:r>
                    </a:p>
                  </a:txBody>
                  <a:tcPr marL="73025" marR="73025" marT="0" marB="730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Figure 13.3 Protection system architecture</a:t>
            </a:r>
            <a:br>
              <a:rPr lang="en-GB" smtClean="0"/>
            </a:br>
            <a:endParaRPr lang="en-US" smtClean="0"/>
          </a:p>
        </p:txBody>
      </p:sp>
      <p:pic>
        <p:nvPicPr>
          <p:cNvPr id="4" name="Picture 3" descr="13.3 ProtectionSystem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905245" y="1727200"/>
            <a:ext cx="3169780" cy="4826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13.4 Self-monitoring architecture</a:t>
            </a:r>
            <a:r>
              <a:rPr lang="en-GB" smtClean="0"/>
              <a:t> </a:t>
            </a:r>
            <a:endParaRPr lang="en-US" smtClean="0"/>
          </a:p>
        </p:txBody>
      </p:sp>
      <p:pic>
        <p:nvPicPr>
          <p:cNvPr id="4" name="Picture 3" descr="13.4 SelfCheckingArch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52659" y="2629980"/>
            <a:ext cx="6556259" cy="2038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13.5 Airbus flight control system architecture</a:t>
            </a:r>
            <a:r>
              <a:rPr lang="en-GB" smtClean="0"/>
              <a:t> </a:t>
            </a:r>
            <a:endParaRPr lang="en-US" smtClean="0"/>
          </a:p>
        </p:txBody>
      </p:sp>
      <p:pic>
        <p:nvPicPr>
          <p:cNvPr id="4" name="Picture 3" descr="13.5 AirbusFCC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35406" y="1200149"/>
            <a:ext cx="6136424" cy="53446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13.6 Triple modular redundancy</a:t>
            </a:r>
            <a:r>
              <a:rPr lang="en-GB" smtClean="0"/>
              <a:t> </a:t>
            </a:r>
            <a:endParaRPr lang="en-US" smtClean="0"/>
          </a:p>
        </p:txBody>
      </p:sp>
      <p:pic>
        <p:nvPicPr>
          <p:cNvPr id="4" name="Picture 3" descr="13.6 HardwareTMR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74046" y="2285999"/>
            <a:ext cx="5402944" cy="35493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13.7 N-version programming</a:t>
            </a:r>
            <a:r>
              <a:rPr lang="en-GB" smtClean="0"/>
              <a:t> </a:t>
            </a:r>
            <a:endParaRPr lang="en-US" smtClean="0"/>
          </a:p>
        </p:txBody>
      </p:sp>
      <p:pic>
        <p:nvPicPr>
          <p:cNvPr id="4" name="Picture 3" descr="13.7 N-versionPro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15690" y="2481412"/>
            <a:ext cx="6026026" cy="2541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13.8 Good practice guidelines for dependable programming</a:t>
            </a:r>
            <a:r>
              <a:rPr lang="en-GB" smtClean="0"/>
              <a:t> </a:t>
            </a:r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053516"/>
          <a:ext cx="609600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8772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/>
                        <a:t>Dependable programming guidelines</a:t>
                      </a:r>
                    </a:p>
                    <a:p>
                      <a:endParaRPr lang="en-GB" sz="1800" kern="1200" dirty="0" smtClean="0"/>
                    </a:p>
                    <a:p>
                      <a:r>
                        <a:rPr lang="en-GB" sz="1800" kern="1200" dirty="0" smtClean="0"/>
                        <a:t>1.	Limit the visibility of information in a program</a:t>
                      </a:r>
                    </a:p>
                    <a:p>
                      <a:r>
                        <a:rPr lang="en-GB" sz="1800" kern="1200" dirty="0" smtClean="0"/>
                        <a:t>2.	Check all inputs for validity</a:t>
                      </a:r>
                    </a:p>
                    <a:p>
                      <a:r>
                        <a:rPr lang="en-GB" sz="1800" kern="1200" dirty="0" smtClean="0"/>
                        <a:t>3.	Provide a handler for all exceptions</a:t>
                      </a:r>
                    </a:p>
                    <a:p>
                      <a:r>
                        <a:rPr lang="en-GB" sz="1800" kern="1200" dirty="0" smtClean="0"/>
                        <a:t>4.	Minimize the use of error-prone constructs</a:t>
                      </a:r>
                    </a:p>
                    <a:p>
                      <a:r>
                        <a:rPr lang="en-GB" sz="1800" kern="1200" dirty="0" smtClean="0"/>
                        <a:t>5.	Provide restart capabilities</a:t>
                      </a:r>
                    </a:p>
                    <a:p>
                      <a:r>
                        <a:rPr lang="en-GB" sz="1800" kern="1200" dirty="0" smtClean="0"/>
                        <a:t>6.	Check array bounds</a:t>
                      </a:r>
                    </a:p>
                    <a:p>
                      <a:r>
                        <a:rPr lang="en-GB" sz="1800" kern="1200" dirty="0" smtClean="0"/>
                        <a:t>7.	Include timeouts when calling external components</a:t>
                      </a:r>
                    </a:p>
                    <a:p>
                      <a:r>
                        <a:rPr lang="en-GB" sz="1800" kern="1200" dirty="0" smtClean="0"/>
                        <a:t>8.	Name all constants that represent real-world values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242</Words>
  <Application>Microsoft Macintosh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ＭＳ Ｐゴシック</vt:lpstr>
      <vt:lpstr>Arial</vt:lpstr>
      <vt:lpstr>Office Theme</vt:lpstr>
      <vt:lpstr>Figures-Chapter 13</vt:lpstr>
      <vt:lpstr>Figure 13.1 The increasing costs of residual fault removal </vt:lpstr>
      <vt:lpstr>Figure 13.2 Attributes of dependable processes </vt:lpstr>
      <vt:lpstr>Figure 13.3 Protection system architecture </vt:lpstr>
      <vt:lpstr>Figure 13.4 Self-monitoring architecture </vt:lpstr>
      <vt:lpstr>Figure 13.5 Airbus flight control system architecture </vt:lpstr>
      <vt:lpstr>Figure 13.6 Triple modular redundancy </vt:lpstr>
      <vt:lpstr>Figure 13.7 N-version programming </vt:lpstr>
      <vt:lpstr>Figure 13.8 Good practice guidelines for dependable programming </vt:lpstr>
      <vt:lpstr>Figure 13.9 Exception handling 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 13</dc:title>
  <dc:creator>Ian Sommerville</dc:creator>
  <cp:lastModifiedBy>Ian Sommerville</cp:lastModifiedBy>
  <cp:revision>3</cp:revision>
  <dcterms:created xsi:type="dcterms:W3CDTF">2009-10-29T19:31:46Z</dcterms:created>
  <dcterms:modified xsi:type="dcterms:W3CDTF">2009-10-29T19:50:08Z</dcterms:modified>
</cp:coreProperties>
</file>