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21AE-DD8E-9943-A488-4AE3244DAE9D}" type="datetimeFigureOut">
              <a:rPr lang="en-US" smtClean="0"/>
              <a:t>11/20/09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272E-47EF-6349-88BF-E15B24383B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– Chapter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14.9</a:t>
            </a:r>
            <a:r>
              <a:rPr lang="en-US" dirty="0" smtClean="0"/>
              <a:t>  Survivability </a:t>
            </a:r>
            <a:r>
              <a:rPr lang="en-US" dirty="0"/>
              <a:t>analysis in an equity trading system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7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Attack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Resistance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Recognition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Recovery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Unauthorized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 places malicious orders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Require a dealing password that is different from the login password to place orders.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Send copy of order by e-mail to authorized user with contact phone number (so that they can detect malicious orders).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Maintain user’s order history and check for unusual trading patterns.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Provide mechanism to automatically ‘undo’ trades and restore user accounts.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Refund users for losses that are due to malicious trading. 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Insure against consequential losses. 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Corruption of transactions database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Require privileged users to be authorized using a stronger authentication mechanism, such as digital certificates.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Maintain read-only copies of transactions for an office on an international server. Periodically compare transactions to check for corruption.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Maintain cryptographic checksum with all transaction records to detect corruption.</a:t>
                      </a:r>
                      <a:endParaRPr lang="en-GB" sz="14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Recover database from backup copies.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Provide a mechanism to replay trades from a specified time to re-create the transactions database</a:t>
                      </a: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14.1</a:t>
            </a:r>
            <a:r>
              <a:rPr lang="en-US" dirty="0" smtClean="0"/>
              <a:t>  System </a:t>
            </a:r>
            <a:r>
              <a:rPr lang="en-US" dirty="0"/>
              <a:t>layers where security may be compromised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4.1 SystemLayer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411" r="-26411"/>
              <a:stretch>
                <a:fillRect/>
              </a:stretch>
            </p:blipFill>
          </mc:Choice>
          <mc:Fallback>
            <p:blipFill>
              <a:blip r:embed="rId3"/>
              <a:srcRect l="-26411" r="-26411"/>
              <a:stretch>
                <a:fillRect/>
              </a:stretch>
            </p:blipFill>
          </mc:Fallback>
        </mc:AlternateContent>
        <p:spPr>
          <a:xfrm>
            <a:off x="457200" y="913680"/>
            <a:ext cx="82296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14.2</a:t>
            </a:r>
            <a:r>
              <a:rPr lang="en-US" dirty="0" smtClean="0"/>
              <a:t>  Life</a:t>
            </a:r>
            <a:r>
              <a:rPr lang="en-US" dirty="0"/>
              <a:t>-cycle risk analysis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4.2 LifeCycleRiskAssessmen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2111" r="-12111"/>
              <a:stretch>
                <a:fillRect/>
              </a:stretch>
            </p:blipFill>
          </mc:Choice>
          <mc:Fallback>
            <p:blipFill>
              <a:blip r:embed="rId3"/>
              <a:srcRect l="-12111" r="-1211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14.3</a:t>
            </a:r>
            <a:r>
              <a:rPr lang="en-US" dirty="0" smtClean="0"/>
              <a:t> Vulnerabilities </a:t>
            </a:r>
            <a:r>
              <a:rPr lang="en-US" dirty="0"/>
              <a:t>associated with technology choices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4.3 TechnologyVulnerab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7021" r="-27021"/>
              <a:stretch>
                <a:fillRect/>
              </a:stretch>
            </p:blipFill>
          </mc:Choice>
          <mc:Fallback>
            <p:blipFill>
              <a:blip r:embed="rId3"/>
              <a:srcRect l="-27021" r="-2702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14.4</a:t>
            </a:r>
            <a:r>
              <a:rPr lang="en-US" dirty="0" smtClean="0"/>
              <a:t>  A </a:t>
            </a:r>
            <a:r>
              <a:rPr lang="en-US" dirty="0"/>
              <a:t>layered protection architecture </a:t>
            </a:r>
          </a:p>
        </p:txBody>
      </p:sp>
      <p:pic>
        <p:nvPicPr>
          <p:cNvPr id="4" name="Content Placeholder 3" descr="14.4 LayeredProtection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2298" r="-22298"/>
              <a:stretch>
                <a:fillRect/>
              </a:stretch>
            </p:blipFill>
          </mc:Choice>
          <mc:Fallback>
            <p:blipFill>
              <a:blip r:embed="rId3"/>
              <a:srcRect l="-22298" r="-2229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14.5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Distributed </a:t>
            </a:r>
            <a:r>
              <a:rPr lang="en-US" dirty="0"/>
              <a:t>assets in an equity trading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4.5 DistributedEquitySy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9167" r="-39167"/>
              <a:stretch>
                <a:fillRect/>
              </a:stretch>
            </p:blipFill>
          </mc:Choice>
          <mc:Fallback>
            <p:blipFill>
              <a:blip r:embed="rId3"/>
              <a:srcRect l="-39167" r="-39167"/>
              <a:stretch>
                <a:fillRect/>
              </a:stretch>
            </p:blipFill>
          </mc:Fallback>
        </mc:AlternateContent>
        <p:spPr>
          <a:xfrm>
            <a:off x="457199" y="1600200"/>
            <a:ext cx="8832669" cy="485762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14.6</a:t>
            </a:r>
            <a:r>
              <a:rPr lang="en-US" dirty="0" smtClean="0"/>
              <a:t>  Design </a:t>
            </a:r>
            <a:r>
              <a:rPr lang="en-US" dirty="0"/>
              <a:t>guidelines for secure systems engineering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29419" y="1417638"/>
          <a:ext cx="4729073" cy="456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322"/>
                <a:gridCol w="110751"/>
              </a:tblGrid>
              <a:tr h="386207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Security guidelines</a:t>
                      </a:r>
                    </a:p>
                  </a:txBody>
                  <a:tcPr marL="68580" marR="68580" marT="3619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2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Base security decisions on an explicit security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policy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Avoid a single point of failure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Fail securely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Balance security and usability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Log user actions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 redundancy and diversity to reduce risk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Validate all inputs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Compartmentalize your assets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Design for deployment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8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Design for recoverability</a:t>
                      </a:r>
                    </a:p>
                  </a:txBody>
                  <a:tcPr marL="68580" marR="6858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14.7</a:t>
            </a:r>
            <a:r>
              <a:rPr lang="en-US" dirty="0" smtClean="0"/>
              <a:t>  Software </a:t>
            </a:r>
            <a:r>
              <a:rPr lang="en-US" dirty="0"/>
              <a:t>deployment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4.7 Deploymen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48876" b="-48876"/>
              <a:stretch>
                <a:fillRect/>
              </a:stretch>
            </p:blipFill>
          </mc:Choice>
          <mc:Fallback>
            <p:blipFill>
              <a:blip r:embed="rId3"/>
              <a:srcRect t="-48876" b="-48876"/>
              <a:stretch>
                <a:fillRect/>
              </a:stretch>
            </p:blipFill>
          </mc:Fallback>
        </mc:AlternateContent>
        <p:spPr>
          <a:xfrm>
            <a:off x="1223729" y="1817597"/>
            <a:ext cx="6899187" cy="379428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14.8</a:t>
            </a:r>
            <a:r>
              <a:rPr lang="en-US" dirty="0" smtClean="0"/>
              <a:t>  Stages </a:t>
            </a:r>
            <a:r>
              <a:rPr lang="en-US" dirty="0"/>
              <a:t>in survivability analysis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4.8 SurvivabilityMethod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738" r="-10738"/>
              <a:stretch>
                <a:fillRect/>
              </a:stretch>
            </p:blipFill>
          </mc:Choice>
          <mc:Fallback>
            <p:blipFill>
              <a:blip r:embed="rId3"/>
              <a:srcRect l="-10738" r="-10738"/>
              <a:stretch>
                <a:fillRect/>
              </a:stretch>
            </p:blipFill>
          </mc:Fallback>
        </mc:AlternateContent>
        <p:spPr>
          <a:xfrm>
            <a:off x="1303814" y="2092202"/>
            <a:ext cx="6224184" cy="342306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291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Figures – Chapter 14</vt:lpstr>
      <vt:lpstr>Figure 14.1  System layers where security may be compromised </vt:lpstr>
      <vt:lpstr>Figure 14.2  Life-cycle risk analysis </vt:lpstr>
      <vt:lpstr>Figure 14.3 Vulnerabilities associated with technology choices </vt:lpstr>
      <vt:lpstr>Figure 14.4  A layered protection architecture </vt:lpstr>
      <vt:lpstr>Figure 14.5  Distributed assets in an equity trading system </vt:lpstr>
      <vt:lpstr>Figure 14.6  Design guidelines for secure systems engineering </vt:lpstr>
      <vt:lpstr>Figure 14.7  Software deployment </vt:lpstr>
      <vt:lpstr>Figure 14.8  Stages in survivability analysis </vt:lpstr>
      <vt:lpstr>Figure 14.9  Survivability analysis in an equity trading system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14</dc:title>
  <dc:creator>Ian Sommerville</dc:creator>
  <cp:lastModifiedBy>Ian Sommerville</cp:lastModifiedBy>
  <cp:revision>1</cp:revision>
  <dcterms:created xsi:type="dcterms:W3CDTF">2009-11-20T19:32:28Z</dcterms:created>
  <dcterms:modified xsi:type="dcterms:W3CDTF">2009-11-20T19:49:33Z</dcterms:modified>
</cp:coreProperties>
</file>