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Default Extension="pdf" ContentType="application/pd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4" d="100"/>
          <a:sy n="94" d="100"/>
        </p:scale>
        <p:origin x="-984"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7B4297C3-81F6-0744-BE75-8DBBF77BBA9B}"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646A-377D-B847-A53C-7C419C81C4E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B4297C3-81F6-0744-BE75-8DBBF77BBA9B}"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646A-377D-B847-A53C-7C419C81C4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B4297C3-81F6-0744-BE75-8DBBF77BBA9B}"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646A-377D-B847-A53C-7C419C81C4E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B4297C3-81F6-0744-BE75-8DBBF77BBA9B}"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646A-377D-B847-A53C-7C419C81C4E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7B4297C3-81F6-0744-BE75-8DBBF77BBA9B}"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646A-377D-B847-A53C-7C419C81C4E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7B4297C3-81F6-0744-BE75-8DBBF77BBA9B}" type="datetimeFigureOut">
              <a:rPr lang="en-US" smtClean="0"/>
              <a:t>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D646A-377D-B847-A53C-7C419C81C4E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7B4297C3-81F6-0744-BE75-8DBBF77BBA9B}" type="datetimeFigureOut">
              <a:rPr lang="en-US" smtClean="0"/>
              <a:t>11/20/09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AD646A-377D-B847-A53C-7C419C81C4E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7B4297C3-81F6-0744-BE75-8DBBF77BBA9B}" type="datetimeFigureOut">
              <a:rPr lang="en-US" smtClean="0"/>
              <a:t>11/20/09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AD646A-377D-B847-A53C-7C419C81C4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297C3-81F6-0744-BE75-8DBBF77BBA9B}" type="datetimeFigureOut">
              <a:rPr lang="en-US" smtClean="0"/>
              <a:t>11/20/09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AD646A-377D-B847-A53C-7C419C81C4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B4297C3-81F6-0744-BE75-8DBBF77BBA9B}" type="datetimeFigureOut">
              <a:rPr lang="en-US" smtClean="0"/>
              <a:t>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D646A-377D-B847-A53C-7C419C81C4E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B4297C3-81F6-0744-BE75-8DBBF77BBA9B}" type="datetimeFigureOut">
              <a:rPr lang="en-US" smtClean="0"/>
              <a:t>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D646A-377D-B847-A53C-7C419C81C4E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4297C3-81F6-0744-BE75-8DBBF77BBA9B}" type="datetimeFigureOut">
              <a:rPr lang="en-US" smtClean="0"/>
              <a:t>11/20/09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AD646A-377D-B847-A53C-7C419C81C4E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df"/><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df"/><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df"/><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df"/><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df"/><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Figures – Chapter 15</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15.9</a:t>
            </a:r>
            <a:r>
              <a:rPr lang="en-US" dirty="0" smtClean="0"/>
              <a:t> </a:t>
            </a:r>
            <a:r>
              <a:rPr lang="en-US" dirty="0"/>
              <a:t> </a:t>
            </a:r>
            <a:r>
              <a:rPr lang="en-US" dirty="0" smtClean="0"/>
              <a:t>A </a:t>
            </a:r>
            <a:r>
              <a:rPr lang="en-US" dirty="0"/>
              <a:t>safety claim hierarchy for the insulin pump </a:t>
            </a:r>
          </a:p>
        </p:txBody>
      </p:sp>
      <p:pic>
        <p:nvPicPr>
          <p:cNvPr id="4" name="Content Placeholder 3" descr="15.9 Claim hierarchy.eps"/>
          <p:cNvPicPr>
            <a:picLocks noGrp="1" noChangeAspect="1"/>
          </p:cNvPicPr>
          <p:nvPr>
            <p:ph idx="1"/>
          </p:nvPr>
        </p:nvPicPr>
        <mc:AlternateContent>
          <mc:Choice xmlns:ma="http://schemas.microsoft.com/office/mac/drawingml/2008/main" Requires="ma">
            <p:blipFill>
              <a:blip r:embed="rId2"/>
              <a:srcRect l="-3924" r="-3924"/>
              <a:stretch>
                <a:fillRect/>
              </a:stretch>
            </p:blipFill>
          </mc:Choice>
          <mc:Fallback>
            <p:blipFill>
              <a:blip r:embed="rId3"/>
              <a:srcRect l="-3924" r="-3924"/>
              <a:stretch>
                <a:fillRect/>
              </a:stretch>
            </p:blipFill>
          </mc:Fallback>
        </mc:AlternateContent>
        <p:spPr>
          <a:xfrm>
            <a:off x="1086440" y="2012109"/>
            <a:ext cx="6864864" cy="3775411"/>
          </a:xfr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15.10</a:t>
            </a:r>
            <a:r>
              <a:rPr lang="en-US" dirty="0" smtClean="0"/>
              <a:t>  Insulin </a:t>
            </a:r>
            <a:r>
              <a:rPr lang="en-US" dirty="0"/>
              <a:t>dose computation with safety checks</a:t>
            </a:r>
            <a:r>
              <a:rPr lang="en-GB" dirty="0" smtClean="0"/>
              <a:t> </a:t>
            </a:r>
            <a:endParaRPr lang="en-US" dirty="0"/>
          </a:p>
        </p:txBody>
      </p:sp>
      <p:sp>
        <p:nvSpPr>
          <p:cNvPr id="23554" name="Text Box 2"/>
          <p:cNvSpPr txBox="1">
            <a:spLocks noChangeArrowheads="1"/>
          </p:cNvSpPr>
          <p:nvPr/>
        </p:nvSpPr>
        <p:spPr bwMode="auto">
          <a:xfrm>
            <a:off x="933449" y="1685729"/>
            <a:ext cx="6957347" cy="4812567"/>
          </a:xfrm>
          <a:prstGeom prst="rect">
            <a:avLst/>
          </a:prstGeom>
          <a:solidFill>
            <a:srgbClr val="FFFF00">
              <a:alpha val="34000"/>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 The insulin dose to be delivered is a function </a:t>
            </a:r>
            <a:r>
              <a:rPr kumimoji="0" lang="en-GB" sz="1400" b="0" i="0" u="none" strike="noStrike" cap="none" normalizeH="0" baseline="0" dirty="0" smtClean="0">
                <a:ln>
                  <a:noFill/>
                </a:ln>
                <a:solidFill>
                  <a:schemeClr val="tx1"/>
                </a:solidFill>
                <a:effectLst/>
                <a:latin typeface="Arial"/>
                <a:ea typeface="ＭＳ Ｐゴシック" charset="-128"/>
                <a:cs typeface="Arial"/>
              </a:rPr>
              <a:t>of </a:t>
            </a:r>
            <a:r>
              <a:rPr kumimoji="0" lang="en-GB" sz="1400" b="0" i="0" u="none" strike="noStrike" cap="none" normalizeH="0" baseline="0" dirty="0">
                <a:ln>
                  <a:noFill/>
                </a:ln>
                <a:solidFill>
                  <a:schemeClr val="tx1"/>
                </a:solidFill>
                <a:effectLst/>
                <a:latin typeface="Arial"/>
                <a:ea typeface="ＭＳ Ｐゴシック" charset="-128"/>
                <a:cs typeface="Arial"/>
              </a:rPr>
              <a:t>blood sugar level,</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p>
          <a:p>
            <a:pPr marR="95250" lvl="0" algn="just" defTabSz="914400" fontAlgn="base">
              <a:spcBef>
                <a:spcPct val="0"/>
              </a:spcBef>
              <a:spcAft>
                <a:spcPct val="0"/>
              </a:spcAft>
            </a:pPr>
            <a:r>
              <a:rPr kumimoji="0" lang="en-GB" sz="1400" b="0" i="0" u="none" strike="noStrike" cap="none" normalizeH="0" baseline="0" dirty="0">
                <a:ln>
                  <a:noFill/>
                </a:ln>
                <a:solidFill>
                  <a:schemeClr val="tx1"/>
                </a:solidFill>
                <a:effectLst/>
                <a:latin typeface="Arial"/>
                <a:ea typeface="ＭＳ Ｐゴシック" charset="-128"/>
                <a:cs typeface="Arial"/>
              </a:rPr>
              <a:t>--</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smtClean="0">
                <a:ln>
                  <a:noFill/>
                </a:ln>
                <a:solidFill>
                  <a:schemeClr val="tx1"/>
                </a:solidFill>
                <a:effectLst/>
                <a:latin typeface="Arial"/>
                <a:ea typeface="ＭＳ Ｐゴシック" charset="-128"/>
                <a:cs typeface="Arial"/>
              </a:rPr>
              <a:t>the previous dose delivered and </a:t>
            </a:r>
            <a:r>
              <a:rPr kumimoji="0" lang="en-GB" sz="1400" b="0" i="0" u="none" strike="noStrike" cap="none" normalizeH="0" baseline="0" dirty="0" smtClean="0">
                <a:ln>
                  <a:noFill/>
                </a:ln>
                <a:solidFill>
                  <a:schemeClr val="tx1"/>
                </a:solidFill>
                <a:effectLst/>
                <a:latin typeface="Arial"/>
                <a:ea typeface="ＭＳ Ｐゴシック" charset="-128"/>
                <a:cs typeface="Arial"/>
              </a:rPr>
              <a:t>the </a:t>
            </a:r>
            <a:r>
              <a:rPr kumimoji="0" lang="en-GB" sz="1400" b="0" i="0" u="none" strike="noStrike" cap="none" normalizeH="0" baseline="0" dirty="0">
                <a:ln>
                  <a:noFill/>
                </a:ln>
                <a:solidFill>
                  <a:schemeClr val="tx1"/>
                </a:solidFill>
                <a:effectLst/>
                <a:latin typeface="Arial"/>
                <a:ea typeface="ＭＳ Ｐゴシック" charset="-128"/>
                <a:cs typeface="Arial"/>
              </a:rPr>
              <a:t>time of delivery of the previous dose</a:t>
            </a:r>
          </a:p>
          <a:p>
            <a:pPr marL="0" marR="95250" lvl="0" indent="0" algn="just"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computeInsulin</a:t>
            </a:r>
            <a:r>
              <a:rPr kumimoji="0" lang="en-GB" sz="1400" b="0" i="0" u="none" strike="noStrike" cap="none" normalizeH="0" baseline="0" dirty="0">
                <a:ln>
                  <a:noFill/>
                </a:ln>
                <a:solidFill>
                  <a:schemeClr val="tx1"/>
                </a:solidFill>
                <a:effectLst/>
                <a:latin typeface="Arial"/>
                <a:ea typeface="ＭＳ Ｐゴシック" charset="-128"/>
                <a:cs typeface="Arial"/>
              </a:rPr>
              <a:t> () ;</a:t>
            </a:r>
          </a:p>
          <a:p>
            <a:pPr marL="0" marR="95250" lvl="0" indent="0" algn="just"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 Safety check—adjust </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if necessary.</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FF"/>
                </a:solidFill>
                <a:effectLst/>
                <a:latin typeface="Arial"/>
                <a:ea typeface="ＭＳ Ｐゴシック" charset="-128"/>
                <a:cs typeface="Arial"/>
              </a:rPr>
              <a:t>// if statement </a:t>
            </a:r>
            <a:r>
              <a:rPr kumimoji="0" lang="en-GB" sz="1400" b="0" i="0" u="none" strike="noStrike" cap="none" normalizeH="0" baseline="0" dirty="0" smtClean="0">
                <a:ln>
                  <a:noFill/>
                </a:ln>
                <a:solidFill>
                  <a:srgbClr val="0000FF"/>
                </a:solidFill>
                <a:effectLst/>
                <a:latin typeface="Arial"/>
                <a:ea typeface="ＭＳ Ｐゴシック" charset="-128"/>
                <a:cs typeface="Arial"/>
              </a:rPr>
              <a:t>1</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if (</a:t>
            </a:r>
            <a:r>
              <a:rPr kumimoji="0" lang="en-GB" sz="1400" b="0" i="0" u="none" strike="noStrike" cap="none" normalizeH="0" baseline="0" dirty="0" err="1">
                <a:ln>
                  <a:noFill/>
                </a:ln>
                <a:solidFill>
                  <a:schemeClr val="tx1"/>
                </a:solidFill>
                <a:effectLst/>
                <a:latin typeface="Arial"/>
                <a:ea typeface="ＭＳ Ｐゴシック" charset="-128"/>
                <a:cs typeface="Arial"/>
              </a:rPr>
              <a:t>previousDose</a:t>
            </a:r>
            <a:r>
              <a:rPr kumimoji="0" lang="en-GB" sz="1400" b="0" i="0" u="none" strike="noStrike" cap="none" normalizeH="0" baseline="0" dirty="0">
                <a:ln>
                  <a:noFill/>
                </a:ln>
                <a:solidFill>
                  <a:schemeClr val="tx1"/>
                </a:solidFill>
                <a:effectLst/>
                <a:latin typeface="Arial"/>
                <a:ea typeface="ＭＳ Ｐゴシック" charset="-128"/>
                <a:cs typeface="Arial"/>
              </a:rPr>
              <a:t> == 0)</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if </a:t>
            </a:r>
            <a:r>
              <a:rPr kumimoji="0" lang="en-GB" sz="1400" b="0" i="0" u="none" strike="noStrike" cap="none" normalizeH="0" baseline="0" dirty="0">
                <a:ln>
                  <a:noFill/>
                </a:ln>
                <a:solidFill>
                  <a:schemeClr val="tx1"/>
                </a:solidFill>
                <a:effectLst/>
                <a:latin typeface="Arial"/>
                <a:ea typeface="ＭＳ Ｐゴシック" charset="-128"/>
                <a:cs typeface="Arial"/>
              </a:rPr>
              <a:t>(</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&gt; maxDose/2)</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err="1" smtClean="0">
                <a:ln>
                  <a:noFill/>
                </a:ln>
                <a:solidFill>
                  <a:schemeClr val="tx1"/>
                </a:solidFill>
                <a:effectLst/>
                <a:latin typeface="Arial"/>
                <a:ea typeface="ＭＳ Ｐゴシック" charset="-128"/>
                <a:cs typeface="Arial"/>
              </a:rPr>
              <a:t>currentDose</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 maxDose/2 ;</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else</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if </a:t>
            </a:r>
            <a:r>
              <a:rPr kumimoji="0" lang="en-GB" sz="1400" b="0" i="0" u="none" strike="noStrike" cap="none" normalizeH="0" baseline="0" dirty="0">
                <a:ln>
                  <a:noFill/>
                </a:ln>
                <a:solidFill>
                  <a:schemeClr val="tx1"/>
                </a:solidFill>
                <a:effectLst/>
                <a:latin typeface="Arial"/>
                <a:ea typeface="ＭＳ Ｐゴシック" charset="-128"/>
                <a:cs typeface="Arial"/>
              </a:rPr>
              <a:t>(</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&gt; (</a:t>
            </a:r>
            <a:r>
              <a:rPr kumimoji="0" lang="en-GB" sz="1400" b="0" i="0" u="none" strike="noStrike" cap="none" normalizeH="0" baseline="0" dirty="0" err="1">
                <a:ln>
                  <a:noFill/>
                </a:ln>
                <a:solidFill>
                  <a:schemeClr val="tx1"/>
                </a:solidFill>
                <a:effectLst/>
                <a:latin typeface="Arial"/>
                <a:ea typeface="ＭＳ Ｐゴシック" charset="-128"/>
                <a:cs typeface="Arial"/>
              </a:rPr>
              <a:t>previousDose</a:t>
            </a:r>
            <a:r>
              <a:rPr kumimoji="0" lang="en-GB" sz="1400" b="0" i="0" u="none" strike="noStrike" cap="none" normalizeH="0" baseline="0" dirty="0">
                <a:ln>
                  <a:noFill/>
                </a:ln>
                <a:solidFill>
                  <a:schemeClr val="tx1"/>
                </a:solidFill>
                <a:effectLst/>
                <a:latin typeface="Arial"/>
                <a:ea typeface="ＭＳ Ｐゴシック" charset="-128"/>
                <a:cs typeface="Arial"/>
              </a:rPr>
              <a:t> * 2)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err="1" smtClean="0">
                <a:ln>
                  <a:noFill/>
                </a:ln>
                <a:solidFill>
                  <a:schemeClr val="tx1"/>
                </a:solidFill>
                <a:effectLst/>
                <a:latin typeface="Arial"/>
                <a:ea typeface="ＭＳ Ｐゴシック" charset="-128"/>
                <a:cs typeface="Arial"/>
              </a:rPr>
              <a:t>currentDose</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previousDose</a:t>
            </a:r>
            <a:r>
              <a:rPr kumimoji="0" lang="en-GB" sz="1400" b="0" i="0" u="none" strike="noStrike" cap="none" normalizeH="0" baseline="0" dirty="0">
                <a:ln>
                  <a:noFill/>
                </a:ln>
                <a:solidFill>
                  <a:schemeClr val="tx1"/>
                </a:solidFill>
                <a:effectLst/>
                <a:latin typeface="Arial"/>
                <a:ea typeface="ＭＳ Ｐゴシック" charset="-128"/>
                <a:cs typeface="Arial"/>
              </a:rPr>
              <a:t> * 2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FF"/>
                </a:solidFill>
                <a:effectLst/>
                <a:latin typeface="Arial"/>
                <a:ea typeface="ＭＳ Ｐゴシック" charset="-128"/>
                <a:cs typeface="Arial"/>
              </a:rPr>
              <a:t>/</a:t>
            </a:r>
            <a:r>
              <a:rPr kumimoji="0" lang="en-GB" sz="1400" b="0" i="0" u="none" strike="noStrike" cap="none" normalizeH="0" baseline="0" dirty="0">
                <a:ln>
                  <a:noFill/>
                </a:ln>
                <a:solidFill>
                  <a:srgbClr val="0000FF"/>
                </a:solidFill>
                <a:effectLst/>
                <a:latin typeface="Arial"/>
                <a:ea typeface="ＭＳ Ｐゴシック" charset="-128"/>
                <a:cs typeface="Arial"/>
              </a:rPr>
              <a:t>/ if statement </a:t>
            </a:r>
            <a:r>
              <a:rPr kumimoji="0" lang="en-GB" sz="1400" b="0" i="0" u="none" strike="noStrike" cap="none" normalizeH="0" baseline="0" dirty="0" smtClean="0">
                <a:ln>
                  <a:noFill/>
                </a:ln>
                <a:solidFill>
                  <a:srgbClr val="0000FF"/>
                </a:solidFill>
                <a:effectLst/>
                <a:latin typeface="Arial"/>
                <a:ea typeface="ＭＳ Ｐゴシック" charset="-128"/>
                <a:cs typeface="Arial"/>
              </a:rPr>
              <a:t>2</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if ( </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&lt; </a:t>
            </a:r>
            <a:r>
              <a:rPr kumimoji="0" lang="en-GB" sz="1400" b="0" i="0" u="none" strike="noStrike" cap="none" normalizeH="0" baseline="0" dirty="0" err="1">
                <a:ln>
                  <a:noFill/>
                </a:ln>
                <a:solidFill>
                  <a:schemeClr val="tx1"/>
                </a:solidFill>
                <a:effectLst/>
                <a:latin typeface="Arial"/>
                <a:ea typeface="ＭＳ Ｐゴシック" charset="-128"/>
                <a:cs typeface="Arial"/>
              </a:rPr>
              <a:t>minimumDose</a:t>
            </a:r>
            <a:r>
              <a:rPr kumimoji="0" lang="en-GB" sz="1400" b="0" i="0" u="none" strike="noStrike" cap="none" normalizeH="0" baseline="0" dirty="0">
                <a:ln>
                  <a:noFill/>
                </a:ln>
                <a:solidFill>
                  <a:schemeClr val="tx1"/>
                </a:solidFill>
                <a:effectLst/>
                <a:latin typeface="Arial"/>
                <a:ea typeface="ＭＳ Ｐゴシック" charset="-128"/>
                <a:cs typeface="Arial"/>
              </a:rPr>
              <a:t>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err="1" smtClean="0">
                <a:ln>
                  <a:noFill/>
                </a:ln>
                <a:solidFill>
                  <a:schemeClr val="tx1"/>
                </a:solidFill>
                <a:effectLst/>
                <a:latin typeface="Arial"/>
                <a:ea typeface="ＭＳ Ｐゴシック" charset="-128"/>
                <a:cs typeface="Arial"/>
              </a:rPr>
              <a:t>currentDose</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 0 ;</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else if ( </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&gt; </a:t>
            </a:r>
            <a:r>
              <a:rPr kumimoji="0" lang="en-GB" sz="1400" b="0" i="0" u="none" strike="noStrike" cap="none" normalizeH="0" baseline="0" dirty="0" err="1">
                <a:ln>
                  <a:noFill/>
                </a:ln>
                <a:solidFill>
                  <a:schemeClr val="tx1"/>
                </a:solidFill>
                <a:effectLst/>
                <a:latin typeface="Arial"/>
                <a:ea typeface="ＭＳ Ｐゴシック" charset="-128"/>
                <a:cs typeface="Arial"/>
              </a:rPr>
              <a:t>maxDose</a:t>
            </a:r>
            <a:r>
              <a:rPr kumimoji="0" lang="en-GB" sz="1400" b="0" i="0" u="none" strike="noStrike" cap="none" normalizeH="0" baseline="0" dirty="0">
                <a:ln>
                  <a:noFill/>
                </a:ln>
                <a:solidFill>
                  <a:schemeClr val="tx1"/>
                </a:solidFill>
                <a:effectLst/>
                <a:latin typeface="Arial"/>
                <a:ea typeface="ＭＳ Ｐゴシック" charset="-128"/>
                <a:cs typeface="Arial"/>
              </a:rPr>
              <a:t>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err="1" smtClean="0">
                <a:ln>
                  <a:noFill/>
                </a:ln>
                <a:solidFill>
                  <a:schemeClr val="tx1"/>
                </a:solidFill>
                <a:effectLst/>
                <a:latin typeface="Arial"/>
                <a:ea typeface="ＭＳ Ｐゴシック" charset="-128"/>
                <a:cs typeface="Arial"/>
              </a:rPr>
              <a:t>currentDose</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maxDose</a:t>
            </a:r>
            <a:r>
              <a:rPr kumimoji="0" lang="en-GB" sz="1400" b="0" i="0" u="none" strike="noStrike" cap="none" normalizeH="0" baseline="0" dirty="0">
                <a:ln>
                  <a:noFill/>
                </a:ln>
                <a:solidFill>
                  <a:schemeClr val="tx1"/>
                </a:solidFill>
                <a:effectLst/>
                <a:latin typeface="Arial"/>
                <a:ea typeface="ＭＳ Ｐゴシック" charset="-128"/>
                <a:cs typeface="Arial"/>
              </a:rPr>
              <a:t>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err="1" smtClean="0">
                <a:ln>
                  <a:noFill/>
                </a:ln>
                <a:solidFill>
                  <a:schemeClr val="tx1"/>
                </a:solidFill>
                <a:effectLst/>
                <a:latin typeface="Arial"/>
                <a:ea typeface="ＭＳ Ｐゴシック" charset="-128"/>
                <a:cs typeface="Arial"/>
              </a:rPr>
              <a:t>administerInsulin</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a:t>
            </a:r>
            <a:endParaRPr kumimoji="0" lang="en-US" sz="1400" b="0" i="0" u="none" strike="noStrike" cap="none" normalizeH="0" baseline="0" dirty="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Times New Roman"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15.11</a:t>
            </a:r>
            <a:r>
              <a:rPr lang="en-US" dirty="0" smtClean="0"/>
              <a:t>  Informal </a:t>
            </a:r>
            <a:r>
              <a:rPr lang="en-US" dirty="0"/>
              <a:t>safety argument based on demonstrating contradictions </a:t>
            </a:r>
          </a:p>
        </p:txBody>
      </p:sp>
      <p:pic>
        <p:nvPicPr>
          <p:cNvPr id="4" name="Content Placeholder 3" descr="15.11 Safety-argument.eps"/>
          <p:cNvPicPr>
            <a:picLocks noGrp="1" noChangeAspect="1"/>
          </p:cNvPicPr>
          <p:nvPr>
            <p:ph idx="1"/>
          </p:nvPr>
        </p:nvPicPr>
        <mc:AlternateContent>
          <mc:Choice xmlns:ma="http://schemas.microsoft.com/office/mac/drawingml/2008/main" Requires="ma">
            <p:blipFill>
              <a:blip r:embed="rId2"/>
              <a:srcRect l="-60416" r="-60416"/>
              <a:stretch>
                <a:fillRect/>
              </a:stretch>
            </p:blipFill>
          </mc:Choice>
          <mc:Fallback>
            <p:blipFill>
              <a:blip r:embed="rId3"/>
              <a:srcRect l="-60416" r="-60416"/>
              <a:stretch>
                <a:fillRect/>
              </a:stretch>
            </p:blipFill>
          </mc:Fallback>
        </mc:AlternateContent>
        <p:spPr>
          <a:xfrm>
            <a:off x="239826" y="1600200"/>
            <a:ext cx="9073990" cy="4990345"/>
          </a:xfr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15.12</a:t>
            </a:r>
            <a:r>
              <a:rPr lang="en-US" dirty="0" smtClean="0"/>
              <a:t> </a:t>
            </a:r>
            <a:r>
              <a:rPr lang="en-US" dirty="0"/>
              <a:t> </a:t>
            </a:r>
            <a:r>
              <a:rPr lang="en-US" dirty="0" smtClean="0"/>
              <a:t>Door </a:t>
            </a:r>
            <a:r>
              <a:rPr lang="en-US" dirty="0"/>
              <a:t>entry code</a:t>
            </a:r>
            <a:r>
              <a:rPr lang="en-GB" dirty="0" smtClean="0"/>
              <a:t> </a:t>
            </a:r>
            <a:endParaRPr lang="en-US" dirty="0"/>
          </a:p>
        </p:txBody>
      </p:sp>
      <p:sp>
        <p:nvSpPr>
          <p:cNvPr id="4" name="TextBox 3"/>
          <p:cNvSpPr txBox="1"/>
          <p:nvPr/>
        </p:nvSpPr>
        <p:spPr>
          <a:xfrm>
            <a:off x="1080931" y="1242917"/>
            <a:ext cx="7255749" cy="5509201"/>
          </a:xfrm>
          <a:prstGeom prst="rect">
            <a:avLst/>
          </a:prstGeom>
          <a:solidFill>
            <a:srgbClr val="FFFF00">
              <a:alpha val="34000"/>
            </a:srgbClr>
          </a:solidFill>
        </p:spPr>
        <p:txBody>
          <a:bodyPr wrap="square" rtlCol="0">
            <a:spAutoFit/>
          </a:bodyPr>
          <a:lstStyle/>
          <a:p>
            <a:r>
              <a:rPr lang="en-GB" sz="1600" dirty="0"/>
              <a:t>1		</a:t>
            </a:r>
            <a:r>
              <a:rPr lang="en-GB" sz="1600" dirty="0" err="1"/>
              <a:t>entryCode</a:t>
            </a:r>
            <a:r>
              <a:rPr lang="en-GB" sz="1600" dirty="0"/>
              <a:t> = </a:t>
            </a:r>
            <a:r>
              <a:rPr lang="en-GB" sz="1600" dirty="0" err="1"/>
              <a:t>lock.getEntryCode</a:t>
            </a:r>
            <a:r>
              <a:rPr lang="en-GB" sz="1600" dirty="0"/>
              <a:t> () ;</a:t>
            </a:r>
            <a:br>
              <a:rPr lang="en-GB" sz="1600" dirty="0"/>
            </a:br>
            <a:r>
              <a:rPr lang="en-GB" sz="1600" dirty="0"/>
              <a:t>2		if (</a:t>
            </a:r>
            <a:r>
              <a:rPr lang="en-GB" sz="1600" dirty="0" err="1"/>
              <a:t>entryCode</a:t>
            </a:r>
            <a:r>
              <a:rPr lang="en-GB" sz="1600" dirty="0"/>
              <a:t> == </a:t>
            </a:r>
            <a:r>
              <a:rPr lang="en-GB" sz="1600" dirty="0" err="1"/>
              <a:t>lock.authorizedCode</a:t>
            </a:r>
            <a:r>
              <a:rPr lang="en-GB" sz="1600" dirty="0"/>
              <a:t>) </a:t>
            </a:r>
          </a:p>
          <a:p>
            <a:r>
              <a:rPr lang="en-GB" sz="1600" dirty="0"/>
              <a:t>3		{</a:t>
            </a:r>
          </a:p>
          <a:p>
            <a:r>
              <a:rPr lang="en-GB" sz="1600" dirty="0"/>
              <a:t>4			</a:t>
            </a:r>
            <a:r>
              <a:rPr lang="en-GB" sz="1600" dirty="0" err="1"/>
              <a:t>shieldStatus</a:t>
            </a:r>
            <a:r>
              <a:rPr lang="en-GB" sz="1600" dirty="0"/>
              <a:t> = </a:t>
            </a:r>
            <a:r>
              <a:rPr lang="en-GB" sz="1600" dirty="0" err="1"/>
              <a:t>Shield.getStatus</a:t>
            </a:r>
            <a:r>
              <a:rPr lang="en-GB" sz="1600" dirty="0"/>
              <a:t> ();</a:t>
            </a:r>
            <a:br>
              <a:rPr lang="en-GB" sz="1600" dirty="0"/>
            </a:br>
            <a:r>
              <a:rPr lang="en-GB" sz="1600" dirty="0"/>
              <a:t>5			</a:t>
            </a:r>
            <a:r>
              <a:rPr lang="en-GB" sz="1600" dirty="0" err="1"/>
              <a:t>radiationLevel</a:t>
            </a:r>
            <a:r>
              <a:rPr lang="en-GB" sz="1600" dirty="0"/>
              <a:t> = </a:t>
            </a:r>
            <a:r>
              <a:rPr lang="en-GB" sz="1600" dirty="0" err="1"/>
              <a:t>RadSensor.get</a:t>
            </a:r>
            <a:r>
              <a:rPr lang="en-GB" sz="1600" dirty="0"/>
              <a:t> ();	</a:t>
            </a:r>
          </a:p>
          <a:p>
            <a:r>
              <a:rPr lang="en-GB" sz="1600" dirty="0"/>
              <a:t>6			if (</a:t>
            </a:r>
            <a:r>
              <a:rPr lang="en-GB" sz="1600" dirty="0" err="1"/>
              <a:t>radiationLevel</a:t>
            </a:r>
            <a:r>
              <a:rPr lang="en-GB" sz="1600" dirty="0"/>
              <a:t> &lt; </a:t>
            </a:r>
            <a:r>
              <a:rPr lang="en-GB" sz="1600" dirty="0" err="1"/>
              <a:t>dangerLevel</a:t>
            </a:r>
            <a:r>
              <a:rPr lang="en-GB" sz="1600" dirty="0"/>
              <a:t>) </a:t>
            </a:r>
            <a:br>
              <a:rPr lang="en-GB" sz="1600" dirty="0"/>
            </a:br>
            <a:r>
              <a:rPr lang="en-GB" sz="1600" dirty="0"/>
              <a:t>7				state = safe;</a:t>
            </a:r>
            <a:br>
              <a:rPr lang="en-GB" sz="1600" dirty="0"/>
            </a:br>
            <a:r>
              <a:rPr lang="en-GB" sz="1600" dirty="0"/>
              <a:t>8			else</a:t>
            </a:r>
            <a:br>
              <a:rPr lang="en-GB" sz="1600" dirty="0"/>
            </a:br>
            <a:r>
              <a:rPr lang="en-GB" sz="1600" dirty="0"/>
              <a:t>9				state = unsafe; </a:t>
            </a:r>
          </a:p>
          <a:p>
            <a:r>
              <a:rPr lang="en-GB" sz="1600" dirty="0"/>
              <a:t>10			if (</a:t>
            </a:r>
            <a:r>
              <a:rPr lang="en-GB" sz="1600" dirty="0" err="1"/>
              <a:t>shieldStatus</a:t>
            </a:r>
            <a:r>
              <a:rPr lang="en-GB" sz="1600" dirty="0"/>
              <a:t> == </a:t>
            </a:r>
            <a:r>
              <a:rPr lang="en-GB" sz="1600" dirty="0" err="1"/>
              <a:t>Shield.inPlace</a:t>
            </a:r>
            <a:r>
              <a:rPr lang="en-GB" sz="1600" dirty="0"/>
              <a:t>() ) </a:t>
            </a:r>
            <a:br>
              <a:rPr lang="en-GB" sz="1600" dirty="0"/>
            </a:br>
            <a:r>
              <a:rPr lang="en-GB" sz="1600" dirty="0"/>
              <a:t>11				state = safe;</a:t>
            </a:r>
          </a:p>
          <a:p>
            <a:r>
              <a:rPr lang="en-GB" sz="1600" dirty="0"/>
              <a:t>12			if (state == safe)</a:t>
            </a:r>
          </a:p>
          <a:p>
            <a:r>
              <a:rPr lang="en-GB" sz="1600" dirty="0"/>
              <a:t>13				{</a:t>
            </a:r>
          </a:p>
          <a:p>
            <a:r>
              <a:rPr lang="en-GB" sz="1600" dirty="0"/>
              <a:t>14					</a:t>
            </a:r>
            <a:r>
              <a:rPr lang="en-GB" sz="1600" dirty="0" err="1"/>
              <a:t>Door.locked</a:t>
            </a:r>
            <a:r>
              <a:rPr lang="en-GB" sz="1600" dirty="0"/>
              <a:t> = false ;</a:t>
            </a:r>
            <a:br>
              <a:rPr lang="en-GB" sz="1600" dirty="0"/>
            </a:br>
            <a:r>
              <a:rPr lang="en-GB" sz="1600" dirty="0"/>
              <a:t>15					</a:t>
            </a:r>
            <a:r>
              <a:rPr lang="en-GB" sz="1600" dirty="0" err="1"/>
              <a:t>Door.unlock</a:t>
            </a:r>
            <a:r>
              <a:rPr lang="en-GB" sz="1600" dirty="0"/>
              <a:t> ();</a:t>
            </a:r>
          </a:p>
          <a:p>
            <a:r>
              <a:rPr lang="en-GB" sz="1600" dirty="0"/>
              <a:t>16				}</a:t>
            </a:r>
          </a:p>
          <a:p>
            <a:r>
              <a:rPr lang="en-GB" sz="1600" dirty="0"/>
              <a:t>17			else</a:t>
            </a:r>
          </a:p>
          <a:p>
            <a:r>
              <a:rPr lang="en-GB" sz="1600" dirty="0"/>
              <a:t>18			{</a:t>
            </a:r>
          </a:p>
          <a:p>
            <a:r>
              <a:rPr lang="en-GB" sz="1600" dirty="0"/>
              <a:t>19				</a:t>
            </a:r>
            <a:r>
              <a:rPr lang="en-GB" sz="1600" dirty="0" err="1"/>
              <a:t>Door.lock</a:t>
            </a:r>
            <a:r>
              <a:rPr lang="en-GB" sz="1600" dirty="0"/>
              <a:t> ( );</a:t>
            </a:r>
            <a:br>
              <a:rPr lang="en-GB" sz="1600" dirty="0"/>
            </a:br>
            <a:r>
              <a:rPr lang="en-GB" sz="1600" dirty="0"/>
              <a:t>20				</a:t>
            </a:r>
            <a:r>
              <a:rPr lang="en-GB" sz="1600" dirty="0" err="1"/>
              <a:t>Door.locked</a:t>
            </a:r>
            <a:r>
              <a:rPr lang="en-GB" sz="1600" dirty="0"/>
              <a:t> := true ;</a:t>
            </a:r>
          </a:p>
          <a:p>
            <a:r>
              <a:rPr lang="en-GB" sz="1600" dirty="0"/>
              <a:t>21			}</a:t>
            </a:r>
          </a:p>
          <a:p>
            <a:r>
              <a:rPr lang="en-GB" sz="1600" dirty="0"/>
              <a:t>22		</a:t>
            </a:r>
            <a:r>
              <a:rPr lang="en-GB" sz="1600" dirty="0" smtClean="0"/>
              <a:t>}</a:t>
            </a:r>
            <a:endParaRPr lang="en-GB" sz="1600"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15.1</a:t>
            </a:r>
            <a:r>
              <a:rPr lang="en-US" dirty="0" smtClean="0"/>
              <a:t>  Model </a:t>
            </a:r>
            <a:r>
              <a:rPr lang="en-US" dirty="0"/>
              <a:t>checking</a:t>
            </a:r>
            <a:r>
              <a:rPr lang="en-GB" dirty="0" smtClean="0"/>
              <a:t> </a:t>
            </a:r>
            <a:endParaRPr lang="en-US" dirty="0"/>
          </a:p>
        </p:txBody>
      </p:sp>
      <p:pic>
        <p:nvPicPr>
          <p:cNvPr id="4" name="Content Placeholder 3" descr="15.1 Model-checking.eps"/>
          <p:cNvPicPr>
            <a:picLocks noGrp="1" noChangeAspect="1"/>
          </p:cNvPicPr>
          <p:nvPr>
            <p:ph idx="1"/>
          </p:nvPr>
        </p:nvPicPr>
        <mc:AlternateContent>
          <mc:Choice xmlns:ma="http://schemas.microsoft.com/office/mac/drawingml/2008/main" Requires="ma">
            <p:blipFill>
              <a:blip r:embed="rId2"/>
              <a:srcRect t="-31546" b="-31546"/>
              <a:stretch>
                <a:fillRect/>
              </a:stretch>
            </p:blipFill>
          </mc:Choice>
          <mc:Fallback>
            <p:blipFill>
              <a:blip r:embed="rId3"/>
              <a:srcRect t="-31546" b="-31546"/>
              <a:stretch>
                <a:fillRect/>
              </a:stretch>
            </p:blipFill>
          </mc:Fallback>
        </mc:AlternateContent>
        <p:spPr>
          <a:xfrm>
            <a:off x="1074999" y="1794713"/>
            <a:ext cx="6990712" cy="3844622"/>
          </a:xfr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15.2</a:t>
            </a:r>
            <a:r>
              <a:rPr lang="en-US" dirty="0" smtClean="0"/>
              <a:t>  Automated </a:t>
            </a:r>
            <a:r>
              <a:rPr lang="en-US" dirty="0"/>
              <a:t>static analysis checks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480559"/>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just">
                        <a:spcAft>
                          <a:spcPts val="0"/>
                        </a:spcAft>
                      </a:pPr>
                      <a:r>
                        <a:rPr lang="en-GB" sz="1400" b="1" dirty="0" smtClean="0">
                          <a:solidFill>
                            <a:srgbClr val="000000"/>
                          </a:solidFill>
                          <a:latin typeface="Arial"/>
                          <a:ea typeface="Times New Roman"/>
                          <a:cs typeface="Arial"/>
                        </a:rPr>
                        <a:t>Fault </a:t>
                      </a:r>
                      <a:r>
                        <a:rPr lang="en-GB" sz="1400" b="1" dirty="0">
                          <a:solidFill>
                            <a:srgbClr val="000000"/>
                          </a:solidFill>
                          <a:latin typeface="Arial"/>
                          <a:ea typeface="Times New Roman"/>
                          <a:cs typeface="Arial"/>
                        </a:rPr>
                        <a:t>class</a:t>
                      </a:r>
                      <a:endParaRPr lang="en-GB" sz="14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b="1" dirty="0">
                          <a:solidFill>
                            <a:srgbClr val="000000"/>
                          </a:solidFill>
                          <a:latin typeface="Arial"/>
                          <a:ea typeface="Times New Roman"/>
                          <a:cs typeface="Arial"/>
                        </a:rPr>
                        <a:t>Static analysis </a:t>
                      </a:r>
                      <a:r>
                        <a:rPr lang="en-GB" sz="1400" b="1" dirty="0" smtClean="0">
                          <a:solidFill>
                            <a:srgbClr val="000000"/>
                          </a:solidFill>
                          <a:latin typeface="Arial"/>
                          <a:ea typeface="Times New Roman"/>
                          <a:cs typeface="Arial"/>
                        </a:rPr>
                        <a:t>check</a:t>
                      </a:r>
                      <a:endParaRPr lang="en-GB" sz="1400" dirty="0">
                        <a:solidFill>
                          <a:srgbClr val="000000"/>
                        </a:solidFill>
                        <a:latin typeface="Arial"/>
                        <a:ea typeface="Times New Roman"/>
                        <a:cs typeface="Arial"/>
                      </a:endParaRPr>
                    </a:p>
                  </a:txBody>
                  <a:tcPr marL="54610" marR="54610" marT="91440" marB="91440"/>
                </a:tc>
              </a:tr>
              <a:tr h="370840">
                <a:tc>
                  <a:txBody>
                    <a:bodyPr/>
                    <a:lstStyle/>
                    <a:p>
                      <a:pPr algn="just">
                        <a:spcBef>
                          <a:spcPts val="600"/>
                        </a:spcBef>
                        <a:spcAft>
                          <a:spcPts val="0"/>
                        </a:spcAft>
                      </a:pPr>
                      <a:r>
                        <a:rPr lang="en-GB" sz="1400" dirty="0" smtClean="0">
                          <a:solidFill>
                            <a:srgbClr val="000000"/>
                          </a:solidFill>
                          <a:latin typeface="Arial"/>
                          <a:ea typeface="Times New Roman"/>
                          <a:cs typeface="Arial"/>
                        </a:rPr>
                        <a:t>Data </a:t>
                      </a:r>
                      <a:r>
                        <a:rPr lang="en-GB" sz="1400" dirty="0">
                          <a:solidFill>
                            <a:srgbClr val="000000"/>
                          </a:solidFill>
                          <a:latin typeface="Arial"/>
                          <a:ea typeface="Times New Roman"/>
                          <a:cs typeface="Arial"/>
                        </a:rPr>
                        <a:t>faults</a:t>
                      </a:r>
                    </a:p>
                  </a:txBody>
                  <a:tcPr marL="54610" marR="54610" marT="0" marB="91440"/>
                </a:tc>
                <a:tc>
                  <a:txBody>
                    <a:bodyPr/>
                    <a:lstStyle/>
                    <a:p>
                      <a:pPr algn="just">
                        <a:spcBef>
                          <a:spcPts val="600"/>
                        </a:spcBef>
                        <a:spcAft>
                          <a:spcPts val="0"/>
                        </a:spcAft>
                      </a:pPr>
                      <a:r>
                        <a:rPr lang="en-GB" sz="1400">
                          <a:solidFill>
                            <a:srgbClr val="000000"/>
                          </a:solidFill>
                          <a:latin typeface="Arial"/>
                          <a:ea typeface="Times New Roman"/>
                          <a:cs typeface="Arial"/>
                        </a:rPr>
                        <a:t>Variables used before initialization</a:t>
                      </a:r>
                    </a:p>
                    <a:p>
                      <a:pPr algn="just">
                        <a:spcAft>
                          <a:spcPts val="0"/>
                        </a:spcAft>
                      </a:pPr>
                      <a:r>
                        <a:rPr lang="en-GB" sz="1400">
                          <a:solidFill>
                            <a:srgbClr val="000000"/>
                          </a:solidFill>
                          <a:latin typeface="Arial"/>
                          <a:ea typeface="Times New Roman"/>
                          <a:cs typeface="Arial"/>
                        </a:rPr>
                        <a:t>Variables declared but never used</a:t>
                      </a:r>
                    </a:p>
                    <a:p>
                      <a:pPr algn="just">
                        <a:spcAft>
                          <a:spcPts val="0"/>
                        </a:spcAft>
                      </a:pPr>
                      <a:r>
                        <a:rPr lang="en-GB" sz="1400">
                          <a:solidFill>
                            <a:srgbClr val="000000"/>
                          </a:solidFill>
                          <a:latin typeface="Arial"/>
                          <a:ea typeface="Times New Roman"/>
                          <a:cs typeface="Arial"/>
                        </a:rPr>
                        <a:t>Variables assigned twice but never used between assignments</a:t>
                      </a:r>
                    </a:p>
                    <a:p>
                      <a:pPr algn="just">
                        <a:spcAft>
                          <a:spcPts val="0"/>
                        </a:spcAft>
                      </a:pPr>
                      <a:r>
                        <a:rPr lang="en-GB" sz="1400">
                          <a:solidFill>
                            <a:srgbClr val="000000"/>
                          </a:solidFill>
                          <a:latin typeface="Arial"/>
                          <a:ea typeface="Times New Roman"/>
                          <a:cs typeface="Arial"/>
                        </a:rPr>
                        <a:t>Possible array bound violations </a:t>
                      </a:r>
                    </a:p>
                    <a:p>
                      <a:pPr algn="just">
                        <a:spcAft>
                          <a:spcPts val="0"/>
                        </a:spcAft>
                      </a:pPr>
                      <a:r>
                        <a:rPr lang="en-GB" sz="1400">
                          <a:solidFill>
                            <a:srgbClr val="000000"/>
                          </a:solidFill>
                          <a:latin typeface="Arial"/>
                          <a:ea typeface="Times New Roman"/>
                          <a:cs typeface="Arial"/>
                        </a:rPr>
                        <a:t>Undeclared variables</a:t>
                      </a:r>
                    </a:p>
                  </a:txBody>
                  <a:tcPr marL="54610" marR="54610" marT="0" marB="91440"/>
                </a:tc>
              </a:tr>
              <a:tr h="370840">
                <a:tc>
                  <a:txBody>
                    <a:bodyPr/>
                    <a:lstStyle/>
                    <a:p>
                      <a:pPr algn="just">
                        <a:spcAft>
                          <a:spcPts val="0"/>
                        </a:spcAft>
                      </a:pPr>
                      <a:r>
                        <a:rPr lang="en-GB" sz="1400">
                          <a:solidFill>
                            <a:srgbClr val="000000"/>
                          </a:solidFill>
                          <a:latin typeface="Arial"/>
                          <a:ea typeface="Times New Roman"/>
                          <a:cs typeface="Arial"/>
                        </a:rPr>
                        <a:t>Control faults</a:t>
                      </a:r>
                    </a:p>
                  </a:txBody>
                  <a:tcPr marL="54610" marR="54610" marT="0" marB="91440"/>
                </a:tc>
                <a:tc>
                  <a:txBody>
                    <a:bodyPr/>
                    <a:lstStyle/>
                    <a:p>
                      <a:pPr algn="just">
                        <a:spcAft>
                          <a:spcPts val="0"/>
                        </a:spcAft>
                      </a:pPr>
                      <a:r>
                        <a:rPr lang="en-GB" sz="1400">
                          <a:solidFill>
                            <a:srgbClr val="000000"/>
                          </a:solidFill>
                          <a:latin typeface="Arial"/>
                          <a:ea typeface="Times New Roman"/>
                          <a:cs typeface="Arial"/>
                        </a:rPr>
                        <a:t>Unreachable code</a:t>
                      </a:r>
                    </a:p>
                    <a:p>
                      <a:pPr algn="just">
                        <a:spcAft>
                          <a:spcPts val="0"/>
                        </a:spcAft>
                      </a:pPr>
                      <a:r>
                        <a:rPr lang="en-GB" sz="1400">
                          <a:solidFill>
                            <a:srgbClr val="000000"/>
                          </a:solidFill>
                          <a:latin typeface="Arial"/>
                          <a:ea typeface="Times New Roman"/>
                          <a:cs typeface="Arial"/>
                        </a:rPr>
                        <a:t>Unconditional branches into loops</a:t>
                      </a:r>
                    </a:p>
                  </a:txBody>
                  <a:tcPr marL="54610" marR="54610" marT="0" marB="91440"/>
                </a:tc>
              </a:tr>
              <a:tr h="370840">
                <a:tc>
                  <a:txBody>
                    <a:bodyPr/>
                    <a:lstStyle/>
                    <a:p>
                      <a:pPr algn="just">
                        <a:spcAft>
                          <a:spcPts val="0"/>
                        </a:spcAft>
                      </a:pPr>
                      <a:r>
                        <a:rPr lang="en-GB" sz="1400">
                          <a:solidFill>
                            <a:srgbClr val="000000"/>
                          </a:solidFill>
                          <a:latin typeface="Arial"/>
                          <a:ea typeface="Times New Roman"/>
                          <a:cs typeface="Arial"/>
                        </a:rPr>
                        <a:t>Input/output faults</a:t>
                      </a:r>
                    </a:p>
                  </a:txBody>
                  <a:tcPr marL="54610" marR="54610" marT="0" marB="91440"/>
                </a:tc>
                <a:tc>
                  <a:txBody>
                    <a:bodyPr/>
                    <a:lstStyle/>
                    <a:p>
                      <a:pPr algn="just">
                        <a:spcAft>
                          <a:spcPts val="0"/>
                        </a:spcAft>
                      </a:pPr>
                      <a:r>
                        <a:rPr lang="en-GB" sz="1400">
                          <a:solidFill>
                            <a:srgbClr val="000000"/>
                          </a:solidFill>
                          <a:latin typeface="Arial"/>
                          <a:ea typeface="Times New Roman"/>
                          <a:cs typeface="Arial"/>
                        </a:rPr>
                        <a:t>Variables output twice with no intervening assignment</a:t>
                      </a:r>
                    </a:p>
                  </a:txBody>
                  <a:tcPr marL="54610" marR="54610" marT="0" marB="91440"/>
                </a:tc>
              </a:tr>
              <a:tr h="370840">
                <a:tc>
                  <a:txBody>
                    <a:bodyPr/>
                    <a:lstStyle/>
                    <a:p>
                      <a:pPr algn="just">
                        <a:spcAft>
                          <a:spcPts val="0"/>
                        </a:spcAft>
                      </a:pPr>
                      <a:r>
                        <a:rPr lang="en-GB" sz="1400">
                          <a:solidFill>
                            <a:srgbClr val="000000"/>
                          </a:solidFill>
                          <a:latin typeface="Arial"/>
                          <a:ea typeface="Times New Roman"/>
                          <a:cs typeface="Arial"/>
                        </a:rPr>
                        <a:t>Interface faults</a:t>
                      </a:r>
                    </a:p>
                  </a:txBody>
                  <a:tcPr marL="54610" marR="54610" marT="0" marB="91440"/>
                </a:tc>
                <a:tc>
                  <a:txBody>
                    <a:bodyPr/>
                    <a:lstStyle/>
                    <a:p>
                      <a:pPr algn="just">
                        <a:spcAft>
                          <a:spcPts val="0"/>
                        </a:spcAft>
                      </a:pPr>
                      <a:r>
                        <a:rPr lang="en-GB" sz="1400">
                          <a:solidFill>
                            <a:srgbClr val="000000"/>
                          </a:solidFill>
                          <a:latin typeface="Arial"/>
                          <a:ea typeface="Times New Roman"/>
                          <a:cs typeface="Arial"/>
                        </a:rPr>
                        <a:t>Parameter-type mismatches</a:t>
                      </a:r>
                    </a:p>
                    <a:p>
                      <a:pPr algn="just">
                        <a:spcAft>
                          <a:spcPts val="0"/>
                        </a:spcAft>
                      </a:pPr>
                      <a:r>
                        <a:rPr lang="en-GB" sz="1400">
                          <a:solidFill>
                            <a:srgbClr val="000000"/>
                          </a:solidFill>
                          <a:latin typeface="Arial"/>
                          <a:ea typeface="Times New Roman"/>
                          <a:cs typeface="Arial"/>
                        </a:rPr>
                        <a:t>Parameter number mismatches</a:t>
                      </a:r>
                    </a:p>
                    <a:p>
                      <a:pPr algn="just">
                        <a:spcAft>
                          <a:spcPts val="0"/>
                        </a:spcAft>
                      </a:pPr>
                      <a:r>
                        <a:rPr lang="en-GB" sz="1400">
                          <a:solidFill>
                            <a:srgbClr val="000000"/>
                          </a:solidFill>
                          <a:latin typeface="Arial"/>
                          <a:ea typeface="Times New Roman"/>
                          <a:cs typeface="Arial"/>
                        </a:rPr>
                        <a:t>Non-usage of the results of functions</a:t>
                      </a:r>
                    </a:p>
                    <a:p>
                      <a:pPr algn="just">
                        <a:spcAft>
                          <a:spcPts val="0"/>
                        </a:spcAft>
                      </a:pPr>
                      <a:r>
                        <a:rPr lang="en-GB" sz="1400">
                          <a:solidFill>
                            <a:srgbClr val="000000"/>
                          </a:solidFill>
                          <a:latin typeface="Arial"/>
                          <a:ea typeface="Times New Roman"/>
                          <a:cs typeface="Arial"/>
                        </a:rPr>
                        <a:t>Uncalled functions and procedures</a:t>
                      </a:r>
                    </a:p>
                  </a:txBody>
                  <a:tcPr marL="54610" marR="54610" marT="0" marB="91440"/>
                </a:tc>
              </a:tr>
              <a:tr h="370840">
                <a:tc>
                  <a:txBody>
                    <a:bodyPr/>
                    <a:lstStyle/>
                    <a:p>
                      <a:pPr algn="just">
                        <a:spcAft>
                          <a:spcPts val="0"/>
                        </a:spcAft>
                      </a:pPr>
                      <a:r>
                        <a:rPr lang="en-GB" sz="1400">
                          <a:solidFill>
                            <a:srgbClr val="000000"/>
                          </a:solidFill>
                          <a:latin typeface="Arial"/>
                          <a:ea typeface="Times New Roman"/>
                          <a:cs typeface="Arial"/>
                        </a:rPr>
                        <a:t>Storage management faults</a:t>
                      </a:r>
                    </a:p>
                  </a:txBody>
                  <a:tcPr marL="54610" marR="54610" marT="0" marB="91440"/>
                </a:tc>
                <a:tc>
                  <a:txBody>
                    <a:bodyPr/>
                    <a:lstStyle/>
                    <a:p>
                      <a:pPr algn="just">
                        <a:spcAft>
                          <a:spcPts val="0"/>
                        </a:spcAft>
                      </a:pPr>
                      <a:r>
                        <a:rPr lang="en-GB" sz="1400" dirty="0">
                          <a:solidFill>
                            <a:srgbClr val="000000"/>
                          </a:solidFill>
                          <a:latin typeface="Arial"/>
                          <a:ea typeface="Times New Roman"/>
                          <a:cs typeface="Arial"/>
                        </a:rPr>
                        <a:t>Unassigned pointers</a:t>
                      </a:r>
                    </a:p>
                    <a:p>
                      <a:pPr algn="just">
                        <a:spcAft>
                          <a:spcPts val="0"/>
                        </a:spcAft>
                      </a:pPr>
                      <a:r>
                        <a:rPr lang="en-GB" sz="1400" dirty="0">
                          <a:solidFill>
                            <a:srgbClr val="000000"/>
                          </a:solidFill>
                          <a:latin typeface="Arial"/>
                          <a:ea typeface="Times New Roman"/>
                          <a:cs typeface="Arial"/>
                        </a:rPr>
                        <a:t>Pointer arithmetic</a:t>
                      </a:r>
                    </a:p>
                    <a:p>
                      <a:pPr algn="just">
                        <a:spcAft>
                          <a:spcPts val="0"/>
                        </a:spcAft>
                      </a:pPr>
                      <a:r>
                        <a:rPr lang="en-GB" sz="1400" dirty="0">
                          <a:solidFill>
                            <a:srgbClr val="000000"/>
                          </a:solidFill>
                          <a:latin typeface="Arial"/>
                          <a:ea typeface="Times New Roman"/>
                          <a:cs typeface="Arial"/>
                        </a:rPr>
                        <a:t>Memory </a:t>
                      </a:r>
                      <a:r>
                        <a:rPr lang="en-GB" sz="1400" dirty="0" smtClean="0">
                          <a:solidFill>
                            <a:srgbClr val="000000"/>
                          </a:solidFill>
                          <a:latin typeface="Arial"/>
                          <a:ea typeface="Times New Roman"/>
                          <a:cs typeface="Arial"/>
                        </a:rPr>
                        <a:t>leaks</a:t>
                      </a:r>
                      <a:endParaRPr lang="en-GB" sz="14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15.3</a:t>
            </a:r>
            <a:r>
              <a:rPr lang="en-US" dirty="0" smtClean="0"/>
              <a:t>  Reliability </a:t>
            </a:r>
            <a:r>
              <a:rPr lang="en-US" dirty="0"/>
              <a:t>measurement</a:t>
            </a:r>
            <a:r>
              <a:rPr lang="en-GB" dirty="0" smtClean="0"/>
              <a:t> </a:t>
            </a:r>
            <a:endParaRPr lang="en-US" dirty="0"/>
          </a:p>
        </p:txBody>
      </p:sp>
      <p:pic>
        <p:nvPicPr>
          <p:cNvPr id="4" name="Content Placeholder 3" descr="15.3 Reliability-measurement.eps"/>
          <p:cNvPicPr>
            <a:picLocks noGrp="1" noChangeAspect="1"/>
          </p:cNvPicPr>
          <p:nvPr>
            <p:ph idx="1"/>
          </p:nvPr>
        </p:nvPicPr>
        <mc:AlternateContent>
          <mc:Choice xmlns:ma="http://schemas.microsoft.com/office/mac/drawingml/2008/main" Requires="ma">
            <p:blipFill>
              <a:blip r:embed="rId2"/>
              <a:srcRect t="-162025" b="-162025"/>
              <a:stretch>
                <a:fillRect/>
              </a:stretch>
            </p:blipFill>
          </mc:Choice>
          <mc:Fallback>
            <p:blipFill>
              <a:blip r:embed="rId3"/>
              <a:srcRect t="-162025" b="-162025"/>
              <a:stretch>
                <a:fillRect/>
              </a:stretch>
            </p:blipFill>
          </mc:Fallback>
        </mc:AlternateContent>
        <p:spPr>
          <a:xfrm>
            <a:off x="1258051" y="1909133"/>
            <a:ext cx="6544524" cy="3599236"/>
          </a:xfr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15.4</a:t>
            </a:r>
            <a:r>
              <a:rPr lang="en-US" dirty="0" smtClean="0"/>
              <a:t>  An </a:t>
            </a:r>
            <a:r>
              <a:rPr lang="en-US" dirty="0"/>
              <a:t>operational profile</a:t>
            </a:r>
            <a:r>
              <a:rPr lang="en-GB" dirty="0" smtClean="0"/>
              <a:t> </a:t>
            </a:r>
            <a:endParaRPr lang="en-US" dirty="0"/>
          </a:p>
        </p:txBody>
      </p:sp>
      <p:pic>
        <p:nvPicPr>
          <p:cNvPr id="4" name="Content Placeholder 3" descr="15.4 OperationalProfile.eps"/>
          <p:cNvPicPr>
            <a:picLocks noGrp="1" noChangeAspect="1"/>
          </p:cNvPicPr>
          <p:nvPr>
            <p:ph idx="1"/>
          </p:nvPr>
        </p:nvPicPr>
        <mc:AlternateContent>
          <mc:Choice xmlns:ma="http://schemas.microsoft.com/office/mac/drawingml/2008/main" Requires="ma">
            <p:blipFill>
              <a:blip r:embed="rId2"/>
              <a:srcRect l="-690" r="-690"/>
              <a:stretch>
                <a:fillRect/>
              </a:stretch>
            </p:blipFill>
          </mc:Choice>
          <mc:Fallback>
            <p:blipFill>
              <a:blip r:embed="rId3"/>
              <a:srcRect l="-690" r="-690"/>
              <a:stretch>
                <a:fillRect/>
              </a:stretch>
            </p:blipFill>
          </mc:Fallback>
        </mc:AlternateContent>
        <p:spPr>
          <a:xfrm>
            <a:off x="1177966" y="1932017"/>
            <a:ext cx="6785446" cy="3731734"/>
          </a:xfr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15.5</a:t>
            </a:r>
            <a:r>
              <a:rPr lang="en-US" dirty="0" smtClean="0"/>
              <a:t>  Examples </a:t>
            </a:r>
            <a:r>
              <a:rPr lang="en-US" dirty="0"/>
              <a:t>of entries in a security checklist</a:t>
            </a:r>
            <a:r>
              <a:rPr lang="en-GB" dirty="0" smtClean="0"/>
              <a:t> </a:t>
            </a:r>
            <a:endParaRPr lang="en-US" dirty="0"/>
          </a:p>
        </p:txBody>
      </p:sp>
      <p:sp>
        <p:nvSpPr>
          <p:cNvPr id="4" name="TextBox 3"/>
          <p:cNvSpPr txBox="1"/>
          <p:nvPr/>
        </p:nvSpPr>
        <p:spPr>
          <a:xfrm>
            <a:off x="457200" y="1661726"/>
            <a:ext cx="8501015" cy="4780797"/>
          </a:xfrm>
          <a:prstGeom prst="rect">
            <a:avLst/>
          </a:prstGeom>
          <a:solidFill>
            <a:srgbClr val="FFFF00">
              <a:alpha val="33000"/>
            </a:srgbClr>
          </a:solidFill>
        </p:spPr>
        <p:txBody>
          <a:bodyPr wrap="square" rtlCol="0">
            <a:spAutoFit/>
          </a:bodyPr>
          <a:lstStyle/>
          <a:p>
            <a:pPr>
              <a:spcAft>
                <a:spcPts val="400"/>
              </a:spcAft>
            </a:pPr>
            <a:r>
              <a:rPr lang="en-US" b="1" dirty="0"/>
              <a:t>Security checklist</a:t>
            </a:r>
            <a:endParaRPr lang="en-GB" dirty="0" smtClean="0"/>
          </a:p>
          <a:p>
            <a:pPr>
              <a:spcAft>
                <a:spcPts val="400"/>
              </a:spcAft>
            </a:pPr>
            <a:r>
              <a:rPr lang="en-GB" dirty="0" smtClean="0"/>
              <a:t>1</a:t>
            </a:r>
            <a:r>
              <a:rPr lang="en-GB" dirty="0"/>
              <a:t>. Do all files that are created in the application have appropriate access permissions? The wrong access permissions may lead to these files being accessed by unauthorized users.</a:t>
            </a:r>
          </a:p>
          <a:p>
            <a:pPr>
              <a:spcAft>
                <a:spcPts val="400"/>
              </a:spcAft>
            </a:pPr>
            <a:r>
              <a:rPr lang="en-US" dirty="0"/>
              <a:t>2. Does the system automatically terminate user sessions after a period of inactivity? Sessions that are left active may allow unauthorized access through an unattended computer.</a:t>
            </a:r>
            <a:endParaRPr lang="en-GB" dirty="0"/>
          </a:p>
          <a:p>
            <a:pPr>
              <a:spcAft>
                <a:spcPts val="400"/>
              </a:spcAft>
            </a:pPr>
            <a:r>
              <a:rPr lang="en-US" dirty="0"/>
              <a:t>3. If the system is written in a programming language without array bound checking, are there situations where buffer overflow may be exploited? Buffer overflow may allow attackers to send code strings to the system and then execute them.</a:t>
            </a:r>
            <a:endParaRPr lang="en-GB" dirty="0"/>
          </a:p>
          <a:p>
            <a:pPr>
              <a:spcAft>
                <a:spcPts val="400"/>
              </a:spcAft>
            </a:pPr>
            <a:r>
              <a:rPr lang="en-US" dirty="0"/>
              <a:t>4. If passwords are set, does the system check that passwords are ‘strong’? Strong passwords consist of mixed letters, numbers, and punctuation, and are not normal dictionary entries. They are more difficult to break than simple passwords.</a:t>
            </a:r>
            <a:endParaRPr lang="en-GB" dirty="0"/>
          </a:p>
          <a:p>
            <a:pPr>
              <a:spcAft>
                <a:spcPts val="400"/>
              </a:spcAft>
            </a:pPr>
            <a:r>
              <a:rPr lang="en-US" dirty="0"/>
              <a:t>5. Are inputs from the system’s environment always checked against an input specification? Incorrect processing of badly formed inputs is a common cause of security vulnerabilities</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38"/>
            <a:ext cx="8229600" cy="1143000"/>
          </a:xfrm>
        </p:spPr>
        <p:txBody>
          <a:bodyPr/>
          <a:lstStyle/>
          <a:p>
            <a:r>
              <a:rPr lang="en-US" dirty="0"/>
              <a:t>Figure 15.6</a:t>
            </a:r>
            <a:r>
              <a:rPr lang="en-US" dirty="0" smtClean="0"/>
              <a:t>  A </a:t>
            </a:r>
            <a:r>
              <a:rPr lang="en-US" dirty="0"/>
              <a:t>simplified hazard log entry</a:t>
            </a:r>
            <a:r>
              <a:rPr lang="en-GB" dirty="0" smtClean="0"/>
              <a:t> </a:t>
            </a:r>
            <a:endParaRPr lang="en-US" dirty="0"/>
          </a:p>
        </p:txBody>
      </p:sp>
      <p:graphicFrame>
        <p:nvGraphicFramePr>
          <p:cNvPr id="4" name="Content Placeholder 3"/>
          <p:cNvGraphicFramePr>
            <a:graphicFrameLocks noGrp="1"/>
          </p:cNvGraphicFramePr>
          <p:nvPr>
            <p:ph idx="1"/>
          </p:nvPr>
        </p:nvGraphicFramePr>
        <p:xfrm>
          <a:off x="659875" y="1121328"/>
          <a:ext cx="8229599" cy="556260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gridSpan="7">
                  <a:txBody>
                    <a:bodyPr/>
                    <a:lstStyle/>
                    <a:p>
                      <a:pPr>
                        <a:spcBef>
                          <a:spcPts val="300"/>
                        </a:spcBef>
                        <a:spcAft>
                          <a:spcPts val="300"/>
                        </a:spcAft>
                        <a:tabLst>
                          <a:tab pos="4286250" algn="r"/>
                        </a:tabLst>
                      </a:pPr>
                      <a:r>
                        <a:rPr lang="en-US" sz="900" b="1" dirty="0">
                          <a:latin typeface="Times New Roman"/>
                          <a:ea typeface="Calibri"/>
                          <a:cs typeface="Times New Roman"/>
                        </a:rPr>
                        <a:t>Hazard Log 	Page 4: Printed 20.02.2009</a:t>
                      </a:r>
                      <a:endParaRPr lang="en-GB" sz="1100" dirty="0">
                        <a:latin typeface="Times New Roman"/>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4">
                  <a:txBody>
                    <a:bodyPr/>
                    <a:lstStyle/>
                    <a:p>
                      <a:pPr>
                        <a:spcAft>
                          <a:spcPts val="0"/>
                        </a:spcAft>
                      </a:pPr>
                      <a:r>
                        <a:rPr lang="en-US" sz="900" i="1" dirty="0">
                          <a:latin typeface="Times New Roman"/>
                          <a:ea typeface="Calibri"/>
                          <a:cs typeface="Times New Roman"/>
                        </a:rPr>
                        <a:t>System</a:t>
                      </a:r>
                      <a:r>
                        <a:rPr lang="en-US" sz="900" dirty="0">
                          <a:latin typeface="Times New Roman"/>
                          <a:ea typeface="Calibri"/>
                          <a:cs typeface="Times New Roman"/>
                        </a:rPr>
                        <a:t>: Insulin Pump System</a:t>
                      </a:r>
                      <a:br>
                        <a:rPr lang="en-US" sz="900" dirty="0">
                          <a:latin typeface="Times New Roman"/>
                          <a:ea typeface="Calibri"/>
                          <a:cs typeface="Times New Roman"/>
                        </a:rPr>
                      </a:br>
                      <a:r>
                        <a:rPr lang="en-US" sz="900" i="1" dirty="0">
                          <a:latin typeface="Times New Roman"/>
                          <a:ea typeface="Calibri"/>
                          <a:cs typeface="Times New Roman"/>
                        </a:rPr>
                        <a:t>Safety Engineer:</a:t>
                      </a:r>
                      <a:r>
                        <a:rPr lang="en-US" sz="900" dirty="0">
                          <a:latin typeface="Times New Roman"/>
                          <a:ea typeface="Calibri"/>
                          <a:cs typeface="Times New Roman"/>
                        </a:rPr>
                        <a:t> James Brown</a:t>
                      </a:r>
                      <a:endParaRPr lang="en-GB" sz="1100" dirty="0">
                        <a:latin typeface="Times New Roman"/>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spcAft>
                          <a:spcPts val="0"/>
                        </a:spcAft>
                      </a:pPr>
                      <a:r>
                        <a:rPr lang="en-US" sz="900" i="1">
                          <a:latin typeface="Times New Roman"/>
                          <a:ea typeface="Calibri"/>
                          <a:cs typeface="Times New Roman"/>
                        </a:rPr>
                        <a:t>File</a:t>
                      </a:r>
                      <a:r>
                        <a:rPr lang="en-US" sz="900">
                          <a:latin typeface="Times New Roman"/>
                          <a:ea typeface="Calibri"/>
                          <a:cs typeface="Times New Roman"/>
                        </a:rPr>
                        <a:t>: InsulinPump/Safety/HazardLog</a:t>
                      </a:r>
                      <a:br>
                        <a:rPr lang="en-US" sz="900">
                          <a:latin typeface="Times New Roman"/>
                          <a:ea typeface="Calibri"/>
                          <a:cs typeface="Times New Roman"/>
                        </a:rPr>
                      </a:br>
                      <a:r>
                        <a:rPr lang="en-US" sz="900" i="1">
                          <a:latin typeface="Times New Roman"/>
                          <a:ea typeface="Calibri"/>
                          <a:cs typeface="Times New Roman"/>
                        </a:rPr>
                        <a:t>Log version</a:t>
                      </a:r>
                      <a:r>
                        <a:rPr lang="en-US" sz="900">
                          <a:latin typeface="Times New Roman"/>
                          <a:ea typeface="Calibri"/>
                          <a:cs typeface="Times New Roman"/>
                        </a:rPr>
                        <a:t>: 1/3</a:t>
                      </a:r>
                      <a:endParaRPr lang="en-GB" sz="1100">
                        <a:latin typeface="Times New Roman"/>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70840">
                <a:tc>
                  <a:txBody>
                    <a:bodyPr/>
                    <a:lstStyle/>
                    <a:p>
                      <a:pPr>
                        <a:spcAft>
                          <a:spcPts val="0"/>
                        </a:spcAft>
                      </a:pPr>
                      <a:r>
                        <a:rPr lang="en-US" sz="900" i="1">
                          <a:latin typeface="Times New Roman"/>
                          <a:ea typeface="Calibri"/>
                          <a:cs typeface="Times New Roman"/>
                        </a:rPr>
                        <a:t>Identified Hazard</a:t>
                      </a:r>
                      <a:endParaRPr lang="en-GB" sz="1100">
                        <a:latin typeface="Times New Roman"/>
                        <a:ea typeface="Calibri"/>
                        <a:cs typeface="Times New Roman"/>
                      </a:endParaRPr>
                    </a:p>
                  </a:txBody>
                  <a:tcPr marL="68580" marR="68580" marT="0" marB="0"/>
                </a:tc>
                <a:tc gridSpan="6">
                  <a:txBody>
                    <a:bodyPr/>
                    <a:lstStyle/>
                    <a:p>
                      <a:pPr>
                        <a:spcAft>
                          <a:spcPts val="0"/>
                        </a:spcAft>
                      </a:pPr>
                      <a:r>
                        <a:rPr lang="en-US" sz="900" dirty="0">
                          <a:latin typeface="Times New Roman"/>
                          <a:ea typeface="Calibri"/>
                          <a:cs typeface="Times New Roman"/>
                        </a:rPr>
                        <a:t>Insulin overdose delivered to patient</a:t>
                      </a:r>
                      <a:endParaRPr lang="en-GB" sz="1100" dirty="0">
                        <a:latin typeface="Times New Roman"/>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pPr>
                        <a:spcAft>
                          <a:spcPts val="0"/>
                        </a:spcAft>
                      </a:pPr>
                      <a:r>
                        <a:rPr lang="en-US" sz="900" i="1">
                          <a:latin typeface="Times New Roman"/>
                          <a:ea typeface="Calibri"/>
                          <a:cs typeface="Times New Roman"/>
                        </a:rPr>
                        <a:t>Identified by</a:t>
                      </a:r>
                      <a:endParaRPr lang="en-GB" sz="1100">
                        <a:latin typeface="Times New Roman"/>
                        <a:ea typeface="Calibri"/>
                        <a:cs typeface="Times New Roman"/>
                      </a:endParaRPr>
                    </a:p>
                  </a:txBody>
                  <a:tcPr marL="68580" marR="68580" marT="0" marB="0"/>
                </a:tc>
                <a:tc gridSpan="6">
                  <a:txBody>
                    <a:bodyPr/>
                    <a:lstStyle/>
                    <a:p>
                      <a:pPr>
                        <a:spcAft>
                          <a:spcPts val="0"/>
                        </a:spcAft>
                      </a:pPr>
                      <a:r>
                        <a:rPr lang="en-US" sz="900">
                          <a:latin typeface="Times New Roman"/>
                          <a:ea typeface="Calibri"/>
                          <a:cs typeface="Times New Roman"/>
                        </a:rPr>
                        <a:t>Jane Williams</a:t>
                      </a:r>
                      <a:endParaRPr lang="en-GB" sz="1100">
                        <a:latin typeface="Times New Roman"/>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pPr>
                        <a:spcAft>
                          <a:spcPts val="0"/>
                        </a:spcAft>
                      </a:pPr>
                      <a:r>
                        <a:rPr lang="en-US" sz="900" i="1">
                          <a:latin typeface="Times New Roman"/>
                          <a:ea typeface="Calibri"/>
                          <a:cs typeface="Times New Roman"/>
                        </a:rPr>
                        <a:t>Criticality class</a:t>
                      </a:r>
                      <a:endParaRPr lang="en-GB" sz="1100">
                        <a:latin typeface="Times New Roman"/>
                        <a:ea typeface="Calibri"/>
                        <a:cs typeface="Times New Roman"/>
                      </a:endParaRPr>
                    </a:p>
                  </a:txBody>
                  <a:tcPr marL="68580" marR="68580" marT="0" marB="0"/>
                </a:tc>
                <a:tc gridSpan="6">
                  <a:txBody>
                    <a:bodyPr/>
                    <a:lstStyle/>
                    <a:p>
                      <a:pPr>
                        <a:spcAft>
                          <a:spcPts val="0"/>
                        </a:spcAft>
                      </a:pPr>
                      <a:r>
                        <a:rPr lang="en-US" sz="900">
                          <a:latin typeface="Times New Roman"/>
                          <a:ea typeface="Calibri"/>
                          <a:cs typeface="Times New Roman"/>
                        </a:rPr>
                        <a:t>1</a:t>
                      </a:r>
                      <a:endParaRPr lang="en-GB" sz="1100">
                        <a:latin typeface="Times New Roman"/>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pPr>
                        <a:spcAft>
                          <a:spcPts val="0"/>
                        </a:spcAft>
                      </a:pPr>
                      <a:r>
                        <a:rPr lang="en-US" sz="900" i="1">
                          <a:latin typeface="Times New Roman"/>
                          <a:ea typeface="Calibri"/>
                          <a:cs typeface="Times New Roman"/>
                        </a:rPr>
                        <a:t>Identified risk</a:t>
                      </a:r>
                      <a:endParaRPr lang="en-GB" sz="1100">
                        <a:latin typeface="Times New Roman"/>
                        <a:ea typeface="Calibri"/>
                        <a:cs typeface="Times New Roman"/>
                      </a:endParaRPr>
                    </a:p>
                  </a:txBody>
                  <a:tcPr marL="68580" marR="68580" marT="0" marB="0"/>
                </a:tc>
                <a:tc gridSpan="6">
                  <a:txBody>
                    <a:bodyPr/>
                    <a:lstStyle/>
                    <a:p>
                      <a:pPr>
                        <a:spcAft>
                          <a:spcPts val="0"/>
                        </a:spcAft>
                      </a:pPr>
                      <a:r>
                        <a:rPr lang="en-US" sz="900">
                          <a:latin typeface="Times New Roman"/>
                          <a:ea typeface="Calibri"/>
                          <a:cs typeface="Times New Roman"/>
                        </a:rPr>
                        <a:t>High</a:t>
                      </a:r>
                      <a:endParaRPr lang="en-GB" sz="1100">
                        <a:latin typeface="Times New Roman"/>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pPr marL="57150" indent="-57150">
                        <a:spcAft>
                          <a:spcPts val="0"/>
                        </a:spcAft>
                      </a:pPr>
                      <a:r>
                        <a:rPr lang="en-US" sz="900" i="1">
                          <a:latin typeface="Times New Roman"/>
                          <a:ea typeface="Calibri"/>
                          <a:cs typeface="Times New Roman"/>
                        </a:rPr>
                        <a:t> Fault tree identified</a:t>
                      </a:r>
                      <a:endParaRPr lang="en-GB" sz="1100">
                        <a:latin typeface="Times New Roman"/>
                        <a:ea typeface="Calibri"/>
                        <a:cs typeface="Times New Roman"/>
                      </a:endParaRPr>
                    </a:p>
                  </a:txBody>
                  <a:tcPr marL="68580" marR="68580" marT="0" marB="0"/>
                </a:tc>
                <a:tc>
                  <a:txBody>
                    <a:bodyPr/>
                    <a:lstStyle/>
                    <a:p>
                      <a:pPr>
                        <a:spcAft>
                          <a:spcPts val="0"/>
                        </a:spcAft>
                      </a:pPr>
                      <a:r>
                        <a:rPr lang="en-US" sz="900">
                          <a:latin typeface="Times New Roman"/>
                          <a:ea typeface="Calibri"/>
                          <a:cs typeface="Times New Roman"/>
                        </a:rPr>
                        <a:t>YES</a:t>
                      </a:r>
                      <a:endParaRPr lang="en-GB" sz="1100">
                        <a:latin typeface="Times New Roman"/>
                        <a:ea typeface="Calibri"/>
                        <a:cs typeface="Times New Roman"/>
                      </a:endParaRPr>
                    </a:p>
                  </a:txBody>
                  <a:tcPr marL="68580" marR="68580" marT="0" marB="0"/>
                </a:tc>
                <a:tc>
                  <a:txBody>
                    <a:bodyPr/>
                    <a:lstStyle/>
                    <a:p>
                      <a:pPr>
                        <a:spcAft>
                          <a:spcPts val="0"/>
                        </a:spcAft>
                      </a:pPr>
                      <a:r>
                        <a:rPr lang="en-US" sz="900" i="1">
                          <a:latin typeface="Times New Roman"/>
                          <a:ea typeface="Calibri"/>
                          <a:cs typeface="Times New Roman"/>
                        </a:rPr>
                        <a:t>Date</a:t>
                      </a:r>
                      <a:endParaRPr lang="en-GB" sz="1100">
                        <a:latin typeface="Times New Roman"/>
                        <a:ea typeface="Calibri"/>
                        <a:cs typeface="Times New Roman"/>
                      </a:endParaRPr>
                    </a:p>
                  </a:txBody>
                  <a:tcPr marL="68580" marR="68580" marT="0" marB="0"/>
                </a:tc>
                <a:tc gridSpan="2">
                  <a:txBody>
                    <a:bodyPr/>
                    <a:lstStyle/>
                    <a:p>
                      <a:pPr>
                        <a:spcAft>
                          <a:spcPts val="0"/>
                        </a:spcAft>
                      </a:pPr>
                      <a:r>
                        <a:rPr lang="en-US" sz="900">
                          <a:latin typeface="Times New Roman"/>
                          <a:ea typeface="Calibri"/>
                          <a:cs typeface="Times New Roman"/>
                        </a:rPr>
                        <a:t>24.01.07</a:t>
                      </a:r>
                      <a:endParaRPr lang="en-GB" sz="1100">
                        <a:latin typeface="Times New Roman"/>
                        <a:ea typeface="Calibri"/>
                        <a:cs typeface="Times New Roman"/>
                      </a:endParaRPr>
                    </a:p>
                  </a:txBody>
                  <a:tcPr marL="68580" marR="68580" marT="0" marB="0"/>
                </a:tc>
                <a:tc hMerge="1">
                  <a:txBody>
                    <a:bodyPr/>
                    <a:lstStyle/>
                    <a:p>
                      <a:endParaRPr lang="en-US"/>
                    </a:p>
                  </a:txBody>
                  <a:tcPr/>
                </a:tc>
                <a:tc>
                  <a:txBody>
                    <a:bodyPr/>
                    <a:lstStyle/>
                    <a:p>
                      <a:pPr>
                        <a:spcAft>
                          <a:spcPts val="0"/>
                        </a:spcAft>
                      </a:pPr>
                      <a:r>
                        <a:rPr lang="en-US" sz="900" i="1">
                          <a:latin typeface="Times New Roman"/>
                          <a:ea typeface="Calibri"/>
                          <a:cs typeface="Times New Roman"/>
                        </a:rPr>
                        <a:t>Location</a:t>
                      </a:r>
                      <a:endParaRPr lang="en-GB" sz="1100">
                        <a:latin typeface="Times New Roman"/>
                        <a:ea typeface="Calibri"/>
                        <a:cs typeface="Times New Roman"/>
                      </a:endParaRPr>
                    </a:p>
                  </a:txBody>
                  <a:tcPr marL="68580" marR="68580" marT="0" marB="0"/>
                </a:tc>
                <a:tc>
                  <a:txBody>
                    <a:bodyPr/>
                    <a:lstStyle/>
                    <a:p>
                      <a:pPr>
                        <a:spcAft>
                          <a:spcPts val="0"/>
                        </a:spcAft>
                      </a:pPr>
                      <a:r>
                        <a:rPr lang="en-US" sz="900">
                          <a:latin typeface="Times New Roman"/>
                          <a:ea typeface="Calibri"/>
                          <a:cs typeface="Times New Roman"/>
                        </a:rPr>
                        <a:t>Hazard Log, Page 5</a:t>
                      </a:r>
                      <a:endParaRPr lang="en-GB" sz="1100">
                        <a:latin typeface="Times New Roman"/>
                        <a:ea typeface="Calibri"/>
                        <a:cs typeface="Times New Roman"/>
                      </a:endParaRPr>
                    </a:p>
                  </a:txBody>
                  <a:tcPr marL="68580" marR="68580" marT="0" marB="0"/>
                </a:tc>
              </a:tr>
              <a:tr h="370840">
                <a:tc>
                  <a:txBody>
                    <a:bodyPr/>
                    <a:lstStyle/>
                    <a:p>
                      <a:pPr>
                        <a:spcAft>
                          <a:spcPts val="0"/>
                        </a:spcAft>
                      </a:pPr>
                      <a:r>
                        <a:rPr lang="en-US" sz="900" i="1">
                          <a:latin typeface="Times New Roman"/>
                          <a:ea typeface="Calibri"/>
                          <a:cs typeface="Times New Roman"/>
                        </a:rPr>
                        <a:t>Fault tree creators</a:t>
                      </a:r>
                      <a:endParaRPr lang="en-GB" sz="1100">
                        <a:latin typeface="Times New Roman"/>
                        <a:ea typeface="Calibri"/>
                        <a:cs typeface="Times New Roman"/>
                      </a:endParaRPr>
                    </a:p>
                  </a:txBody>
                  <a:tcPr marL="68580" marR="68580" marT="0" marB="0"/>
                </a:tc>
                <a:tc gridSpan="6">
                  <a:txBody>
                    <a:bodyPr/>
                    <a:lstStyle/>
                    <a:p>
                      <a:pPr>
                        <a:spcAft>
                          <a:spcPts val="0"/>
                        </a:spcAft>
                      </a:pPr>
                      <a:r>
                        <a:rPr lang="en-US" sz="900">
                          <a:latin typeface="Times New Roman"/>
                          <a:ea typeface="Calibri"/>
                          <a:cs typeface="Times New Roman"/>
                        </a:rPr>
                        <a:t>Jane Williams and Bill Smith</a:t>
                      </a:r>
                      <a:endParaRPr lang="en-GB" sz="1100">
                        <a:latin typeface="Times New Roman"/>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pPr>
                        <a:spcAft>
                          <a:spcPts val="0"/>
                        </a:spcAft>
                      </a:pPr>
                      <a:r>
                        <a:rPr lang="en-US" sz="900" i="1">
                          <a:latin typeface="Times New Roman"/>
                          <a:ea typeface="Calibri"/>
                          <a:cs typeface="Times New Roman"/>
                        </a:rPr>
                        <a:t>Fault tree checked</a:t>
                      </a:r>
                      <a:endParaRPr lang="en-GB" sz="1100">
                        <a:latin typeface="Times New Roman"/>
                        <a:ea typeface="Calibri"/>
                        <a:cs typeface="Times New Roman"/>
                      </a:endParaRPr>
                    </a:p>
                  </a:txBody>
                  <a:tcPr marL="68580" marR="68580" marT="0" marB="0"/>
                </a:tc>
                <a:tc>
                  <a:txBody>
                    <a:bodyPr/>
                    <a:lstStyle/>
                    <a:p>
                      <a:pPr>
                        <a:spcAft>
                          <a:spcPts val="0"/>
                        </a:spcAft>
                      </a:pPr>
                      <a:r>
                        <a:rPr lang="en-US" sz="900">
                          <a:latin typeface="Times New Roman"/>
                          <a:ea typeface="Calibri"/>
                          <a:cs typeface="Times New Roman"/>
                        </a:rPr>
                        <a:t>YES</a:t>
                      </a:r>
                      <a:endParaRPr lang="en-GB" sz="1100">
                        <a:latin typeface="Times New Roman"/>
                        <a:ea typeface="Calibri"/>
                        <a:cs typeface="Times New Roman"/>
                      </a:endParaRPr>
                    </a:p>
                  </a:txBody>
                  <a:tcPr marL="68580" marR="68580" marT="0" marB="0"/>
                </a:tc>
                <a:tc>
                  <a:txBody>
                    <a:bodyPr/>
                    <a:lstStyle/>
                    <a:p>
                      <a:pPr>
                        <a:spcAft>
                          <a:spcPts val="0"/>
                        </a:spcAft>
                      </a:pPr>
                      <a:r>
                        <a:rPr lang="en-US" sz="900" i="1">
                          <a:latin typeface="Times New Roman"/>
                          <a:ea typeface="Calibri"/>
                          <a:cs typeface="Times New Roman"/>
                        </a:rPr>
                        <a:t>Date</a:t>
                      </a:r>
                      <a:endParaRPr lang="en-GB" sz="1100">
                        <a:latin typeface="Times New Roman"/>
                        <a:ea typeface="Calibri"/>
                        <a:cs typeface="Times New Roman"/>
                      </a:endParaRPr>
                    </a:p>
                  </a:txBody>
                  <a:tcPr marL="68580" marR="68580" marT="0" marB="0"/>
                </a:tc>
                <a:tc gridSpan="2">
                  <a:txBody>
                    <a:bodyPr/>
                    <a:lstStyle/>
                    <a:p>
                      <a:pPr>
                        <a:spcAft>
                          <a:spcPts val="0"/>
                        </a:spcAft>
                      </a:pPr>
                      <a:r>
                        <a:rPr lang="en-US" sz="900">
                          <a:latin typeface="Times New Roman"/>
                          <a:ea typeface="Calibri"/>
                          <a:cs typeface="Times New Roman"/>
                        </a:rPr>
                        <a:t>28.01.07</a:t>
                      </a:r>
                      <a:endParaRPr lang="en-GB" sz="1100">
                        <a:latin typeface="Times New Roman"/>
                        <a:ea typeface="Calibri"/>
                        <a:cs typeface="Times New Roman"/>
                      </a:endParaRPr>
                    </a:p>
                  </a:txBody>
                  <a:tcPr marL="68580" marR="68580" marT="0" marB="0"/>
                </a:tc>
                <a:tc hMerge="1">
                  <a:txBody>
                    <a:bodyPr/>
                    <a:lstStyle/>
                    <a:p>
                      <a:endParaRPr lang="en-US"/>
                    </a:p>
                  </a:txBody>
                  <a:tcPr/>
                </a:tc>
                <a:tc>
                  <a:txBody>
                    <a:bodyPr/>
                    <a:lstStyle/>
                    <a:p>
                      <a:pPr>
                        <a:spcAft>
                          <a:spcPts val="600"/>
                        </a:spcAft>
                      </a:pPr>
                      <a:r>
                        <a:rPr lang="en-US" sz="900" i="1">
                          <a:latin typeface="Times New Roman"/>
                          <a:ea typeface="Calibri"/>
                          <a:cs typeface="Times New Roman"/>
                        </a:rPr>
                        <a:t>Checker</a:t>
                      </a:r>
                      <a:endParaRPr lang="en-GB" sz="1100">
                        <a:latin typeface="Times New Roman"/>
                        <a:ea typeface="Calibri"/>
                        <a:cs typeface="Times New Roman"/>
                      </a:endParaRPr>
                    </a:p>
                  </a:txBody>
                  <a:tcPr marL="68580" marR="68580" marT="0" marB="0"/>
                </a:tc>
                <a:tc>
                  <a:txBody>
                    <a:bodyPr/>
                    <a:lstStyle/>
                    <a:p>
                      <a:pPr>
                        <a:spcAft>
                          <a:spcPts val="0"/>
                        </a:spcAft>
                      </a:pPr>
                      <a:r>
                        <a:rPr lang="en-US" sz="900">
                          <a:latin typeface="Times New Roman"/>
                          <a:ea typeface="Calibri"/>
                          <a:cs typeface="Times New Roman"/>
                        </a:rPr>
                        <a:t>James Brown</a:t>
                      </a:r>
                      <a:endParaRPr lang="en-GB" sz="1100">
                        <a:latin typeface="Times New Roman"/>
                        <a:ea typeface="Calibri"/>
                        <a:cs typeface="Times New Roman"/>
                      </a:endParaRPr>
                    </a:p>
                  </a:txBody>
                  <a:tcPr marL="68580" marR="68580" marT="0" marB="0"/>
                </a:tc>
              </a:tr>
              <a:tr h="370840">
                <a:tc gridSpan="7">
                  <a:txBody>
                    <a:bodyPr/>
                    <a:lstStyle/>
                    <a:p>
                      <a:pPr algn="just">
                        <a:spcBef>
                          <a:spcPts val="300"/>
                        </a:spcBef>
                        <a:spcAft>
                          <a:spcPts val="300"/>
                        </a:spcAft>
                      </a:pPr>
                      <a:r>
                        <a:rPr lang="en-US" sz="900">
                          <a:solidFill>
                            <a:srgbClr val="000000"/>
                          </a:solidFill>
                          <a:latin typeface="Formata Regular"/>
                          <a:ea typeface="Times New Roman"/>
                          <a:cs typeface="Times New Roman"/>
                        </a:rPr>
                        <a:t> </a:t>
                      </a:r>
                      <a:r>
                        <a:rPr lang="en-US" sz="900" b="1">
                          <a:solidFill>
                            <a:srgbClr val="000000"/>
                          </a:solidFill>
                          <a:latin typeface="Formata Regular"/>
                          <a:ea typeface="Times New Roman"/>
                          <a:cs typeface="Times New Roman"/>
                        </a:rPr>
                        <a:t>System safety design requirements</a:t>
                      </a:r>
                      <a:endParaRPr lang="en-GB" sz="1000">
                        <a:solidFill>
                          <a:srgbClr val="000000"/>
                        </a:solidFill>
                        <a:latin typeface="Times New Roman"/>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7">
                  <a:txBody>
                    <a:bodyPr/>
                    <a:lstStyle/>
                    <a:p>
                      <a:pPr marL="228600" indent="-228600">
                        <a:spcBef>
                          <a:spcPts val="400"/>
                        </a:spcBef>
                        <a:spcAft>
                          <a:spcPts val="0"/>
                        </a:spcAft>
                      </a:pPr>
                      <a:r>
                        <a:rPr lang="en-US" sz="900" dirty="0" smtClean="0">
                          <a:latin typeface="Times New Roman"/>
                          <a:ea typeface="Calibri"/>
                          <a:cs typeface="Times New Roman"/>
                        </a:rPr>
                        <a:t>1</a:t>
                      </a:r>
                      <a:r>
                        <a:rPr lang="en-US" sz="900" dirty="0">
                          <a:latin typeface="Times New Roman"/>
                          <a:ea typeface="Calibri"/>
                          <a:cs typeface="Times New Roman"/>
                        </a:rPr>
                        <a:t>. 	The system shall include self-testing software that will test the sensor system, the clock, and the insulin delivery system.</a:t>
                      </a:r>
                      <a:endParaRPr lang="en-GB" sz="1100" dirty="0">
                        <a:latin typeface="Times New Roman"/>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7">
                  <a:txBody>
                    <a:bodyPr/>
                    <a:lstStyle/>
                    <a:p>
                      <a:pPr marL="228600" indent="-228600">
                        <a:spcBef>
                          <a:spcPts val="200"/>
                        </a:spcBef>
                        <a:spcAft>
                          <a:spcPts val="0"/>
                        </a:spcAft>
                      </a:pPr>
                      <a:r>
                        <a:rPr lang="en-US" sz="900">
                          <a:latin typeface="Times New Roman"/>
                          <a:ea typeface="Calibri"/>
                          <a:cs typeface="Times New Roman"/>
                        </a:rPr>
                        <a:t>2. 	The self-checking software shall be executed once per minute.</a:t>
                      </a:r>
                      <a:endParaRPr lang="en-GB" sz="1100">
                        <a:latin typeface="Times New Roman"/>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7">
                  <a:txBody>
                    <a:bodyPr/>
                    <a:lstStyle/>
                    <a:p>
                      <a:pPr marL="228600" indent="-228600">
                        <a:spcBef>
                          <a:spcPts val="200"/>
                        </a:spcBef>
                        <a:spcAft>
                          <a:spcPts val="0"/>
                        </a:spcAft>
                      </a:pPr>
                      <a:r>
                        <a:rPr lang="en-US" sz="900">
                          <a:latin typeface="Times New Roman"/>
                          <a:ea typeface="Calibri"/>
                          <a:cs typeface="Times New Roman"/>
                        </a:rPr>
                        <a:t>3.	In the event of the self-checking software discovering a fault in any of the system components, an audible warning shall be issued and the pump display shall indicate the name of the component where the fault has been discovered. The delivery of insulin shall be suspended.</a:t>
                      </a:r>
                      <a:endParaRPr lang="en-GB" sz="1100">
                        <a:latin typeface="Times New Roman"/>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7">
                  <a:txBody>
                    <a:bodyPr/>
                    <a:lstStyle/>
                    <a:p>
                      <a:pPr marL="228600" indent="-228600">
                        <a:spcBef>
                          <a:spcPts val="200"/>
                        </a:spcBef>
                        <a:spcAft>
                          <a:spcPts val="0"/>
                        </a:spcAft>
                      </a:pPr>
                      <a:r>
                        <a:rPr lang="en-US" sz="900">
                          <a:latin typeface="Times New Roman"/>
                          <a:ea typeface="Calibri"/>
                          <a:cs typeface="Times New Roman"/>
                        </a:rPr>
                        <a:t>4.	The system shall incorporate an override system that allows the system user to modify the computed dose of insulin that is to be delivered by the system.</a:t>
                      </a:r>
                      <a:endParaRPr lang="en-GB" sz="1100">
                        <a:latin typeface="Times New Roman"/>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7">
                  <a:txBody>
                    <a:bodyPr/>
                    <a:lstStyle/>
                    <a:p>
                      <a:pPr marL="226695" indent="-284480">
                        <a:spcBef>
                          <a:spcPts val="200"/>
                        </a:spcBef>
                        <a:spcAft>
                          <a:spcPts val="300"/>
                        </a:spcAft>
                      </a:pPr>
                      <a:r>
                        <a:rPr lang="en-US" sz="900" dirty="0">
                          <a:latin typeface="Times New Roman"/>
                          <a:ea typeface="Calibri"/>
                          <a:cs typeface="Times New Roman"/>
                        </a:rPr>
                        <a:t> 5.	The amount of override shall be no greater than a pre-set value (</a:t>
                      </a:r>
                      <a:r>
                        <a:rPr lang="en-US" sz="900" dirty="0" err="1">
                          <a:latin typeface="Times New Roman"/>
                          <a:ea typeface="Calibri"/>
                          <a:cs typeface="Times New Roman"/>
                        </a:rPr>
                        <a:t>maxOverride</a:t>
                      </a:r>
                      <a:r>
                        <a:rPr lang="en-US" sz="900" dirty="0">
                          <a:latin typeface="Times New Roman"/>
                          <a:ea typeface="Calibri"/>
                          <a:cs typeface="Times New Roman"/>
                        </a:rPr>
                        <a:t>), which is set when the system is configured by medical staff</a:t>
                      </a:r>
                      <a:r>
                        <a:rPr lang="en-US" sz="900" dirty="0" smtClean="0">
                          <a:latin typeface="Times New Roman"/>
                          <a:ea typeface="Calibri"/>
                          <a:cs typeface="Times New Roman"/>
                        </a:rPr>
                        <a:t>.</a:t>
                      </a:r>
                      <a:endParaRPr lang="en-GB" sz="1100" dirty="0">
                        <a:latin typeface="Times New Roman"/>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518"/>
            <a:ext cx="8229600" cy="1143000"/>
          </a:xfrm>
        </p:spPr>
        <p:txBody>
          <a:bodyPr/>
          <a:lstStyle/>
          <a:p>
            <a:r>
              <a:rPr lang="en-US" dirty="0"/>
              <a:t>Figure 15.7</a:t>
            </a:r>
            <a:r>
              <a:rPr lang="en-US" dirty="0" smtClean="0"/>
              <a:t>  The </a:t>
            </a:r>
            <a:r>
              <a:rPr lang="en-US" dirty="0"/>
              <a:t>contents of a software safety </a:t>
            </a:r>
            <a:r>
              <a:rPr lang="en-US" dirty="0" smtClean="0"/>
              <a:t>case</a:t>
            </a:r>
            <a:endParaRPr lang="en-US" dirty="0"/>
          </a:p>
        </p:txBody>
      </p:sp>
      <p:graphicFrame>
        <p:nvGraphicFramePr>
          <p:cNvPr id="4" name="Content Placeholder 3"/>
          <p:cNvGraphicFramePr>
            <a:graphicFrameLocks noGrp="1"/>
          </p:cNvGraphicFramePr>
          <p:nvPr>
            <p:ph idx="1"/>
          </p:nvPr>
        </p:nvGraphicFramePr>
        <p:xfrm>
          <a:off x="457200" y="1262450"/>
          <a:ext cx="8229600" cy="5415280"/>
        </p:xfrm>
        <a:graphic>
          <a:graphicData uri="http://schemas.openxmlformats.org/drawingml/2006/table">
            <a:tbl>
              <a:tblPr firstRow="1" bandRow="1">
                <a:tableStyleId>{5C22544A-7EE6-4342-B048-85BDC9FD1C3A}</a:tableStyleId>
              </a:tblPr>
              <a:tblGrid>
                <a:gridCol w="2555895"/>
                <a:gridCol w="5673705"/>
              </a:tblGrid>
              <a:tr h="370840">
                <a:tc>
                  <a:txBody>
                    <a:bodyPr/>
                    <a:lstStyle/>
                    <a:p>
                      <a:pPr algn="just">
                        <a:spcAft>
                          <a:spcPts val="0"/>
                        </a:spcAft>
                      </a:pPr>
                      <a:r>
                        <a:rPr lang="en-GB" sz="1200" b="1" dirty="0" smtClean="0">
                          <a:solidFill>
                            <a:srgbClr val="000000"/>
                          </a:solidFill>
                          <a:latin typeface="Arial"/>
                          <a:ea typeface="Times New Roman"/>
                          <a:cs typeface="Arial"/>
                        </a:rPr>
                        <a:t>Chapter</a:t>
                      </a:r>
                      <a:endParaRPr lang="en-GB" sz="12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200" b="1" dirty="0" smtClean="0">
                          <a:solidFill>
                            <a:srgbClr val="000000"/>
                          </a:solidFill>
                          <a:latin typeface="Arial"/>
                          <a:ea typeface="Times New Roman"/>
                          <a:cs typeface="Arial"/>
                        </a:rPr>
                        <a:t>Description</a:t>
                      </a:r>
                      <a:endParaRPr lang="en-GB" sz="12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200" dirty="0" smtClean="0">
                          <a:solidFill>
                            <a:srgbClr val="000000"/>
                          </a:solidFill>
                          <a:latin typeface="Arial"/>
                          <a:ea typeface="Times New Roman"/>
                          <a:cs typeface="Arial"/>
                        </a:rPr>
                        <a:t>System </a:t>
                      </a:r>
                      <a:r>
                        <a:rPr lang="en-GB" sz="1200" dirty="0">
                          <a:solidFill>
                            <a:srgbClr val="000000"/>
                          </a:solidFill>
                          <a:latin typeface="Arial"/>
                          <a:ea typeface="Times New Roman"/>
                          <a:cs typeface="Arial"/>
                        </a:rPr>
                        <a:t>description</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An overview of the system and a description of its critical components. </a:t>
                      </a:r>
                    </a:p>
                  </a:txBody>
                  <a:tcPr marL="73025" marR="73025" marT="0" marB="91440"/>
                </a:tc>
              </a:tr>
              <a:tr h="370840">
                <a:tc>
                  <a:txBody>
                    <a:bodyPr/>
                    <a:lstStyle/>
                    <a:p>
                      <a:pPr algn="l">
                        <a:spcAft>
                          <a:spcPts val="0"/>
                        </a:spcAft>
                      </a:pPr>
                      <a:r>
                        <a:rPr lang="en-GB" sz="1200" dirty="0">
                          <a:solidFill>
                            <a:srgbClr val="000000"/>
                          </a:solidFill>
                          <a:latin typeface="Arial"/>
                          <a:ea typeface="Times New Roman"/>
                          <a:cs typeface="Arial"/>
                        </a:rPr>
                        <a:t>Safety requirements</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The safety requirements abstracted from the system requirements specification. Details of other relevant system requirements may also be included.</a:t>
                      </a:r>
                    </a:p>
                  </a:txBody>
                  <a:tcPr marL="73025" marR="73025" marT="0" marB="91440"/>
                </a:tc>
              </a:tr>
              <a:tr h="370840">
                <a:tc>
                  <a:txBody>
                    <a:bodyPr/>
                    <a:lstStyle/>
                    <a:p>
                      <a:pPr algn="l">
                        <a:spcAft>
                          <a:spcPts val="0"/>
                        </a:spcAft>
                      </a:pPr>
                      <a:r>
                        <a:rPr lang="en-GB" sz="1200">
                          <a:solidFill>
                            <a:srgbClr val="000000"/>
                          </a:solidFill>
                          <a:latin typeface="Arial"/>
                          <a:ea typeface="Times New Roman"/>
                          <a:cs typeface="Arial"/>
                        </a:rPr>
                        <a:t>Hazard and risk analysis</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Documents describing the hazards and risks that have been identified and the measures taken to reduce risk. Hazard analyses and hazard logs.</a:t>
                      </a:r>
                    </a:p>
                  </a:txBody>
                  <a:tcPr marL="73025" marR="73025" marT="0" marB="91440"/>
                </a:tc>
              </a:tr>
              <a:tr h="370840">
                <a:tc>
                  <a:txBody>
                    <a:bodyPr/>
                    <a:lstStyle/>
                    <a:p>
                      <a:pPr algn="l">
                        <a:spcAft>
                          <a:spcPts val="0"/>
                        </a:spcAft>
                      </a:pPr>
                      <a:r>
                        <a:rPr lang="en-GB" sz="1200">
                          <a:solidFill>
                            <a:srgbClr val="000000"/>
                          </a:solidFill>
                          <a:latin typeface="Arial"/>
                          <a:ea typeface="Times New Roman"/>
                          <a:cs typeface="Arial"/>
                        </a:rPr>
                        <a:t>Design analysis</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A set of structured arguments (see Section 15.5.1) that justify why the design is safe. </a:t>
                      </a:r>
                    </a:p>
                  </a:txBody>
                  <a:tcPr marL="73025" marR="73025" marT="0" marB="91440"/>
                </a:tc>
              </a:tr>
              <a:tr h="370840">
                <a:tc>
                  <a:txBody>
                    <a:bodyPr/>
                    <a:lstStyle/>
                    <a:p>
                      <a:pPr algn="l">
                        <a:spcAft>
                          <a:spcPts val="0"/>
                        </a:spcAft>
                      </a:pPr>
                      <a:r>
                        <a:rPr lang="en-GB" sz="1200">
                          <a:solidFill>
                            <a:srgbClr val="000000"/>
                          </a:solidFill>
                          <a:latin typeface="Arial"/>
                          <a:ea typeface="Times New Roman"/>
                          <a:cs typeface="Arial"/>
                        </a:rPr>
                        <a:t>Verification and validation </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A description of the V &amp; V procedures used and, where appropriate, the test plans for the system. Summaries of the test results showing defects that have been detected and corrected. If formal methods have been used, a formal system specification and any analyses of that specification. Records of static analyses of the source code.</a:t>
                      </a:r>
                    </a:p>
                  </a:txBody>
                  <a:tcPr marL="73025" marR="73025" marT="0" marB="91440"/>
                </a:tc>
              </a:tr>
              <a:tr h="370840">
                <a:tc>
                  <a:txBody>
                    <a:bodyPr/>
                    <a:lstStyle/>
                    <a:p>
                      <a:pPr algn="l">
                        <a:spcAft>
                          <a:spcPts val="0"/>
                        </a:spcAft>
                      </a:pPr>
                      <a:r>
                        <a:rPr lang="en-GB" sz="1200">
                          <a:solidFill>
                            <a:srgbClr val="000000"/>
                          </a:solidFill>
                          <a:latin typeface="Arial"/>
                          <a:ea typeface="Times New Roman"/>
                          <a:cs typeface="Arial"/>
                        </a:rPr>
                        <a:t>Review reports</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Records of all design and safety reviews.</a:t>
                      </a:r>
                    </a:p>
                  </a:txBody>
                  <a:tcPr marL="73025" marR="73025" marT="0" marB="91440"/>
                </a:tc>
              </a:tr>
              <a:tr h="370840">
                <a:tc>
                  <a:txBody>
                    <a:bodyPr/>
                    <a:lstStyle/>
                    <a:p>
                      <a:pPr algn="l">
                        <a:spcAft>
                          <a:spcPts val="0"/>
                        </a:spcAft>
                      </a:pPr>
                      <a:r>
                        <a:rPr lang="en-GB" sz="1200">
                          <a:solidFill>
                            <a:srgbClr val="000000"/>
                          </a:solidFill>
                          <a:latin typeface="Arial"/>
                          <a:ea typeface="Times New Roman"/>
                          <a:cs typeface="Arial"/>
                        </a:rPr>
                        <a:t>Team competences</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Evidence of the competence of all of the team involved in safety-related systems development and validation.</a:t>
                      </a:r>
                    </a:p>
                  </a:txBody>
                  <a:tcPr marL="73025" marR="73025" marT="0" marB="91440"/>
                </a:tc>
              </a:tr>
              <a:tr h="370840">
                <a:tc>
                  <a:txBody>
                    <a:bodyPr/>
                    <a:lstStyle/>
                    <a:p>
                      <a:pPr algn="l">
                        <a:spcAft>
                          <a:spcPts val="0"/>
                        </a:spcAft>
                      </a:pPr>
                      <a:r>
                        <a:rPr lang="en-GB" sz="1200">
                          <a:solidFill>
                            <a:srgbClr val="000000"/>
                          </a:solidFill>
                          <a:latin typeface="Arial"/>
                          <a:ea typeface="Times New Roman"/>
                          <a:cs typeface="Arial"/>
                        </a:rPr>
                        <a:t>Process QA</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Records of the quality assurance processes (see Chapter 24) carried out during system development.</a:t>
                      </a:r>
                    </a:p>
                  </a:txBody>
                  <a:tcPr marL="73025" marR="73025" marT="0" marB="91440"/>
                </a:tc>
              </a:tr>
              <a:tr h="370840">
                <a:tc>
                  <a:txBody>
                    <a:bodyPr/>
                    <a:lstStyle/>
                    <a:p>
                      <a:pPr algn="l">
                        <a:spcAft>
                          <a:spcPts val="0"/>
                        </a:spcAft>
                      </a:pPr>
                      <a:r>
                        <a:rPr lang="en-GB" sz="1200">
                          <a:solidFill>
                            <a:srgbClr val="000000"/>
                          </a:solidFill>
                          <a:latin typeface="Arial"/>
                          <a:ea typeface="Times New Roman"/>
                          <a:cs typeface="Arial"/>
                        </a:rPr>
                        <a:t>Change management processes</a:t>
                      </a:r>
                    </a:p>
                  </a:txBody>
                  <a:tcPr marL="73025" marR="73025" marT="0" marB="91440"/>
                </a:tc>
                <a:tc>
                  <a:txBody>
                    <a:bodyPr/>
                    <a:lstStyle/>
                    <a:p>
                      <a:pPr algn="just">
                        <a:spcAft>
                          <a:spcPts val="0"/>
                        </a:spcAft>
                      </a:pPr>
                      <a:r>
                        <a:rPr lang="en-GB" sz="1200">
                          <a:solidFill>
                            <a:srgbClr val="000000"/>
                          </a:solidFill>
                          <a:latin typeface="Arial"/>
                          <a:ea typeface="Times New Roman"/>
                          <a:cs typeface="Arial"/>
                        </a:rPr>
                        <a:t>Records of all changes proposed, actions taken and, where appropriate, justification of the safety of these changes. Information about configuration management procedures and configuration management logs. </a:t>
                      </a:r>
                    </a:p>
                  </a:txBody>
                  <a:tcPr marL="73025" marR="73025" marT="0" marB="91440"/>
                </a:tc>
              </a:tr>
              <a:tr h="370840">
                <a:tc>
                  <a:txBody>
                    <a:bodyPr/>
                    <a:lstStyle/>
                    <a:p>
                      <a:pPr algn="l">
                        <a:spcAft>
                          <a:spcPts val="0"/>
                        </a:spcAft>
                      </a:pPr>
                      <a:r>
                        <a:rPr lang="en-GB" sz="1200">
                          <a:solidFill>
                            <a:srgbClr val="000000"/>
                          </a:solidFill>
                          <a:latin typeface="Arial"/>
                          <a:ea typeface="Times New Roman"/>
                          <a:cs typeface="Arial"/>
                        </a:rPr>
                        <a:t>Associated safety cases</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References to other safety cases that may impact the safety case</a:t>
                      </a:r>
                      <a:r>
                        <a:rPr lang="en-GB" sz="1200" dirty="0" smtClean="0">
                          <a:solidFill>
                            <a:srgbClr val="000000"/>
                          </a:solidFill>
                          <a:latin typeface="Arial"/>
                          <a:ea typeface="Times New Roman"/>
                          <a:cs typeface="Arial"/>
                        </a:rPr>
                        <a:t>.</a:t>
                      </a:r>
                      <a:endParaRPr lang="en-GB" sz="12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15.8</a:t>
            </a:r>
            <a:r>
              <a:rPr lang="en-US" dirty="0" smtClean="0"/>
              <a:t>  Structured </a:t>
            </a:r>
            <a:r>
              <a:rPr lang="en-US" dirty="0"/>
              <a:t>arguments</a:t>
            </a:r>
            <a:r>
              <a:rPr lang="en-GB" dirty="0" smtClean="0"/>
              <a:t> </a:t>
            </a:r>
            <a:endParaRPr lang="en-US" dirty="0"/>
          </a:p>
        </p:txBody>
      </p:sp>
      <p:pic>
        <p:nvPicPr>
          <p:cNvPr id="4" name="Content Placeholder 3" descr="15.8 ArgumentStructure.eps"/>
          <p:cNvPicPr>
            <a:picLocks noGrp="1" noChangeAspect="1"/>
          </p:cNvPicPr>
          <p:nvPr>
            <p:ph idx="1"/>
          </p:nvPr>
        </p:nvPicPr>
        <mc:AlternateContent>
          <mc:Choice xmlns:ma="http://schemas.microsoft.com/office/mac/drawingml/2008/main" Requires="ma">
            <p:blipFill>
              <a:blip r:embed="rId2"/>
              <a:srcRect t="-12623" b="-12623"/>
              <a:stretch>
                <a:fillRect/>
              </a:stretch>
            </p:blipFill>
          </mc:Choice>
          <mc:Fallback>
            <p:blipFill>
              <a:blip r:embed="rId3"/>
              <a:srcRect t="-12623" b="-12623"/>
              <a:stretch>
                <a:fillRect/>
              </a:stretch>
            </p:blipFill>
          </mc:Fallback>
        </mc:AlternateConten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TotalTime>
  <Words>1160</Words>
  <Application>Microsoft Macintosh PowerPoint</Application>
  <PresentationFormat>On-screen Show (4:3)</PresentationFormat>
  <Paragraphs>129</Paragraphs>
  <Slides>13</Slides>
  <Notes>0</Notes>
  <HiddenSlides>0</HiddenSlides>
  <MMClips>0</MMClips>
  <ScaleCrop>false</ScaleCrop>
  <HeadingPairs>
    <vt:vector size="4" baseType="variant">
      <vt:variant>
        <vt:lpstr>Design Template</vt:lpstr>
      </vt:variant>
      <vt:variant>
        <vt:i4>1</vt:i4>
      </vt:variant>
      <vt:variant>
        <vt:lpstr>Slide Titles</vt:lpstr>
      </vt:variant>
      <vt:variant>
        <vt:i4>13</vt:i4>
      </vt:variant>
    </vt:vector>
  </HeadingPairs>
  <TitlesOfParts>
    <vt:vector size="14" baseType="lpstr">
      <vt:lpstr>Office Theme</vt:lpstr>
      <vt:lpstr>Figures – Chapter 15</vt:lpstr>
      <vt:lpstr>Figure 15.1  Model checking </vt:lpstr>
      <vt:lpstr>Figure 15.2  Automated static analysis checks </vt:lpstr>
      <vt:lpstr>Figure 15.3  Reliability measurement </vt:lpstr>
      <vt:lpstr>Figure 15.4  An operational profile </vt:lpstr>
      <vt:lpstr>Figure 15.5  Examples of entries in a security checklist </vt:lpstr>
      <vt:lpstr>Figure 15.6  A simplified hazard log entry </vt:lpstr>
      <vt:lpstr>Figure 15.7  The contents of a software safety case</vt:lpstr>
      <vt:lpstr>Figure 15.8  Structured arguments </vt:lpstr>
      <vt:lpstr>Figure 15.9  A safety claim hierarchy for the insulin pump </vt:lpstr>
      <vt:lpstr>Figure 15.10  Insulin dose computation with safety checks </vt:lpstr>
      <vt:lpstr>Figure 15.11  Informal safety argument based on demonstrating contradictions </vt:lpstr>
      <vt:lpstr>Figure 15.12  Door entry code </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15</dc:title>
  <dc:creator>Ian Sommerville</dc:creator>
  <cp:lastModifiedBy>Ian Sommerville</cp:lastModifiedBy>
  <cp:revision>1</cp:revision>
  <dcterms:created xsi:type="dcterms:W3CDTF">2009-11-20T19:50:37Z</dcterms:created>
  <dcterms:modified xsi:type="dcterms:W3CDTF">2009-11-20T20:11:44Z</dcterms:modified>
</cp:coreProperties>
</file>