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7"/>
  </p:notesMasterIdLst>
  <p:sldIdLst>
    <p:sldId id="256" r:id="rId2"/>
    <p:sldId id="257" r:id="rId3"/>
    <p:sldId id="259" r:id="rId4"/>
    <p:sldId id="258" r:id="rId5"/>
    <p:sldId id="261" r:id="rId6"/>
    <p:sldId id="260" r:id="rId7"/>
    <p:sldId id="262" r:id="rId8"/>
    <p:sldId id="264" r:id="rId9"/>
    <p:sldId id="263"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85C9F-6257-1D44-A466-AA695D730ADC}" type="datetimeFigureOut">
              <a:rPr lang="en-US" smtClean="0"/>
              <a:t>11/20/09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45294-65F0-1C43-8615-5C554797DD0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A34D5B5-D45A-E04A-927E-43D35C7425CE}"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F8044-83D2-2543-8CEA-7F647DE98A9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A34D5B5-D45A-E04A-927E-43D35C7425CE}"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F8044-83D2-2543-8CEA-7F647DE98A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A34D5B5-D45A-E04A-927E-43D35C7425CE}"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F8044-83D2-2543-8CEA-7F647DE98A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A34D5B5-D45A-E04A-927E-43D35C7425CE}"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F8044-83D2-2543-8CEA-7F647DE98A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A34D5B5-D45A-E04A-927E-43D35C7425CE}" type="datetimeFigureOut">
              <a:rPr lang="en-US" smtClean="0"/>
              <a:t>11/20/09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F8044-83D2-2543-8CEA-7F647DE98A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A34D5B5-D45A-E04A-927E-43D35C7425CE}"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F8044-83D2-2543-8CEA-7F647DE98A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A34D5B5-D45A-E04A-927E-43D35C7425CE}" type="datetimeFigureOut">
              <a:rPr lang="en-US" smtClean="0"/>
              <a:t>11/20/09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CF8044-83D2-2543-8CEA-7F647DE98A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A34D5B5-D45A-E04A-927E-43D35C7425CE}" type="datetimeFigureOut">
              <a:rPr lang="en-US" smtClean="0"/>
              <a:t>11/20/09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CF8044-83D2-2543-8CEA-7F647DE98A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4D5B5-D45A-E04A-927E-43D35C7425CE}" type="datetimeFigureOut">
              <a:rPr lang="en-US" smtClean="0"/>
              <a:t>11/20/09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CF8044-83D2-2543-8CEA-7F647DE98A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A34D5B5-D45A-E04A-927E-43D35C7425CE}"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F8044-83D2-2543-8CEA-7F647DE98A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A34D5B5-D45A-E04A-927E-43D35C7425CE}" type="datetimeFigureOut">
              <a:rPr lang="en-US" smtClean="0"/>
              <a:t>11/20/09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F8044-83D2-2543-8CEA-7F647DE98A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4D5B5-D45A-E04A-927E-43D35C7425CE}" type="datetimeFigureOut">
              <a:rPr lang="en-US" smtClean="0"/>
              <a:t>11/20/09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F8044-83D2-2543-8CEA-7F647DE98A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df"/><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df"/><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 – Chapter 16</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16.9</a:t>
            </a:r>
            <a:r>
              <a:rPr lang="en-US" dirty="0" smtClean="0"/>
              <a:t>  Product </a:t>
            </a:r>
            <a:r>
              <a:rPr lang="en-US" dirty="0"/>
              <a:t>instance development</a:t>
            </a:r>
            <a:r>
              <a:rPr lang="en-GB" dirty="0" smtClean="0"/>
              <a:t> </a:t>
            </a:r>
            <a:endParaRPr lang="en-US" dirty="0"/>
          </a:p>
        </p:txBody>
      </p:sp>
      <p:pic>
        <p:nvPicPr>
          <p:cNvPr id="4" name="Content Placeholder 3" descr="16.9 ProductInstanceDev.eps"/>
          <p:cNvPicPr>
            <a:picLocks noGrp="1" noChangeAspect="1"/>
          </p:cNvPicPr>
          <p:nvPr>
            <p:ph idx="1"/>
          </p:nvPr>
        </p:nvPicPr>
        <mc:AlternateContent>
          <mc:Choice xmlns:ma="http://schemas.microsoft.com/office/mac/drawingml/2008/main" Requires="ma">
            <p:blipFill>
              <a:blip r:embed="rId2"/>
              <a:srcRect t="-69717" b="-69717"/>
              <a:stretch>
                <a:fillRect/>
              </a:stretch>
            </p:blipFill>
          </mc:Choice>
          <mc:Fallback>
            <p:blipFill>
              <a:blip r:embed="rId3"/>
              <a:srcRect t="-69717" b="-69717"/>
              <a:stretch>
                <a:fillRect/>
              </a:stretch>
            </p:blipFill>
          </mc:Fallback>
        </mc:AlternateContent>
        <p:spPr>
          <a:xfrm>
            <a:off x="1200847" y="1600200"/>
            <a:ext cx="6739016" cy="3706199"/>
          </a:xfr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16.10</a:t>
            </a:r>
            <a:r>
              <a:rPr lang="en-US" dirty="0" smtClean="0"/>
              <a:t>  Deployment</a:t>
            </a:r>
            <a:r>
              <a:rPr lang="en-US" dirty="0"/>
              <a:t>-time configuration</a:t>
            </a:r>
            <a:r>
              <a:rPr lang="en-GB" dirty="0" smtClean="0"/>
              <a:t> </a:t>
            </a:r>
            <a:endParaRPr lang="en-US" dirty="0"/>
          </a:p>
        </p:txBody>
      </p:sp>
      <p:pic>
        <p:nvPicPr>
          <p:cNvPr id="4" name="Content Placeholder 3" descr="16.10 ConfigTool.eps"/>
          <p:cNvPicPr>
            <a:picLocks noGrp="1" noChangeAspect="1"/>
          </p:cNvPicPr>
          <p:nvPr>
            <p:ph idx="1"/>
          </p:nvPr>
        </p:nvPicPr>
        <mc:AlternateContent>
          <mc:Choice xmlns:ma="http://schemas.microsoft.com/office/mac/drawingml/2008/main" Requires="ma">
            <p:blipFill>
              <a:blip r:embed="rId2"/>
              <a:srcRect t="-13084" b="-13084"/>
              <a:stretch>
                <a:fillRect/>
              </a:stretch>
            </p:blipFill>
          </mc:Choice>
          <mc:Fallback>
            <p:blipFill>
              <a:blip r:embed="rId3"/>
              <a:srcRect t="-13084" b="-13084"/>
              <a:stretch>
                <a:fillRect/>
              </a:stretch>
            </p:blipFill>
          </mc:Fallback>
        </mc:AlternateContent>
        <p:spPr>
          <a:xfrm>
            <a:off x="-744076" y="1600200"/>
            <a:ext cx="8229600" cy="4525963"/>
          </a:xfr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16.11</a:t>
            </a:r>
            <a:r>
              <a:rPr lang="en-US" dirty="0" smtClean="0"/>
              <a:t>  COTS</a:t>
            </a:r>
            <a:r>
              <a:rPr lang="en-US" dirty="0"/>
              <a:t>-solution and COTS-integrated systems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2392679"/>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COTS</a:t>
                      </a:r>
                      <a:r>
                        <a:rPr lang="en-GB" sz="1400" b="1" dirty="0">
                          <a:solidFill>
                            <a:srgbClr val="000000"/>
                          </a:solidFill>
                          <a:latin typeface="Arial"/>
                          <a:ea typeface="Times New Roman"/>
                          <a:cs typeface="Arial"/>
                        </a:rPr>
                        <a:t>-solution systems</a:t>
                      </a:r>
                    </a:p>
                  </a:txBody>
                  <a:tcPr marL="68580" marR="68580" marT="0" marB="0"/>
                </a:tc>
                <a:tc>
                  <a:txBody>
                    <a:bodyPr/>
                    <a:lstStyle/>
                    <a:p>
                      <a:pPr algn="just">
                        <a:spcBef>
                          <a:spcPts val="300"/>
                        </a:spcBef>
                        <a:spcAft>
                          <a:spcPts val="300"/>
                        </a:spcAft>
                        <a:tabLst>
                          <a:tab pos="342900" algn="l"/>
                          <a:tab pos="685800" algn="l"/>
                          <a:tab pos="1028700" algn="l"/>
                        </a:tabLst>
                      </a:pPr>
                      <a:r>
                        <a:rPr lang="en-GB" sz="1400" b="1" dirty="0">
                          <a:solidFill>
                            <a:srgbClr val="000000"/>
                          </a:solidFill>
                          <a:latin typeface="Arial"/>
                          <a:ea typeface="Times New Roman"/>
                          <a:cs typeface="Arial"/>
                        </a:rPr>
                        <a:t>COTS-integrated </a:t>
                      </a:r>
                      <a:r>
                        <a:rPr lang="en-GB" sz="1400" b="1" dirty="0" smtClean="0">
                          <a:solidFill>
                            <a:srgbClr val="000000"/>
                          </a:solidFill>
                          <a:latin typeface="Arial"/>
                          <a:ea typeface="Times New Roman"/>
                          <a:cs typeface="Arial"/>
                        </a:rPr>
                        <a:t>systems</a:t>
                      </a:r>
                      <a:endParaRPr lang="en-GB" sz="1400" b="1" dirty="0">
                        <a:solidFill>
                          <a:srgbClr val="000000"/>
                        </a:solidFill>
                        <a:latin typeface="Arial"/>
                        <a:ea typeface="Times New Roman"/>
                        <a:cs typeface="Arial"/>
                      </a:endParaRPr>
                    </a:p>
                  </a:txBody>
                  <a:tcPr marL="68580" marR="68580" marT="0" marB="0"/>
                </a:tc>
              </a:tr>
              <a:tr h="370840">
                <a:tc>
                  <a:txBody>
                    <a:bodyPr/>
                    <a:lstStyle/>
                    <a:p>
                      <a:pPr algn="l">
                        <a:spcBef>
                          <a:spcPts val="300"/>
                        </a:spcBef>
                        <a:spcAft>
                          <a:spcPts val="600"/>
                        </a:spcAft>
                        <a:tabLst>
                          <a:tab pos="342900" algn="l"/>
                          <a:tab pos="685800" algn="l"/>
                          <a:tab pos="1028700" algn="l"/>
                        </a:tabLst>
                      </a:pPr>
                      <a:r>
                        <a:rPr lang="en-GB" sz="1400" dirty="0" smtClean="0">
                          <a:solidFill>
                            <a:srgbClr val="000000"/>
                          </a:solidFill>
                          <a:latin typeface="Arial"/>
                          <a:ea typeface="Times New Roman"/>
                          <a:cs typeface="Arial"/>
                        </a:rPr>
                        <a:t>Single </a:t>
                      </a:r>
                      <a:r>
                        <a:rPr lang="en-GB" sz="1400" dirty="0">
                          <a:solidFill>
                            <a:srgbClr val="000000"/>
                          </a:solidFill>
                          <a:latin typeface="Arial"/>
                          <a:ea typeface="Times New Roman"/>
                          <a:cs typeface="Arial"/>
                        </a:rPr>
                        <a:t>product that provides the functionality required by a customer</a:t>
                      </a:r>
                    </a:p>
                  </a:txBody>
                  <a:tcPr marL="68580" marR="68580" marT="0" marB="0"/>
                </a:tc>
                <a:tc>
                  <a:txBody>
                    <a:bodyPr/>
                    <a:lstStyle/>
                    <a:p>
                      <a:pPr algn="l">
                        <a:spcBef>
                          <a:spcPts val="300"/>
                        </a:spcBef>
                        <a:spcAft>
                          <a:spcPts val="600"/>
                        </a:spcAft>
                        <a:tabLst>
                          <a:tab pos="342900" algn="l"/>
                          <a:tab pos="685800" algn="l"/>
                          <a:tab pos="1028700" algn="l"/>
                        </a:tabLst>
                      </a:pPr>
                      <a:r>
                        <a:rPr lang="en-GB" sz="1400">
                          <a:solidFill>
                            <a:srgbClr val="000000"/>
                          </a:solidFill>
                          <a:latin typeface="Arial"/>
                          <a:ea typeface="Times New Roman"/>
                          <a:cs typeface="Arial"/>
                        </a:rPr>
                        <a:t>Several heterogeneous system products are integrated to provide  customized functionality</a:t>
                      </a:r>
                    </a:p>
                  </a:txBody>
                  <a:tcPr marL="68580" marR="68580" marT="0" marB="0"/>
                </a:tc>
              </a:tr>
              <a:tr h="370840">
                <a:tc>
                  <a:txBody>
                    <a:bodyPr/>
                    <a:lstStyle/>
                    <a:p>
                      <a:pPr algn="l">
                        <a:spcAft>
                          <a:spcPts val="600"/>
                        </a:spcAft>
                        <a:tabLst>
                          <a:tab pos="342900" algn="l"/>
                          <a:tab pos="685800" algn="l"/>
                          <a:tab pos="1028700" algn="l"/>
                        </a:tabLst>
                      </a:pPr>
                      <a:r>
                        <a:rPr lang="en-GB" sz="1400">
                          <a:solidFill>
                            <a:srgbClr val="000000"/>
                          </a:solidFill>
                          <a:latin typeface="Arial"/>
                          <a:ea typeface="Times New Roman"/>
                          <a:cs typeface="Arial"/>
                        </a:rPr>
                        <a:t>Based around a generic solution and standardized processes</a:t>
                      </a:r>
                    </a:p>
                  </a:txBody>
                  <a:tcPr marL="68580" marR="68580" marT="0" marB="0"/>
                </a:tc>
                <a:tc>
                  <a:txBody>
                    <a:bodyPr/>
                    <a:lstStyle/>
                    <a:p>
                      <a:pPr algn="l">
                        <a:spcAft>
                          <a:spcPts val="600"/>
                        </a:spcAft>
                        <a:tabLst>
                          <a:tab pos="342900" algn="l"/>
                          <a:tab pos="685800" algn="l"/>
                          <a:tab pos="1028700" algn="l"/>
                        </a:tabLst>
                      </a:pPr>
                      <a:r>
                        <a:rPr lang="en-GB" sz="1400">
                          <a:solidFill>
                            <a:srgbClr val="000000"/>
                          </a:solidFill>
                          <a:latin typeface="Arial"/>
                          <a:ea typeface="Times New Roman"/>
                          <a:cs typeface="Arial"/>
                        </a:rPr>
                        <a:t>Flexible solutions may be developed for customer processes</a:t>
                      </a:r>
                    </a:p>
                  </a:txBody>
                  <a:tcPr marL="68580" marR="68580" marT="0" marB="0"/>
                </a:tc>
              </a:tr>
              <a:tr h="370840">
                <a:tc>
                  <a:txBody>
                    <a:bodyPr/>
                    <a:lstStyle/>
                    <a:p>
                      <a:pPr algn="l">
                        <a:spcAft>
                          <a:spcPts val="600"/>
                        </a:spcAft>
                        <a:tabLst>
                          <a:tab pos="342900" algn="l"/>
                          <a:tab pos="685800" algn="l"/>
                          <a:tab pos="1028700" algn="l"/>
                        </a:tabLst>
                      </a:pPr>
                      <a:r>
                        <a:rPr lang="en-GB" sz="1400">
                          <a:solidFill>
                            <a:srgbClr val="000000"/>
                          </a:solidFill>
                          <a:latin typeface="Arial"/>
                          <a:ea typeface="Times New Roman"/>
                          <a:cs typeface="Arial"/>
                        </a:rPr>
                        <a:t>Development focus is on system configuration</a:t>
                      </a:r>
                    </a:p>
                  </a:txBody>
                  <a:tcPr marL="68580" marR="68580" marT="0" marB="0"/>
                </a:tc>
                <a:tc>
                  <a:txBody>
                    <a:bodyPr/>
                    <a:lstStyle/>
                    <a:p>
                      <a:pPr algn="l">
                        <a:spcAft>
                          <a:spcPts val="600"/>
                        </a:spcAft>
                        <a:tabLst>
                          <a:tab pos="342900" algn="l"/>
                          <a:tab pos="685800" algn="l"/>
                          <a:tab pos="1028700" algn="l"/>
                        </a:tabLst>
                      </a:pPr>
                      <a:r>
                        <a:rPr lang="en-GB" sz="1400">
                          <a:solidFill>
                            <a:srgbClr val="000000"/>
                          </a:solidFill>
                          <a:latin typeface="Arial"/>
                          <a:ea typeface="Times New Roman"/>
                          <a:cs typeface="Arial"/>
                        </a:rPr>
                        <a:t>Development focus is on system integration</a:t>
                      </a:r>
                    </a:p>
                  </a:txBody>
                  <a:tcPr marL="68580" marR="68580" marT="0" marB="0"/>
                </a:tc>
              </a:tr>
              <a:tr h="370840">
                <a:tc>
                  <a:txBody>
                    <a:bodyPr/>
                    <a:lstStyle/>
                    <a:p>
                      <a:pPr algn="l">
                        <a:spcAft>
                          <a:spcPts val="600"/>
                        </a:spcAft>
                        <a:tabLst>
                          <a:tab pos="342900" algn="l"/>
                          <a:tab pos="685800" algn="l"/>
                          <a:tab pos="1028700" algn="l"/>
                        </a:tabLst>
                      </a:pPr>
                      <a:r>
                        <a:rPr lang="en-GB" sz="1400">
                          <a:solidFill>
                            <a:srgbClr val="000000"/>
                          </a:solidFill>
                          <a:latin typeface="Arial"/>
                          <a:ea typeface="Times New Roman"/>
                          <a:cs typeface="Arial"/>
                        </a:rPr>
                        <a:t>System vendor is responsible for maintenance</a:t>
                      </a:r>
                    </a:p>
                  </a:txBody>
                  <a:tcPr marL="68580" marR="68580" marT="0" marB="0"/>
                </a:tc>
                <a:tc>
                  <a:txBody>
                    <a:bodyPr/>
                    <a:lstStyle/>
                    <a:p>
                      <a:pPr algn="l">
                        <a:spcAft>
                          <a:spcPts val="600"/>
                        </a:spcAft>
                        <a:tabLst>
                          <a:tab pos="342900" algn="l"/>
                          <a:tab pos="685800" algn="l"/>
                          <a:tab pos="1028700" algn="l"/>
                        </a:tabLst>
                      </a:pPr>
                      <a:r>
                        <a:rPr lang="en-GB" sz="1400">
                          <a:solidFill>
                            <a:srgbClr val="000000"/>
                          </a:solidFill>
                          <a:latin typeface="Arial"/>
                          <a:ea typeface="Times New Roman"/>
                          <a:cs typeface="Arial"/>
                        </a:rPr>
                        <a:t>System owner is responsible for maintenance</a:t>
                      </a:r>
                    </a:p>
                  </a:txBody>
                  <a:tcPr marL="68580" marR="68580" marT="0" marB="0"/>
                </a:tc>
              </a:tr>
              <a:tr h="370840">
                <a:tc>
                  <a:txBody>
                    <a:bodyPr/>
                    <a:lstStyle/>
                    <a:p>
                      <a:pPr algn="l">
                        <a:spcAft>
                          <a:spcPts val="600"/>
                        </a:spcAft>
                        <a:tabLst>
                          <a:tab pos="342900" algn="l"/>
                          <a:tab pos="685800" algn="l"/>
                          <a:tab pos="1028700" algn="l"/>
                        </a:tabLst>
                      </a:pPr>
                      <a:r>
                        <a:rPr lang="en-GB" sz="1400">
                          <a:solidFill>
                            <a:srgbClr val="000000"/>
                          </a:solidFill>
                          <a:latin typeface="Arial"/>
                          <a:ea typeface="Times New Roman"/>
                          <a:cs typeface="Arial"/>
                        </a:rPr>
                        <a:t>System vendor provides the platform for the system</a:t>
                      </a:r>
                    </a:p>
                  </a:txBody>
                  <a:tcPr marL="68580" marR="68580" marT="0" marB="0"/>
                </a:tc>
                <a:tc>
                  <a:txBody>
                    <a:bodyPr/>
                    <a:lstStyle/>
                    <a:p>
                      <a:pPr algn="l">
                        <a:spcAft>
                          <a:spcPts val="600"/>
                        </a:spcAft>
                        <a:tabLst>
                          <a:tab pos="342900" algn="l"/>
                          <a:tab pos="685800" algn="l"/>
                          <a:tab pos="1028700" algn="l"/>
                        </a:tabLst>
                      </a:pPr>
                      <a:r>
                        <a:rPr lang="en-GB" sz="1400" dirty="0">
                          <a:solidFill>
                            <a:srgbClr val="000000"/>
                          </a:solidFill>
                          <a:latin typeface="Arial"/>
                          <a:ea typeface="Times New Roman"/>
                          <a:cs typeface="Arial"/>
                        </a:rPr>
                        <a:t>System owner provides the platform for the </a:t>
                      </a:r>
                      <a:r>
                        <a:rPr lang="en-GB" sz="1400" dirty="0" smtClean="0">
                          <a:solidFill>
                            <a:srgbClr val="000000"/>
                          </a:solidFill>
                          <a:latin typeface="Arial"/>
                          <a:ea typeface="Times New Roman"/>
                          <a:cs typeface="Arial"/>
                        </a:rPr>
                        <a:t>system</a:t>
                      </a:r>
                      <a:endParaRPr lang="en-GB" sz="14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16.12</a:t>
            </a:r>
            <a:r>
              <a:rPr lang="en-US" dirty="0" smtClean="0"/>
              <a:t>  The </a:t>
            </a:r>
            <a:r>
              <a:rPr lang="en-US" dirty="0"/>
              <a:t>architecture of an ERP system</a:t>
            </a:r>
            <a:r>
              <a:rPr lang="en-GB" dirty="0" smtClean="0"/>
              <a:t> </a:t>
            </a:r>
            <a:endParaRPr lang="en-US" dirty="0"/>
          </a:p>
        </p:txBody>
      </p:sp>
      <p:pic>
        <p:nvPicPr>
          <p:cNvPr id="4" name="Content Placeholder 3" descr="16.12 ERP architecture.eps"/>
          <p:cNvPicPr>
            <a:picLocks noGrp="1" noChangeAspect="1"/>
          </p:cNvPicPr>
          <p:nvPr>
            <p:ph idx="1"/>
          </p:nvPr>
        </p:nvPicPr>
        <mc:AlternateContent>
          <mc:Choice xmlns:ma="http://schemas.microsoft.com/office/mac/drawingml/2008/main" Requires="ma">
            <p:blipFill>
              <a:blip r:embed="rId2"/>
              <a:srcRect t="-20743" b="-20743"/>
              <a:stretch>
                <a:fillRect/>
              </a:stretch>
            </p:blipFill>
          </mc:Choice>
          <mc:Fallback>
            <p:blipFill>
              <a:blip r:embed="rId3"/>
              <a:srcRect t="-20743" b="-20743"/>
              <a:stretch>
                <a:fillRect/>
              </a:stretch>
            </p:blipFill>
          </mc:Fallback>
        </mc:AlternateContent>
        <p:spPr>
          <a:xfrm>
            <a:off x="972033" y="1600200"/>
            <a:ext cx="6739016" cy="3706199"/>
          </a:xfr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16.13</a:t>
            </a:r>
            <a:r>
              <a:rPr lang="en-US" dirty="0" smtClean="0"/>
              <a:t>  A </a:t>
            </a:r>
            <a:r>
              <a:rPr lang="en-US" dirty="0"/>
              <a:t>COTS-integrated procurement system </a:t>
            </a:r>
          </a:p>
        </p:txBody>
      </p:sp>
      <p:pic>
        <p:nvPicPr>
          <p:cNvPr id="6" name="Content Placeholder 5" descr="16.13 E-procurement.eps"/>
          <p:cNvPicPr>
            <a:picLocks noGrp="1" noChangeAspect="1"/>
          </p:cNvPicPr>
          <p:nvPr>
            <p:ph idx="1"/>
          </p:nvPr>
        </p:nvPicPr>
        <mc:AlternateContent>
          <mc:Choice xmlns:ma="http://schemas.microsoft.com/office/mac/drawingml/2008/main" Requires="ma">
            <p:blipFill>
              <a:blip r:embed="rId2"/>
              <a:srcRect t="-11694" b="-11694"/>
              <a:stretch>
                <a:fillRect/>
              </a:stretch>
            </p:blipFill>
          </mc:Choice>
          <mc:Fallback>
            <p:blipFill>
              <a:blip r:embed="rId3"/>
              <a:srcRect t="-11694" b="-11694"/>
              <a:stretch>
                <a:fillRect/>
              </a:stretch>
            </p:blipFill>
          </mc:Fallback>
        </mc:AlternateContent>
        <p:spPr>
          <a:xfrm>
            <a:off x="-1218243" y="1417638"/>
            <a:ext cx="8229600" cy="4525963"/>
          </a:xfrm>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16.14</a:t>
            </a:r>
            <a:r>
              <a:rPr lang="en-US" dirty="0" smtClean="0"/>
              <a:t> Application </a:t>
            </a:r>
            <a:r>
              <a:rPr lang="en-US" dirty="0"/>
              <a:t>wrapping</a:t>
            </a:r>
            <a:r>
              <a:rPr lang="en-GB" dirty="0" smtClean="0"/>
              <a:t> </a:t>
            </a:r>
            <a:endParaRPr lang="en-US" dirty="0"/>
          </a:p>
        </p:txBody>
      </p:sp>
      <p:pic>
        <p:nvPicPr>
          <p:cNvPr id="4" name="Content Placeholder 3" descr="16.14 ServiceWrapper.eps"/>
          <p:cNvPicPr>
            <a:picLocks noChangeAspect="1"/>
          </p:cNvPicPr>
          <p:nvPr/>
        </p:nvPicPr>
        <mc:AlternateContent>
          <mc:Choice xmlns:ma="http://schemas.microsoft.com/office/mac/drawingml/2008/main" Requires="ma">
            <p:blipFill>
              <a:blip r:embed="rId2"/>
              <a:srcRect l="-4302" r="-4302"/>
              <a:stretch>
                <a:fillRect/>
              </a:stretch>
            </p:blipFill>
          </mc:Choice>
          <mc:Fallback>
            <p:blipFill>
              <a:blip r:embed="rId3"/>
              <a:srcRect l="-4302" r="-4302"/>
              <a:stretch>
                <a:fillRect/>
              </a:stretch>
            </p:blipFill>
          </mc:Fallback>
        </mc:AlternateContent>
        <p:spPr>
          <a:xfrm>
            <a:off x="1292373" y="1863365"/>
            <a:ext cx="6636050" cy="36495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16.1 </a:t>
            </a:r>
            <a:r>
              <a:rPr lang="en-US" dirty="0" smtClean="0"/>
              <a:t>  Benefits </a:t>
            </a:r>
            <a:r>
              <a:rPr lang="en-US" dirty="0"/>
              <a:t>of software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17638"/>
          <a:ext cx="8229600" cy="4210685"/>
        </p:xfrm>
        <a:graphic>
          <a:graphicData uri="http://schemas.openxmlformats.org/drawingml/2006/table">
            <a:tbl>
              <a:tblPr firstRow="1" bandRow="1">
                <a:tableStyleId>{5C22544A-7EE6-4342-B048-85BDC9FD1C3A}</a:tableStyleId>
              </a:tblPr>
              <a:tblGrid>
                <a:gridCol w="2799104"/>
                <a:gridCol w="5430496"/>
              </a:tblGrid>
              <a:tr h="370840">
                <a:tc>
                  <a:txBody>
                    <a:bodyPr/>
                    <a:lstStyle/>
                    <a:p>
                      <a:pPr algn="just">
                        <a:spcAft>
                          <a:spcPts val="0"/>
                        </a:spcAft>
                      </a:pPr>
                      <a:r>
                        <a:rPr lang="en-GB" sz="1400" b="1" dirty="0" smtClean="0">
                          <a:solidFill>
                            <a:srgbClr val="000000"/>
                          </a:solidFill>
                          <a:latin typeface="Arial"/>
                          <a:ea typeface="Times New Roman"/>
                          <a:cs typeface="Arial"/>
                        </a:rPr>
                        <a:t>Benefit</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b="1" dirty="0" smtClean="0">
                          <a:solidFill>
                            <a:srgbClr val="000000"/>
                          </a:solidFill>
                          <a:latin typeface="Arial"/>
                          <a:ea typeface="Times New Roman"/>
                          <a:cs typeface="Arial"/>
                        </a:rPr>
                        <a:t>Explanation</a:t>
                      </a:r>
                      <a:endParaRPr lang="en-GB" sz="1400" b="1" dirty="0">
                        <a:solidFill>
                          <a:srgbClr val="000000"/>
                        </a:solidFill>
                        <a:latin typeface="Arial"/>
                        <a:ea typeface="Times New Roman"/>
                        <a:cs typeface="Arial"/>
                      </a:endParaRPr>
                    </a:p>
                  </a:txBody>
                  <a:tcPr marL="73025" marR="73025" marT="73025" marB="73025"/>
                </a:tc>
              </a:tr>
              <a:tr h="370840">
                <a:tc>
                  <a:txBody>
                    <a:bodyPr/>
                    <a:lstStyle/>
                    <a:p>
                      <a:pPr algn="just">
                        <a:spcAft>
                          <a:spcPts val="0"/>
                        </a:spcAft>
                      </a:pPr>
                      <a:r>
                        <a:rPr lang="en-GB" sz="1200" dirty="0" smtClean="0">
                          <a:solidFill>
                            <a:srgbClr val="000000"/>
                          </a:solidFill>
                          <a:latin typeface="Arial"/>
                          <a:ea typeface="Times New Roman"/>
                          <a:cs typeface="Arial"/>
                        </a:rPr>
                        <a:t>Increased </a:t>
                      </a:r>
                      <a:r>
                        <a:rPr lang="en-GB" sz="1200" dirty="0">
                          <a:solidFill>
                            <a:srgbClr val="000000"/>
                          </a:solidFill>
                          <a:latin typeface="Arial"/>
                          <a:ea typeface="Times New Roman"/>
                          <a:cs typeface="Arial"/>
                        </a:rPr>
                        <a:t>dependability</a:t>
                      </a:r>
                    </a:p>
                  </a:txBody>
                  <a:tcPr marL="73025" marR="73025" marT="0" marB="73025"/>
                </a:tc>
                <a:tc>
                  <a:txBody>
                    <a:bodyPr/>
                    <a:lstStyle/>
                    <a:p>
                      <a:pPr algn="just">
                        <a:spcAft>
                          <a:spcPts val="0"/>
                        </a:spcAft>
                      </a:pPr>
                      <a:r>
                        <a:rPr lang="en-GB" sz="1200">
                          <a:solidFill>
                            <a:srgbClr val="000000"/>
                          </a:solidFill>
                          <a:latin typeface="Arial"/>
                          <a:ea typeface="Times New Roman"/>
                          <a:cs typeface="Arial"/>
                        </a:rPr>
                        <a:t>Reused software, which has been tried and tested in working systems, should be more dependable than new software. Its design and implementation faults should have been found and fixed. </a:t>
                      </a:r>
                    </a:p>
                  </a:txBody>
                  <a:tcPr marL="73025" marR="73025" marT="0" marB="73025"/>
                </a:tc>
              </a:tr>
              <a:tr h="370840">
                <a:tc>
                  <a:txBody>
                    <a:bodyPr/>
                    <a:lstStyle/>
                    <a:p>
                      <a:pPr algn="just">
                        <a:spcAft>
                          <a:spcPts val="0"/>
                        </a:spcAft>
                      </a:pPr>
                      <a:r>
                        <a:rPr lang="en-GB" sz="1200">
                          <a:solidFill>
                            <a:srgbClr val="000000"/>
                          </a:solidFill>
                          <a:latin typeface="Arial"/>
                          <a:ea typeface="Times New Roman"/>
                          <a:cs typeface="Arial"/>
                        </a:rPr>
                        <a:t>Reduced process risk</a:t>
                      </a:r>
                    </a:p>
                  </a:txBody>
                  <a:tcPr marL="73025" marR="73025" marT="0" marB="73025"/>
                </a:tc>
                <a:tc>
                  <a:txBody>
                    <a:bodyPr/>
                    <a:lstStyle/>
                    <a:p>
                      <a:pPr algn="just">
                        <a:spcAft>
                          <a:spcPts val="0"/>
                        </a:spcAft>
                      </a:pPr>
                      <a:r>
                        <a:rPr lang="en-GB" sz="1200" dirty="0">
                          <a:solidFill>
                            <a:srgbClr val="000000"/>
                          </a:solidFill>
                          <a:latin typeface="Arial"/>
                          <a:ea typeface="Times New Roman"/>
                          <a:cs typeface="Arial"/>
                        </a:rPr>
                        <a:t>The cost of existing software is already known, whereas the costs of development are always a matter of judgment. This is an important factor for project management because it reduces the margin of error in project cost estimation. This is particularly true when relatively large software components such as subsystems are reused.</a:t>
                      </a:r>
                    </a:p>
                  </a:txBody>
                  <a:tcPr marL="73025" marR="73025" marT="0" marB="73025"/>
                </a:tc>
              </a:tr>
              <a:tr h="370840">
                <a:tc>
                  <a:txBody>
                    <a:bodyPr/>
                    <a:lstStyle/>
                    <a:p>
                      <a:pPr algn="just">
                        <a:spcAft>
                          <a:spcPts val="0"/>
                        </a:spcAft>
                      </a:pPr>
                      <a:r>
                        <a:rPr lang="en-GB" sz="1200">
                          <a:solidFill>
                            <a:srgbClr val="000000"/>
                          </a:solidFill>
                          <a:latin typeface="Arial"/>
                          <a:ea typeface="Times New Roman"/>
                          <a:cs typeface="Arial"/>
                        </a:rPr>
                        <a:t>Effective use of specialists</a:t>
                      </a:r>
                    </a:p>
                  </a:txBody>
                  <a:tcPr marL="73025" marR="73025" marT="0" marB="73025"/>
                </a:tc>
                <a:tc>
                  <a:txBody>
                    <a:bodyPr/>
                    <a:lstStyle/>
                    <a:p>
                      <a:pPr algn="just">
                        <a:spcAft>
                          <a:spcPts val="0"/>
                        </a:spcAft>
                      </a:pPr>
                      <a:r>
                        <a:rPr lang="en-GB" sz="1200">
                          <a:solidFill>
                            <a:srgbClr val="000000"/>
                          </a:solidFill>
                          <a:latin typeface="Arial"/>
                          <a:ea typeface="Times New Roman"/>
                          <a:cs typeface="Arial"/>
                        </a:rPr>
                        <a:t>Instead of doing the same work over and over again, application specialists can develop reusable software that encapsulates their knowledge.</a:t>
                      </a:r>
                    </a:p>
                  </a:txBody>
                  <a:tcPr marL="73025" marR="73025" marT="0" marB="73025"/>
                </a:tc>
              </a:tr>
              <a:tr h="370840">
                <a:tc>
                  <a:txBody>
                    <a:bodyPr/>
                    <a:lstStyle/>
                    <a:p>
                      <a:pPr algn="just">
                        <a:spcAft>
                          <a:spcPts val="0"/>
                        </a:spcAft>
                      </a:pPr>
                      <a:r>
                        <a:rPr lang="en-GB" sz="1200">
                          <a:solidFill>
                            <a:srgbClr val="000000"/>
                          </a:solidFill>
                          <a:latin typeface="Arial"/>
                          <a:ea typeface="Times New Roman"/>
                          <a:cs typeface="Arial"/>
                        </a:rPr>
                        <a:t>Standards compliance</a:t>
                      </a:r>
                    </a:p>
                  </a:txBody>
                  <a:tcPr marL="73025" marR="73025" marT="0" marB="73025"/>
                </a:tc>
                <a:tc>
                  <a:txBody>
                    <a:bodyPr/>
                    <a:lstStyle/>
                    <a:p>
                      <a:pPr algn="just">
                        <a:spcAft>
                          <a:spcPts val="0"/>
                        </a:spcAft>
                      </a:pPr>
                      <a:r>
                        <a:rPr lang="en-GB" sz="1200">
                          <a:solidFill>
                            <a:srgbClr val="000000"/>
                          </a:solidFill>
                          <a:latin typeface="Arial"/>
                          <a:ea typeface="Times New Roman"/>
                          <a:cs typeface="Arial"/>
                        </a:rPr>
                        <a:t>Some standards, such as user interface standards, can be implemented as a set of reusable components. For example, if menus in a user interface are implemented using reusable components, all applications present the same menu formats to users. The use of standard user interfaces improves dependability because users make fewer mistakes when presented with a familiar interface.</a:t>
                      </a:r>
                    </a:p>
                  </a:txBody>
                  <a:tcPr marL="73025" marR="73025" marT="0" marB="73025"/>
                </a:tc>
              </a:tr>
              <a:tr h="370840">
                <a:tc>
                  <a:txBody>
                    <a:bodyPr/>
                    <a:lstStyle/>
                    <a:p>
                      <a:pPr algn="just">
                        <a:spcAft>
                          <a:spcPts val="0"/>
                        </a:spcAft>
                      </a:pPr>
                      <a:r>
                        <a:rPr lang="en-GB" sz="1200">
                          <a:solidFill>
                            <a:srgbClr val="000000"/>
                          </a:solidFill>
                          <a:latin typeface="Arial"/>
                          <a:ea typeface="Times New Roman"/>
                          <a:cs typeface="Arial"/>
                        </a:rPr>
                        <a:t>Accelerated development</a:t>
                      </a:r>
                    </a:p>
                  </a:txBody>
                  <a:tcPr marL="73025" marR="73025" marT="0" marB="73025"/>
                </a:tc>
                <a:tc>
                  <a:txBody>
                    <a:bodyPr/>
                    <a:lstStyle/>
                    <a:p>
                      <a:pPr algn="just">
                        <a:spcAft>
                          <a:spcPts val="0"/>
                        </a:spcAft>
                      </a:pPr>
                      <a:r>
                        <a:rPr lang="en-GB" sz="1200" dirty="0">
                          <a:solidFill>
                            <a:srgbClr val="000000"/>
                          </a:solidFill>
                          <a:latin typeface="Arial"/>
                          <a:ea typeface="Times New Roman"/>
                          <a:cs typeface="Arial"/>
                        </a:rPr>
                        <a:t>Bringing a system to market as early as possible is often more important than overall development costs. Reusing software can speed up system production because both development and validation time may be reduced</a:t>
                      </a:r>
                      <a:r>
                        <a:rPr lang="en-GB"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73025" marR="73025" marT="0" marB="730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16.2</a:t>
            </a:r>
            <a:r>
              <a:rPr lang="en-US" dirty="0" smtClean="0"/>
              <a:t>  Problems </a:t>
            </a:r>
            <a:r>
              <a:rPr lang="en-US" dirty="0"/>
              <a:t>with reuse</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210685"/>
        </p:xfrm>
        <a:graphic>
          <a:graphicData uri="http://schemas.openxmlformats.org/drawingml/2006/table">
            <a:tbl>
              <a:tblPr firstRow="1" bandRow="1">
                <a:tableStyleId>{5C22544A-7EE6-4342-B048-85BDC9FD1C3A}</a:tableStyleId>
              </a:tblPr>
              <a:tblGrid>
                <a:gridCol w="2542383"/>
                <a:gridCol w="5687217"/>
              </a:tblGrid>
              <a:tr h="370840">
                <a:tc>
                  <a:txBody>
                    <a:bodyPr/>
                    <a:lstStyle/>
                    <a:p>
                      <a:pPr algn="just">
                        <a:spcAft>
                          <a:spcPts val="0"/>
                        </a:spcAft>
                      </a:pPr>
                      <a:r>
                        <a:rPr lang="en-GB" sz="1200" b="1" dirty="0" smtClean="0">
                          <a:solidFill>
                            <a:srgbClr val="000000"/>
                          </a:solidFill>
                          <a:latin typeface="Arial"/>
                          <a:ea typeface="Times New Roman"/>
                          <a:cs typeface="Arial"/>
                        </a:rPr>
                        <a:t>Problem</a:t>
                      </a:r>
                      <a:endParaRPr lang="en-GB" sz="12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200" b="1" dirty="0" smtClean="0">
                          <a:solidFill>
                            <a:srgbClr val="000000"/>
                          </a:solidFill>
                          <a:latin typeface="Arial"/>
                          <a:ea typeface="Times New Roman"/>
                          <a:cs typeface="Arial"/>
                        </a:rPr>
                        <a:t>Explanation</a:t>
                      </a:r>
                      <a:endParaRPr lang="en-GB" sz="1200" b="1" dirty="0">
                        <a:solidFill>
                          <a:srgbClr val="000000"/>
                        </a:solidFill>
                        <a:latin typeface="Arial"/>
                        <a:ea typeface="Times New Roman"/>
                        <a:cs typeface="Arial"/>
                      </a:endParaRPr>
                    </a:p>
                  </a:txBody>
                  <a:tcPr marL="73025" marR="73025" marT="73025" marB="73025"/>
                </a:tc>
              </a:tr>
              <a:tr h="370840">
                <a:tc>
                  <a:txBody>
                    <a:bodyPr/>
                    <a:lstStyle/>
                    <a:p>
                      <a:pPr algn="l">
                        <a:spcAft>
                          <a:spcPts val="0"/>
                        </a:spcAft>
                      </a:pPr>
                      <a:r>
                        <a:rPr lang="en-GB" sz="1200" dirty="0" smtClean="0">
                          <a:solidFill>
                            <a:srgbClr val="000000"/>
                          </a:solidFill>
                          <a:latin typeface="Arial"/>
                          <a:ea typeface="Times New Roman"/>
                          <a:cs typeface="Arial"/>
                        </a:rPr>
                        <a:t>Increased </a:t>
                      </a:r>
                      <a:r>
                        <a:rPr lang="en-GB" sz="1200" dirty="0">
                          <a:solidFill>
                            <a:srgbClr val="000000"/>
                          </a:solidFill>
                          <a:latin typeface="Arial"/>
                          <a:ea typeface="Times New Roman"/>
                          <a:cs typeface="Arial"/>
                        </a:rPr>
                        <a:t>maintenance costs</a:t>
                      </a:r>
                    </a:p>
                  </a:txBody>
                  <a:tcPr marL="73025" marR="73025" marT="0" marB="73025"/>
                </a:tc>
                <a:tc>
                  <a:txBody>
                    <a:bodyPr/>
                    <a:lstStyle/>
                    <a:p>
                      <a:pPr algn="just">
                        <a:spcAft>
                          <a:spcPts val="0"/>
                        </a:spcAft>
                      </a:pPr>
                      <a:r>
                        <a:rPr lang="en-GB" sz="1200">
                          <a:solidFill>
                            <a:srgbClr val="000000"/>
                          </a:solidFill>
                          <a:latin typeface="Arial"/>
                          <a:ea typeface="Times New Roman"/>
                          <a:cs typeface="Arial"/>
                        </a:rPr>
                        <a:t>If the source code of a reused software system or component is not available then maintenance costs may be higher because the reused elements of the system may become increasingly incompatible with system changes.</a:t>
                      </a:r>
                    </a:p>
                  </a:txBody>
                  <a:tcPr marL="73025" marR="73025" marT="0" marB="73025"/>
                </a:tc>
              </a:tr>
              <a:tr h="370840">
                <a:tc>
                  <a:txBody>
                    <a:bodyPr/>
                    <a:lstStyle/>
                    <a:p>
                      <a:pPr algn="l">
                        <a:spcAft>
                          <a:spcPts val="0"/>
                        </a:spcAft>
                      </a:pPr>
                      <a:r>
                        <a:rPr lang="en-GB" sz="1200">
                          <a:solidFill>
                            <a:srgbClr val="000000"/>
                          </a:solidFill>
                          <a:latin typeface="Arial"/>
                          <a:ea typeface="Times New Roman"/>
                          <a:cs typeface="Arial"/>
                        </a:rPr>
                        <a:t>Lack of tool support</a:t>
                      </a:r>
                    </a:p>
                  </a:txBody>
                  <a:tcPr marL="73025" marR="73025" marT="0" marB="73025"/>
                </a:tc>
                <a:tc>
                  <a:txBody>
                    <a:bodyPr/>
                    <a:lstStyle/>
                    <a:p>
                      <a:pPr algn="just">
                        <a:spcAft>
                          <a:spcPts val="0"/>
                        </a:spcAft>
                      </a:pPr>
                      <a:r>
                        <a:rPr lang="en-GB" sz="1200">
                          <a:solidFill>
                            <a:srgbClr val="000000"/>
                          </a:solidFill>
                          <a:latin typeface="Arial"/>
                          <a:ea typeface="Times New Roman"/>
                          <a:cs typeface="Arial"/>
                        </a:rPr>
                        <a:t>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a:t>
                      </a:r>
                    </a:p>
                  </a:txBody>
                  <a:tcPr marL="73025" marR="73025" marT="0" marB="73025"/>
                </a:tc>
              </a:tr>
              <a:tr h="370840">
                <a:tc>
                  <a:txBody>
                    <a:bodyPr/>
                    <a:lstStyle/>
                    <a:p>
                      <a:pPr algn="l">
                        <a:spcAft>
                          <a:spcPts val="0"/>
                        </a:spcAft>
                      </a:pPr>
                      <a:r>
                        <a:rPr lang="en-GB" sz="1200">
                          <a:solidFill>
                            <a:srgbClr val="000000"/>
                          </a:solidFill>
                          <a:latin typeface="Arial"/>
                          <a:ea typeface="Times New Roman"/>
                          <a:cs typeface="Arial"/>
                        </a:rPr>
                        <a:t>Not-invented-here syndrome</a:t>
                      </a:r>
                    </a:p>
                  </a:txBody>
                  <a:tcPr marL="73025" marR="73025" marT="0" marB="73025"/>
                </a:tc>
                <a:tc>
                  <a:txBody>
                    <a:bodyPr/>
                    <a:lstStyle/>
                    <a:p>
                      <a:pPr algn="just">
                        <a:spcAft>
                          <a:spcPts val="0"/>
                        </a:spcAft>
                      </a:pPr>
                      <a:r>
                        <a:rPr lang="en-GB" sz="1200">
                          <a:solidFill>
                            <a:srgbClr val="000000"/>
                          </a:solidFill>
                          <a:latin typeface="Arial"/>
                          <a:ea typeface="Times New Roman"/>
                          <a:cs typeface="Arial"/>
                        </a:rPr>
                        <a:t>Some software engineers prefer to rewrite components because they believe they can improve on them. This is partly to do with trust and partly to do with the fact that writing original software is seen as more challenging than reusing other people’s software.</a:t>
                      </a:r>
                    </a:p>
                  </a:txBody>
                  <a:tcPr marL="73025" marR="73025" marT="0" marB="73025"/>
                </a:tc>
              </a:tr>
              <a:tr h="370840">
                <a:tc>
                  <a:txBody>
                    <a:bodyPr/>
                    <a:lstStyle/>
                    <a:p>
                      <a:pPr algn="l">
                        <a:spcAft>
                          <a:spcPts val="0"/>
                        </a:spcAft>
                      </a:pPr>
                      <a:r>
                        <a:rPr lang="en-GB" sz="1200">
                          <a:solidFill>
                            <a:srgbClr val="000000"/>
                          </a:solidFill>
                          <a:latin typeface="Arial"/>
                          <a:ea typeface="Times New Roman"/>
                          <a:cs typeface="Arial"/>
                        </a:rPr>
                        <a:t>Creating, maintaining, and using a component library</a:t>
                      </a:r>
                    </a:p>
                  </a:txBody>
                  <a:tcPr marL="73025" marR="73025" marT="0" marB="73025"/>
                </a:tc>
                <a:tc>
                  <a:txBody>
                    <a:bodyPr/>
                    <a:lstStyle/>
                    <a:p>
                      <a:pPr algn="just">
                        <a:spcAft>
                          <a:spcPts val="0"/>
                        </a:spcAft>
                      </a:pPr>
                      <a:r>
                        <a:rPr lang="en-GB" sz="1200">
                          <a:solidFill>
                            <a:srgbClr val="000000"/>
                          </a:solidFill>
                          <a:latin typeface="Arial"/>
                          <a:ea typeface="Times New Roman"/>
                          <a:cs typeface="Arial"/>
                        </a:rPr>
                        <a:t>Populating a reusable component library and ensuring the software developers can use this library can be expensive. Development processes have to be adapted to ensure that the library is used. </a:t>
                      </a:r>
                    </a:p>
                  </a:txBody>
                  <a:tcPr marL="73025" marR="73025" marT="0" marB="73025"/>
                </a:tc>
              </a:tr>
              <a:tr h="370840">
                <a:tc>
                  <a:txBody>
                    <a:bodyPr/>
                    <a:lstStyle/>
                    <a:p>
                      <a:pPr algn="l">
                        <a:spcAft>
                          <a:spcPts val="0"/>
                        </a:spcAft>
                      </a:pPr>
                      <a:r>
                        <a:rPr lang="en-GB" sz="1200">
                          <a:solidFill>
                            <a:srgbClr val="000000"/>
                          </a:solidFill>
                          <a:latin typeface="Arial"/>
                          <a:ea typeface="Times New Roman"/>
                          <a:cs typeface="Arial"/>
                        </a:rPr>
                        <a:t>Finding, understanding, and adapting reusable components</a:t>
                      </a:r>
                    </a:p>
                  </a:txBody>
                  <a:tcPr marL="73025" marR="73025" marT="0" marB="73025"/>
                </a:tc>
                <a:tc>
                  <a:txBody>
                    <a:bodyPr/>
                    <a:lstStyle/>
                    <a:p>
                      <a:pPr algn="just">
                        <a:spcAft>
                          <a:spcPts val="0"/>
                        </a:spcAft>
                      </a:pPr>
                      <a:r>
                        <a:rPr lang="en-GB" sz="1200" dirty="0">
                          <a:solidFill>
                            <a:srgbClr val="000000"/>
                          </a:solidFill>
                          <a:latin typeface="Arial"/>
                          <a:ea typeface="Times New Roman"/>
                          <a:cs typeface="Arial"/>
                        </a:rPr>
                        <a:t>Software components have to be discovered in a library, understood and, sometimes, adapted to work in a new environment. Engineers must be reasonably confident of finding a component in the library before they include a component search as part of their normal development process.</a:t>
                      </a:r>
                      <a:r>
                        <a:rPr lang="en-GB" sz="1200" dirty="0" smtClean="0">
                          <a:solidFill>
                            <a:srgbClr val="000000"/>
                          </a:solidFill>
                          <a:latin typeface="Arial"/>
                          <a:ea typeface="Times New Roman"/>
                          <a:cs typeface="Arial"/>
                        </a:rPr>
                        <a:t> </a:t>
                      </a:r>
                      <a:endParaRPr lang="en-GB" sz="1200" dirty="0">
                        <a:solidFill>
                          <a:srgbClr val="000000"/>
                        </a:solidFill>
                        <a:latin typeface="Arial"/>
                        <a:ea typeface="Times New Roman"/>
                        <a:cs typeface="Arial"/>
                      </a:endParaRPr>
                    </a:p>
                  </a:txBody>
                  <a:tcPr marL="73025" marR="73025" marT="0" marB="730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16.3</a:t>
            </a:r>
            <a:r>
              <a:rPr lang="en-US" dirty="0" smtClean="0"/>
              <a:t>  The </a:t>
            </a:r>
            <a:r>
              <a:rPr lang="en-US" dirty="0"/>
              <a:t>reuse landscape</a:t>
            </a:r>
            <a:r>
              <a:rPr lang="en-GB" dirty="0" smtClean="0"/>
              <a:t> </a:t>
            </a:r>
            <a:endParaRPr lang="en-US" dirty="0"/>
          </a:p>
        </p:txBody>
      </p:sp>
      <p:pic>
        <p:nvPicPr>
          <p:cNvPr id="4" name="Content Placeholder 3" descr="16.3 ReuseLandscape.eps"/>
          <p:cNvPicPr>
            <a:picLocks noGrp="1" noChangeAspect="1"/>
          </p:cNvPicPr>
          <p:nvPr>
            <p:ph idx="1"/>
          </p:nvPr>
        </p:nvPicPr>
        <mc:AlternateContent>
          <mc:Choice xmlns:ma="http://schemas.microsoft.com/office/mac/drawingml/2008/main" Requires="ma">
            <p:blipFill>
              <a:blip r:embed="rId2"/>
              <a:srcRect t="-4287" b="-4287"/>
              <a:stretch>
                <a:fillRect/>
              </a:stretch>
            </p:blipFill>
          </mc:Choice>
          <mc:Fallback>
            <p:blipFill>
              <a:blip r:embed="rId3"/>
              <a:srcRect t="-4287" b="-4287"/>
              <a:stretch>
                <a:fillRect/>
              </a:stretch>
            </p:blipFill>
          </mc:Fallback>
        </mc:AlternateContent>
        <p:spPr>
          <a:xfrm>
            <a:off x="1223729" y="1840480"/>
            <a:ext cx="6704694" cy="3687323"/>
          </a:xfr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742"/>
            <a:ext cx="8229600" cy="1143000"/>
          </a:xfrm>
        </p:spPr>
        <p:txBody>
          <a:bodyPr/>
          <a:lstStyle/>
          <a:p>
            <a:r>
              <a:rPr lang="en-US" dirty="0"/>
              <a:t>Figure 16.4</a:t>
            </a:r>
            <a:r>
              <a:rPr lang="en-US" dirty="0" smtClean="0"/>
              <a:t> Approaches </a:t>
            </a:r>
            <a:r>
              <a:rPr lang="en-US" dirty="0"/>
              <a:t>that support software reuse</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648479"/>
          <a:ext cx="8229600" cy="6445885"/>
        </p:xfrm>
        <a:graphic>
          <a:graphicData uri="http://schemas.openxmlformats.org/drawingml/2006/table">
            <a:tbl>
              <a:tblPr firstRow="1" bandRow="1">
                <a:tableStyleId>{5C22544A-7EE6-4342-B048-85BDC9FD1C3A}</a:tableStyleId>
              </a:tblPr>
              <a:tblGrid>
                <a:gridCol w="2528872"/>
                <a:gridCol w="5700728"/>
              </a:tblGrid>
              <a:tr h="370840">
                <a:tc>
                  <a:txBody>
                    <a:bodyPr/>
                    <a:lstStyle/>
                    <a:p>
                      <a:pPr algn="just">
                        <a:spcAft>
                          <a:spcPts val="0"/>
                        </a:spcAft>
                      </a:pPr>
                      <a:r>
                        <a:rPr lang="en-GB" sz="1200" b="1" dirty="0" smtClean="0">
                          <a:solidFill>
                            <a:srgbClr val="000000"/>
                          </a:solidFill>
                          <a:latin typeface="Calibri"/>
                          <a:ea typeface="Times New Roman"/>
                          <a:cs typeface="Times New Roman"/>
                        </a:rPr>
                        <a:t>Approach</a:t>
                      </a:r>
                      <a:endParaRPr lang="en-GB" sz="900" b="1" dirty="0">
                        <a:solidFill>
                          <a:srgbClr val="000000"/>
                        </a:solidFill>
                        <a:latin typeface="Times New Roman"/>
                        <a:ea typeface="Times New Roman"/>
                        <a:cs typeface="Times New Roman"/>
                      </a:endParaRPr>
                    </a:p>
                  </a:txBody>
                  <a:tcPr marL="73025" marR="73025" marT="73025" marB="73025"/>
                </a:tc>
                <a:tc>
                  <a:txBody>
                    <a:bodyPr/>
                    <a:lstStyle/>
                    <a:p>
                      <a:pPr algn="just">
                        <a:spcAft>
                          <a:spcPts val="0"/>
                        </a:spcAft>
                      </a:pPr>
                      <a:r>
                        <a:rPr lang="en-GB" sz="1200" b="1" dirty="0" smtClean="0">
                          <a:solidFill>
                            <a:srgbClr val="000000"/>
                          </a:solidFill>
                          <a:latin typeface="Calibri"/>
                          <a:ea typeface="Times New Roman"/>
                          <a:cs typeface="Times New Roman"/>
                        </a:rPr>
                        <a:t>Description</a:t>
                      </a:r>
                      <a:endParaRPr lang="en-GB" sz="900" b="1" dirty="0">
                        <a:solidFill>
                          <a:srgbClr val="000000"/>
                        </a:solidFill>
                        <a:latin typeface="Times New Roman"/>
                        <a:ea typeface="Times New Roman"/>
                        <a:cs typeface="Times New Roman"/>
                      </a:endParaRPr>
                    </a:p>
                  </a:txBody>
                  <a:tcPr marL="73025" marR="73025" marT="73025" marB="73025"/>
                </a:tc>
              </a:tr>
              <a:tr h="370840">
                <a:tc>
                  <a:txBody>
                    <a:bodyPr/>
                    <a:lstStyle/>
                    <a:p>
                      <a:pPr algn="l">
                        <a:spcAft>
                          <a:spcPts val="0"/>
                        </a:spcAft>
                      </a:pPr>
                      <a:r>
                        <a:rPr lang="en-GB" sz="1200" dirty="0" smtClean="0">
                          <a:solidFill>
                            <a:srgbClr val="000000"/>
                          </a:solidFill>
                          <a:latin typeface="Calibri"/>
                          <a:ea typeface="Times New Roman"/>
                          <a:cs typeface="Times New Roman"/>
                        </a:rPr>
                        <a:t>Architectural </a:t>
                      </a:r>
                      <a:r>
                        <a:rPr lang="en-GB" sz="1200" dirty="0">
                          <a:solidFill>
                            <a:srgbClr val="000000"/>
                          </a:solidFill>
                          <a:latin typeface="Calibri"/>
                          <a:ea typeface="Times New Roman"/>
                          <a:cs typeface="Times New Roman"/>
                        </a:rPr>
                        <a:t>patterns</a:t>
                      </a:r>
                      <a:endParaRPr lang="en-GB" sz="900" dirty="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Standard software architectures that support common types of application systems are used as the basis of applications. Described in Chapters 6, 13, and 20.</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Design patterns</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Generic abstractions that occur across applications are represented as design patterns showing abstract and concrete objects and interactions. Described in Chapter 7.</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Component-based development</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Systems are developed by integrating components (collections of objects) that conform to component-model standards. Described in Chapter 17.</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Application frameworks</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Collections of abstract and concrete classes are adapted and extended to create application systems.</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Legacy system wrapping</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Legacy systems (see Chapter 9) are ‘wrapped’ by defining a set of interfaces and providing access to these legacy systems through these interfaces.</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Service-oriented systems</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dirty="0">
                          <a:solidFill>
                            <a:srgbClr val="000000"/>
                          </a:solidFill>
                          <a:latin typeface="Calibri"/>
                          <a:ea typeface="Times New Roman"/>
                          <a:cs typeface="Times New Roman"/>
                        </a:rPr>
                        <a:t>Systems are developed by linking shared services, which may be externally provided. Described in Chapter 19.</a:t>
                      </a:r>
                      <a:endParaRPr lang="en-GB" sz="900" dirty="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Software product lines</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An application type is generalized around a common architecture so that it can be adapted for different customers.</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COTS product reuse</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Systems are developed by configuring and integrating existing application systems. </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ERP systems</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Large-scale systems that encapsulate generic business functionality and rules are configured for an organization.</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Configurable vertical applications</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Generic systems are designed so that they can be configured to the needs of specific system customers.</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Program libraries</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Class and function libraries that implement commonly used abstractions are available for reuse.</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Model-driven engineering</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Software is represented as domain models and implementation independent models and code is generated from these models. Described in Chapter 5.</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Program generators</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a:solidFill>
                            <a:srgbClr val="000000"/>
                          </a:solidFill>
                          <a:latin typeface="Calibri"/>
                          <a:ea typeface="Times New Roman"/>
                          <a:cs typeface="Times New Roman"/>
                        </a:rPr>
                        <a:t>A generator system embeds knowledge of a type of application and is used to generate systems in that domain from a user-supplied system model.</a:t>
                      </a:r>
                      <a:endParaRPr lang="en-GB" sz="900">
                        <a:solidFill>
                          <a:srgbClr val="000000"/>
                        </a:solidFill>
                        <a:latin typeface="Times New Roman"/>
                        <a:ea typeface="Times New Roman"/>
                        <a:cs typeface="Times New Roman"/>
                      </a:endParaRPr>
                    </a:p>
                  </a:txBody>
                  <a:tcPr marL="73025" marR="73025" marT="0" marB="73025"/>
                </a:tc>
              </a:tr>
              <a:tr h="370840">
                <a:tc>
                  <a:txBody>
                    <a:bodyPr/>
                    <a:lstStyle/>
                    <a:p>
                      <a:pPr algn="l">
                        <a:spcAft>
                          <a:spcPts val="0"/>
                        </a:spcAft>
                      </a:pPr>
                      <a:r>
                        <a:rPr lang="en-GB" sz="1200">
                          <a:solidFill>
                            <a:srgbClr val="000000"/>
                          </a:solidFill>
                          <a:latin typeface="Calibri"/>
                          <a:ea typeface="Times New Roman"/>
                          <a:cs typeface="Times New Roman"/>
                        </a:rPr>
                        <a:t>Aspect-oriented software development</a:t>
                      </a:r>
                      <a:endParaRPr lang="en-GB" sz="900">
                        <a:solidFill>
                          <a:srgbClr val="000000"/>
                        </a:solidFill>
                        <a:latin typeface="Times New Roman"/>
                        <a:ea typeface="Times New Roman"/>
                        <a:cs typeface="Times New Roman"/>
                      </a:endParaRPr>
                    </a:p>
                  </a:txBody>
                  <a:tcPr marL="73025" marR="73025" marT="0" marB="73025"/>
                </a:tc>
                <a:tc>
                  <a:txBody>
                    <a:bodyPr/>
                    <a:lstStyle/>
                    <a:p>
                      <a:pPr algn="just">
                        <a:spcAft>
                          <a:spcPts val="0"/>
                        </a:spcAft>
                      </a:pPr>
                      <a:r>
                        <a:rPr lang="en-GB" sz="1200" dirty="0">
                          <a:solidFill>
                            <a:srgbClr val="000000"/>
                          </a:solidFill>
                          <a:latin typeface="Calibri"/>
                          <a:ea typeface="Times New Roman"/>
                          <a:cs typeface="Times New Roman"/>
                        </a:rPr>
                        <a:t>Shared components are woven into an application at different places when the program is compiled. Described in Chapter 21</a:t>
                      </a:r>
                      <a:r>
                        <a:rPr lang="en-GB" sz="1200" dirty="0" smtClean="0">
                          <a:solidFill>
                            <a:srgbClr val="000000"/>
                          </a:solidFill>
                          <a:latin typeface="Calibri"/>
                          <a:ea typeface="Times New Roman"/>
                          <a:cs typeface="Times New Roman"/>
                        </a:rPr>
                        <a:t>.</a:t>
                      </a:r>
                      <a:endParaRPr lang="en-GB" sz="900" dirty="0">
                        <a:solidFill>
                          <a:srgbClr val="000000"/>
                        </a:solidFill>
                        <a:latin typeface="Times New Roman"/>
                        <a:ea typeface="Times New Roman"/>
                        <a:cs typeface="Times New Roman"/>
                      </a:endParaRPr>
                    </a:p>
                  </a:txBody>
                  <a:tcPr marL="73025" marR="73025" marT="0" marB="730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16.5</a:t>
            </a:r>
            <a:r>
              <a:rPr lang="en-US" dirty="0" smtClean="0"/>
              <a:t> The </a:t>
            </a:r>
            <a:r>
              <a:rPr lang="en-US" dirty="0"/>
              <a:t>Model-View-Controller pattern</a:t>
            </a:r>
            <a:r>
              <a:rPr lang="en-GB" dirty="0" smtClean="0"/>
              <a:t> </a:t>
            </a:r>
            <a:endParaRPr lang="en-US" dirty="0"/>
          </a:p>
        </p:txBody>
      </p:sp>
      <p:pic>
        <p:nvPicPr>
          <p:cNvPr id="4" name="Content Placeholder 3" descr="16.5 MVC-pattern.eps"/>
          <p:cNvPicPr>
            <a:picLocks noGrp="1" noChangeAspect="1"/>
          </p:cNvPicPr>
          <p:nvPr>
            <p:ph idx="1"/>
          </p:nvPr>
        </p:nvPicPr>
        <mc:AlternateContent>
          <mc:Choice xmlns:ma="http://schemas.microsoft.com/office/mac/drawingml/2008/main" Requires="ma">
            <p:blipFill>
              <a:blip r:embed="rId2"/>
              <a:srcRect t="-16228" b="-16228"/>
              <a:stretch>
                <a:fillRect/>
              </a:stretch>
            </p:blipFill>
          </mc:Choice>
          <mc:Fallback>
            <p:blipFill>
              <a:blip r:embed="rId3"/>
              <a:srcRect t="-16228" b="-16228"/>
              <a:stretch>
                <a:fillRect/>
              </a:stretch>
            </p:blipFill>
          </mc:Fallback>
        </mc:AlternateContent>
        <p:spPr>
          <a:xfrm>
            <a:off x="1303814" y="1886249"/>
            <a:ext cx="6306933" cy="3468570"/>
          </a:xfr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16.6</a:t>
            </a:r>
            <a:r>
              <a:rPr lang="en-US" dirty="0" smtClean="0"/>
              <a:t>  Inversion </a:t>
            </a:r>
            <a:r>
              <a:rPr lang="en-US" dirty="0"/>
              <a:t>of control in frameworks</a:t>
            </a:r>
            <a:r>
              <a:rPr lang="en-GB" dirty="0" smtClean="0"/>
              <a:t> </a:t>
            </a:r>
            <a:endParaRPr lang="en-US" dirty="0"/>
          </a:p>
        </p:txBody>
      </p:sp>
      <p:pic>
        <p:nvPicPr>
          <p:cNvPr id="4" name="Content Placeholder 3" descr="16.6 Frameworks.eps"/>
          <p:cNvPicPr>
            <a:picLocks noGrp="1" noChangeAspect="1"/>
          </p:cNvPicPr>
          <p:nvPr>
            <p:ph idx="1"/>
          </p:nvPr>
        </p:nvPicPr>
        <mc:AlternateContent>
          <mc:Choice xmlns:ma="http://schemas.microsoft.com/office/mac/drawingml/2008/main" Requires="ma">
            <p:blipFill>
              <a:blip r:embed="rId2"/>
              <a:srcRect t="-15481" b="-15481"/>
              <a:stretch>
                <a:fillRect/>
              </a:stretch>
            </p:blipFill>
          </mc:Choice>
          <mc:Fallback>
            <p:blipFill>
              <a:blip r:embed="rId3"/>
              <a:srcRect t="-15481" b="-15481"/>
              <a:stretch>
                <a:fillRect/>
              </a:stretch>
            </p:blipFill>
          </mc:Fallback>
        </mc:AlternateContent>
        <p:spPr>
          <a:xfrm>
            <a:off x="-1037411" y="1600200"/>
            <a:ext cx="8229600" cy="4525963"/>
          </a:xfr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16.7</a:t>
            </a:r>
            <a:r>
              <a:rPr lang="en-US" dirty="0" smtClean="0"/>
              <a:t> The</a:t>
            </a:r>
            <a:r>
              <a:rPr lang="en-US" b="1" dirty="0" smtClean="0"/>
              <a:t> </a:t>
            </a:r>
            <a:r>
              <a:rPr lang="en-US" dirty="0"/>
              <a:t>architecture of a resource allocation system</a:t>
            </a:r>
            <a:r>
              <a:rPr lang="en-GB" dirty="0" smtClean="0"/>
              <a:t> </a:t>
            </a:r>
            <a:endParaRPr lang="en-US" dirty="0"/>
          </a:p>
        </p:txBody>
      </p:sp>
      <p:pic>
        <p:nvPicPr>
          <p:cNvPr id="6" name="Content Placeholder 5" descr="16.7 ResourceAllocSys.eps"/>
          <p:cNvPicPr>
            <a:picLocks noGrp="1" noChangeAspect="1"/>
          </p:cNvPicPr>
          <p:nvPr>
            <p:ph idx="1"/>
          </p:nvPr>
        </p:nvPicPr>
        <mc:AlternateContent>
          <mc:Choice xmlns:ma="http://schemas.microsoft.com/office/mac/drawingml/2008/main" Requires="ma">
            <p:blipFill>
              <a:blip r:embed="rId2"/>
              <a:srcRect l="-39653" r="-39653"/>
              <a:stretch>
                <a:fillRect/>
              </a:stretch>
            </p:blipFill>
          </mc:Choice>
          <mc:Fallback>
            <p:blipFill>
              <a:blip r:embed="rId3"/>
              <a:srcRect l="-39653" r="-39653"/>
              <a:stretch>
                <a:fillRect/>
              </a:stretch>
            </p:blipFill>
          </mc:Fallback>
        </mc:AlternateContent>
        <p:spPr>
          <a:xfrm>
            <a:off x="880507" y="1748946"/>
            <a:ext cx="7222349" cy="3972014"/>
          </a:xfr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16.8</a:t>
            </a:r>
            <a:r>
              <a:rPr lang="en-US" dirty="0" smtClean="0"/>
              <a:t>  The </a:t>
            </a:r>
            <a:r>
              <a:rPr lang="en-US" dirty="0"/>
              <a:t>product line architecture of a vehicle </a:t>
            </a:r>
            <a:r>
              <a:rPr lang="en-US" dirty="0" err="1"/>
              <a:t>dIspatcher</a:t>
            </a:r>
            <a:r>
              <a:rPr lang="en-US" dirty="0"/>
              <a:t> system</a:t>
            </a:r>
            <a:r>
              <a:rPr lang="en-GB" dirty="0" smtClean="0"/>
              <a:t> </a:t>
            </a:r>
            <a:endParaRPr lang="en-US" dirty="0"/>
          </a:p>
        </p:txBody>
      </p:sp>
      <p:pic>
        <p:nvPicPr>
          <p:cNvPr id="4" name="Content Placeholder 3" descr="16.8 DespatchSys.eps"/>
          <p:cNvPicPr>
            <a:picLocks noGrp="1" noChangeAspect="1"/>
          </p:cNvPicPr>
          <p:nvPr>
            <p:ph idx="1"/>
          </p:nvPr>
        </p:nvPicPr>
        <mc:AlternateContent>
          <mc:Choice xmlns:ma="http://schemas.microsoft.com/office/mac/drawingml/2008/main" Requires="ma">
            <p:blipFill>
              <a:blip r:embed="rId2"/>
              <a:srcRect l="-12783" r="-12783"/>
              <a:stretch>
                <a:fillRect/>
              </a:stretch>
            </p:blipFill>
          </mc:Choice>
          <mc:Fallback>
            <p:blipFill>
              <a:blip r:embed="rId3"/>
              <a:srcRect l="-12783" r="-12783"/>
              <a:stretch>
                <a:fillRect/>
              </a:stretch>
            </p:blipFill>
          </mc:Fallback>
        </mc:AlternateContent>
        <p:spPr>
          <a:xfrm>
            <a:off x="1269492" y="1909133"/>
            <a:ext cx="6452998" cy="35489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TotalTime>
  <Words>999</Words>
  <Application>Microsoft Macintosh PowerPoint</Application>
  <PresentationFormat>On-screen Show (4:3)</PresentationFormat>
  <Paragraphs>82</Paragraphs>
  <Slides>15</Slides>
  <Notes>1</Notes>
  <HiddenSlides>0</HiddenSlides>
  <MMClips>0</MMClips>
  <ScaleCrop>false</ScaleCrop>
  <HeadingPairs>
    <vt:vector size="4" baseType="variant">
      <vt:variant>
        <vt:lpstr>Design Template</vt:lpstr>
      </vt:variant>
      <vt:variant>
        <vt:i4>1</vt:i4>
      </vt:variant>
      <vt:variant>
        <vt:lpstr>Slide Titles</vt:lpstr>
      </vt:variant>
      <vt:variant>
        <vt:i4>15</vt:i4>
      </vt:variant>
    </vt:vector>
  </HeadingPairs>
  <TitlesOfParts>
    <vt:vector size="16" baseType="lpstr">
      <vt:lpstr>Office Theme</vt:lpstr>
      <vt:lpstr>Figures – Chapter 16</vt:lpstr>
      <vt:lpstr>Figure 16.1   Benefits of software reuse </vt:lpstr>
      <vt:lpstr>Figure 16.2  Problems with reuse </vt:lpstr>
      <vt:lpstr>Figure 16.3  The reuse landscape </vt:lpstr>
      <vt:lpstr>Figure 16.4 Approaches that support software reuse </vt:lpstr>
      <vt:lpstr>Figure 16.5 The Model-View-Controller pattern </vt:lpstr>
      <vt:lpstr>Figure 16.6  Inversion of control in frameworks </vt:lpstr>
      <vt:lpstr>Figure 16.7 The architecture of a resource allocation system </vt:lpstr>
      <vt:lpstr>Figure 16.8  The product line architecture of a vehicle dIspatcher system </vt:lpstr>
      <vt:lpstr>Figure 16.9  Product instance development </vt:lpstr>
      <vt:lpstr>Figure 16.10  Deployment-time configuration </vt:lpstr>
      <vt:lpstr>Figure 16.11  COTS-solution and COTS-integrated systems </vt:lpstr>
      <vt:lpstr>Figure 16.12  The architecture of an ERP system </vt:lpstr>
      <vt:lpstr>Figure 16.13  A COTS-integrated procurement system </vt:lpstr>
      <vt:lpstr>Figure 16.14 Application wrapping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16</dc:title>
  <dc:creator>Ian Sommerville</dc:creator>
  <cp:lastModifiedBy>Ian Sommerville</cp:lastModifiedBy>
  <cp:revision>3</cp:revision>
  <dcterms:created xsi:type="dcterms:W3CDTF">2009-11-20T20:14:35Z</dcterms:created>
  <dcterms:modified xsi:type="dcterms:W3CDTF">2009-11-20T20:48:26Z</dcterms:modified>
</cp:coreProperties>
</file>