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Default Extension="pdf" ContentType="application/pd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94" d="100"/>
          <a:sy n="94" d="100"/>
        </p:scale>
        <p:origin x="-984"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1D26F0AC-CB4B-0240-9418-3ADB6C2E7D06}" type="datetimeFigureOut">
              <a:rPr lang="en-US" smtClean="0"/>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9538F-61EC-B743-9874-46B028F9C0C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D26F0AC-CB4B-0240-9418-3ADB6C2E7D06}" type="datetimeFigureOut">
              <a:rPr lang="en-US" smtClean="0"/>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9538F-61EC-B743-9874-46B028F9C0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D26F0AC-CB4B-0240-9418-3ADB6C2E7D06}" type="datetimeFigureOut">
              <a:rPr lang="en-US" smtClean="0"/>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9538F-61EC-B743-9874-46B028F9C0C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D26F0AC-CB4B-0240-9418-3ADB6C2E7D06}" type="datetimeFigureOut">
              <a:rPr lang="en-US" smtClean="0"/>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9538F-61EC-B743-9874-46B028F9C0C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1D26F0AC-CB4B-0240-9418-3ADB6C2E7D06}" type="datetimeFigureOut">
              <a:rPr lang="en-US" smtClean="0"/>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9538F-61EC-B743-9874-46B028F9C0C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1D26F0AC-CB4B-0240-9418-3ADB6C2E7D06}" type="datetimeFigureOut">
              <a:rPr lang="en-US" smtClean="0"/>
              <a:t>11/20/09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79538F-61EC-B743-9874-46B028F9C0C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1D26F0AC-CB4B-0240-9418-3ADB6C2E7D06}" type="datetimeFigureOut">
              <a:rPr lang="en-US" smtClean="0"/>
              <a:t>11/20/09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79538F-61EC-B743-9874-46B028F9C0C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1D26F0AC-CB4B-0240-9418-3ADB6C2E7D06}" type="datetimeFigureOut">
              <a:rPr lang="en-US" smtClean="0"/>
              <a:t>11/20/09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26F0AC-CB4B-0240-9418-3ADB6C2E7D06}" type="datetimeFigureOut">
              <a:rPr lang="en-US" smtClean="0"/>
              <a:t>11/20/09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D26F0AC-CB4B-0240-9418-3ADB6C2E7D06}" type="datetimeFigureOut">
              <a:rPr lang="en-US" smtClean="0"/>
              <a:t>11/20/09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79538F-61EC-B743-9874-46B028F9C0C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D26F0AC-CB4B-0240-9418-3ADB6C2E7D06}" type="datetimeFigureOut">
              <a:rPr lang="en-US" smtClean="0"/>
              <a:t>11/20/09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79538F-61EC-B743-9874-46B028F9C0C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6F0AC-CB4B-0240-9418-3ADB6C2E7D06}" type="datetimeFigureOut">
              <a:rPr lang="en-US" smtClean="0"/>
              <a:t>11/20/09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79538F-61EC-B743-9874-46B028F9C0C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df"/><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df"/><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df"/><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df"/><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df"/><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df"/><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df"/><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df"/><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df"/><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df"/><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df"/><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df"/><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Figures – Chapter 17</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17.9</a:t>
            </a:r>
            <a:r>
              <a:rPr lang="en-US" dirty="0" smtClean="0"/>
              <a:t>  An </a:t>
            </a:r>
            <a:r>
              <a:rPr lang="en-US" dirty="0"/>
              <a:t>example of</a:t>
            </a:r>
            <a:r>
              <a:rPr lang="en-US" b="1" dirty="0"/>
              <a:t> </a:t>
            </a:r>
            <a:r>
              <a:rPr lang="en-US" dirty="0"/>
              <a:t>validation failure with reused software</a:t>
            </a:r>
            <a:r>
              <a:rPr lang="en-GB" dirty="0" smtClean="0"/>
              <a:t> </a:t>
            </a:r>
            <a:endParaRPr lang="en-US" dirty="0"/>
          </a:p>
        </p:txBody>
      </p:sp>
      <p:sp>
        <p:nvSpPr>
          <p:cNvPr id="4" name="TextBox 3"/>
          <p:cNvSpPr txBox="1"/>
          <p:nvPr/>
        </p:nvSpPr>
        <p:spPr>
          <a:xfrm>
            <a:off x="945815" y="1904906"/>
            <a:ext cx="7740985" cy="4801315"/>
          </a:xfrm>
          <a:prstGeom prst="rect">
            <a:avLst/>
          </a:prstGeom>
          <a:solidFill>
            <a:srgbClr val="FFFF00">
              <a:alpha val="34000"/>
            </a:srgbClr>
          </a:solidFill>
        </p:spPr>
        <p:txBody>
          <a:bodyPr wrap="square" rtlCol="0">
            <a:spAutoFit/>
          </a:bodyPr>
          <a:lstStyle/>
          <a:p>
            <a:r>
              <a:rPr lang="en-GB" sz="1600" b="1" dirty="0"/>
              <a:t>The </a:t>
            </a:r>
            <a:r>
              <a:rPr lang="en-GB" sz="1600" b="1" dirty="0" err="1"/>
              <a:t>Ariane</a:t>
            </a:r>
            <a:r>
              <a:rPr lang="en-GB" sz="1600" b="1" dirty="0"/>
              <a:t> 5 launcher failure</a:t>
            </a:r>
          </a:p>
          <a:p>
            <a:r>
              <a:rPr lang="en-GB" sz="1600" dirty="0"/>
              <a:t>While developing the </a:t>
            </a:r>
            <a:r>
              <a:rPr lang="en-GB" sz="1600" dirty="0" err="1"/>
              <a:t>Ariane</a:t>
            </a:r>
            <a:r>
              <a:rPr lang="en-GB" sz="1600" dirty="0"/>
              <a:t> 5 space launcher, the designers decided to reuse the inertial reference software that had performed successfully in the </a:t>
            </a:r>
            <a:r>
              <a:rPr lang="en-GB" sz="1600" dirty="0" err="1"/>
              <a:t>Ariane</a:t>
            </a:r>
            <a:r>
              <a:rPr lang="en-GB" sz="1600" dirty="0"/>
              <a:t> 4 launcher. The inertial reference software maintains the stability of the rocket. They decided to reuse this without change (as you would do with components), although it included additional functionality that was not required in </a:t>
            </a:r>
            <a:r>
              <a:rPr lang="en-GB" sz="1600" dirty="0" err="1"/>
              <a:t>Ariane</a:t>
            </a:r>
            <a:r>
              <a:rPr lang="en-GB" sz="1600" dirty="0"/>
              <a:t> 5. </a:t>
            </a:r>
          </a:p>
          <a:p>
            <a:r>
              <a:rPr lang="en-GB" sz="1600" dirty="0"/>
              <a:t>In the first launch of </a:t>
            </a:r>
            <a:r>
              <a:rPr lang="en-GB" sz="1600" dirty="0" err="1"/>
              <a:t>Ariane</a:t>
            </a:r>
            <a:r>
              <a:rPr lang="en-GB" sz="1600" dirty="0"/>
              <a:t> 5, the inertial navigation software failed and the rocket could not be controlled. Ground controllers instructed the launcher to self-destruct and the rocket and its payload were destroyed. The cause of the problem was an unhandled exception when a conversion of a fixed-point number to an integer resulted in a numeric overflow. This caused the run-time system to shut down the inertial reference system and launcher stability could not be maintained. The fault had never occurred in </a:t>
            </a:r>
            <a:r>
              <a:rPr lang="en-GB" sz="1600" dirty="0" err="1"/>
              <a:t>Ariane</a:t>
            </a:r>
            <a:r>
              <a:rPr lang="en-GB" sz="1600" dirty="0"/>
              <a:t> 4 because it had less powerful engines and the value that was converted could not be large enough for the conversion to overflow.</a:t>
            </a:r>
          </a:p>
          <a:p>
            <a:r>
              <a:rPr lang="en-GB" sz="1600" dirty="0"/>
              <a:t>The fault occurred in code that was not required for </a:t>
            </a:r>
            <a:r>
              <a:rPr lang="en-GB" sz="1600" dirty="0" err="1"/>
              <a:t>Ariane</a:t>
            </a:r>
            <a:r>
              <a:rPr lang="en-GB" sz="1600" dirty="0"/>
              <a:t> 5. The validation tests for the reused software were based on </a:t>
            </a:r>
            <a:r>
              <a:rPr lang="en-GB" sz="1600" dirty="0" err="1"/>
              <a:t>Ariane</a:t>
            </a:r>
            <a:r>
              <a:rPr lang="en-GB" sz="1600" dirty="0"/>
              <a:t> 5 requirements. Because there were no requirements for the function that failed, no tests were developed. Consequently, the problem with the software was never discovered during launch simulation tests.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17.10</a:t>
            </a:r>
            <a:r>
              <a:rPr lang="en-US" dirty="0" smtClean="0"/>
              <a:t>  Types </a:t>
            </a:r>
            <a:r>
              <a:rPr lang="en-US" dirty="0"/>
              <a:t>of component composition</a:t>
            </a:r>
            <a:r>
              <a:rPr lang="en-GB" dirty="0" smtClean="0"/>
              <a:t> </a:t>
            </a:r>
            <a:endParaRPr lang="en-US" dirty="0"/>
          </a:p>
        </p:txBody>
      </p:sp>
      <p:pic>
        <p:nvPicPr>
          <p:cNvPr id="4" name="Content Placeholder 3" descr="17.10 CompComposition.eps"/>
          <p:cNvPicPr>
            <a:picLocks noGrp="1" noChangeAspect="1"/>
          </p:cNvPicPr>
          <p:nvPr>
            <p:ph idx="1"/>
          </p:nvPr>
        </p:nvPicPr>
        <mc:AlternateContent>
          <mc:Choice xmlns:ma="http://schemas.microsoft.com/office/mac/drawingml/2008/main" Requires="ma">
            <p:blipFill>
              <a:blip r:embed="rId2"/>
              <a:srcRect t="-2368" b="-2368"/>
              <a:stretch>
                <a:fillRect/>
              </a:stretch>
            </p:blipFill>
          </mc:Choice>
          <mc:Fallback>
            <p:blipFill>
              <a:blip r:embed="rId3"/>
              <a:srcRect t="-2368" b="-2368"/>
              <a:stretch>
                <a:fillRect/>
              </a:stretch>
            </p:blipFill>
          </mc:Fallback>
        </mc:AlternateContent>
        <p:spPr>
          <a:xfrm>
            <a:off x="1612714" y="1863365"/>
            <a:ext cx="6029691" cy="3316098"/>
          </a:xfrm>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17.11</a:t>
            </a:r>
            <a:r>
              <a:rPr lang="en-US" dirty="0" smtClean="0"/>
              <a:t>  Components </a:t>
            </a:r>
            <a:r>
              <a:rPr lang="en-US" dirty="0"/>
              <a:t>with incompatible interfaces</a:t>
            </a:r>
            <a:r>
              <a:rPr lang="en-GB" dirty="0" smtClean="0"/>
              <a:t> </a:t>
            </a:r>
            <a:endParaRPr lang="en-US" dirty="0"/>
          </a:p>
        </p:txBody>
      </p:sp>
      <p:pic>
        <p:nvPicPr>
          <p:cNvPr id="4" name="Content Placeholder 3" descr="17.11 IncompatibleComps.eps"/>
          <p:cNvPicPr>
            <a:picLocks noGrp="1" noChangeAspect="1"/>
          </p:cNvPicPr>
          <p:nvPr>
            <p:ph idx="1"/>
          </p:nvPr>
        </p:nvPicPr>
        <mc:AlternateContent>
          <mc:Choice xmlns:ma="http://schemas.microsoft.com/office/mac/drawingml/2008/main" Requires="ma">
            <p:blipFill>
              <a:blip r:embed="rId2"/>
              <a:srcRect t="-18745" b="-18745"/>
              <a:stretch>
                <a:fillRect/>
              </a:stretch>
            </p:blipFill>
          </mc:Choice>
          <mc:Fallback>
            <p:blipFill>
              <a:blip r:embed="rId3"/>
              <a:srcRect t="-18745" b="-18745"/>
              <a:stretch>
                <a:fillRect/>
              </a:stretch>
            </p:blipFill>
          </mc:Fallback>
        </mc:AlternateContent>
        <p:spPr>
          <a:xfrm>
            <a:off x="1269491" y="1897689"/>
            <a:ext cx="6304269" cy="3467105"/>
          </a:xfr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17.12</a:t>
            </a:r>
            <a:r>
              <a:rPr lang="en-US" dirty="0" smtClean="0"/>
              <a:t>  An </a:t>
            </a:r>
            <a:r>
              <a:rPr lang="en-US" dirty="0"/>
              <a:t>adaptor</a:t>
            </a:r>
            <a:r>
              <a:rPr lang="en-US" b="1" dirty="0"/>
              <a:t> </a:t>
            </a:r>
            <a:r>
              <a:rPr lang="en-US" dirty="0"/>
              <a:t>linking a data collector and a sensor </a:t>
            </a:r>
          </a:p>
        </p:txBody>
      </p:sp>
      <p:pic>
        <p:nvPicPr>
          <p:cNvPr id="4" name="Content Placeholder 3" descr="17.12 SensorAdapter.eps"/>
          <p:cNvPicPr>
            <a:picLocks noGrp="1" noChangeAspect="1"/>
          </p:cNvPicPr>
          <p:nvPr>
            <p:ph idx="1"/>
          </p:nvPr>
        </p:nvPicPr>
        <mc:AlternateContent>
          <mc:Choice xmlns:ma="http://schemas.microsoft.com/office/mac/drawingml/2008/main" Requires="ma">
            <p:blipFill>
              <a:blip r:embed="rId2"/>
              <a:srcRect t="-41660" b="-41660"/>
              <a:stretch>
                <a:fillRect/>
              </a:stretch>
            </p:blipFill>
          </mc:Choice>
          <mc:Fallback>
            <p:blipFill>
              <a:blip r:embed="rId3"/>
              <a:srcRect t="-41660" b="-41660"/>
              <a:stretch>
                <a:fillRect/>
              </a:stretch>
            </p:blipFill>
          </mc:Fallback>
        </mc:AlternateContent>
        <p:spPr>
          <a:xfrm>
            <a:off x="1429661" y="1897689"/>
            <a:ext cx="6212743" cy="3416770"/>
          </a:xfrm>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17.13</a:t>
            </a:r>
            <a:r>
              <a:rPr lang="en-US" dirty="0" smtClean="0"/>
              <a:t>  Photo</a:t>
            </a:r>
            <a:r>
              <a:rPr lang="en-US" b="1" dirty="0" smtClean="0"/>
              <a:t> </a:t>
            </a:r>
            <a:r>
              <a:rPr lang="en-US" dirty="0"/>
              <a:t>library composition</a:t>
            </a:r>
            <a:r>
              <a:rPr lang="en-GB" dirty="0" smtClean="0"/>
              <a:t> </a:t>
            </a:r>
            <a:endParaRPr lang="en-US" dirty="0"/>
          </a:p>
        </p:txBody>
      </p:sp>
      <p:pic>
        <p:nvPicPr>
          <p:cNvPr id="4" name="Content Placeholder 3" descr="17.13 PhotoLibComposition.eps"/>
          <p:cNvPicPr>
            <a:picLocks noGrp="1" noChangeAspect="1"/>
          </p:cNvPicPr>
          <p:nvPr>
            <p:ph idx="1"/>
          </p:nvPr>
        </p:nvPicPr>
        <mc:AlternateContent>
          <mc:Choice xmlns:ma="http://schemas.microsoft.com/office/mac/drawingml/2008/main" Requires="ma">
            <p:blipFill>
              <a:blip r:embed="rId2"/>
              <a:srcRect t="-25479" b="-25479"/>
              <a:stretch>
                <a:fillRect/>
              </a:stretch>
            </p:blipFill>
          </mc:Choice>
          <mc:Fallback>
            <p:blipFill>
              <a:blip r:embed="rId3"/>
              <a:srcRect t="-25479" b="-25479"/>
              <a:stretch>
                <a:fillRect/>
              </a:stretch>
            </p:blipFill>
          </mc:Fallback>
        </mc:AlternateContent>
        <p:spPr>
          <a:xfrm>
            <a:off x="1155085" y="1760389"/>
            <a:ext cx="6681813" cy="3674740"/>
          </a:xfrm>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17.14</a:t>
            </a:r>
            <a:r>
              <a:rPr lang="en-US" dirty="0" smtClean="0"/>
              <a:t> The </a:t>
            </a:r>
            <a:r>
              <a:rPr lang="en-US" dirty="0"/>
              <a:t>OCL</a:t>
            </a:r>
            <a:r>
              <a:rPr lang="en-US" b="1" dirty="0"/>
              <a:t> </a:t>
            </a:r>
            <a:r>
              <a:rPr lang="en-US" dirty="0"/>
              <a:t>description of the Photo Library interface</a:t>
            </a:r>
            <a:r>
              <a:rPr lang="en-GB" dirty="0" smtClean="0"/>
              <a:t> </a:t>
            </a:r>
            <a:endParaRPr lang="en-US" dirty="0"/>
          </a:p>
        </p:txBody>
      </p:sp>
      <p:sp>
        <p:nvSpPr>
          <p:cNvPr id="27650" name="Text Box 2"/>
          <p:cNvSpPr txBox="1">
            <a:spLocks noChangeArrowheads="1"/>
          </p:cNvSpPr>
          <p:nvPr/>
        </p:nvSpPr>
        <p:spPr bwMode="auto">
          <a:xfrm>
            <a:off x="1246188" y="1404938"/>
            <a:ext cx="6360863" cy="498527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lvl="0" indent="0" eaLnBrk="1" fontAlgn="base" latinLnBrk="0" hangingPunct="1">
              <a:lnSpc>
                <a:spcPct val="100000"/>
              </a:lnSpc>
              <a:spcBef>
                <a:spcPct val="0"/>
              </a:spcBef>
              <a:spcAft>
                <a:spcPct val="0"/>
              </a:spcAft>
              <a:tabLst/>
            </a:pPr>
            <a:r>
              <a:rPr kumimoji="0" lang="en-GB" sz="1400" b="0" i="0" u="none" strike="noStrike" cap="none" normalizeH="0" baseline="0" dirty="0">
                <a:ln>
                  <a:noFill/>
                </a:ln>
                <a:solidFill>
                  <a:schemeClr val="tx1"/>
                </a:solidFill>
                <a:effectLst/>
                <a:latin typeface="Arial"/>
                <a:ea typeface="ＭＳ Ｐゴシック" charset="-128"/>
                <a:cs typeface="Arial"/>
              </a:rPr>
              <a:t>-- The context keyword names the component to which the conditions apply</a:t>
            </a:r>
            <a:br>
              <a:rPr kumimoji="0" lang="en-GB" sz="1400" b="0" i="0" u="none" strike="noStrike" cap="none" normalizeH="0" baseline="0" dirty="0">
                <a:ln>
                  <a:noFill/>
                </a:ln>
                <a:solidFill>
                  <a:schemeClr val="tx1"/>
                </a:solidFill>
                <a:effectLst/>
                <a:latin typeface="Arial"/>
                <a:ea typeface="ＭＳ Ｐゴシック" charset="-128"/>
                <a:cs typeface="Arial"/>
              </a:rPr>
            </a:b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context</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addItem</a:t>
            </a:r>
            <a:r>
              <a:rPr kumimoji="0" lang="en-GB" sz="1400" b="0" i="0" u="none" strike="noStrike" cap="none" normalizeH="0" baseline="0" dirty="0">
                <a:ln>
                  <a:noFill/>
                </a:ln>
                <a:solidFill>
                  <a:schemeClr val="tx1"/>
                </a:solidFill>
                <a:effectLst/>
                <a:latin typeface="Arial"/>
                <a:ea typeface="ＭＳ Ｐゴシック" charset="-128"/>
                <a:cs typeface="Arial"/>
              </a:rPr>
              <a:t> </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a:ln>
                  <a:noFill/>
                </a:ln>
                <a:solidFill>
                  <a:schemeClr val="tx1"/>
                </a:solidFill>
                <a:effectLst/>
                <a:latin typeface="Arial"/>
                <a:ea typeface="ＭＳ Ｐゴシック" charset="-128"/>
                <a:cs typeface="Arial"/>
              </a:rPr>
              <a:t>-- The preconditions specify what must be true before execution of </a:t>
            </a:r>
            <a:r>
              <a:rPr kumimoji="0" lang="en-GB" sz="1400" b="0" i="0" u="none" strike="noStrike" cap="none" normalizeH="0" baseline="0" dirty="0" err="1">
                <a:ln>
                  <a:noFill/>
                </a:ln>
                <a:solidFill>
                  <a:schemeClr val="tx1"/>
                </a:solidFill>
                <a:effectLst/>
                <a:latin typeface="Arial"/>
                <a:ea typeface="ＭＳ Ｐゴシック" charset="-128"/>
                <a:cs typeface="Arial"/>
              </a:rPr>
              <a:t>addItem</a:t>
            </a: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pre</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PhotoLibrary.libSize</a:t>
            </a:r>
            <a:r>
              <a:rPr kumimoji="0" lang="en-GB" sz="1400" b="0" i="0" u="none" strike="noStrike" cap="none" normalizeH="0" baseline="0" dirty="0">
                <a:ln>
                  <a:noFill/>
                </a:ln>
                <a:solidFill>
                  <a:schemeClr val="tx1"/>
                </a:solidFill>
                <a:effectLst/>
                <a:latin typeface="Arial"/>
                <a:ea typeface="ＭＳ Ｐゴシック" charset="-128"/>
                <a:cs typeface="Arial"/>
              </a:rPr>
              <a:t>() &gt; 0</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rial"/>
                <a:ea typeface="ＭＳ Ｐゴシック" charset="-128"/>
                <a:cs typeface="Arial"/>
              </a:rPr>
              <a:t>) = null</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a:ln>
                  <a:noFill/>
                </a:ln>
                <a:solidFill>
                  <a:schemeClr val="tx1"/>
                </a:solidFill>
                <a:effectLst/>
                <a:latin typeface="Arial"/>
                <a:ea typeface="ＭＳ Ｐゴシック" charset="-128"/>
                <a:cs typeface="Arial"/>
              </a:rPr>
              <a:t>-- The </a:t>
            </a:r>
            <a:r>
              <a:rPr kumimoji="0" lang="en-GB" sz="1400" b="0" i="0" u="none" strike="noStrike" cap="none" normalizeH="0" baseline="0" dirty="0" err="1">
                <a:ln>
                  <a:noFill/>
                </a:ln>
                <a:solidFill>
                  <a:schemeClr val="tx1"/>
                </a:solidFill>
                <a:effectLst/>
                <a:latin typeface="Arial"/>
                <a:ea typeface="ＭＳ Ｐゴシック" charset="-128"/>
                <a:cs typeface="Arial"/>
              </a:rPr>
              <a:t>postconditions</a:t>
            </a:r>
            <a:r>
              <a:rPr kumimoji="0" lang="en-GB" sz="1400" b="0" i="0" u="none" strike="noStrike" cap="none" normalizeH="0" baseline="0" dirty="0">
                <a:ln>
                  <a:noFill/>
                </a:ln>
                <a:solidFill>
                  <a:schemeClr val="tx1"/>
                </a:solidFill>
                <a:effectLst/>
                <a:latin typeface="Arial"/>
                <a:ea typeface="ＭＳ Ｐゴシック" charset="-128"/>
                <a:cs typeface="Arial"/>
              </a:rPr>
              <a:t> specify what is true after execution</a:t>
            </a: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err="1">
                <a:ln>
                  <a:noFill/>
                </a:ln>
                <a:solidFill>
                  <a:schemeClr val="tx1"/>
                </a:solidFill>
                <a:effectLst/>
                <a:latin typeface="Arial"/>
                <a:ea typeface="ＭＳ Ｐゴシック" charset="-128"/>
                <a:cs typeface="Arial"/>
              </a:rPr>
              <a:t>post</a:t>
            </a:r>
            <a:r>
              <a:rPr kumimoji="0" lang="en-GB" sz="1400" b="0" i="0" u="none" strike="noStrike" cap="none" normalizeH="0" baseline="0" dirty="0" err="1">
                <a:ln>
                  <a:noFill/>
                </a:ln>
                <a:solidFill>
                  <a:schemeClr val="tx1"/>
                </a:solidFill>
                <a:effectLst/>
                <a:latin typeface="Arial"/>
                <a:ea typeface="ＭＳ Ｐゴシック" charset="-128"/>
                <a:cs typeface="Arial"/>
              </a:rPr>
              <a:t>:libSize</a:t>
            </a:r>
            <a:r>
              <a:rPr kumimoji="0" lang="en-GB" sz="1400" b="0" i="0" u="none" strike="noStrike" cap="none" normalizeH="0" baseline="0" dirty="0">
                <a:ln>
                  <a:noFill/>
                </a:ln>
                <a:solidFill>
                  <a:schemeClr val="tx1"/>
                </a:solidFill>
                <a:effectLst/>
                <a:latin typeface="Arial"/>
                <a:ea typeface="ＭＳ Ｐゴシック" charset="-128"/>
                <a:cs typeface="Arial"/>
              </a:rPr>
              <a:t> () = </a:t>
            </a:r>
            <a:r>
              <a:rPr kumimoji="0" lang="en-GB" sz="1400" b="0" i="0" u="none" strike="noStrike" cap="none" normalizeH="0" baseline="0" dirty="0" err="1">
                <a:ln>
                  <a:noFill/>
                </a:ln>
                <a:solidFill>
                  <a:schemeClr val="tx1"/>
                </a:solidFill>
                <a:effectLst/>
                <a:latin typeface="Arial"/>
                <a:ea typeface="ＭＳ Ｐゴシック" charset="-128"/>
                <a:cs typeface="Arial"/>
              </a:rPr>
              <a:t>libSize()@pre</a:t>
            </a:r>
            <a:r>
              <a:rPr kumimoji="0" lang="en-GB" sz="1400" b="0" i="0" u="none" strike="noStrike" cap="none" normalizeH="0" baseline="0" dirty="0">
                <a:ln>
                  <a:noFill/>
                </a:ln>
                <a:solidFill>
                  <a:schemeClr val="tx1"/>
                </a:solidFill>
                <a:effectLst/>
                <a:latin typeface="Arial"/>
                <a:ea typeface="ＭＳ Ｐゴシック" charset="-128"/>
                <a:cs typeface="Arial"/>
              </a:rPr>
              <a:t> + 1</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p</a:t>
            </a:r>
            <a:r>
              <a:rPr kumimoji="0" lang="en-GB" sz="1400" b="0" i="0" u="none" strike="noStrike" cap="none" normalizeH="0" baseline="0" dirty="0">
                <a:ln>
                  <a:noFill/>
                </a:ln>
                <a:solidFill>
                  <a:schemeClr val="tx1"/>
                </a:solidFill>
                <a:effectLst/>
                <a:latin typeface="Arial"/>
                <a:ea typeface="ＭＳ Ｐゴシック" charset="-128"/>
                <a:cs typeface="Arial"/>
              </a:rPr>
              <a:t> </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PhotoLibrary.catEntry(pid</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photodesc</a:t>
            </a: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context</a:t>
            </a:r>
            <a:r>
              <a:rPr kumimoji="0" lang="en-GB" sz="1400" b="0" i="0" u="none" strike="noStrike" cap="none" normalizeH="0" baseline="0" dirty="0">
                <a:ln>
                  <a:noFill/>
                </a:ln>
                <a:solidFill>
                  <a:schemeClr val="tx1"/>
                </a:solidFill>
                <a:effectLst/>
                <a:latin typeface="Arial"/>
                <a:ea typeface="ＭＳ Ｐゴシック" charset="-128"/>
                <a:cs typeface="Arial"/>
              </a:rPr>
              <a:t> delete</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pre</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rial"/>
                <a:ea typeface="ＭＳ Ｐゴシック" charset="-128"/>
                <a:cs typeface="Arial"/>
              </a:rPr>
              <a:t>) &lt;&gt; null ;</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post</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rial"/>
                <a:ea typeface="ＭＳ Ｐゴシック" charset="-128"/>
                <a:cs typeface="Arial"/>
              </a:rPr>
              <a:t>) = null</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PhotoLibrary.catEntry(pid</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PhotoLibrary.catEntry(pid)@pre</a:t>
            </a: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PhotoLibrary.libSize</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libSize()@pre</a:t>
            </a:r>
            <a:r>
              <a:rPr kumimoji="0" lang="en-GB" sz="1400" b="0" i="0" u="none" strike="noStrike" cap="none" normalizeH="0" baseline="0" dirty="0">
                <a:ln>
                  <a:noFill/>
                </a:ln>
                <a:solidFill>
                  <a:schemeClr val="tx1"/>
                </a:solidFill>
                <a:effectLst/>
                <a:latin typeface="Arial"/>
                <a:ea typeface="ＭＳ Ｐゴシック" charset="-128"/>
                <a:cs typeface="Arial"/>
              </a:rPr>
              <a:t>—1</a:t>
            </a:r>
          </a:p>
          <a:p>
            <a:pPr marL="0" lvl="0" indent="0" eaLnBrk="1" fontAlgn="base" latinLnBrk="0" hangingPunct="1">
              <a:lnSpc>
                <a:spcPct val="100000"/>
              </a:lnSpc>
              <a:spcBef>
                <a:spcPct val="0"/>
              </a:spcBef>
              <a:spcAft>
                <a:spcPct val="0"/>
              </a:spcAft>
              <a:tabLst/>
            </a:pPr>
            <a:endParaRPr kumimoji="0" lang="en-GB" sz="900" b="0" i="0" u="none" strike="noStrike" cap="none" normalizeH="0" baseline="0" dirty="0">
              <a:ln>
                <a:noFill/>
              </a:ln>
              <a:solidFill>
                <a:schemeClr val="tx1"/>
              </a:solidFill>
              <a:effectLst/>
              <a:latin typeface="Formata Regular" charset="0"/>
              <a:ea typeface="ＭＳ Ｐゴシック"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a:t>
            </a:r>
            <a:r>
              <a:rPr lang="en-US"/>
              <a:t>17.15</a:t>
            </a:r>
            <a:r>
              <a:rPr lang="en-US" smtClean="0"/>
              <a:t>  Data </a:t>
            </a:r>
            <a:r>
              <a:rPr lang="en-US" dirty="0"/>
              <a:t>collection and report generation components</a:t>
            </a:r>
            <a:r>
              <a:rPr lang="en-GB" dirty="0" smtClean="0"/>
              <a:t> </a:t>
            </a:r>
            <a:endParaRPr lang="en-US" dirty="0"/>
          </a:p>
        </p:txBody>
      </p:sp>
      <p:pic>
        <p:nvPicPr>
          <p:cNvPr id="4" name="Content Placeholder 3" descr="17.15 DataSysComposition.eps"/>
          <p:cNvPicPr>
            <a:picLocks noGrp="1" noChangeAspect="1"/>
          </p:cNvPicPr>
          <p:nvPr>
            <p:ph idx="1"/>
          </p:nvPr>
        </p:nvPicPr>
        <mc:AlternateContent>
          <mc:Choice xmlns:ma="http://schemas.microsoft.com/office/mac/drawingml/2008/main" Requires="ma">
            <p:blipFill>
              <a:blip r:embed="rId2"/>
              <a:srcRect t="-25884" b="-25884"/>
              <a:stretch>
                <a:fillRect/>
              </a:stretch>
            </p:blipFill>
          </mc:Choice>
          <mc:Fallback>
            <p:blipFill>
              <a:blip r:embed="rId3"/>
              <a:srcRect t="-25884" b="-25884"/>
              <a:stretch>
                <a:fillRect/>
              </a:stretch>
            </p:blipFill>
          </mc:Fallback>
        </mc:AlternateContent>
        <p:spPr>
          <a:xfrm>
            <a:off x="1040677" y="1748945"/>
            <a:ext cx="6864864" cy="3775411"/>
          </a:xfr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71"/>
            <a:ext cx="8229600" cy="1143000"/>
          </a:xfrm>
        </p:spPr>
        <p:txBody>
          <a:bodyPr/>
          <a:lstStyle/>
          <a:p>
            <a:r>
              <a:rPr lang="en-US" dirty="0"/>
              <a:t>Figure 17.1</a:t>
            </a:r>
            <a:r>
              <a:rPr lang="en-US" dirty="0" smtClean="0"/>
              <a:t>  Component </a:t>
            </a:r>
            <a:r>
              <a:rPr lang="en-US" dirty="0"/>
              <a:t>characteristics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405037"/>
          <a:ext cx="8229600" cy="5205094"/>
        </p:xfrm>
        <a:graphic>
          <a:graphicData uri="http://schemas.openxmlformats.org/drawingml/2006/table">
            <a:tbl>
              <a:tblPr firstRow="1" bandRow="1">
                <a:tableStyleId>{5C22544A-7EE6-4342-B048-85BDC9FD1C3A}</a:tableStyleId>
              </a:tblPr>
              <a:tblGrid>
                <a:gridCol w="1785732"/>
                <a:gridCol w="6443868"/>
              </a:tblGrid>
              <a:tr h="370840">
                <a:tc>
                  <a:txBody>
                    <a:bodyPr/>
                    <a:lstStyle/>
                    <a:p>
                      <a:pPr algn="just">
                        <a:spcAft>
                          <a:spcPts val="0"/>
                        </a:spcAft>
                      </a:pPr>
                      <a:r>
                        <a:rPr lang="en-GB" sz="1400" b="1" dirty="0" smtClean="0">
                          <a:solidFill>
                            <a:srgbClr val="000000"/>
                          </a:solidFill>
                          <a:latin typeface="Arial"/>
                          <a:ea typeface="Times New Roman"/>
                          <a:cs typeface="Arial"/>
                        </a:rPr>
                        <a:t>Component </a:t>
                      </a:r>
                      <a:r>
                        <a:rPr lang="en-GB" sz="1400" b="1" dirty="0">
                          <a:solidFill>
                            <a:srgbClr val="000000"/>
                          </a:solidFill>
                          <a:latin typeface="Arial"/>
                          <a:ea typeface="Times New Roman"/>
                          <a:cs typeface="Arial"/>
                        </a:rPr>
                        <a:t>characteristic</a:t>
                      </a:r>
                    </a:p>
                  </a:txBody>
                  <a:tcPr marL="73025" marR="73025" marT="73025" marB="73025"/>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73025" marB="73025"/>
                </a:tc>
              </a:tr>
              <a:tr h="370840">
                <a:tc>
                  <a:txBody>
                    <a:bodyPr/>
                    <a:lstStyle/>
                    <a:p>
                      <a:pPr algn="just">
                        <a:spcBef>
                          <a:spcPts val="600"/>
                        </a:spcBef>
                        <a:spcAft>
                          <a:spcPts val="0"/>
                        </a:spcAft>
                      </a:pPr>
                      <a:r>
                        <a:rPr lang="en-GB" sz="1400" dirty="0" smtClean="0">
                          <a:solidFill>
                            <a:srgbClr val="000000"/>
                          </a:solidFill>
                          <a:latin typeface="Arial"/>
                          <a:ea typeface="Times New Roman"/>
                          <a:cs typeface="Arial"/>
                        </a:rPr>
                        <a:t>Standardized</a:t>
                      </a:r>
                      <a:endParaRPr lang="en-GB" sz="1400" dirty="0">
                        <a:solidFill>
                          <a:srgbClr val="000000"/>
                        </a:solidFill>
                        <a:latin typeface="Arial"/>
                        <a:ea typeface="Times New Roman"/>
                        <a:cs typeface="Arial"/>
                      </a:endParaRPr>
                    </a:p>
                  </a:txBody>
                  <a:tcPr marL="73025" marR="73025" marT="0" marB="73025"/>
                </a:tc>
                <a:tc>
                  <a:txBody>
                    <a:bodyPr/>
                    <a:lstStyle/>
                    <a:p>
                      <a:pPr algn="just">
                        <a:spcBef>
                          <a:spcPts val="600"/>
                        </a:spcBef>
                        <a:spcAft>
                          <a:spcPts val="0"/>
                        </a:spcAft>
                      </a:pPr>
                      <a:r>
                        <a:rPr lang="en-GB" sz="1400">
                          <a:solidFill>
                            <a:srgbClr val="000000"/>
                          </a:solidFill>
                          <a:latin typeface="Arial"/>
                          <a:ea typeface="Times New Roman"/>
                          <a:cs typeface="Arial"/>
                        </a:rPr>
                        <a:t>Component standardization means that a component used in a CBSE process has to conform to a standard component model. This model may define component interfaces, component metadata, documentation, composition, and deployment.</a:t>
                      </a:r>
                    </a:p>
                  </a:txBody>
                  <a:tcPr marL="73025" marR="73025" marT="0" marB="73025"/>
                </a:tc>
              </a:tr>
              <a:tr h="370840">
                <a:tc>
                  <a:txBody>
                    <a:bodyPr/>
                    <a:lstStyle/>
                    <a:p>
                      <a:pPr algn="just">
                        <a:spcAft>
                          <a:spcPts val="0"/>
                        </a:spcAft>
                      </a:pPr>
                      <a:r>
                        <a:rPr lang="en-GB" sz="1400" dirty="0">
                          <a:solidFill>
                            <a:srgbClr val="000000"/>
                          </a:solidFill>
                          <a:latin typeface="Arial"/>
                          <a:ea typeface="Times New Roman"/>
                          <a:cs typeface="Arial"/>
                        </a:rPr>
                        <a:t>Independent</a:t>
                      </a:r>
                    </a:p>
                  </a:txBody>
                  <a:tcPr marL="73025" marR="73025" marT="0" marB="73025"/>
                </a:tc>
                <a:tc>
                  <a:txBody>
                    <a:bodyPr/>
                    <a:lstStyle/>
                    <a:p>
                      <a:pPr algn="just">
                        <a:spcAft>
                          <a:spcPts val="0"/>
                        </a:spcAft>
                      </a:pPr>
                      <a:r>
                        <a:rPr lang="en-GB" sz="1400">
                          <a:solidFill>
                            <a:srgbClr val="000000"/>
                          </a:solidFill>
                          <a:latin typeface="Arial"/>
                          <a:ea typeface="Times New Roman"/>
                          <a:cs typeface="Arial"/>
                        </a:rPr>
                        <a:t>A component should be independent—it should be possible to compose and deploy it without having to use other specific components. In situations where the component needs externally provided services, these should be explicitly set out in a ‘requires’ interface specification.</a:t>
                      </a:r>
                    </a:p>
                  </a:txBody>
                  <a:tcPr marL="73025" marR="73025" marT="0" marB="73025"/>
                </a:tc>
              </a:tr>
              <a:tr h="370840">
                <a:tc>
                  <a:txBody>
                    <a:bodyPr/>
                    <a:lstStyle/>
                    <a:p>
                      <a:pPr algn="just">
                        <a:spcAft>
                          <a:spcPts val="0"/>
                        </a:spcAft>
                      </a:pPr>
                      <a:r>
                        <a:rPr lang="en-GB" sz="1400">
                          <a:solidFill>
                            <a:srgbClr val="000000"/>
                          </a:solidFill>
                          <a:latin typeface="Arial"/>
                          <a:ea typeface="Times New Roman"/>
                          <a:cs typeface="Arial"/>
                        </a:rPr>
                        <a:t>Composable</a:t>
                      </a:r>
                    </a:p>
                  </a:txBody>
                  <a:tcPr marL="73025" marR="73025" marT="0" marB="73025"/>
                </a:tc>
                <a:tc>
                  <a:txBody>
                    <a:bodyPr/>
                    <a:lstStyle/>
                    <a:p>
                      <a:pPr algn="just">
                        <a:spcAft>
                          <a:spcPts val="0"/>
                        </a:spcAft>
                      </a:pPr>
                      <a:r>
                        <a:rPr lang="en-GB" sz="1400" dirty="0">
                          <a:solidFill>
                            <a:srgbClr val="000000"/>
                          </a:solidFill>
                          <a:latin typeface="Arial"/>
                          <a:ea typeface="Times New Roman"/>
                          <a:cs typeface="Arial"/>
                        </a:rPr>
                        <a:t>For a component to be </a:t>
                      </a:r>
                      <a:r>
                        <a:rPr lang="en-GB" sz="1400" dirty="0" err="1">
                          <a:solidFill>
                            <a:srgbClr val="000000"/>
                          </a:solidFill>
                          <a:latin typeface="Arial"/>
                          <a:ea typeface="Times New Roman"/>
                          <a:cs typeface="Arial"/>
                        </a:rPr>
                        <a:t>composable</a:t>
                      </a:r>
                      <a:r>
                        <a:rPr lang="en-GB" sz="1400" dirty="0">
                          <a:solidFill>
                            <a:srgbClr val="000000"/>
                          </a:solidFill>
                          <a:latin typeface="Arial"/>
                          <a:ea typeface="Times New Roman"/>
                          <a:cs typeface="Arial"/>
                        </a:rPr>
                        <a:t>, all external interactions must take place through publicly defined interfaces. In addition, it must provide external access to information about itself, such as its methods and attributes.</a:t>
                      </a:r>
                    </a:p>
                  </a:txBody>
                  <a:tcPr marL="73025" marR="73025" marT="0" marB="73025"/>
                </a:tc>
              </a:tr>
              <a:tr h="370840">
                <a:tc>
                  <a:txBody>
                    <a:bodyPr/>
                    <a:lstStyle/>
                    <a:p>
                      <a:pPr algn="just">
                        <a:spcAft>
                          <a:spcPts val="0"/>
                        </a:spcAft>
                      </a:pPr>
                      <a:r>
                        <a:rPr lang="en-GB" sz="1400">
                          <a:solidFill>
                            <a:srgbClr val="000000"/>
                          </a:solidFill>
                          <a:latin typeface="Arial"/>
                          <a:ea typeface="Times New Roman"/>
                          <a:cs typeface="Arial"/>
                        </a:rPr>
                        <a:t>Deployable</a:t>
                      </a:r>
                    </a:p>
                  </a:txBody>
                  <a:tcPr marL="73025" marR="73025" marT="0" marB="73025"/>
                </a:tc>
                <a:tc>
                  <a:txBody>
                    <a:bodyPr/>
                    <a:lstStyle/>
                    <a:p>
                      <a:pPr algn="just">
                        <a:spcAft>
                          <a:spcPts val="0"/>
                        </a:spcAft>
                      </a:pPr>
                      <a:r>
                        <a:rPr lang="en-GB" sz="1400" dirty="0">
                          <a:solidFill>
                            <a:srgbClr val="000000"/>
                          </a:solidFill>
                          <a:latin typeface="Arial"/>
                          <a:ea typeface="Times New Roman"/>
                          <a:cs typeface="Arial"/>
                        </a:rPr>
                        <a:t>To be deployable, a component has to be self-contained. It must be able to operate as a stand-alone entity on a component platform that provides an implementation of the component model. This usually means that the component is binary and does not have to be compiled before it is deployed. If a component is implemented as a service, it does not have to be deployed by a user of a component. Rather, it is deployed by the service provider. </a:t>
                      </a:r>
                    </a:p>
                  </a:txBody>
                  <a:tcPr marL="73025" marR="73025" marT="0" marB="73025"/>
                </a:tc>
              </a:tr>
              <a:tr h="370840">
                <a:tc>
                  <a:txBody>
                    <a:bodyPr/>
                    <a:lstStyle/>
                    <a:p>
                      <a:pPr algn="just">
                        <a:spcAft>
                          <a:spcPts val="0"/>
                        </a:spcAft>
                      </a:pPr>
                      <a:r>
                        <a:rPr lang="en-GB" sz="1400">
                          <a:solidFill>
                            <a:srgbClr val="000000"/>
                          </a:solidFill>
                          <a:latin typeface="Arial"/>
                          <a:ea typeface="Times New Roman"/>
                          <a:cs typeface="Arial"/>
                        </a:rPr>
                        <a:t>Documented</a:t>
                      </a:r>
                    </a:p>
                  </a:txBody>
                  <a:tcPr marL="73025" marR="73025" marT="0" marB="73025"/>
                </a:tc>
                <a:tc>
                  <a:txBody>
                    <a:bodyPr/>
                    <a:lstStyle/>
                    <a:p>
                      <a:pPr algn="just">
                        <a:spcAft>
                          <a:spcPts val="0"/>
                        </a:spcAft>
                      </a:pPr>
                      <a:r>
                        <a:rPr lang="en-GB" sz="1400" dirty="0">
                          <a:solidFill>
                            <a:srgbClr val="000000"/>
                          </a:solidFill>
                          <a:latin typeface="Arial"/>
                          <a:ea typeface="Times New Roman"/>
                          <a:cs typeface="Arial"/>
                        </a:rPr>
                        <a:t>Components have to be fully documented so that potential users can decide whether or not the components meet their needs. The syntax and, ideally, the semantics of all component interfaces should be specified</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730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17.2</a:t>
            </a:r>
            <a:r>
              <a:rPr lang="en-US" dirty="0" smtClean="0"/>
              <a:t>  Component </a:t>
            </a:r>
            <a:r>
              <a:rPr lang="en-US" dirty="0"/>
              <a:t>interfaces</a:t>
            </a:r>
            <a:r>
              <a:rPr lang="en-GB" dirty="0" smtClean="0"/>
              <a:t> </a:t>
            </a:r>
            <a:endParaRPr lang="en-US" dirty="0"/>
          </a:p>
        </p:txBody>
      </p:sp>
      <p:pic>
        <p:nvPicPr>
          <p:cNvPr id="4" name="Content Placeholder 3" descr="17.2 CompInterfaces.eps"/>
          <p:cNvPicPr>
            <a:picLocks noGrp="1" noChangeAspect="1"/>
          </p:cNvPicPr>
          <p:nvPr>
            <p:ph idx="1"/>
          </p:nvPr>
        </p:nvPicPr>
        <mc:AlternateContent>
          <mc:Choice xmlns:ma="http://schemas.microsoft.com/office/mac/drawingml/2008/main" Requires="ma">
            <p:blipFill>
              <a:blip r:embed="rId2"/>
              <a:srcRect t="-89708" b="-89708"/>
              <a:stretch>
                <a:fillRect/>
              </a:stretch>
            </p:blipFill>
          </mc:Choice>
          <mc:Fallback>
            <p:blipFill>
              <a:blip r:embed="rId3"/>
              <a:srcRect t="-89708" b="-89708"/>
              <a:stretch>
                <a:fillRect/>
              </a:stretch>
            </p:blipFill>
          </mc:Fallback>
        </mc:AlternateContent>
        <p:spPr>
          <a:xfrm>
            <a:off x="983473" y="1600201"/>
            <a:ext cx="7128001" cy="3920126"/>
          </a:xfrm>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17.3</a:t>
            </a:r>
            <a:r>
              <a:rPr lang="en-US" dirty="0" smtClean="0"/>
              <a:t>  A</a:t>
            </a:r>
            <a:r>
              <a:rPr lang="en-US" b="1" dirty="0" smtClean="0"/>
              <a:t> </a:t>
            </a:r>
            <a:r>
              <a:rPr lang="en-US" dirty="0"/>
              <a:t>model of a data collector component</a:t>
            </a:r>
            <a:r>
              <a:rPr lang="en-GB" dirty="0" smtClean="0"/>
              <a:t> </a:t>
            </a:r>
            <a:endParaRPr lang="en-US" dirty="0"/>
          </a:p>
        </p:txBody>
      </p:sp>
      <p:pic>
        <p:nvPicPr>
          <p:cNvPr id="4" name="Content Placeholder 3" descr="17.3 DataCollector.eps"/>
          <p:cNvPicPr>
            <a:picLocks noGrp="1" noChangeAspect="1"/>
          </p:cNvPicPr>
          <p:nvPr>
            <p:ph idx="1"/>
          </p:nvPr>
        </p:nvPicPr>
        <mc:AlternateContent>
          <mc:Choice xmlns:ma="http://schemas.microsoft.com/office/mac/drawingml/2008/main" Requires="ma">
            <p:blipFill>
              <a:blip r:embed="rId2"/>
              <a:srcRect t="-19245" b="-19245"/>
              <a:stretch>
                <a:fillRect/>
              </a:stretch>
            </p:blipFill>
          </mc:Choice>
          <mc:Fallback>
            <p:blipFill>
              <a:blip r:embed="rId3"/>
              <a:srcRect t="-19245" b="-19245"/>
              <a:stretch>
                <a:fillRect/>
              </a:stretch>
            </p:blipFill>
          </mc:Fallback>
        </mc:AlternateContent>
        <p:spPr>
          <a:xfrm>
            <a:off x="1418221" y="1851923"/>
            <a:ext cx="6475880" cy="3561485"/>
          </a:xfr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17.4</a:t>
            </a:r>
            <a:r>
              <a:rPr lang="en-US" dirty="0" smtClean="0"/>
              <a:t>  Basic </a:t>
            </a:r>
            <a:r>
              <a:rPr lang="en-US" dirty="0"/>
              <a:t>elements of a component model</a:t>
            </a:r>
            <a:r>
              <a:rPr lang="en-GB" dirty="0" smtClean="0"/>
              <a:t> </a:t>
            </a:r>
            <a:endParaRPr lang="en-US" dirty="0"/>
          </a:p>
        </p:txBody>
      </p:sp>
      <p:pic>
        <p:nvPicPr>
          <p:cNvPr id="4" name="Content Placeholder 3" descr="17.4 ComponentModelElements.eps"/>
          <p:cNvPicPr>
            <a:picLocks noGrp="1" noChangeAspect="1"/>
          </p:cNvPicPr>
          <p:nvPr>
            <p:ph idx="1"/>
          </p:nvPr>
        </p:nvPicPr>
        <mc:AlternateContent>
          <mc:Choice xmlns:ma="http://schemas.microsoft.com/office/mac/drawingml/2008/main" Requires="ma">
            <p:blipFill>
              <a:blip r:embed="rId2"/>
              <a:srcRect t="-2622" b="-2622"/>
              <a:stretch>
                <a:fillRect/>
              </a:stretch>
            </p:blipFill>
          </mc:Choice>
          <mc:Fallback>
            <p:blipFill>
              <a:blip r:embed="rId3"/>
              <a:srcRect t="-2622" b="-2622"/>
              <a:stretch>
                <a:fillRect/>
              </a:stretch>
            </p:blipFill>
          </mc:Fallback>
        </mc:AlternateContent>
        <p:spPr>
          <a:xfrm>
            <a:off x="994913" y="1806156"/>
            <a:ext cx="6544524" cy="3599236"/>
          </a:xfrm>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17.5</a:t>
            </a:r>
            <a:r>
              <a:rPr lang="en-US" dirty="0" smtClean="0"/>
              <a:t>  Middleware </a:t>
            </a:r>
            <a:r>
              <a:rPr lang="en-US" dirty="0"/>
              <a:t>services defined in a component model</a:t>
            </a:r>
            <a:r>
              <a:rPr lang="en-GB" dirty="0" smtClean="0"/>
              <a:t> </a:t>
            </a:r>
            <a:endParaRPr lang="en-US" dirty="0"/>
          </a:p>
        </p:txBody>
      </p:sp>
      <p:pic>
        <p:nvPicPr>
          <p:cNvPr id="4" name="Content Placeholder 3" descr="17.5 ModelServices.eps"/>
          <p:cNvPicPr>
            <a:picLocks noGrp="1" noChangeAspect="1"/>
          </p:cNvPicPr>
          <p:nvPr>
            <p:ph idx="1"/>
          </p:nvPr>
        </p:nvPicPr>
        <mc:AlternateContent>
          <mc:Choice xmlns:ma="http://schemas.microsoft.com/office/mac/drawingml/2008/main" Requires="ma">
            <p:blipFill>
              <a:blip r:embed="rId2"/>
              <a:srcRect l="-4318" r="-4318"/>
              <a:stretch>
                <a:fillRect/>
              </a:stretch>
            </p:blipFill>
          </mc:Choice>
          <mc:Fallback>
            <p:blipFill>
              <a:blip r:embed="rId3"/>
              <a:srcRect l="-4318" r="-4318"/>
              <a:stretch>
                <a:fillRect/>
              </a:stretch>
            </p:blipFill>
          </mc:Fallback>
        </mc:AlternateContent>
        <p:spPr>
          <a:xfrm>
            <a:off x="1040677" y="1886249"/>
            <a:ext cx="6590287" cy="3624404"/>
          </a:xfr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17.6</a:t>
            </a:r>
            <a:r>
              <a:rPr lang="en-US" dirty="0" smtClean="0"/>
              <a:t>  CBSE </a:t>
            </a:r>
            <a:r>
              <a:rPr lang="en-US" dirty="0"/>
              <a:t>processes</a:t>
            </a:r>
            <a:r>
              <a:rPr lang="en-GB" dirty="0" smtClean="0"/>
              <a:t> </a:t>
            </a:r>
            <a:endParaRPr lang="en-US" dirty="0"/>
          </a:p>
        </p:txBody>
      </p:sp>
      <p:pic>
        <p:nvPicPr>
          <p:cNvPr id="4" name="Content Placeholder 3" descr="17.6 CBSEProcesses.eps"/>
          <p:cNvPicPr>
            <a:picLocks noGrp="1" noChangeAspect="1"/>
          </p:cNvPicPr>
          <p:nvPr>
            <p:ph idx="1"/>
          </p:nvPr>
        </p:nvPicPr>
        <mc:AlternateContent>
          <mc:Choice xmlns:ma="http://schemas.microsoft.com/office/mac/drawingml/2008/main" Requires="ma">
            <p:blipFill>
              <a:blip r:embed="rId2"/>
              <a:srcRect t="-5883" b="-5883"/>
              <a:stretch>
                <a:fillRect/>
              </a:stretch>
            </p:blipFill>
          </mc:Choice>
          <mc:Fallback>
            <p:blipFill>
              <a:blip r:embed="rId3"/>
              <a:srcRect t="-5883" b="-5883"/>
              <a:stretch>
                <a:fillRect/>
              </a:stretch>
            </p:blipFill>
          </mc:Fallback>
        </mc:AlternateContent>
        <p:spPr>
          <a:xfrm>
            <a:off x="1269062" y="1600200"/>
            <a:ext cx="8229600" cy="4525963"/>
          </a:xfr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17.7</a:t>
            </a:r>
            <a:r>
              <a:rPr lang="en-US" dirty="0" smtClean="0"/>
              <a:t>  CBSE </a:t>
            </a:r>
            <a:r>
              <a:rPr lang="en-US" dirty="0"/>
              <a:t>with reuse</a:t>
            </a:r>
            <a:r>
              <a:rPr lang="en-GB" dirty="0" smtClean="0"/>
              <a:t> </a:t>
            </a:r>
            <a:endParaRPr lang="en-US" dirty="0"/>
          </a:p>
        </p:txBody>
      </p:sp>
      <p:pic>
        <p:nvPicPr>
          <p:cNvPr id="4" name="Content Placeholder 3" descr="17.7 CBSEwithReuse.eps"/>
          <p:cNvPicPr>
            <a:picLocks noGrp="1" noChangeAspect="1"/>
          </p:cNvPicPr>
          <p:nvPr>
            <p:ph idx="1"/>
          </p:nvPr>
        </p:nvPicPr>
        <mc:AlternateContent>
          <mc:Choice xmlns:ma="http://schemas.microsoft.com/office/mac/drawingml/2008/main" Requires="ma">
            <p:blipFill>
              <a:blip r:embed="rId2"/>
              <a:srcRect t="-14599" b="-14599"/>
              <a:stretch>
                <a:fillRect/>
              </a:stretch>
            </p:blipFill>
          </mc:Choice>
          <mc:Fallback>
            <p:blipFill>
              <a:blip r:embed="rId3"/>
              <a:srcRect t="-14599" b="-14599"/>
              <a:stretch>
                <a:fillRect/>
              </a:stretch>
            </p:blipFill>
          </mc:Fallback>
        </mc:AlternateContent>
        <p:spPr>
          <a:xfrm>
            <a:off x="1441102" y="1932017"/>
            <a:ext cx="6075454" cy="3341266"/>
          </a:xfrm>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17.8</a:t>
            </a:r>
            <a:r>
              <a:rPr lang="en-US" dirty="0" smtClean="0"/>
              <a:t>  The</a:t>
            </a:r>
            <a:r>
              <a:rPr lang="en-US" b="1" dirty="0" smtClean="0"/>
              <a:t> </a:t>
            </a:r>
            <a:r>
              <a:rPr lang="en-US" dirty="0"/>
              <a:t>component identification process</a:t>
            </a:r>
            <a:r>
              <a:rPr lang="en-GB" dirty="0" smtClean="0"/>
              <a:t> </a:t>
            </a:r>
            <a:endParaRPr lang="en-US" dirty="0"/>
          </a:p>
        </p:txBody>
      </p:sp>
      <p:pic>
        <p:nvPicPr>
          <p:cNvPr id="4" name="Content Placeholder 3" descr="17.8 IdentifyComps.eps"/>
          <p:cNvPicPr>
            <a:picLocks noGrp="1" noChangeAspect="1"/>
          </p:cNvPicPr>
          <p:nvPr>
            <p:ph idx="1"/>
          </p:nvPr>
        </p:nvPicPr>
        <mc:AlternateContent>
          <mc:Choice xmlns:ma="http://schemas.microsoft.com/office/mac/drawingml/2008/main" Requires="ma">
            <p:blipFill>
              <a:blip r:embed="rId2"/>
              <a:srcRect t="-122023" b="-122023"/>
              <a:stretch>
                <a:fillRect/>
              </a:stretch>
            </p:blipFill>
          </mc:Choice>
          <mc:Fallback>
            <p:blipFill>
              <a:blip r:embed="rId3"/>
              <a:srcRect t="-122023" b="-122023"/>
              <a:stretch>
                <a:fillRect/>
              </a:stretch>
            </p:blipFill>
          </mc:Fallback>
        </mc:AlternateContent>
        <p:spPr>
          <a:xfrm>
            <a:off x="1647036" y="1840480"/>
            <a:ext cx="5629266" cy="3095879"/>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TotalTime>
  <Words>733</Words>
  <Application>Microsoft Macintosh PowerPoint</Application>
  <PresentationFormat>On-screen Show (4:3)</PresentationFormat>
  <Paragraphs>51</Paragraphs>
  <Slides>16</Slides>
  <Notes>0</Notes>
  <HiddenSlides>0</HiddenSlides>
  <MMClips>0</MMClips>
  <ScaleCrop>false</ScaleCrop>
  <HeadingPairs>
    <vt:vector size="4" baseType="variant">
      <vt:variant>
        <vt:lpstr>Design Template</vt:lpstr>
      </vt:variant>
      <vt:variant>
        <vt:i4>1</vt:i4>
      </vt:variant>
      <vt:variant>
        <vt:lpstr>Slide Titles</vt:lpstr>
      </vt:variant>
      <vt:variant>
        <vt:i4>16</vt:i4>
      </vt:variant>
    </vt:vector>
  </HeadingPairs>
  <TitlesOfParts>
    <vt:vector size="17" baseType="lpstr">
      <vt:lpstr>Office Theme</vt:lpstr>
      <vt:lpstr>Figures – Chapter 17</vt:lpstr>
      <vt:lpstr>Figure 17.1  Component characteristics </vt:lpstr>
      <vt:lpstr>Figure 17.2  Component interfaces </vt:lpstr>
      <vt:lpstr>Figure 17.3  A model of a data collector component </vt:lpstr>
      <vt:lpstr>Figure 17.4  Basic elements of a component model </vt:lpstr>
      <vt:lpstr>Figure 17.5  Middleware services defined in a component model </vt:lpstr>
      <vt:lpstr>Figure 17.6  CBSE processes </vt:lpstr>
      <vt:lpstr>Figure 17.7  CBSE with reuse </vt:lpstr>
      <vt:lpstr>Figure 17.8  The component identification process </vt:lpstr>
      <vt:lpstr>Figure 17.9  An example of validation failure with reused software </vt:lpstr>
      <vt:lpstr>Figure 17.10  Types of component composition </vt:lpstr>
      <vt:lpstr>Figure 17.11  Components with incompatible interfaces </vt:lpstr>
      <vt:lpstr>Figure 17.12  An adaptor linking a data collector and a sensor </vt:lpstr>
      <vt:lpstr>Figure 17.13  Photo library composition </vt:lpstr>
      <vt:lpstr>Figure 17.14 The OCL description of the Photo Library interface </vt:lpstr>
      <vt:lpstr>Figure 17.15  Data collection and report generation components </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17</dc:title>
  <dc:creator>Ian Sommerville</dc:creator>
  <cp:lastModifiedBy>Ian Sommerville</cp:lastModifiedBy>
  <cp:revision>1</cp:revision>
  <dcterms:created xsi:type="dcterms:W3CDTF">2009-11-20T20:49:43Z</dcterms:created>
  <dcterms:modified xsi:type="dcterms:W3CDTF">2009-11-20T21:09:24Z</dcterms:modified>
</cp:coreProperties>
</file>