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C7B21-981A-D34D-AE5A-9638E4AFF978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92CE9-E6ED-7D46-9634-ED33A44EB9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92CE9-E6ED-7D46-9634-ED33A44EB9A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C98B-F27B-D447-B8FF-979E98DD0D29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C98B-F27B-D447-B8FF-979E98DD0D29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C98B-F27B-D447-B8FF-979E98DD0D29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C98B-F27B-D447-B8FF-979E98DD0D29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C98B-F27B-D447-B8FF-979E98DD0D29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C98B-F27B-D447-B8FF-979E98DD0D29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C98B-F27B-D447-B8FF-979E98DD0D29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C98B-F27B-D447-B8FF-979E98DD0D29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C98B-F27B-D447-B8FF-979E98DD0D29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C98B-F27B-D447-B8FF-979E98DD0D29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C98B-F27B-D447-B8FF-979E98DD0D29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748-140F-D04F-8CDC-29637B613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BC98B-F27B-D447-B8FF-979E98DD0D29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10748-140F-D04F-8CDC-29637B6138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df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df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df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df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df"/><Relationship Id="rId3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df"/><Relationship Id="rId3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df"/><Relationship Id="rId3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– Chapter 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18.9 </a:t>
            </a:r>
            <a:r>
              <a:rPr lang="en-US" dirty="0"/>
              <a:t>A fat-client architecture for an ATM system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8.9 ATM-CS-sys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0331" r="-10331"/>
              <a:stretch>
                <a:fillRect/>
              </a:stretch>
            </p:blipFill>
          </mc:Choice>
          <mc:Fallback>
            <p:blipFill>
              <a:blip r:embed="rId3"/>
              <a:srcRect l="-10331" r="-10331"/>
              <a:stretch>
                <a:fillRect/>
              </a:stretch>
            </p:blipFill>
          </mc:Fallback>
        </mc:AlternateContent>
        <p:spPr>
          <a:xfrm>
            <a:off x="972033" y="1600201"/>
            <a:ext cx="7139442" cy="39264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18.10 </a:t>
            </a:r>
            <a:r>
              <a:rPr lang="en-US" dirty="0"/>
              <a:t>Three-tier architecture for an Internet banking system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8.10 InternetBanking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63" b="-1663"/>
              <a:stretch>
                <a:fillRect/>
              </a:stretch>
            </p:blipFill>
          </mc:Choice>
          <mc:Fallback>
            <p:blipFill>
              <a:blip r:embed="rId3"/>
              <a:srcRect t="-1663" b="-1663"/>
              <a:stretch>
                <a:fillRect/>
              </a:stretch>
            </p:blipFill>
          </mc:Fallback>
        </mc:AlternateContent>
        <p:spPr>
          <a:xfrm>
            <a:off x="1326695" y="1771828"/>
            <a:ext cx="6315710" cy="34733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18.11 </a:t>
            </a:r>
            <a:r>
              <a:rPr lang="en-US" dirty="0"/>
              <a:t>Use of client–server architectural patterns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17638"/>
          <a:ext cx="82296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616"/>
                <a:gridCol w="5416984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Architecture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Applications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Two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-tier client–server architecture with thin clients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Legacy system applications that are used when separating application processing and data management is impractical. Clients may access these as services, as discussed in Section 18.4.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Computationally intensive applications such as compilers with little or no data management.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Data-intensive applications (browsing and querying) with nonintensive application processing. Browsing the Web is the most common example of a situation where this architecture is used.</a:t>
                      </a:r>
                    </a:p>
                  </a:txBody>
                  <a:tcPr marL="73025" marR="73025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Two-tier client-server architecture with fat clients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Applications where application processing is provided by off-the-shelf software (e.g., Microsoft Excel) on the client.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Applications where computationally intensive processing of data (e.g., data visualization) is required.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Mobile applications where internet connectivity cannot be guaranteed. Some local processing using cached information from the database is therefore possible.</a:t>
                      </a:r>
                    </a:p>
                  </a:txBody>
                  <a:tcPr marL="73025" marR="73025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Multi-tier client–server architecture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Large-scale applications with hundreds or thousands of clients.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Applications where both the data and the application are volatile. 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Applications where data from multiple sources are integrated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18.12 </a:t>
            </a:r>
            <a:r>
              <a:rPr lang="en-US" dirty="0"/>
              <a:t>A distributed component architecture </a:t>
            </a:r>
          </a:p>
        </p:txBody>
      </p:sp>
      <p:pic>
        <p:nvPicPr>
          <p:cNvPr id="4" name="Content Placeholder 3" descr="18.12 DistribCompArch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819" b="-819"/>
              <a:stretch>
                <a:fillRect/>
              </a:stretch>
            </p:blipFill>
          </mc:Choice>
          <mc:Fallback>
            <p:blipFill>
              <a:blip r:embed="rId3"/>
              <a:srcRect t="-819" b="-819"/>
              <a:stretch>
                <a:fillRect/>
              </a:stretch>
            </p:blipFill>
          </mc:Fallback>
        </mc:AlternateContent>
        <p:spPr>
          <a:xfrm>
            <a:off x="1146293" y="1600200"/>
            <a:ext cx="6636409" cy="36497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18.13 </a:t>
            </a:r>
            <a:r>
              <a:rPr lang="en-US" dirty="0"/>
              <a:t>A distributed component architecture for a data mining system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8.13 DataMining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8106" r="-18106"/>
              <a:stretch>
                <a:fillRect/>
              </a:stretch>
            </p:blipFill>
          </mc:Choice>
          <mc:Fallback>
            <p:blipFill>
              <a:blip r:embed="rId3"/>
              <a:srcRect l="-18106" r="-18106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18.14 </a:t>
            </a:r>
            <a:r>
              <a:rPr lang="en-US" dirty="0"/>
              <a:t>A decentralized p2p architecture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8.14 DecentralisedP2P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9576" b="-19576"/>
              <a:stretch>
                <a:fillRect/>
              </a:stretch>
            </p:blipFill>
          </mc:Choice>
          <mc:Fallback>
            <p:blipFill>
              <a:blip r:embed="rId3"/>
              <a:srcRect t="-19576" b="-19576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18.15 </a:t>
            </a:r>
            <a:r>
              <a:rPr lang="en-US" dirty="0"/>
              <a:t>A </a:t>
            </a:r>
            <a:r>
              <a:rPr lang="en-US" dirty="0" err="1"/>
              <a:t>semicentralized</a:t>
            </a:r>
            <a:r>
              <a:rPr lang="en-US" dirty="0"/>
              <a:t> p2p architecture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8.15 SemiCentralizedP2P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9524" r="-19524"/>
              <a:stretch>
                <a:fillRect/>
              </a:stretch>
            </p:blipFill>
          </mc:Choice>
          <mc:Fallback>
            <p:blipFill>
              <a:blip r:embed="rId3"/>
              <a:srcRect l="-19524" r="-19524"/>
              <a:stretch>
                <a:fillRect/>
              </a:stretch>
            </p:blipFill>
          </mc:Fallback>
        </mc:AlternateContent>
        <p:spPr>
          <a:xfrm>
            <a:off x="1173318" y="1600200"/>
            <a:ext cx="6501293" cy="35754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18.16 </a:t>
            </a:r>
            <a:r>
              <a:rPr lang="en-US" dirty="0"/>
              <a:t>Configuration of a software system offered as a service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8.16 CustomerConfig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3869" b="-3869"/>
              <a:stretch>
                <a:fillRect/>
              </a:stretch>
            </p:blipFill>
          </mc:Choice>
          <mc:Fallback>
            <p:blipFill>
              <a:blip r:embed="rId3"/>
              <a:srcRect t="-3869" b="-3869"/>
              <a:stretch>
                <a:fillRect/>
              </a:stretch>
            </p:blipFill>
          </mc:Fallback>
        </mc:AlternateContent>
        <p:spPr>
          <a:xfrm>
            <a:off x="1565154" y="1829870"/>
            <a:ext cx="6163502" cy="33896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18.17 </a:t>
            </a:r>
            <a:r>
              <a:rPr lang="en-US" dirty="0"/>
              <a:t>A multitenant database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8.17 MultiTenantDB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37524" b="-37524"/>
              <a:stretch>
                <a:fillRect/>
              </a:stretch>
            </p:blipFill>
          </mc:Choice>
          <mc:Fallback>
            <p:blipFill>
              <a:blip r:embed="rId3"/>
              <a:srcRect t="-37524" b="-37524"/>
              <a:stretch>
                <a:fillRect/>
              </a:stretch>
            </p:blipFill>
          </mc:Fallback>
        </mc:AlternateContent>
        <p:spPr>
          <a:xfrm>
            <a:off x="914400" y="1194900"/>
            <a:ext cx="82296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18.1 </a:t>
            </a:r>
            <a:r>
              <a:rPr lang="en-US" dirty="0"/>
              <a:t>Procedural interaction between a diner and a waiter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8.1 Call-BasedInteraction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59708" r="-59708"/>
              <a:stretch>
                <a:fillRect/>
              </a:stretch>
            </p:blipFill>
          </mc:Choice>
          <mc:Fallback>
            <p:blipFill>
              <a:blip r:embed="rId3"/>
              <a:srcRect l="-59708" r="-59708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18.2 </a:t>
            </a:r>
            <a:r>
              <a:rPr lang="en-US" dirty="0"/>
              <a:t>Message-based interaction between a waiter and the kitchen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823316" y="1417638"/>
            <a:ext cx="5438775" cy="293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&lt;starter&gt;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&lt;dish name = “soup” type = “tomato” /&gt;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&lt;dish name = “soup” type = “fish” /&gt;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&lt;dish name = “pigeon salad” /&gt;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&lt;/starter&gt;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&lt;main course&gt;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&lt;dish name = “steak” type = “sirloin” cooking = “medium” /&gt;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&lt;dish name = “steak” type = “fillet” cooking = “rare” /&gt;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&lt;dish name = “sea bass”&gt;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&lt;/main&gt;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&lt;accompaniment&gt;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&lt;dish name = “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french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 fries” portions = “2” /&gt;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&lt;dish name = “salad” portions = “1” /&gt;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&lt;/accompaniment&gt;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18.3 </a:t>
            </a:r>
            <a:r>
              <a:rPr lang="en-US" dirty="0"/>
              <a:t>Middleware in a distributed system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8.3 Middleware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7029" r="-7029"/>
              <a:stretch>
                <a:fillRect/>
              </a:stretch>
            </p:blipFill>
          </mc:Choice>
          <mc:Fallback>
            <p:blipFill>
              <a:blip r:embed="rId4"/>
              <a:srcRect l="-7029" r="-7029"/>
              <a:stretch>
                <a:fillRect/>
              </a:stretch>
            </p:blipFill>
          </mc:Fallback>
        </mc:AlternateContent>
        <p:spPr>
          <a:xfrm>
            <a:off x="457200" y="1691736"/>
            <a:ext cx="82296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18.4 </a:t>
            </a:r>
            <a:r>
              <a:rPr lang="en-US" dirty="0"/>
              <a:t>Client–server interaction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8.4 ClientServerComputing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369" b="-16369"/>
              <a:stretch>
                <a:fillRect/>
              </a:stretch>
            </p:blipFill>
          </mc:Choice>
          <mc:Fallback>
            <p:blipFill>
              <a:blip r:embed="rId3"/>
              <a:srcRect t="-16369" b="-16369"/>
              <a:stretch>
                <a:fillRect/>
              </a:stretch>
            </p:blipFill>
          </mc:Fallback>
        </mc:AlternateContent>
        <p:spPr>
          <a:xfrm>
            <a:off x="949151" y="1600201"/>
            <a:ext cx="7047916" cy="38760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18.5 </a:t>
            </a:r>
            <a:r>
              <a:rPr lang="en-US" dirty="0"/>
              <a:t>Mapping of clients and servers to networked computers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8.5 ClientServerNetwork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23541" b="-23541"/>
              <a:stretch>
                <a:fillRect/>
              </a:stretch>
            </p:blipFill>
          </mc:Choice>
          <mc:Fallback>
            <p:blipFill>
              <a:blip r:embed="rId3"/>
              <a:srcRect t="-23541" b="-23541"/>
              <a:stretch>
                <a:fillRect/>
              </a:stretch>
            </p:blipFill>
          </mc:Fallback>
        </mc:AlternateContent>
        <p:spPr>
          <a:xfrm>
            <a:off x="869067" y="1600201"/>
            <a:ext cx="7070797" cy="38886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18.6 </a:t>
            </a:r>
            <a:r>
              <a:rPr lang="en-US" dirty="0"/>
              <a:t>Layered architectural model for client–server application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8.6 LayeredAppArch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8120" r="-28120"/>
              <a:stretch>
                <a:fillRect/>
              </a:stretch>
            </p:blipFill>
          </mc:Choice>
          <mc:Fallback>
            <p:blipFill>
              <a:blip r:embed="rId3"/>
              <a:srcRect l="-28120" r="-28120"/>
              <a:stretch>
                <a:fillRect/>
              </a:stretch>
            </p:blipFill>
          </mc:Fallback>
        </mc:AlternateContent>
        <p:spPr>
          <a:xfrm>
            <a:off x="1486865" y="1794714"/>
            <a:ext cx="6075454" cy="33412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18.7 </a:t>
            </a:r>
            <a:r>
              <a:rPr lang="en-US" dirty="0"/>
              <a:t>A traffic management system with a master-slave architecture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8.7 MasterSlaveArch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558" b="-16558"/>
              <a:stretch>
                <a:fillRect/>
              </a:stretch>
            </p:blipFill>
          </mc:Choice>
          <mc:Fallback>
            <p:blipFill>
              <a:blip r:embed="rId3"/>
              <a:srcRect t="-16558" b="-16558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18.8 </a:t>
            </a:r>
            <a:r>
              <a:rPr lang="en-US" dirty="0"/>
              <a:t>Thin- and fat-client architectural models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8.8 ThinFatClient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8755" b="-8755"/>
              <a:stretch>
                <a:fillRect/>
              </a:stretch>
            </p:blipFill>
          </mc:Choice>
          <mc:Fallback>
            <p:blipFill>
              <a:blip r:embed="rId3"/>
              <a:srcRect t="-8755" b="-8755"/>
              <a:stretch>
                <a:fillRect/>
              </a:stretch>
            </p:blipFill>
          </mc:Fallback>
        </mc:AlternateContent>
        <p:spPr>
          <a:xfrm>
            <a:off x="1303814" y="1600201"/>
            <a:ext cx="6189862" cy="34041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491</Words>
  <Application>Microsoft Macintosh PowerPoint</Application>
  <PresentationFormat>On-screen Show (4:3)</PresentationFormat>
  <Paragraphs>48</Paragraphs>
  <Slides>18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Figures – Chapter 18</vt:lpstr>
      <vt:lpstr>Figure 18.1 Procedural interaction between a diner and a waiter </vt:lpstr>
      <vt:lpstr>Figure 18.2 Message-based interaction between a waiter and the kitchen </vt:lpstr>
      <vt:lpstr>Figure 18.3 Middleware in a distributed system </vt:lpstr>
      <vt:lpstr>Figure 18.4 Client–server interaction </vt:lpstr>
      <vt:lpstr>Figure 18.5 Mapping of clients and servers to networked computers </vt:lpstr>
      <vt:lpstr>Figure 18.6 Layered architectural model for client–server application </vt:lpstr>
      <vt:lpstr>Figure 18.7 A traffic management system with a master-slave architecture </vt:lpstr>
      <vt:lpstr>Figure 18.8 Thin- and fat-client architectural models </vt:lpstr>
      <vt:lpstr>Figure 18.9 A fat-client architecture for an ATM system </vt:lpstr>
      <vt:lpstr>Figure 18.10 Three-tier architecture for an Internet banking system </vt:lpstr>
      <vt:lpstr>Figure 18.11 Use of client–server architectural patterns </vt:lpstr>
      <vt:lpstr>Figure 18.12 A distributed component architecture </vt:lpstr>
      <vt:lpstr>Figure 18.13 A distributed component architecture for a data mining system </vt:lpstr>
      <vt:lpstr>Figure 18.14 A decentralized p2p architecture </vt:lpstr>
      <vt:lpstr>Figure 18.15 A semicentralized p2p architecture </vt:lpstr>
      <vt:lpstr>Figure 18.16 Configuration of a software system offered as a service </vt:lpstr>
      <vt:lpstr>Figure 18.17 A multitenant database </vt:lpstr>
    </vt:vector>
  </TitlesOfParts>
  <Company>St Andrews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18</dc:title>
  <dc:creator>Ian Sommerville</dc:creator>
  <cp:lastModifiedBy>Ian Sommerville</cp:lastModifiedBy>
  <cp:revision>2</cp:revision>
  <dcterms:created xsi:type="dcterms:W3CDTF">2009-11-29T20:07:17Z</dcterms:created>
  <dcterms:modified xsi:type="dcterms:W3CDTF">2009-11-29T20:30:30Z</dcterms:modified>
</cp:coreProperties>
</file>