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7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8CDB-890A-3742-9E38-A855EF4B8CC1}" type="datetimeFigureOut">
              <a:rPr lang="en-US" smtClean="0"/>
              <a:t>11/29/09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8437-7EE6-ED48-AB3C-19DA85FCB2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– Chapter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19.9 </a:t>
            </a:r>
            <a:r>
              <a:rPr lang="en-US" dirty="0"/>
              <a:t>Catalog interface design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0 MessageUML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7814" r="-27814"/>
              <a:stretch>
                <a:fillRect/>
              </a:stretch>
            </p:blipFill>
          </mc:Choice>
          <mc:Fallback>
            <p:blipFill>
              <a:blip r:embed="rId3"/>
              <a:srcRect l="-27814" r="-27814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19.10 </a:t>
            </a:r>
            <a:r>
              <a:rPr lang="en-US" dirty="0"/>
              <a:t>UML definition of input and output messages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11060"/>
          <a:ext cx="8229600" cy="516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2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Outputs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Exceptions</a:t>
                      </a:r>
                      <a:endParaRPr lang="en-GB" sz="12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MakeCatalog</a:t>
                      </a:r>
                      <a:endParaRPr lang="en-GB" sz="12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mcIn</a:t>
                      </a: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/>
                      </a:r>
                      <a:b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PDF-flag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mcOut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the catalog for that company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mcFault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Compare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compIn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Entry attribute (up to 6)</a:t>
                      </a:r>
                      <a:b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 (up to 4)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compOut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page showing comparison table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compFault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catalog number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Unknown attribute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Lookup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lookIn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lookOut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page with the item information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lookFault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catalog number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searchIn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 string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searchOut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web page with search results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searchFault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Badly formed search string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CheckDelivery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gdIn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  <a:b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items required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gdOut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Expected delivery date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gdFault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catalog number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 availability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Zero items requested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PlaceOrder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items required</a:t>
                      </a: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poOut</a:t>
                      </a:r>
                      <a:endParaRPr lang="en-GB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items required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Predicted delivery date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Unit price estimate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price estimate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poFault</a:t>
                      </a:r>
                      <a:endParaRPr lang="en-GB" sz="12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</a:t>
                      </a:r>
                      <a:r>
                        <a:rPr lang="en-GB" sz="12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number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Zero items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requested</a:t>
                      </a:r>
                      <a:endParaRPr lang="en-GB" sz="12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19.11 </a:t>
            </a:r>
            <a:r>
              <a:rPr lang="en-US" dirty="0"/>
              <a:t>Services providing access to a legacy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1 MaintenanceServ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530" r="-1530"/>
              <a:stretch>
                <a:fillRect/>
              </a:stretch>
            </p:blipFill>
          </mc:Choice>
          <mc:Fallback>
            <p:blipFill>
              <a:blip r:embed="rId3"/>
              <a:srcRect l="-1530" r="-1530"/>
              <a:stretch>
                <a:fillRect/>
              </a:stretch>
            </p:blipFill>
          </mc:Fallback>
        </mc:AlternateContent>
        <p:spPr>
          <a:xfrm>
            <a:off x="1119270" y="1681261"/>
            <a:ext cx="7041758" cy="387269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19.12 </a:t>
            </a:r>
            <a:r>
              <a:rPr lang="en-US" dirty="0"/>
              <a:t>Vacation package workflow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2 VacationPackageWflow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0451" b="-20451"/>
              <a:stretch>
                <a:fillRect/>
              </a:stretch>
            </p:blipFill>
          </mc:Choice>
          <mc:Fallback>
            <p:blipFill>
              <a:blip r:embed="rId3"/>
              <a:srcRect t="-20451" b="-20451"/>
              <a:stretch>
                <a:fillRect/>
              </a:stretch>
            </p:blipFill>
          </mc:Fallback>
        </mc:AlternateContent>
        <p:spPr>
          <a:xfrm>
            <a:off x="457200" y="2086560"/>
            <a:ext cx="822960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19.13 </a:t>
            </a:r>
            <a:r>
              <a:rPr lang="en-US" dirty="0"/>
              <a:t>Service construction by composition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3 ConstByCompo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76186" b="-76186"/>
              <a:stretch>
                <a:fillRect/>
              </a:stretch>
            </p:blipFill>
          </mc:Choice>
          <mc:Fallback>
            <p:blipFill>
              <a:blip r:embed="rId3"/>
              <a:srcRect t="-76186" b="-7618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19.14 </a:t>
            </a:r>
            <a:r>
              <a:rPr lang="en-US" dirty="0"/>
              <a:t>A fragment of a hotel booking workflow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4 HotelBookingWflow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528" r="-10528"/>
              <a:stretch>
                <a:fillRect/>
              </a:stretch>
            </p:blipFill>
          </mc:Choice>
          <mc:Fallback>
            <p:blipFill>
              <a:blip r:embed="rId3"/>
              <a:srcRect l="-10528" r="-10528"/>
              <a:stretch>
                <a:fillRect/>
              </a:stretch>
            </p:blipFill>
          </mc:Fallback>
        </mc:AlternateContent>
        <p:spPr>
          <a:xfrm>
            <a:off x="-502153" y="1600200"/>
            <a:ext cx="9879223" cy="54331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19.15 </a:t>
            </a:r>
            <a:r>
              <a:rPr lang="en-US" dirty="0"/>
              <a:t>Interacting workflows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5 InteractingWorkflow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5970" r="-25970"/>
              <a:stretch>
                <a:fillRect/>
              </a:stretch>
            </p:blipFill>
          </mc:Choice>
          <mc:Fallback>
            <p:blipFill>
              <a:blip r:embed="rId3"/>
              <a:srcRect l="-25970" r="-25970"/>
              <a:stretch>
                <a:fillRect/>
              </a:stretch>
            </p:blipFill>
          </mc:Fallback>
        </mc:AlternateContent>
        <p:spPr>
          <a:xfrm>
            <a:off x="-1524407" y="1417638"/>
            <a:ext cx="11608438" cy="638419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19.1 </a:t>
            </a:r>
            <a:r>
              <a:rPr lang="en-US" dirty="0"/>
              <a:t>Service-oriented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 SOA-Triangl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3978" b="-3978"/>
              <a:stretch>
                <a:fillRect/>
              </a:stretch>
            </p:blipFill>
          </mc:Choice>
          <mc:Fallback>
            <p:blipFill>
              <a:blip r:embed="rId3"/>
              <a:srcRect t="-3978" b="-3978"/>
              <a:stretch>
                <a:fillRect/>
              </a:stretch>
            </p:blipFill>
          </mc:Fallback>
        </mc:AlternateContent>
        <p:spPr>
          <a:xfrm>
            <a:off x="1955935" y="1874808"/>
            <a:ext cx="5709351" cy="313992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19.2 </a:t>
            </a:r>
            <a:r>
              <a:rPr lang="en-US" dirty="0"/>
              <a:t>Web service standards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2 WSProtocolStack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6078" r="-16078"/>
              <a:stretch>
                <a:fillRect/>
              </a:stretch>
            </p:blipFill>
          </mc:Choice>
          <mc:Fallback>
            <p:blipFill>
              <a:blip r:embed="rId3"/>
              <a:srcRect l="-16078" r="-16078"/>
              <a:stretch>
                <a:fillRect/>
              </a:stretch>
            </p:blipFill>
          </mc:Fallback>
        </mc:AlternateContent>
        <p:spPr>
          <a:xfrm>
            <a:off x="1040677" y="1600201"/>
            <a:ext cx="6510202" cy="358036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19.3 </a:t>
            </a:r>
            <a:r>
              <a:rPr lang="en-US" dirty="0"/>
              <a:t>A service-based, in-car information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5" name="Content Placeholder 4" descr="19.3 In_CarInfo_System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6398" r="-36398"/>
              <a:stretch>
                <a:fillRect/>
              </a:stretch>
            </p:blipFill>
          </mc:Choice>
          <mc:Fallback>
            <p:blipFill>
              <a:blip r:embed="rId3"/>
              <a:srcRect l="-36398" r="-36398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19.4 </a:t>
            </a:r>
            <a:r>
              <a:rPr lang="en-US" dirty="0"/>
              <a:t>Organization of a WSDL specification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4 WSDL-Structur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1935" b="-11935"/>
              <a:stretch>
                <a:fillRect/>
              </a:stretch>
            </p:blipFill>
          </mc:Choice>
          <mc:Fallback>
            <p:blipFill>
              <a:blip r:embed="rId3"/>
              <a:srcRect t="-11935" b="-11935"/>
              <a:stretch>
                <a:fillRect/>
              </a:stretch>
            </p:blipFill>
          </mc:Fallback>
        </mc:AlternateContent>
        <p:spPr>
          <a:xfrm>
            <a:off x="1258051" y="1600200"/>
            <a:ext cx="6212743" cy="341676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19.5 </a:t>
            </a:r>
            <a:r>
              <a:rPr lang="en-US" dirty="0"/>
              <a:t>Part of a WSDL description for a web service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85875" y="1303338"/>
            <a:ext cx="4548895" cy="50240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GB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Define some of the types used. Assume that the namespace prefixes  ‘</a:t>
            </a:r>
            <a:r>
              <a:rPr kumimoji="0" lang="en-GB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ws</a:t>
            </a:r>
            <a:r>
              <a:rPr kumimoji="0" lang="en-GB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’ refers to the namespace URI for XML schemas and the namespace prefix associated with this definition is </a:t>
            </a:r>
            <a:r>
              <a:rPr kumimoji="0" lang="en-GB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. 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&lt;types&gt;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schema 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targetNameSpace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“http://.../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xmlns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“http://…/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PlaceAndDate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type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pdrec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MaxMinTemp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type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mmtrec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element name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InDataFault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type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errmess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kumimoji="0" lang="en-GB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complexType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pdrec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sequence&gt;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“town” type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xs:string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”/&gt;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“country” type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xs:string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”/&gt;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“day” type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xs:date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xs:complexType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</a:pPr>
            <a:r>
              <a:rPr kumimoji="0" lang="en-GB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Definitions of </a:t>
            </a:r>
            <a:r>
              <a:rPr kumimoji="0" lang="en-GB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MaxMinType</a:t>
            </a:r>
            <a:r>
              <a:rPr kumimoji="0" lang="en-GB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and </a:t>
            </a:r>
            <a:r>
              <a:rPr kumimoji="0" lang="en-GB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InDataFault</a:t>
            </a:r>
            <a:r>
              <a:rPr kumimoji="0" lang="en-GB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here</a:t>
            </a:r>
            <a:endParaRPr kumimoji="0" lang="en-GB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&lt;/schema&gt;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&lt;/types&gt;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</a:pPr>
            <a:r>
              <a:rPr kumimoji="0" lang="en-GB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Now define the interface and its operations. In this case, there is only a single operation to return maximum and minimum temperatures.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&lt;interface name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weatherInfo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&lt;operation name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getMaxMinTemps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pattern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wsdlns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in-out”&gt;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&lt;input 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messageLabel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“In” element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PlaceAndDate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&lt;output 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messageLabel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“Out” element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weathns:MaxMinTemp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outfault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messageLabel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“Out” element = “</a:t>
            </a:r>
            <a:r>
              <a:rPr kumimoji="0" lang="en-GB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weathns:InDataFault</a:t>
            </a: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&lt;/operation&gt;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&lt;/interface&gt;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19.6 </a:t>
            </a:r>
            <a:r>
              <a:rPr lang="en-US" dirty="0"/>
              <a:t>The service engineering process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6 ServiceEng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7862" b="-17862"/>
              <a:stretch>
                <a:fillRect/>
              </a:stretch>
            </p:blipFill>
          </mc:Choice>
          <mc:Fallback>
            <p:blipFill>
              <a:blip r:embed="rId3"/>
              <a:srcRect t="-17862" b="-17862"/>
              <a:stretch>
                <a:fillRect/>
              </a:stretch>
            </p:blipFill>
          </mc:Fallback>
        </mc:AlternateContent>
        <p:spPr>
          <a:xfrm>
            <a:off x="1429661" y="1600201"/>
            <a:ext cx="5983929" cy="329093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19.7 </a:t>
            </a:r>
            <a:r>
              <a:rPr lang="en-US" dirty="0"/>
              <a:t>Service classification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329740"/>
          <a:ext cx="8229600" cy="175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Utility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Business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Coordination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Task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Currency converter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Employee locator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Validate claim form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 credit rating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Process expense claim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Pay external supplier&lt;/TB&gt;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Entity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Document style checker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Web form to XML converter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Expenses form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Student application form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19.8 </a:t>
            </a:r>
            <a:r>
              <a:rPr lang="en-US" dirty="0"/>
              <a:t>Functional descriptions of catalog service operations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2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MakeCatalog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Creates a version of the catalog tailored for a specific customer. Includes an optional parameter to create a downloadable PDF version of the catalog.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Compare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Provides a comparison of up to six characteristics (e.g., price, dimensions, processor speed, etc.) of up to four catalog items.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Lookup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Displays all of the data associated with a specified catalog item. 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operation takes a logical expression and searches the catalog according to that expression. It displays a list of all items that match the search expression.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CheckDelivery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Returns the predicted delivery date for an item if ordered that day. 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MakeVirtualOrder 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Reserves the number of items to be ordered by a customer and provides item information for the customer’s own procurement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740</Words>
  <Application>Microsoft Macintosh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Figures – Chapter 19</vt:lpstr>
      <vt:lpstr>Figure 19.1 Service-oriented architecture </vt:lpstr>
      <vt:lpstr>Figure 19.2 Web service standards </vt:lpstr>
      <vt:lpstr>Figure 19.3 A service-based, in-car information system </vt:lpstr>
      <vt:lpstr>Figure 19.4 Organization of a WSDL specification </vt:lpstr>
      <vt:lpstr>Figure 19.5 Part of a WSDL description for a web service </vt:lpstr>
      <vt:lpstr>Figure 19.6 The service engineering process </vt:lpstr>
      <vt:lpstr>Figure 19.7 Service classification </vt:lpstr>
      <vt:lpstr>Figure 19.8 Functional descriptions of catalog service operations </vt:lpstr>
      <vt:lpstr>Figure 19.9 Catalog interface design </vt:lpstr>
      <vt:lpstr>Figure 19.10 UML definition of input and output messages </vt:lpstr>
      <vt:lpstr>Figure 19.11 Services providing access to a legacy system </vt:lpstr>
      <vt:lpstr>Figure 19.12 Vacation package workflow </vt:lpstr>
      <vt:lpstr>Figure 19.13 Service construction by composition </vt:lpstr>
      <vt:lpstr>Figure 19.14 A fragment of a hotel booking workflow </vt:lpstr>
      <vt:lpstr>Figure 19.15 Interacting workflows 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19</dc:title>
  <dc:creator>Ian Sommerville</dc:creator>
  <cp:lastModifiedBy>Ian Sommerville</cp:lastModifiedBy>
  <cp:revision>1</cp:revision>
  <dcterms:created xsi:type="dcterms:W3CDTF">2009-11-29T20:30:33Z</dcterms:created>
  <dcterms:modified xsi:type="dcterms:W3CDTF">2009-11-29T20:56:19Z</dcterms:modified>
</cp:coreProperties>
</file>