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s/slide19.xml" ContentType="application/vnd.openxmlformats-officedocument.presentationml.slide+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s/slide6.xml" ContentType="application/vnd.openxmlformats-officedocument.presentationml.slide+xml"/>
  <Override PartName="/ppt/slides/slide17.xml" ContentType="application/vnd.openxmlformats-officedocument.presentationml.slide+xml"/>
  <Default Extension="pdf" ContentType="application/pdf"/>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theme/theme1.xml" ContentType="application/vnd.openxmlformats-officedocument.theme+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91" d="100"/>
          <a:sy n="91" d="100"/>
        </p:scale>
        <p:origin x="-1072" y="-11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12109013-4442-4E4A-A404-0345763C8F56}" type="datetimeFigureOut">
              <a:rPr lang="en-US" smtClean="0"/>
              <a:t>11/29/09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F7D45-E739-7249-AA46-C5DF2B52B98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12109013-4442-4E4A-A404-0345763C8F56}" type="datetimeFigureOut">
              <a:rPr lang="en-US" smtClean="0"/>
              <a:t>11/29/09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F7D45-E739-7249-AA46-C5DF2B52B98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12109013-4442-4E4A-A404-0345763C8F56}" type="datetimeFigureOut">
              <a:rPr lang="en-US" smtClean="0"/>
              <a:t>11/29/09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F7D45-E739-7249-AA46-C5DF2B52B98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12109013-4442-4E4A-A404-0345763C8F56}" type="datetimeFigureOut">
              <a:rPr lang="en-US" smtClean="0"/>
              <a:t>11/29/09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F7D45-E739-7249-AA46-C5DF2B52B98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12109013-4442-4E4A-A404-0345763C8F56}" type="datetimeFigureOut">
              <a:rPr lang="en-US" smtClean="0"/>
              <a:t>11/29/09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F7D45-E739-7249-AA46-C5DF2B52B98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12109013-4442-4E4A-A404-0345763C8F56}" type="datetimeFigureOut">
              <a:rPr lang="en-US" smtClean="0"/>
              <a:t>11/29/09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F7D45-E739-7249-AA46-C5DF2B52B98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12109013-4442-4E4A-A404-0345763C8F56}" type="datetimeFigureOut">
              <a:rPr lang="en-US" smtClean="0"/>
              <a:t>11/29/09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6F7D45-E739-7249-AA46-C5DF2B52B98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12109013-4442-4E4A-A404-0345763C8F56}" type="datetimeFigureOut">
              <a:rPr lang="en-US" smtClean="0"/>
              <a:t>11/29/09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6F7D45-E739-7249-AA46-C5DF2B52B98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109013-4442-4E4A-A404-0345763C8F56}" type="datetimeFigureOut">
              <a:rPr lang="en-US" smtClean="0"/>
              <a:t>11/29/09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6F7D45-E739-7249-AA46-C5DF2B52B98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12109013-4442-4E4A-A404-0345763C8F56}" type="datetimeFigureOut">
              <a:rPr lang="en-US" smtClean="0"/>
              <a:t>11/29/09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F7D45-E739-7249-AA46-C5DF2B52B98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12109013-4442-4E4A-A404-0345763C8F56}" type="datetimeFigureOut">
              <a:rPr lang="en-US" smtClean="0"/>
              <a:t>11/29/09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F7D45-E739-7249-AA46-C5DF2B52B98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109013-4442-4E4A-A404-0345763C8F56}" type="datetimeFigureOut">
              <a:rPr lang="en-US" smtClean="0"/>
              <a:t>11/29/09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6F7D45-E739-7249-AA46-C5DF2B52B98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2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df"/><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df"/><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df"/><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df"/><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df"/><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df"/><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df"/><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df"/><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df"/><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df"/><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df"/><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df"/><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df"/><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Figures – Chapter 20</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20.9 </a:t>
            </a:r>
            <a:r>
              <a:rPr lang="en-US" dirty="0"/>
              <a:t>The Environmental Control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945436"/>
          <a:ext cx="8229600" cy="3032759"/>
        </p:xfrm>
        <a:graphic>
          <a:graphicData uri="http://schemas.openxmlformats.org/drawingml/2006/table">
            <a:tbl>
              <a:tblPr firstRow="1" bandRow="1">
                <a:tableStyleId>{5C22544A-7EE6-4342-B048-85BDC9FD1C3A}</a:tableStyleId>
              </a:tblPr>
              <a:tblGrid>
                <a:gridCol w="1988406"/>
                <a:gridCol w="6241194"/>
              </a:tblGrid>
              <a:tr h="187724">
                <a:tc>
                  <a:txBody>
                    <a:bodyPr/>
                    <a:lstStyle/>
                    <a:p>
                      <a:pPr algn="just">
                        <a:spcBef>
                          <a:spcPts val="300"/>
                        </a:spcBef>
                        <a:spcAft>
                          <a:spcPts val="300"/>
                        </a:spcAft>
                      </a:pPr>
                      <a:r>
                        <a:rPr lang="en-GB" sz="1400" b="1" dirty="0" smtClean="0">
                          <a:solidFill>
                            <a:srgbClr val="000000"/>
                          </a:solidFill>
                          <a:latin typeface="Arial"/>
                          <a:ea typeface="Times New Roman"/>
                          <a:cs typeface="Arial"/>
                        </a:rPr>
                        <a:t>Name</a:t>
                      </a:r>
                      <a:endParaRPr lang="en-GB" sz="1400" b="1" dirty="0">
                        <a:solidFill>
                          <a:srgbClr val="000000"/>
                        </a:solidFill>
                        <a:latin typeface="Arial"/>
                        <a:ea typeface="Times New Roman"/>
                        <a:cs typeface="Arial"/>
                      </a:endParaRPr>
                    </a:p>
                  </a:txBody>
                  <a:tcPr marL="68580" marR="68580" marT="0" marB="0"/>
                </a:tc>
                <a:tc>
                  <a:txBody>
                    <a:bodyPr/>
                    <a:lstStyle/>
                    <a:p>
                      <a:pPr algn="just">
                        <a:spcBef>
                          <a:spcPts val="300"/>
                        </a:spcBef>
                        <a:spcAft>
                          <a:spcPts val="300"/>
                        </a:spcAft>
                      </a:pPr>
                      <a:r>
                        <a:rPr lang="en-GB" sz="1400" b="1" dirty="0">
                          <a:solidFill>
                            <a:srgbClr val="000000"/>
                          </a:solidFill>
                          <a:latin typeface="Arial"/>
                          <a:ea typeface="Times New Roman"/>
                          <a:cs typeface="Arial"/>
                        </a:rPr>
                        <a:t>Environmental </a:t>
                      </a:r>
                      <a:r>
                        <a:rPr lang="en-GB" sz="1400" b="1" dirty="0" smtClean="0">
                          <a:solidFill>
                            <a:srgbClr val="000000"/>
                          </a:solidFill>
                          <a:latin typeface="Arial"/>
                          <a:ea typeface="Times New Roman"/>
                          <a:cs typeface="Arial"/>
                        </a:rPr>
                        <a:t>Control</a:t>
                      </a:r>
                      <a:endParaRPr lang="en-GB" sz="1400" b="1" dirty="0">
                        <a:solidFill>
                          <a:srgbClr val="000000"/>
                        </a:solidFill>
                        <a:latin typeface="Arial"/>
                        <a:ea typeface="Times New Roman"/>
                        <a:cs typeface="Arial"/>
                      </a:endParaRPr>
                    </a:p>
                  </a:txBody>
                  <a:tcPr marL="68580" marR="68580" marT="0" marB="0"/>
                </a:tc>
              </a:tr>
              <a:tr h="370840">
                <a:tc>
                  <a:txBody>
                    <a:bodyPr/>
                    <a:lstStyle/>
                    <a:p>
                      <a:pPr algn="just">
                        <a:spcBef>
                          <a:spcPts val="300"/>
                        </a:spcBef>
                        <a:spcAft>
                          <a:spcPts val="300"/>
                        </a:spcAft>
                      </a:pPr>
                      <a:r>
                        <a:rPr lang="en-GB" sz="1400" dirty="0" smtClean="0">
                          <a:solidFill>
                            <a:srgbClr val="000000"/>
                          </a:solidFill>
                          <a:latin typeface="Arial"/>
                          <a:ea typeface="Times New Roman"/>
                          <a:cs typeface="Arial"/>
                        </a:rPr>
                        <a:t>Description</a:t>
                      </a:r>
                      <a:endParaRPr lang="en-GB" sz="1400" dirty="0">
                        <a:solidFill>
                          <a:srgbClr val="000000"/>
                        </a:solidFill>
                        <a:latin typeface="Arial"/>
                        <a:ea typeface="Times New Roman"/>
                        <a:cs typeface="Arial"/>
                      </a:endParaRPr>
                    </a:p>
                  </a:txBody>
                  <a:tcPr marL="68580" marR="68580" marT="0" marB="0"/>
                </a:tc>
                <a:tc>
                  <a:txBody>
                    <a:bodyPr/>
                    <a:lstStyle/>
                    <a:p>
                      <a:pPr algn="just">
                        <a:spcBef>
                          <a:spcPts val="300"/>
                        </a:spcBef>
                        <a:spcAft>
                          <a:spcPts val="300"/>
                        </a:spcAft>
                      </a:pPr>
                      <a:r>
                        <a:rPr lang="en-GB" sz="1400">
                          <a:solidFill>
                            <a:srgbClr val="000000"/>
                          </a:solidFill>
                          <a:latin typeface="Arial"/>
                          <a:ea typeface="Times New Roman"/>
                          <a:cs typeface="Arial"/>
                        </a:rPr>
                        <a:t>The system analyzes information from a set of sensors that collect data from the system’s environment. Further information may also be collected on the state of the actuators that are connected to the system. Based on the data from the sensors and actuators, control signals are sent to the actuators that then cause changes to the system’s environment. Information about the sensor values and the state of the actuators may be displayed.</a:t>
                      </a:r>
                    </a:p>
                  </a:txBody>
                  <a:tcPr marL="68580" marR="68580" marT="0" marB="0"/>
                </a:tc>
              </a:tr>
              <a:tr h="370840">
                <a:tc>
                  <a:txBody>
                    <a:bodyPr/>
                    <a:lstStyle/>
                    <a:p>
                      <a:pPr algn="just">
                        <a:spcAft>
                          <a:spcPts val="300"/>
                        </a:spcAft>
                      </a:pPr>
                      <a:r>
                        <a:rPr lang="en-GB" sz="1400">
                          <a:solidFill>
                            <a:srgbClr val="000000"/>
                          </a:solidFill>
                          <a:latin typeface="Arial"/>
                          <a:ea typeface="Times New Roman"/>
                          <a:cs typeface="Arial"/>
                        </a:rPr>
                        <a:t>Stimuli</a:t>
                      </a:r>
                    </a:p>
                  </a:txBody>
                  <a:tcPr marL="68580" marR="68580" marT="0" marB="0"/>
                </a:tc>
                <a:tc>
                  <a:txBody>
                    <a:bodyPr/>
                    <a:lstStyle/>
                    <a:p>
                      <a:pPr algn="just">
                        <a:spcAft>
                          <a:spcPts val="300"/>
                        </a:spcAft>
                      </a:pPr>
                      <a:r>
                        <a:rPr lang="en-GB" sz="1400">
                          <a:solidFill>
                            <a:srgbClr val="000000"/>
                          </a:solidFill>
                          <a:latin typeface="Arial"/>
                          <a:ea typeface="Times New Roman"/>
                          <a:cs typeface="Arial"/>
                        </a:rPr>
                        <a:t>Values from sensors attached to the system and the state of the system actuators.</a:t>
                      </a:r>
                    </a:p>
                  </a:txBody>
                  <a:tcPr marL="68580" marR="68580" marT="0" marB="0"/>
                </a:tc>
              </a:tr>
              <a:tr h="370840">
                <a:tc>
                  <a:txBody>
                    <a:bodyPr/>
                    <a:lstStyle/>
                    <a:p>
                      <a:pPr algn="just">
                        <a:spcAft>
                          <a:spcPts val="300"/>
                        </a:spcAft>
                      </a:pPr>
                      <a:r>
                        <a:rPr lang="en-GB" sz="1400">
                          <a:solidFill>
                            <a:srgbClr val="000000"/>
                          </a:solidFill>
                          <a:latin typeface="Arial"/>
                          <a:ea typeface="Times New Roman"/>
                          <a:cs typeface="Arial"/>
                        </a:rPr>
                        <a:t>Responses</a:t>
                      </a:r>
                    </a:p>
                  </a:txBody>
                  <a:tcPr marL="68580" marR="68580" marT="0" marB="0"/>
                </a:tc>
                <a:tc>
                  <a:txBody>
                    <a:bodyPr/>
                    <a:lstStyle/>
                    <a:p>
                      <a:pPr algn="just">
                        <a:spcAft>
                          <a:spcPts val="300"/>
                        </a:spcAft>
                      </a:pPr>
                      <a:r>
                        <a:rPr lang="en-GB" sz="1400">
                          <a:solidFill>
                            <a:srgbClr val="000000"/>
                          </a:solidFill>
                          <a:latin typeface="Arial"/>
                          <a:ea typeface="Times New Roman"/>
                          <a:cs typeface="Arial"/>
                        </a:rPr>
                        <a:t>Control signals to actuators, display information.</a:t>
                      </a:r>
                    </a:p>
                  </a:txBody>
                  <a:tcPr marL="68580" marR="68580" marT="0" marB="0"/>
                </a:tc>
              </a:tr>
              <a:tr h="370840">
                <a:tc>
                  <a:txBody>
                    <a:bodyPr/>
                    <a:lstStyle/>
                    <a:p>
                      <a:pPr algn="just">
                        <a:spcAft>
                          <a:spcPts val="300"/>
                        </a:spcAft>
                      </a:pPr>
                      <a:r>
                        <a:rPr lang="en-GB" sz="1400">
                          <a:solidFill>
                            <a:srgbClr val="000000"/>
                          </a:solidFill>
                          <a:latin typeface="Arial"/>
                          <a:ea typeface="Times New Roman"/>
                          <a:cs typeface="Arial"/>
                        </a:rPr>
                        <a:t>Processes</a:t>
                      </a:r>
                    </a:p>
                  </a:txBody>
                  <a:tcPr marL="68580" marR="68580" marT="0" marB="0"/>
                </a:tc>
                <a:tc>
                  <a:txBody>
                    <a:bodyPr/>
                    <a:lstStyle/>
                    <a:p>
                      <a:pPr algn="just">
                        <a:spcAft>
                          <a:spcPts val="300"/>
                        </a:spcAft>
                      </a:pPr>
                      <a:r>
                        <a:rPr lang="en-GB" sz="1400">
                          <a:solidFill>
                            <a:srgbClr val="000000"/>
                          </a:solidFill>
                          <a:latin typeface="Arial"/>
                          <a:ea typeface="Times New Roman"/>
                          <a:cs typeface="Arial"/>
                        </a:rPr>
                        <a:t>Monitor, Control, Display, Actuator Driver, Actuator monitor.</a:t>
                      </a:r>
                    </a:p>
                  </a:txBody>
                  <a:tcPr marL="68580" marR="68580" marT="0" marB="0"/>
                </a:tc>
              </a:tr>
              <a:tr h="370840">
                <a:tc>
                  <a:txBody>
                    <a:bodyPr/>
                    <a:lstStyle/>
                    <a:p>
                      <a:pPr algn="just">
                        <a:spcAft>
                          <a:spcPts val="300"/>
                        </a:spcAft>
                      </a:pPr>
                      <a:r>
                        <a:rPr lang="en-GB" sz="1400">
                          <a:solidFill>
                            <a:srgbClr val="000000"/>
                          </a:solidFill>
                          <a:latin typeface="Arial"/>
                          <a:ea typeface="Times New Roman"/>
                          <a:cs typeface="Arial"/>
                        </a:rPr>
                        <a:t>Used in</a:t>
                      </a:r>
                    </a:p>
                  </a:txBody>
                  <a:tcPr marL="68580" marR="68580" marT="0" marB="0"/>
                </a:tc>
                <a:tc>
                  <a:txBody>
                    <a:bodyPr/>
                    <a:lstStyle/>
                    <a:p>
                      <a:pPr algn="just">
                        <a:spcAft>
                          <a:spcPts val="300"/>
                        </a:spcAft>
                      </a:pPr>
                      <a:r>
                        <a:rPr lang="en-GB" sz="1400" dirty="0">
                          <a:solidFill>
                            <a:srgbClr val="000000"/>
                          </a:solidFill>
                          <a:latin typeface="Arial"/>
                          <a:ea typeface="Times New Roman"/>
                          <a:cs typeface="Arial"/>
                        </a:rPr>
                        <a:t>Control systems.</a:t>
                      </a:r>
                      <a:r>
                        <a:rPr lang="en-GB" sz="1400" dirty="0" smtClean="0">
                          <a:solidFill>
                            <a:srgbClr val="000000"/>
                          </a:solidFill>
                          <a:latin typeface="Arial"/>
                          <a:ea typeface="Times New Roman"/>
                          <a:cs typeface="Arial"/>
                        </a:rPr>
                        <a:t> </a:t>
                      </a:r>
                      <a:endParaRPr lang="en-GB" sz="1400" dirty="0">
                        <a:solidFill>
                          <a:srgbClr val="000000"/>
                        </a:solidFill>
                        <a:latin typeface="Arial"/>
                        <a:ea typeface="Times New Roman"/>
                        <a:cs typeface="Arial"/>
                      </a:endParaRPr>
                    </a:p>
                  </a:txBody>
                  <a:tcPr marL="68580" marR="68580" marT="0" marB="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20.10 </a:t>
            </a:r>
            <a:r>
              <a:rPr lang="en-US" dirty="0"/>
              <a:t>Environmental Control process structure</a:t>
            </a:r>
            <a:r>
              <a:rPr lang="en-GB" dirty="0" smtClean="0"/>
              <a:t> </a:t>
            </a:r>
            <a:endParaRPr lang="en-US" dirty="0"/>
          </a:p>
        </p:txBody>
      </p:sp>
      <p:pic>
        <p:nvPicPr>
          <p:cNvPr id="4" name="Content Placeholder 3" descr="20.10 EnvControlProcessStruct.eps"/>
          <p:cNvPicPr>
            <a:picLocks noGrp="1" noChangeAspect="1"/>
          </p:cNvPicPr>
          <p:nvPr>
            <p:ph idx="1"/>
          </p:nvPr>
        </p:nvPicPr>
        <mc:AlternateContent>
          <mc:Choice xmlns:ma="http://schemas.microsoft.com/office/mac/drawingml/2008/main" Requires="ma">
            <p:blipFill>
              <a:blip r:embed="rId2"/>
              <a:srcRect l="-12048" r="-12048"/>
              <a:stretch>
                <a:fillRect/>
              </a:stretch>
            </p:blipFill>
          </mc:Choice>
          <mc:Fallback>
            <p:blipFill>
              <a:blip r:embed="rId3"/>
              <a:srcRect l="-12048" r="-12048"/>
              <a:stretch>
                <a:fillRect/>
              </a:stretch>
            </p:blipFill>
          </mc:Fallback>
        </mc:AlternateConten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20.11 </a:t>
            </a:r>
            <a:r>
              <a:rPr lang="en-US" dirty="0"/>
              <a:t>Control system architecture for an anti-skid braking system</a:t>
            </a:r>
            <a:r>
              <a:rPr lang="en-GB" dirty="0" smtClean="0"/>
              <a:t> </a:t>
            </a:r>
            <a:endParaRPr lang="en-US" dirty="0"/>
          </a:p>
        </p:txBody>
      </p:sp>
      <p:pic>
        <p:nvPicPr>
          <p:cNvPr id="4" name="Content Placeholder 3" descr="20.11 AL-Brakes.eps"/>
          <p:cNvPicPr>
            <a:picLocks noGrp="1" noChangeAspect="1"/>
          </p:cNvPicPr>
          <p:nvPr>
            <p:ph idx="1"/>
          </p:nvPr>
        </p:nvPicPr>
        <mc:AlternateContent>
          <mc:Choice xmlns:ma="http://schemas.microsoft.com/office/mac/drawingml/2008/main" Requires="ma">
            <p:blipFill>
              <a:blip r:embed="rId2"/>
              <a:srcRect l="-19823" r="-19823"/>
              <a:stretch>
                <a:fillRect/>
              </a:stretch>
            </p:blipFill>
          </mc:Choice>
          <mc:Fallback>
            <p:blipFill>
              <a:blip r:embed="rId3"/>
              <a:srcRect l="-19823" r="-19823"/>
              <a:stretch>
                <a:fillRect/>
              </a:stretch>
            </p:blipFill>
          </mc:Fallback>
        </mc:AlternateConten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20.12 </a:t>
            </a:r>
            <a:r>
              <a:rPr lang="en-US" dirty="0"/>
              <a:t>The Process Pipeline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957130" y="2073050"/>
          <a:ext cx="7149851" cy="3134360"/>
        </p:xfrm>
        <a:graphic>
          <a:graphicData uri="http://schemas.openxmlformats.org/drawingml/2006/table">
            <a:tbl>
              <a:tblPr firstRow="1" bandRow="1">
                <a:tableStyleId>{5C22544A-7EE6-4342-B048-85BDC9FD1C3A}</a:tableStyleId>
              </a:tblPr>
              <a:tblGrid>
                <a:gridCol w="1809694"/>
                <a:gridCol w="5340157"/>
              </a:tblGrid>
              <a:tr h="370840">
                <a:tc>
                  <a:txBody>
                    <a:bodyPr/>
                    <a:lstStyle/>
                    <a:p>
                      <a:pPr algn="just">
                        <a:spcBef>
                          <a:spcPts val="300"/>
                        </a:spcBef>
                        <a:spcAft>
                          <a:spcPts val="300"/>
                        </a:spcAft>
                      </a:pPr>
                      <a:r>
                        <a:rPr lang="en-GB" sz="1400" b="1" dirty="0" smtClean="0">
                          <a:solidFill>
                            <a:srgbClr val="000000"/>
                          </a:solidFill>
                          <a:latin typeface="Arial"/>
                          <a:ea typeface="Times New Roman"/>
                          <a:cs typeface="Arial"/>
                        </a:rPr>
                        <a:t>Name</a:t>
                      </a:r>
                      <a:endParaRPr lang="en-GB" sz="1400" b="1" dirty="0">
                        <a:solidFill>
                          <a:srgbClr val="000000"/>
                        </a:solidFill>
                        <a:latin typeface="Arial"/>
                        <a:ea typeface="Times New Roman"/>
                        <a:cs typeface="Arial"/>
                      </a:endParaRPr>
                    </a:p>
                  </a:txBody>
                  <a:tcPr marL="68580" marR="68580" marT="0" marB="0"/>
                </a:tc>
                <a:tc>
                  <a:txBody>
                    <a:bodyPr/>
                    <a:lstStyle/>
                    <a:p>
                      <a:pPr algn="just">
                        <a:spcBef>
                          <a:spcPts val="300"/>
                        </a:spcBef>
                        <a:spcAft>
                          <a:spcPts val="300"/>
                        </a:spcAft>
                      </a:pPr>
                      <a:r>
                        <a:rPr lang="en-GB" sz="1400" b="1" dirty="0">
                          <a:solidFill>
                            <a:srgbClr val="000000"/>
                          </a:solidFill>
                          <a:latin typeface="Arial"/>
                          <a:ea typeface="Times New Roman"/>
                          <a:cs typeface="Arial"/>
                        </a:rPr>
                        <a:t>Process </a:t>
                      </a:r>
                      <a:r>
                        <a:rPr lang="en-GB" sz="1400" b="1" dirty="0" smtClean="0">
                          <a:solidFill>
                            <a:srgbClr val="000000"/>
                          </a:solidFill>
                          <a:latin typeface="Arial"/>
                          <a:ea typeface="Times New Roman"/>
                          <a:cs typeface="Arial"/>
                        </a:rPr>
                        <a:t>Pipeline</a:t>
                      </a:r>
                      <a:endParaRPr lang="en-GB" sz="1400" b="1" dirty="0">
                        <a:solidFill>
                          <a:srgbClr val="000000"/>
                        </a:solidFill>
                        <a:latin typeface="Arial"/>
                        <a:ea typeface="Times New Roman"/>
                        <a:cs typeface="Arial"/>
                      </a:endParaRPr>
                    </a:p>
                  </a:txBody>
                  <a:tcPr marL="68580" marR="68580" marT="0" marB="0"/>
                </a:tc>
              </a:tr>
              <a:tr h="370840">
                <a:tc>
                  <a:txBody>
                    <a:bodyPr/>
                    <a:lstStyle/>
                    <a:p>
                      <a:pPr algn="just">
                        <a:spcBef>
                          <a:spcPts val="300"/>
                        </a:spcBef>
                        <a:spcAft>
                          <a:spcPts val="300"/>
                        </a:spcAft>
                      </a:pPr>
                      <a:r>
                        <a:rPr lang="en-GB" sz="1400" dirty="0" smtClean="0">
                          <a:solidFill>
                            <a:srgbClr val="000000"/>
                          </a:solidFill>
                          <a:latin typeface="Arial"/>
                          <a:ea typeface="Times New Roman"/>
                          <a:cs typeface="Arial"/>
                        </a:rPr>
                        <a:t>Description</a:t>
                      </a:r>
                      <a:endParaRPr lang="en-GB" sz="1400" dirty="0">
                        <a:solidFill>
                          <a:srgbClr val="000000"/>
                        </a:solidFill>
                        <a:latin typeface="Arial"/>
                        <a:ea typeface="Times New Roman"/>
                        <a:cs typeface="Arial"/>
                      </a:endParaRPr>
                    </a:p>
                  </a:txBody>
                  <a:tcPr marL="68580" marR="68580" marT="0" marB="0"/>
                </a:tc>
                <a:tc>
                  <a:txBody>
                    <a:bodyPr/>
                    <a:lstStyle/>
                    <a:p>
                      <a:pPr algn="just">
                        <a:spcBef>
                          <a:spcPts val="300"/>
                        </a:spcBef>
                        <a:spcAft>
                          <a:spcPts val="300"/>
                        </a:spcAft>
                      </a:pPr>
                      <a:r>
                        <a:rPr lang="en-GB" sz="1400">
                          <a:solidFill>
                            <a:srgbClr val="000000"/>
                          </a:solidFill>
                          <a:latin typeface="Arial"/>
                          <a:ea typeface="Times New Roman"/>
                          <a:cs typeface="Arial"/>
                        </a:rPr>
                        <a:t>A pipeline of processes is set up with data moving in sequence from one end of the pipeline to another. The processes are often linked by synchronized buffers to allow the producer and consumer processes to run at different speeds. The culmination of a pipeline may be display or data storage or the pipeline may terminate in an actuator.</a:t>
                      </a:r>
                    </a:p>
                  </a:txBody>
                  <a:tcPr marL="68580" marR="68580" marT="0" marB="0"/>
                </a:tc>
              </a:tr>
              <a:tr h="370840">
                <a:tc>
                  <a:txBody>
                    <a:bodyPr/>
                    <a:lstStyle/>
                    <a:p>
                      <a:pPr algn="just">
                        <a:spcAft>
                          <a:spcPts val="300"/>
                        </a:spcAft>
                      </a:pPr>
                      <a:r>
                        <a:rPr lang="en-GB" sz="1400">
                          <a:solidFill>
                            <a:srgbClr val="000000"/>
                          </a:solidFill>
                          <a:latin typeface="Arial"/>
                          <a:ea typeface="Times New Roman"/>
                          <a:cs typeface="Arial"/>
                        </a:rPr>
                        <a:t>Stimuli</a:t>
                      </a:r>
                    </a:p>
                  </a:txBody>
                  <a:tcPr marL="68580" marR="68580" marT="0" marB="0"/>
                </a:tc>
                <a:tc>
                  <a:txBody>
                    <a:bodyPr/>
                    <a:lstStyle/>
                    <a:p>
                      <a:pPr algn="just">
                        <a:spcAft>
                          <a:spcPts val="300"/>
                        </a:spcAft>
                      </a:pPr>
                      <a:r>
                        <a:rPr lang="en-GB" sz="1400">
                          <a:solidFill>
                            <a:srgbClr val="000000"/>
                          </a:solidFill>
                          <a:latin typeface="Arial"/>
                          <a:ea typeface="Times New Roman"/>
                          <a:cs typeface="Arial"/>
                        </a:rPr>
                        <a:t>Input values from the environment or some other process</a:t>
                      </a:r>
                    </a:p>
                  </a:txBody>
                  <a:tcPr marL="68580" marR="68580" marT="0" marB="0"/>
                </a:tc>
              </a:tr>
              <a:tr h="370840">
                <a:tc>
                  <a:txBody>
                    <a:bodyPr/>
                    <a:lstStyle/>
                    <a:p>
                      <a:pPr algn="just">
                        <a:spcAft>
                          <a:spcPts val="300"/>
                        </a:spcAft>
                      </a:pPr>
                      <a:r>
                        <a:rPr lang="en-GB" sz="1400">
                          <a:solidFill>
                            <a:srgbClr val="000000"/>
                          </a:solidFill>
                          <a:latin typeface="Arial"/>
                          <a:ea typeface="Times New Roman"/>
                          <a:cs typeface="Arial"/>
                        </a:rPr>
                        <a:t>Responses</a:t>
                      </a:r>
                    </a:p>
                  </a:txBody>
                  <a:tcPr marL="68580" marR="68580" marT="0" marB="0"/>
                </a:tc>
                <a:tc>
                  <a:txBody>
                    <a:bodyPr/>
                    <a:lstStyle/>
                    <a:p>
                      <a:pPr algn="just">
                        <a:spcAft>
                          <a:spcPts val="300"/>
                        </a:spcAft>
                      </a:pPr>
                      <a:r>
                        <a:rPr lang="en-GB" sz="1400">
                          <a:solidFill>
                            <a:srgbClr val="000000"/>
                          </a:solidFill>
                          <a:latin typeface="Arial"/>
                          <a:ea typeface="Times New Roman"/>
                          <a:cs typeface="Arial"/>
                        </a:rPr>
                        <a:t>Output values to the environment or a shared buffer</a:t>
                      </a:r>
                    </a:p>
                  </a:txBody>
                  <a:tcPr marL="68580" marR="68580" marT="0" marB="0"/>
                </a:tc>
              </a:tr>
              <a:tr h="370840">
                <a:tc>
                  <a:txBody>
                    <a:bodyPr/>
                    <a:lstStyle/>
                    <a:p>
                      <a:pPr algn="just">
                        <a:spcAft>
                          <a:spcPts val="300"/>
                        </a:spcAft>
                      </a:pPr>
                      <a:r>
                        <a:rPr lang="en-GB" sz="1400">
                          <a:solidFill>
                            <a:srgbClr val="000000"/>
                          </a:solidFill>
                          <a:latin typeface="Arial"/>
                          <a:ea typeface="Times New Roman"/>
                          <a:cs typeface="Arial"/>
                        </a:rPr>
                        <a:t>Processes</a:t>
                      </a:r>
                    </a:p>
                  </a:txBody>
                  <a:tcPr marL="68580" marR="68580" marT="0" marB="0"/>
                </a:tc>
                <a:tc>
                  <a:txBody>
                    <a:bodyPr/>
                    <a:lstStyle/>
                    <a:p>
                      <a:pPr algn="just">
                        <a:spcAft>
                          <a:spcPts val="300"/>
                        </a:spcAft>
                      </a:pPr>
                      <a:r>
                        <a:rPr lang="en-GB" sz="1400">
                          <a:solidFill>
                            <a:srgbClr val="000000"/>
                          </a:solidFill>
                          <a:latin typeface="Arial"/>
                          <a:ea typeface="Times New Roman"/>
                          <a:cs typeface="Arial"/>
                        </a:rPr>
                        <a:t>Producer, Buffer, Consumer</a:t>
                      </a:r>
                    </a:p>
                  </a:txBody>
                  <a:tcPr marL="68580" marR="68580" marT="0" marB="0"/>
                </a:tc>
              </a:tr>
              <a:tr h="370840">
                <a:tc>
                  <a:txBody>
                    <a:bodyPr/>
                    <a:lstStyle/>
                    <a:p>
                      <a:pPr algn="just">
                        <a:spcAft>
                          <a:spcPts val="300"/>
                        </a:spcAft>
                      </a:pPr>
                      <a:r>
                        <a:rPr lang="en-GB" sz="1400">
                          <a:solidFill>
                            <a:srgbClr val="000000"/>
                          </a:solidFill>
                          <a:latin typeface="Arial"/>
                          <a:ea typeface="Times New Roman"/>
                          <a:cs typeface="Arial"/>
                        </a:rPr>
                        <a:t>Used in</a:t>
                      </a:r>
                    </a:p>
                  </a:txBody>
                  <a:tcPr marL="68580" marR="68580" marT="0" marB="0"/>
                </a:tc>
                <a:tc>
                  <a:txBody>
                    <a:bodyPr/>
                    <a:lstStyle/>
                    <a:p>
                      <a:pPr algn="just">
                        <a:spcAft>
                          <a:spcPts val="300"/>
                        </a:spcAft>
                      </a:pPr>
                      <a:r>
                        <a:rPr lang="en-GB" sz="1400" dirty="0">
                          <a:solidFill>
                            <a:srgbClr val="000000"/>
                          </a:solidFill>
                          <a:latin typeface="Arial"/>
                          <a:ea typeface="Times New Roman"/>
                          <a:cs typeface="Arial"/>
                        </a:rPr>
                        <a:t>Data acquisition systems, multimedia systems</a:t>
                      </a:r>
                      <a:r>
                        <a:rPr lang="en-GB" sz="1400" dirty="0" smtClean="0">
                          <a:solidFill>
                            <a:srgbClr val="000000"/>
                          </a:solidFill>
                          <a:latin typeface="Arial"/>
                          <a:ea typeface="Times New Roman"/>
                          <a:cs typeface="Arial"/>
                        </a:rPr>
                        <a:t> </a:t>
                      </a:r>
                      <a:endParaRPr lang="en-GB" sz="1400" dirty="0">
                        <a:solidFill>
                          <a:srgbClr val="000000"/>
                        </a:solidFill>
                        <a:latin typeface="Arial"/>
                        <a:ea typeface="Times New Roman"/>
                        <a:cs typeface="Arial"/>
                      </a:endParaRPr>
                    </a:p>
                  </a:txBody>
                  <a:tcPr marL="68580" marR="68580" marT="0" marB="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20.13 </a:t>
            </a:r>
            <a:r>
              <a:rPr lang="en-US" dirty="0"/>
              <a:t>Process Pipeline process structure</a:t>
            </a:r>
            <a:r>
              <a:rPr lang="en-GB" dirty="0" smtClean="0"/>
              <a:t> </a:t>
            </a:r>
            <a:endParaRPr lang="en-US" dirty="0"/>
          </a:p>
        </p:txBody>
      </p:sp>
      <p:pic>
        <p:nvPicPr>
          <p:cNvPr id="4" name="Content Placeholder 3" descr="20.13 ProcessPipelineStruct.eps"/>
          <p:cNvPicPr>
            <a:picLocks noGrp="1" noChangeAspect="1"/>
          </p:cNvPicPr>
          <p:nvPr>
            <p:ph idx="1"/>
          </p:nvPr>
        </p:nvPicPr>
        <mc:AlternateContent>
          <mc:Choice xmlns:ma="http://schemas.microsoft.com/office/mac/drawingml/2008/main" Requires="ma">
            <p:blipFill>
              <a:blip r:embed="rId2"/>
              <a:srcRect t="-132175" b="-132175"/>
              <a:stretch>
                <a:fillRect/>
              </a:stretch>
            </p:blipFill>
          </mc:Choice>
          <mc:Fallback>
            <p:blipFill>
              <a:blip r:embed="rId3"/>
              <a:srcRect t="-132175" b="-132175"/>
              <a:stretch>
                <a:fillRect/>
              </a:stretch>
            </p:blipFill>
          </mc:Fallback>
        </mc:AlternateContent>
        <p:spPr>
          <a:xfrm>
            <a:off x="903084" y="1600200"/>
            <a:ext cx="7190386" cy="3954435"/>
          </a:xfrm>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20.14 </a:t>
            </a:r>
            <a:r>
              <a:rPr lang="en-US" dirty="0"/>
              <a:t>Neutron flux data acquisition</a:t>
            </a:r>
            <a:r>
              <a:rPr lang="en-GB" dirty="0" smtClean="0"/>
              <a:t> </a:t>
            </a:r>
            <a:endParaRPr lang="en-US" dirty="0"/>
          </a:p>
        </p:txBody>
      </p:sp>
      <p:pic>
        <p:nvPicPr>
          <p:cNvPr id="4" name="Content Placeholder 3" descr="20.14 DataAcquisition.eps"/>
          <p:cNvPicPr>
            <a:picLocks noGrp="1" noChangeAspect="1"/>
          </p:cNvPicPr>
          <p:nvPr>
            <p:ph idx="1"/>
          </p:nvPr>
        </p:nvPicPr>
        <mc:AlternateContent>
          <mc:Choice xmlns:ma="http://schemas.microsoft.com/office/mac/drawingml/2008/main" Requires="ma">
            <p:blipFill>
              <a:blip r:embed="rId2"/>
              <a:srcRect t="-48993" b="-48993"/>
              <a:stretch>
                <a:fillRect/>
              </a:stretch>
            </p:blipFill>
          </mc:Choice>
          <mc:Fallback>
            <p:blipFill>
              <a:blip r:embed="rId3"/>
              <a:srcRect t="-48993" b="-48993"/>
              <a:stretch>
                <a:fillRect/>
              </a:stretch>
            </p:blipFill>
          </mc:Fallback>
        </mc:AlternateConten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20.15 </a:t>
            </a:r>
            <a:r>
              <a:rPr lang="en-US" dirty="0"/>
              <a:t>Timing requirements for the burglar alarm system</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00200"/>
          <a:ext cx="8229600" cy="4099559"/>
        </p:xfrm>
        <a:graphic>
          <a:graphicData uri="http://schemas.openxmlformats.org/drawingml/2006/table">
            <a:tbl>
              <a:tblPr firstRow="1" bandRow="1">
                <a:tableStyleId>{5C22544A-7EE6-4342-B048-85BDC9FD1C3A}</a:tableStyleId>
              </a:tblPr>
              <a:tblGrid>
                <a:gridCol w="2434290"/>
                <a:gridCol w="5795310"/>
              </a:tblGrid>
              <a:tr h="370840">
                <a:tc>
                  <a:txBody>
                    <a:bodyPr/>
                    <a:lstStyle/>
                    <a:p>
                      <a:pPr algn="just">
                        <a:spcAft>
                          <a:spcPts val="0"/>
                        </a:spcAft>
                      </a:pPr>
                      <a:r>
                        <a:rPr lang="en-GB" sz="1400" b="1" dirty="0" smtClean="0">
                          <a:solidFill>
                            <a:srgbClr val="000000"/>
                          </a:solidFill>
                          <a:latin typeface="Arial"/>
                          <a:ea typeface="Times New Roman"/>
                          <a:cs typeface="Arial"/>
                        </a:rPr>
                        <a:t>Stimulus</a:t>
                      </a:r>
                      <a:r>
                        <a:rPr lang="en-GB" sz="1400" b="1" dirty="0">
                          <a:solidFill>
                            <a:srgbClr val="000000"/>
                          </a:solidFill>
                          <a:latin typeface="Arial"/>
                          <a:ea typeface="Times New Roman"/>
                          <a:cs typeface="Arial"/>
                        </a:rPr>
                        <a:t>/Response</a:t>
                      </a:r>
                      <a:endParaRPr lang="en-GB" sz="1400"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b="1" dirty="0">
                          <a:solidFill>
                            <a:srgbClr val="000000"/>
                          </a:solidFill>
                          <a:latin typeface="Arial"/>
                          <a:ea typeface="Times New Roman"/>
                          <a:cs typeface="Arial"/>
                        </a:rPr>
                        <a:t>Timing </a:t>
                      </a:r>
                      <a:r>
                        <a:rPr lang="en-GB" sz="1400" b="1" dirty="0" smtClean="0">
                          <a:solidFill>
                            <a:srgbClr val="000000"/>
                          </a:solidFill>
                          <a:latin typeface="Arial"/>
                          <a:ea typeface="Times New Roman"/>
                          <a:cs typeface="Arial"/>
                        </a:rPr>
                        <a:t>requirements</a:t>
                      </a:r>
                      <a:endParaRPr lang="en-GB" sz="1400" dirty="0">
                        <a:solidFill>
                          <a:srgbClr val="000000"/>
                        </a:solidFill>
                        <a:latin typeface="Arial"/>
                        <a:ea typeface="Times New Roman"/>
                        <a:cs typeface="Arial"/>
                      </a:endParaRPr>
                    </a:p>
                  </a:txBody>
                  <a:tcPr marL="54610" marR="54610" marT="91440" marB="91440"/>
                </a:tc>
              </a:tr>
              <a:tr h="370840">
                <a:tc>
                  <a:txBody>
                    <a:bodyPr/>
                    <a:lstStyle/>
                    <a:p>
                      <a:pPr algn="just">
                        <a:spcAft>
                          <a:spcPts val="0"/>
                        </a:spcAft>
                      </a:pPr>
                      <a:r>
                        <a:rPr lang="en-GB" sz="1400" dirty="0" smtClean="0">
                          <a:solidFill>
                            <a:srgbClr val="000000"/>
                          </a:solidFill>
                          <a:latin typeface="Arial"/>
                          <a:ea typeface="Times New Roman"/>
                          <a:cs typeface="Arial"/>
                        </a:rPr>
                        <a:t>Power </a:t>
                      </a:r>
                      <a:r>
                        <a:rPr lang="en-GB" sz="1400" dirty="0">
                          <a:solidFill>
                            <a:srgbClr val="000000"/>
                          </a:solidFill>
                          <a:latin typeface="Arial"/>
                          <a:ea typeface="Times New Roman"/>
                          <a:cs typeface="Arial"/>
                        </a:rPr>
                        <a:t>failure</a:t>
                      </a:r>
                    </a:p>
                  </a:txBody>
                  <a:tcPr marL="54610" marR="54610" marT="0" marB="91440"/>
                </a:tc>
                <a:tc>
                  <a:txBody>
                    <a:bodyPr/>
                    <a:lstStyle/>
                    <a:p>
                      <a:pPr algn="just">
                        <a:spcAft>
                          <a:spcPts val="0"/>
                        </a:spcAft>
                      </a:pPr>
                      <a:r>
                        <a:rPr lang="en-GB" sz="1400">
                          <a:solidFill>
                            <a:srgbClr val="000000"/>
                          </a:solidFill>
                          <a:latin typeface="Arial"/>
                          <a:ea typeface="Times New Roman"/>
                          <a:cs typeface="Arial"/>
                        </a:rPr>
                        <a:t>The switch to backup power must be completed within a deadline of 50 ms.</a:t>
                      </a:r>
                    </a:p>
                  </a:txBody>
                  <a:tcPr marL="54610" marR="54610" marT="0" marB="91440"/>
                </a:tc>
              </a:tr>
              <a:tr h="370840">
                <a:tc>
                  <a:txBody>
                    <a:bodyPr/>
                    <a:lstStyle/>
                    <a:p>
                      <a:pPr algn="just">
                        <a:spcAft>
                          <a:spcPts val="0"/>
                        </a:spcAft>
                      </a:pPr>
                      <a:r>
                        <a:rPr lang="en-GB" sz="1400">
                          <a:solidFill>
                            <a:srgbClr val="000000"/>
                          </a:solidFill>
                          <a:latin typeface="Arial"/>
                          <a:ea typeface="Times New Roman"/>
                          <a:cs typeface="Arial"/>
                        </a:rPr>
                        <a:t>Door alarm</a:t>
                      </a:r>
                    </a:p>
                  </a:txBody>
                  <a:tcPr marL="54610" marR="54610" marT="0" marB="91440"/>
                </a:tc>
                <a:tc>
                  <a:txBody>
                    <a:bodyPr/>
                    <a:lstStyle/>
                    <a:p>
                      <a:pPr algn="just">
                        <a:spcAft>
                          <a:spcPts val="0"/>
                        </a:spcAft>
                      </a:pPr>
                      <a:r>
                        <a:rPr lang="en-GB" sz="1400">
                          <a:solidFill>
                            <a:srgbClr val="000000"/>
                          </a:solidFill>
                          <a:latin typeface="Arial"/>
                          <a:ea typeface="Times New Roman"/>
                          <a:cs typeface="Arial"/>
                        </a:rPr>
                        <a:t>Each door alarm should be polled twice per second.</a:t>
                      </a:r>
                    </a:p>
                  </a:txBody>
                  <a:tcPr marL="54610" marR="54610" marT="0" marB="91440"/>
                </a:tc>
              </a:tr>
              <a:tr h="370840">
                <a:tc>
                  <a:txBody>
                    <a:bodyPr/>
                    <a:lstStyle/>
                    <a:p>
                      <a:pPr algn="just">
                        <a:spcAft>
                          <a:spcPts val="0"/>
                        </a:spcAft>
                      </a:pPr>
                      <a:r>
                        <a:rPr lang="en-GB" sz="1400">
                          <a:solidFill>
                            <a:srgbClr val="000000"/>
                          </a:solidFill>
                          <a:latin typeface="Arial"/>
                          <a:ea typeface="Times New Roman"/>
                          <a:cs typeface="Arial"/>
                        </a:rPr>
                        <a:t>Window alarm</a:t>
                      </a:r>
                    </a:p>
                  </a:txBody>
                  <a:tcPr marL="54610" marR="54610" marT="0" marB="91440"/>
                </a:tc>
                <a:tc>
                  <a:txBody>
                    <a:bodyPr/>
                    <a:lstStyle/>
                    <a:p>
                      <a:pPr algn="just">
                        <a:spcAft>
                          <a:spcPts val="0"/>
                        </a:spcAft>
                      </a:pPr>
                      <a:r>
                        <a:rPr lang="en-GB" sz="1400" dirty="0">
                          <a:solidFill>
                            <a:srgbClr val="000000"/>
                          </a:solidFill>
                          <a:latin typeface="Arial"/>
                          <a:ea typeface="Times New Roman"/>
                          <a:cs typeface="Arial"/>
                        </a:rPr>
                        <a:t>Each window alarm should be polled twice per second.</a:t>
                      </a:r>
                    </a:p>
                  </a:txBody>
                  <a:tcPr marL="54610" marR="54610" marT="0" marB="91440"/>
                </a:tc>
              </a:tr>
              <a:tr h="370840">
                <a:tc>
                  <a:txBody>
                    <a:bodyPr/>
                    <a:lstStyle/>
                    <a:p>
                      <a:pPr algn="just">
                        <a:spcAft>
                          <a:spcPts val="0"/>
                        </a:spcAft>
                      </a:pPr>
                      <a:r>
                        <a:rPr lang="en-GB" sz="1400">
                          <a:solidFill>
                            <a:srgbClr val="000000"/>
                          </a:solidFill>
                          <a:latin typeface="Arial"/>
                          <a:ea typeface="Times New Roman"/>
                          <a:cs typeface="Arial"/>
                        </a:rPr>
                        <a:t>Movement detector</a:t>
                      </a:r>
                    </a:p>
                  </a:txBody>
                  <a:tcPr marL="54610" marR="54610" marT="0" marB="91440"/>
                </a:tc>
                <a:tc>
                  <a:txBody>
                    <a:bodyPr/>
                    <a:lstStyle/>
                    <a:p>
                      <a:pPr algn="just">
                        <a:spcAft>
                          <a:spcPts val="0"/>
                        </a:spcAft>
                      </a:pPr>
                      <a:r>
                        <a:rPr lang="en-GB" sz="1400">
                          <a:solidFill>
                            <a:srgbClr val="000000"/>
                          </a:solidFill>
                          <a:latin typeface="Arial"/>
                          <a:ea typeface="Times New Roman"/>
                          <a:cs typeface="Arial"/>
                        </a:rPr>
                        <a:t>Each movement detector should be polled twice per second.</a:t>
                      </a:r>
                    </a:p>
                  </a:txBody>
                  <a:tcPr marL="54610" marR="54610" marT="0" marB="91440"/>
                </a:tc>
              </a:tr>
              <a:tr h="370840">
                <a:tc>
                  <a:txBody>
                    <a:bodyPr/>
                    <a:lstStyle/>
                    <a:p>
                      <a:pPr algn="just">
                        <a:spcAft>
                          <a:spcPts val="0"/>
                        </a:spcAft>
                      </a:pPr>
                      <a:r>
                        <a:rPr lang="en-GB" sz="1400">
                          <a:solidFill>
                            <a:srgbClr val="000000"/>
                          </a:solidFill>
                          <a:latin typeface="Arial"/>
                          <a:ea typeface="Times New Roman"/>
                          <a:cs typeface="Arial"/>
                        </a:rPr>
                        <a:t>Audible alarm</a:t>
                      </a:r>
                    </a:p>
                  </a:txBody>
                  <a:tcPr marL="54610" marR="54610" marT="0" marB="91440"/>
                </a:tc>
                <a:tc>
                  <a:txBody>
                    <a:bodyPr/>
                    <a:lstStyle/>
                    <a:p>
                      <a:pPr algn="just">
                        <a:spcAft>
                          <a:spcPts val="0"/>
                        </a:spcAft>
                      </a:pPr>
                      <a:r>
                        <a:rPr lang="en-GB" sz="1400">
                          <a:solidFill>
                            <a:srgbClr val="000000"/>
                          </a:solidFill>
                          <a:latin typeface="Arial"/>
                          <a:ea typeface="Times New Roman"/>
                          <a:cs typeface="Arial"/>
                        </a:rPr>
                        <a:t>The audible alarm should be switched on within half a second of an alarm being raised by a sensor.</a:t>
                      </a:r>
                    </a:p>
                  </a:txBody>
                  <a:tcPr marL="54610" marR="54610" marT="0" marB="91440"/>
                </a:tc>
              </a:tr>
              <a:tr h="370840">
                <a:tc>
                  <a:txBody>
                    <a:bodyPr/>
                    <a:lstStyle/>
                    <a:p>
                      <a:pPr algn="just">
                        <a:spcAft>
                          <a:spcPts val="0"/>
                        </a:spcAft>
                      </a:pPr>
                      <a:r>
                        <a:rPr lang="en-GB" sz="1400">
                          <a:solidFill>
                            <a:srgbClr val="000000"/>
                          </a:solidFill>
                          <a:latin typeface="Arial"/>
                          <a:ea typeface="Times New Roman"/>
                          <a:cs typeface="Arial"/>
                        </a:rPr>
                        <a:t>Lights switch</a:t>
                      </a:r>
                    </a:p>
                  </a:txBody>
                  <a:tcPr marL="54610" marR="54610" marT="0" marB="91440"/>
                </a:tc>
                <a:tc>
                  <a:txBody>
                    <a:bodyPr/>
                    <a:lstStyle/>
                    <a:p>
                      <a:pPr algn="just">
                        <a:spcAft>
                          <a:spcPts val="0"/>
                        </a:spcAft>
                      </a:pPr>
                      <a:r>
                        <a:rPr lang="en-GB" sz="1400">
                          <a:solidFill>
                            <a:srgbClr val="000000"/>
                          </a:solidFill>
                          <a:latin typeface="Arial"/>
                          <a:ea typeface="Times New Roman"/>
                          <a:cs typeface="Arial"/>
                        </a:rPr>
                        <a:t>The lights should be switched on within half a second of an alarm being raised by a sensor.</a:t>
                      </a:r>
                    </a:p>
                  </a:txBody>
                  <a:tcPr marL="54610" marR="54610" marT="0" marB="91440"/>
                </a:tc>
              </a:tr>
              <a:tr h="370840">
                <a:tc>
                  <a:txBody>
                    <a:bodyPr/>
                    <a:lstStyle/>
                    <a:p>
                      <a:pPr algn="just">
                        <a:spcAft>
                          <a:spcPts val="0"/>
                        </a:spcAft>
                      </a:pPr>
                      <a:r>
                        <a:rPr lang="en-GB" sz="1400">
                          <a:solidFill>
                            <a:srgbClr val="000000"/>
                          </a:solidFill>
                          <a:latin typeface="Arial"/>
                          <a:ea typeface="Times New Roman"/>
                          <a:cs typeface="Arial"/>
                        </a:rPr>
                        <a:t>Communications</a:t>
                      </a:r>
                    </a:p>
                  </a:txBody>
                  <a:tcPr marL="54610" marR="54610" marT="0" marB="91440"/>
                </a:tc>
                <a:tc>
                  <a:txBody>
                    <a:bodyPr/>
                    <a:lstStyle/>
                    <a:p>
                      <a:pPr algn="just">
                        <a:spcAft>
                          <a:spcPts val="0"/>
                        </a:spcAft>
                      </a:pPr>
                      <a:r>
                        <a:rPr lang="en-GB" sz="1400">
                          <a:solidFill>
                            <a:srgbClr val="000000"/>
                          </a:solidFill>
                          <a:latin typeface="Arial"/>
                          <a:ea typeface="Times New Roman"/>
                          <a:cs typeface="Arial"/>
                        </a:rPr>
                        <a:t>The call to the police should be started within 2 seconds of an alarm being raised by a sensor.</a:t>
                      </a:r>
                    </a:p>
                  </a:txBody>
                  <a:tcPr marL="54610" marR="54610" marT="0" marB="91440"/>
                </a:tc>
              </a:tr>
              <a:tr h="370840">
                <a:tc>
                  <a:txBody>
                    <a:bodyPr/>
                    <a:lstStyle/>
                    <a:p>
                      <a:pPr algn="just">
                        <a:spcAft>
                          <a:spcPts val="0"/>
                        </a:spcAft>
                      </a:pPr>
                      <a:r>
                        <a:rPr lang="en-GB" sz="1400">
                          <a:solidFill>
                            <a:srgbClr val="000000"/>
                          </a:solidFill>
                          <a:latin typeface="Arial"/>
                          <a:ea typeface="Times New Roman"/>
                          <a:cs typeface="Arial"/>
                        </a:rPr>
                        <a:t>Voice synthesizer</a:t>
                      </a:r>
                    </a:p>
                  </a:txBody>
                  <a:tcPr marL="54610" marR="54610" marT="0" marB="91440"/>
                </a:tc>
                <a:tc>
                  <a:txBody>
                    <a:bodyPr/>
                    <a:lstStyle/>
                    <a:p>
                      <a:pPr algn="just">
                        <a:spcAft>
                          <a:spcPts val="0"/>
                        </a:spcAft>
                      </a:pPr>
                      <a:r>
                        <a:rPr lang="en-GB" sz="1400" dirty="0">
                          <a:solidFill>
                            <a:srgbClr val="000000"/>
                          </a:solidFill>
                          <a:latin typeface="Arial"/>
                          <a:ea typeface="Times New Roman"/>
                          <a:cs typeface="Arial"/>
                        </a:rPr>
                        <a:t>A synthesized message should be available within 2 seconds of an alarm being raised by a sensor</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54610" marR="54610" marT="0" marB="9144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20.16 </a:t>
            </a:r>
            <a:r>
              <a:rPr lang="en-US" dirty="0"/>
              <a:t>Alarm process timing</a:t>
            </a:r>
            <a:r>
              <a:rPr lang="en-GB" dirty="0" smtClean="0"/>
              <a:t> </a:t>
            </a:r>
            <a:endParaRPr lang="en-US" dirty="0"/>
          </a:p>
        </p:txBody>
      </p:sp>
      <p:pic>
        <p:nvPicPr>
          <p:cNvPr id="4" name="Content Placeholder 3" descr="20.16 AlarmProcessFreq.eps"/>
          <p:cNvPicPr>
            <a:picLocks noGrp="1" noChangeAspect="1"/>
          </p:cNvPicPr>
          <p:nvPr>
            <p:ph idx="1"/>
          </p:nvPr>
        </p:nvPicPr>
        <mc:AlternateContent>
          <mc:Choice xmlns:ma="http://schemas.microsoft.com/office/mac/drawingml/2008/main" Requires="ma">
            <p:blipFill>
              <a:blip r:embed="rId2"/>
              <a:srcRect l="-3964" r="-3964"/>
              <a:stretch>
                <a:fillRect/>
              </a:stretch>
            </p:blipFill>
          </mc:Choice>
          <mc:Fallback>
            <p:blipFill>
              <a:blip r:embed="rId3"/>
              <a:srcRect l="-3964" r="-3964"/>
              <a:stretch>
                <a:fillRect/>
              </a:stretch>
            </p:blipFill>
          </mc:Fallback>
        </mc:AlternateConten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20.17 </a:t>
            </a:r>
            <a:r>
              <a:rPr lang="en-US" dirty="0"/>
              <a:t>Components of a real-time operating system</a:t>
            </a:r>
            <a:r>
              <a:rPr lang="en-GB" dirty="0" smtClean="0"/>
              <a:t> </a:t>
            </a:r>
            <a:endParaRPr lang="en-US" dirty="0"/>
          </a:p>
        </p:txBody>
      </p:sp>
      <p:pic>
        <p:nvPicPr>
          <p:cNvPr id="4" name="Content Placeholder 3" descr="20.17 RTOSComponents.eps"/>
          <p:cNvPicPr>
            <a:picLocks noGrp="1" noChangeAspect="1"/>
          </p:cNvPicPr>
          <p:nvPr>
            <p:ph idx="1"/>
          </p:nvPr>
        </p:nvPicPr>
        <mc:AlternateContent>
          <mc:Choice xmlns:ma="http://schemas.microsoft.com/office/mac/drawingml/2008/main" Requires="ma">
            <p:blipFill>
              <a:blip r:embed="rId2"/>
              <a:srcRect l="-36936" r="-36936"/>
              <a:stretch>
                <a:fillRect/>
              </a:stretch>
            </p:blipFill>
          </mc:Choice>
          <mc:Fallback>
            <p:blipFill>
              <a:blip r:embed="rId3"/>
              <a:srcRect l="-36936" r="-36936"/>
              <a:stretch>
                <a:fillRect/>
              </a:stretch>
            </p:blipFill>
          </mc:Fallback>
        </mc:AlternateContent>
        <p:spPr>
          <a:xfrm>
            <a:off x="-150823" y="1330001"/>
            <a:ext cx="9560306" cy="5257800"/>
          </a:xfrm>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20.18 </a:t>
            </a:r>
            <a:r>
              <a:rPr lang="en-US" dirty="0"/>
              <a:t>RTOS actions required to start a process</a:t>
            </a:r>
            <a:r>
              <a:rPr lang="en-GB" dirty="0" smtClean="0"/>
              <a:t> </a:t>
            </a:r>
            <a:endParaRPr lang="en-US" dirty="0"/>
          </a:p>
        </p:txBody>
      </p:sp>
      <p:pic>
        <p:nvPicPr>
          <p:cNvPr id="4" name="Content Placeholder 3" descr="20.18 ProcessStartup.eps"/>
          <p:cNvPicPr>
            <a:picLocks noGrp="1" noChangeAspect="1"/>
          </p:cNvPicPr>
          <p:nvPr>
            <p:ph idx="1"/>
          </p:nvPr>
        </p:nvPicPr>
        <mc:AlternateContent>
          <mc:Choice xmlns:ma="http://schemas.microsoft.com/office/mac/drawingml/2008/main" Requires="ma">
            <p:blipFill>
              <a:blip r:embed="rId2"/>
              <a:srcRect t="-44941" b="-44941"/>
              <a:stretch>
                <a:fillRect/>
              </a:stretch>
            </p:blipFill>
          </mc:Choice>
          <mc:Fallback>
            <p:blipFill>
              <a:blip r:embed="rId3"/>
              <a:srcRect t="-44941" b="-44941"/>
              <a:stretch>
                <a:fillRect/>
              </a:stretch>
            </p:blipFill>
          </mc:Fallback>
        </mc:AlternateContent>
        <p:spPr>
          <a:xfrm>
            <a:off x="916596" y="1600200"/>
            <a:ext cx="7190386" cy="3954435"/>
          </a:xfrm>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20.1 </a:t>
            </a:r>
            <a:r>
              <a:rPr lang="en-US" dirty="0"/>
              <a:t>Stimuli and responses for a burglar alarm system</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870400"/>
          <a:ext cx="8229600" cy="3561079"/>
        </p:xfrm>
        <a:graphic>
          <a:graphicData uri="http://schemas.openxmlformats.org/drawingml/2006/table">
            <a:tbl>
              <a:tblPr firstRow="1" bandRow="1">
                <a:tableStyleId>{5C22544A-7EE6-4342-B048-85BDC9FD1C3A}</a:tableStyleId>
              </a:tblPr>
              <a:tblGrid>
                <a:gridCol w="2772081"/>
                <a:gridCol w="5457519"/>
              </a:tblGrid>
              <a:tr h="370840">
                <a:tc>
                  <a:txBody>
                    <a:bodyPr/>
                    <a:lstStyle/>
                    <a:p>
                      <a:pPr algn="ctr">
                        <a:spcBef>
                          <a:spcPts val="300"/>
                        </a:spcBef>
                        <a:spcAft>
                          <a:spcPts val="300"/>
                        </a:spcAft>
                      </a:pPr>
                      <a:r>
                        <a:rPr lang="en-GB" sz="1400" b="1" dirty="0" smtClean="0">
                          <a:solidFill>
                            <a:srgbClr val="000000"/>
                          </a:solidFill>
                          <a:latin typeface="Arial"/>
                          <a:ea typeface="Times New Roman"/>
                          <a:cs typeface="Arial"/>
                        </a:rPr>
                        <a:t>Stimulus</a:t>
                      </a:r>
                      <a:endParaRPr lang="en-GB" sz="1400" b="1" dirty="0">
                        <a:solidFill>
                          <a:srgbClr val="000000"/>
                        </a:solidFill>
                        <a:latin typeface="Arial"/>
                        <a:ea typeface="Times New Roman"/>
                        <a:cs typeface="Arial"/>
                      </a:endParaRPr>
                    </a:p>
                  </a:txBody>
                  <a:tcPr marL="68580" marR="68580" marT="0" marB="0"/>
                </a:tc>
                <a:tc>
                  <a:txBody>
                    <a:bodyPr/>
                    <a:lstStyle/>
                    <a:p>
                      <a:pPr algn="ctr">
                        <a:spcBef>
                          <a:spcPts val="300"/>
                        </a:spcBef>
                        <a:spcAft>
                          <a:spcPts val="300"/>
                        </a:spcAft>
                      </a:pPr>
                      <a:r>
                        <a:rPr lang="en-GB" sz="1400" b="1" dirty="0" smtClean="0">
                          <a:solidFill>
                            <a:srgbClr val="000000"/>
                          </a:solidFill>
                          <a:latin typeface="Arial"/>
                          <a:ea typeface="Times New Roman"/>
                          <a:cs typeface="Arial"/>
                        </a:rPr>
                        <a:t>Response</a:t>
                      </a:r>
                      <a:endParaRPr lang="en-GB" sz="1400" b="1" dirty="0">
                        <a:solidFill>
                          <a:srgbClr val="000000"/>
                        </a:solidFill>
                        <a:latin typeface="Arial"/>
                        <a:ea typeface="Times New Roman"/>
                        <a:cs typeface="Arial"/>
                      </a:endParaRPr>
                    </a:p>
                  </a:txBody>
                  <a:tcPr marL="68580" marR="68580" marT="0" marB="0"/>
                </a:tc>
              </a:tr>
              <a:tr h="370840">
                <a:tc>
                  <a:txBody>
                    <a:bodyPr/>
                    <a:lstStyle/>
                    <a:p>
                      <a:pPr algn="just">
                        <a:spcBef>
                          <a:spcPts val="300"/>
                        </a:spcBef>
                        <a:spcAft>
                          <a:spcPts val="300"/>
                        </a:spcAft>
                      </a:pPr>
                      <a:r>
                        <a:rPr lang="en-GB" sz="1400" dirty="0" smtClean="0">
                          <a:solidFill>
                            <a:srgbClr val="000000"/>
                          </a:solidFill>
                          <a:latin typeface="Arial"/>
                          <a:ea typeface="Times New Roman"/>
                          <a:cs typeface="Arial"/>
                        </a:rPr>
                        <a:t>Single </a:t>
                      </a:r>
                      <a:r>
                        <a:rPr lang="en-GB" sz="1400" dirty="0">
                          <a:solidFill>
                            <a:srgbClr val="000000"/>
                          </a:solidFill>
                          <a:latin typeface="Arial"/>
                          <a:ea typeface="Times New Roman"/>
                          <a:cs typeface="Arial"/>
                        </a:rPr>
                        <a:t>sensor positive</a:t>
                      </a:r>
                    </a:p>
                  </a:txBody>
                  <a:tcPr marL="68580" marR="68580" marT="0" marB="0"/>
                </a:tc>
                <a:tc>
                  <a:txBody>
                    <a:bodyPr/>
                    <a:lstStyle/>
                    <a:p>
                      <a:pPr algn="just">
                        <a:spcBef>
                          <a:spcPts val="300"/>
                        </a:spcBef>
                        <a:spcAft>
                          <a:spcPts val="300"/>
                        </a:spcAft>
                      </a:pPr>
                      <a:r>
                        <a:rPr lang="en-GB" sz="1400">
                          <a:solidFill>
                            <a:srgbClr val="000000"/>
                          </a:solidFill>
                          <a:latin typeface="Arial"/>
                          <a:ea typeface="Times New Roman"/>
                          <a:cs typeface="Arial"/>
                        </a:rPr>
                        <a:t>Initiate alarm; turn on lights around site of positive sensor.</a:t>
                      </a:r>
                    </a:p>
                  </a:txBody>
                  <a:tcPr marL="68580" marR="68580" marT="0" marB="0"/>
                </a:tc>
              </a:tr>
              <a:tr h="370840">
                <a:tc>
                  <a:txBody>
                    <a:bodyPr/>
                    <a:lstStyle/>
                    <a:p>
                      <a:pPr algn="just">
                        <a:spcAft>
                          <a:spcPts val="300"/>
                        </a:spcAft>
                      </a:pPr>
                      <a:r>
                        <a:rPr lang="en-GB" sz="1400" dirty="0">
                          <a:solidFill>
                            <a:srgbClr val="000000"/>
                          </a:solidFill>
                          <a:latin typeface="Arial"/>
                          <a:ea typeface="Times New Roman"/>
                          <a:cs typeface="Arial"/>
                        </a:rPr>
                        <a:t>Two or more sensors positive</a:t>
                      </a:r>
                    </a:p>
                  </a:txBody>
                  <a:tcPr marL="68580" marR="68580" marT="0" marB="0"/>
                </a:tc>
                <a:tc>
                  <a:txBody>
                    <a:bodyPr/>
                    <a:lstStyle/>
                    <a:p>
                      <a:pPr algn="just">
                        <a:spcAft>
                          <a:spcPts val="300"/>
                        </a:spcAft>
                      </a:pPr>
                      <a:r>
                        <a:rPr lang="en-GB" sz="1400">
                          <a:solidFill>
                            <a:srgbClr val="000000"/>
                          </a:solidFill>
                          <a:latin typeface="Arial"/>
                          <a:ea typeface="Times New Roman"/>
                          <a:cs typeface="Arial"/>
                        </a:rPr>
                        <a:t>Initiate alarm; turn on lights around sites of positive sensors; call police with location of suspected break-in.</a:t>
                      </a:r>
                    </a:p>
                  </a:txBody>
                  <a:tcPr marL="68580" marR="68580" marT="0" marB="0"/>
                </a:tc>
              </a:tr>
              <a:tr h="370840">
                <a:tc>
                  <a:txBody>
                    <a:bodyPr/>
                    <a:lstStyle/>
                    <a:p>
                      <a:pPr algn="just">
                        <a:spcAft>
                          <a:spcPts val="300"/>
                        </a:spcAft>
                      </a:pPr>
                      <a:r>
                        <a:rPr lang="en-GB" sz="1400" dirty="0">
                          <a:solidFill>
                            <a:srgbClr val="000000"/>
                          </a:solidFill>
                          <a:latin typeface="Arial"/>
                          <a:ea typeface="Times New Roman"/>
                          <a:cs typeface="Arial"/>
                        </a:rPr>
                        <a:t>Voltage drop of between 10% and 20%</a:t>
                      </a:r>
                    </a:p>
                  </a:txBody>
                  <a:tcPr marL="68580" marR="68580" marT="0" marB="0"/>
                </a:tc>
                <a:tc>
                  <a:txBody>
                    <a:bodyPr/>
                    <a:lstStyle/>
                    <a:p>
                      <a:pPr algn="just">
                        <a:spcAft>
                          <a:spcPts val="300"/>
                        </a:spcAft>
                      </a:pPr>
                      <a:r>
                        <a:rPr lang="en-GB" sz="1400" dirty="0">
                          <a:solidFill>
                            <a:srgbClr val="000000"/>
                          </a:solidFill>
                          <a:latin typeface="Arial"/>
                          <a:ea typeface="Times New Roman"/>
                          <a:cs typeface="Arial"/>
                        </a:rPr>
                        <a:t>Switch to battery backup; run power supply test.</a:t>
                      </a:r>
                    </a:p>
                  </a:txBody>
                  <a:tcPr marL="68580" marR="68580" marT="0" marB="0"/>
                </a:tc>
              </a:tr>
              <a:tr h="370840">
                <a:tc>
                  <a:txBody>
                    <a:bodyPr/>
                    <a:lstStyle/>
                    <a:p>
                      <a:pPr algn="just">
                        <a:spcAft>
                          <a:spcPts val="300"/>
                        </a:spcAft>
                      </a:pPr>
                      <a:r>
                        <a:rPr lang="en-GB" sz="1400">
                          <a:solidFill>
                            <a:srgbClr val="000000"/>
                          </a:solidFill>
                          <a:latin typeface="Arial"/>
                          <a:ea typeface="Times New Roman"/>
                          <a:cs typeface="Arial"/>
                        </a:rPr>
                        <a:t>Voltage drop of more than 20%</a:t>
                      </a:r>
                    </a:p>
                  </a:txBody>
                  <a:tcPr marL="68580" marR="68580" marT="0" marB="0"/>
                </a:tc>
                <a:tc>
                  <a:txBody>
                    <a:bodyPr/>
                    <a:lstStyle/>
                    <a:p>
                      <a:pPr algn="just">
                        <a:spcAft>
                          <a:spcPts val="300"/>
                        </a:spcAft>
                      </a:pPr>
                      <a:r>
                        <a:rPr lang="en-GB" sz="1400" dirty="0">
                          <a:solidFill>
                            <a:srgbClr val="000000"/>
                          </a:solidFill>
                          <a:latin typeface="Arial"/>
                          <a:ea typeface="Times New Roman"/>
                          <a:cs typeface="Arial"/>
                        </a:rPr>
                        <a:t>Switch to battery backup; initiate alarm; call police; run power supply test.</a:t>
                      </a:r>
                    </a:p>
                  </a:txBody>
                  <a:tcPr marL="68580" marR="68580" marT="0" marB="0"/>
                </a:tc>
              </a:tr>
              <a:tr h="370840">
                <a:tc>
                  <a:txBody>
                    <a:bodyPr/>
                    <a:lstStyle/>
                    <a:p>
                      <a:pPr algn="just">
                        <a:spcAft>
                          <a:spcPts val="300"/>
                        </a:spcAft>
                      </a:pPr>
                      <a:r>
                        <a:rPr lang="en-GB" sz="1400">
                          <a:solidFill>
                            <a:srgbClr val="000000"/>
                          </a:solidFill>
                          <a:latin typeface="Arial"/>
                          <a:ea typeface="Times New Roman"/>
                          <a:cs typeface="Arial"/>
                        </a:rPr>
                        <a:t>Power supply failure</a:t>
                      </a:r>
                    </a:p>
                  </a:txBody>
                  <a:tcPr marL="68580" marR="68580" marT="0" marB="0"/>
                </a:tc>
                <a:tc>
                  <a:txBody>
                    <a:bodyPr/>
                    <a:lstStyle/>
                    <a:p>
                      <a:pPr algn="just">
                        <a:spcAft>
                          <a:spcPts val="300"/>
                        </a:spcAft>
                      </a:pPr>
                      <a:r>
                        <a:rPr lang="en-GB" sz="1400">
                          <a:solidFill>
                            <a:srgbClr val="000000"/>
                          </a:solidFill>
                          <a:latin typeface="Arial"/>
                          <a:ea typeface="Times New Roman"/>
                          <a:cs typeface="Arial"/>
                        </a:rPr>
                        <a:t>Call service technician.</a:t>
                      </a:r>
                    </a:p>
                  </a:txBody>
                  <a:tcPr marL="68580" marR="68580" marT="0" marB="0"/>
                </a:tc>
              </a:tr>
              <a:tr h="370840">
                <a:tc>
                  <a:txBody>
                    <a:bodyPr/>
                    <a:lstStyle/>
                    <a:p>
                      <a:pPr algn="just">
                        <a:spcAft>
                          <a:spcPts val="300"/>
                        </a:spcAft>
                      </a:pPr>
                      <a:r>
                        <a:rPr lang="en-GB" sz="1400">
                          <a:solidFill>
                            <a:srgbClr val="000000"/>
                          </a:solidFill>
                          <a:latin typeface="Arial"/>
                          <a:ea typeface="Times New Roman"/>
                          <a:cs typeface="Arial"/>
                        </a:rPr>
                        <a:t>Sensor failure</a:t>
                      </a:r>
                    </a:p>
                  </a:txBody>
                  <a:tcPr marL="68580" marR="68580" marT="0" marB="0"/>
                </a:tc>
                <a:tc>
                  <a:txBody>
                    <a:bodyPr/>
                    <a:lstStyle/>
                    <a:p>
                      <a:pPr algn="just">
                        <a:spcAft>
                          <a:spcPts val="300"/>
                        </a:spcAft>
                      </a:pPr>
                      <a:r>
                        <a:rPr lang="en-GB" sz="1400">
                          <a:solidFill>
                            <a:srgbClr val="000000"/>
                          </a:solidFill>
                          <a:latin typeface="Arial"/>
                          <a:ea typeface="Times New Roman"/>
                          <a:cs typeface="Arial"/>
                        </a:rPr>
                        <a:t>Call service technician.</a:t>
                      </a:r>
                    </a:p>
                  </a:txBody>
                  <a:tcPr marL="68580" marR="68580" marT="0" marB="0"/>
                </a:tc>
              </a:tr>
              <a:tr h="370840">
                <a:tc>
                  <a:txBody>
                    <a:bodyPr/>
                    <a:lstStyle/>
                    <a:p>
                      <a:pPr algn="just">
                        <a:spcAft>
                          <a:spcPts val="300"/>
                        </a:spcAft>
                      </a:pPr>
                      <a:r>
                        <a:rPr lang="en-GB" sz="1400">
                          <a:solidFill>
                            <a:srgbClr val="000000"/>
                          </a:solidFill>
                          <a:latin typeface="Arial"/>
                          <a:ea typeface="Times New Roman"/>
                          <a:cs typeface="Arial"/>
                        </a:rPr>
                        <a:t>Console panic button positive</a:t>
                      </a:r>
                    </a:p>
                  </a:txBody>
                  <a:tcPr marL="68580" marR="68580" marT="0" marB="0"/>
                </a:tc>
                <a:tc>
                  <a:txBody>
                    <a:bodyPr/>
                    <a:lstStyle/>
                    <a:p>
                      <a:pPr algn="just">
                        <a:spcAft>
                          <a:spcPts val="300"/>
                        </a:spcAft>
                      </a:pPr>
                      <a:r>
                        <a:rPr lang="en-GB" sz="1400" dirty="0">
                          <a:solidFill>
                            <a:srgbClr val="000000"/>
                          </a:solidFill>
                          <a:latin typeface="Arial"/>
                          <a:ea typeface="Times New Roman"/>
                          <a:cs typeface="Arial"/>
                        </a:rPr>
                        <a:t>Initiate alarm; turn on lights around console; call police.</a:t>
                      </a:r>
                    </a:p>
                  </a:txBody>
                  <a:tcPr marL="68580" marR="68580" marT="0" marB="0"/>
                </a:tc>
              </a:tr>
              <a:tr h="370840">
                <a:tc>
                  <a:txBody>
                    <a:bodyPr/>
                    <a:lstStyle/>
                    <a:p>
                      <a:pPr algn="just">
                        <a:spcAft>
                          <a:spcPts val="300"/>
                        </a:spcAft>
                      </a:pPr>
                      <a:r>
                        <a:rPr lang="en-GB" sz="1400">
                          <a:solidFill>
                            <a:srgbClr val="000000"/>
                          </a:solidFill>
                          <a:latin typeface="Arial"/>
                          <a:ea typeface="Times New Roman"/>
                          <a:cs typeface="Arial"/>
                        </a:rPr>
                        <a:t>Clear alarms</a:t>
                      </a:r>
                    </a:p>
                  </a:txBody>
                  <a:tcPr marL="68580" marR="68580" marT="0" marB="0"/>
                </a:tc>
                <a:tc>
                  <a:txBody>
                    <a:bodyPr/>
                    <a:lstStyle/>
                    <a:p>
                      <a:pPr algn="just">
                        <a:spcAft>
                          <a:spcPts val="300"/>
                        </a:spcAft>
                      </a:pPr>
                      <a:r>
                        <a:rPr lang="en-GB" sz="1400" dirty="0">
                          <a:solidFill>
                            <a:srgbClr val="000000"/>
                          </a:solidFill>
                          <a:latin typeface="Arial"/>
                          <a:ea typeface="Times New Roman"/>
                          <a:cs typeface="Arial"/>
                        </a:rPr>
                        <a:t>Switch off all active alarms; switch off all lights that have been switched on</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68580" marR="68580" marT="0" marB="0"/>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20.19 </a:t>
            </a:r>
            <a:r>
              <a:rPr lang="en-US" dirty="0"/>
              <a:t>Requirements for a train protection system</a:t>
            </a:r>
            <a:r>
              <a:rPr lang="en-GB" dirty="0" smtClean="0"/>
              <a:t> </a:t>
            </a:r>
            <a:endParaRPr lang="en-US" dirty="0"/>
          </a:p>
        </p:txBody>
      </p:sp>
      <p:sp>
        <p:nvSpPr>
          <p:cNvPr id="4" name="TextBox 3"/>
          <p:cNvSpPr txBox="1"/>
          <p:nvPr/>
        </p:nvSpPr>
        <p:spPr>
          <a:xfrm>
            <a:off x="457200" y="1417638"/>
            <a:ext cx="8229600" cy="5293758"/>
          </a:xfrm>
          <a:prstGeom prst="rect">
            <a:avLst/>
          </a:prstGeom>
          <a:solidFill>
            <a:srgbClr val="FFFF00">
              <a:alpha val="34000"/>
            </a:srgbClr>
          </a:solidFill>
        </p:spPr>
        <p:txBody>
          <a:bodyPr wrap="square" rtlCol="0">
            <a:spAutoFit/>
          </a:bodyPr>
          <a:lstStyle/>
          <a:p>
            <a:r>
              <a:rPr lang="en-GB" sz="1600" b="1" dirty="0">
                <a:latin typeface="Arial"/>
                <a:cs typeface="Arial"/>
              </a:rPr>
              <a:t>Train protection system</a:t>
            </a:r>
          </a:p>
          <a:p>
            <a:r>
              <a:rPr lang="en-GB" sz="1600" dirty="0">
                <a:latin typeface="Arial"/>
                <a:cs typeface="Arial"/>
              </a:rPr>
              <a:t>The system acquires information on the speed limit of a segment from a trackside transmitter, which continually broadcasts the segment identifier and its speed limit. The same transmitter also broadcasts information on the status of the signal controlling that track segment. The time required to broadcast track segment and signal information is 50 ms.</a:t>
            </a:r>
          </a:p>
          <a:p>
            <a:r>
              <a:rPr lang="en-GB" sz="1600" dirty="0">
                <a:latin typeface="Arial"/>
                <a:cs typeface="Arial"/>
              </a:rPr>
              <a:t>The train can receive information from the trackside transmitter when it is within 10 </a:t>
            </a:r>
            <a:r>
              <a:rPr lang="en-GB" sz="1600" dirty="0" err="1">
                <a:latin typeface="Arial"/>
                <a:cs typeface="Arial"/>
              </a:rPr>
              <a:t>m</a:t>
            </a:r>
            <a:r>
              <a:rPr lang="en-GB" sz="1600" dirty="0">
                <a:latin typeface="Arial"/>
                <a:cs typeface="Arial"/>
              </a:rPr>
              <a:t> of a transmitter. </a:t>
            </a:r>
          </a:p>
          <a:p>
            <a:r>
              <a:rPr lang="en-GB" sz="1600" dirty="0">
                <a:latin typeface="Arial"/>
                <a:cs typeface="Arial"/>
              </a:rPr>
              <a:t>The maximum train speed is 180 kph.</a:t>
            </a:r>
          </a:p>
          <a:p>
            <a:r>
              <a:rPr lang="en-GB" sz="1600" dirty="0">
                <a:latin typeface="Arial"/>
                <a:cs typeface="Arial"/>
              </a:rPr>
              <a:t>Sensors on the train provide information about the current train speed (updated every 250 ms) and the train brake status (updated every 100 ms). </a:t>
            </a:r>
          </a:p>
          <a:p>
            <a:r>
              <a:rPr lang="en-GB" sz="1600" dirty="0">
                <a:latin typeface="Arial"/>
                <a:cs typeface="Arial"/>
              </a:rPr>
              <a:t>If the train speed exceeds the current segment speed limit by more than 5 kph, a warning is sounded in the driver’s cabin. If the train speed exceeds the current segment speed limit by more than 10 kph, the train’s brakes are automatically applied until the speed falls to the segment speed limit. Train brakes should be applied within 100 ms of the time when the excessive train speed has been detected.</a:t>
            </a:r>
          </a:p>
          <a:p>
            <a:r>
              <a:rPr lang="en-GB" sz="1600" dirty="0">
                <a:latin typeface="Arial"/>
                <a:cs typeface="Arial"/>
              </a:rPr>
              <a:t>If the train enters a track segment that is signalled with a red light, the train protection system applies the train brakes and reduces the speed to zero. Train brakes should be applied within 100 ms of the time when the red light signal is received.</a:t>
            </a:r>
          </a:p>
          <a:p>
            <a:r>
              <a:rPr lang="en-GB" sz="1600" dirty="0">
                <a:latin typeface="Arial"/>
                <a:cs typeface="Arial"/>
              </a:rPr>
              <a:t>The system continually updates a status display in the driver’s cabin.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20.2 </a:t>
            </a:r>
            <a:r>
              <a:rPr lang="en-US" dirty="0"/>
              <a:t>A general model of an embedded real-time system </a:t>
            </a:r>
          </a:p>
        </p:txBody>
      </p:sp>
      <p:pic>
        <p:nvPicPr>
          <p:cNvPr id="4" name="Content Placeholder 3" descr="20.2 SensorActModel.eps"/>
          <p:cNvPicPr>
            <a:picLocks noGrp="1" noChangeAspect="1"/>
          </p:cNvPicPr>
          <p:nvPr>
            <p:ph idx="1"/>
          </p:nvPr>
        </p:nvPicPr>
        <mc:AlternateContent>
          <mc:Choice xmlns:ma="http://schemas.microsoft.com/office/mac/drawingml/2008/main" Requires="ma">
            <p:blipFill>
              <a:blip r:embed="rId2"/>
              <a:srcRect t="-5931" b="-5931"/>
              <a:stretch>
                <a:fillRect/>
              </a:stretch>
            </p:blipFill>
          </mc:Choice>
          <mc:Fallback>
            <p:blipFill>
              <a:blip r:embed="rId3"/>
              <a:srcRect t="-5931" b="-5931"/>
              <a:stretch>
                <a:fillRect/>
              </a:stretch>
            </p:blipFill>
          </mc:Fallback>
        </mc:AlternateContent>
        <p:spPr>
          <a:xfrm>
            <a:off x="1308433" y="1600201"/>
            <a:ext cx="6487781" cy="3568030"/>
          </a:xfrm>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20.3 </a:t>
            </a:r>
            <a:r>
              <a:rPr lang="en-US" dirty="0"/>
              <a:t>Sensor and actuator processes</a:t>
            </a:r>
            <a:r>
              <a:rPr lang="en-GB" dirty="0" smtClean="0"/>
              <a:t> </a:t>
            </a:r>
            <a:endParaRPr lang="en-US" dirty="0"/>
          </a:p>
        </p:txBody>
      </p:sp>
      <p:pic>
        <p:nvPicPr>
          <p:cNvPr id="4" name="Content Placeholder 3" descr="20.3 RTSysModel.eps"/>
          <p:cNvPicPr>
            <a:picLocks noGrp="1" noChangeAspect="1"/>
          </p:cNvPicPr>
          <p:nvPr>
            <p:ph idx="1"/>
          </p:nvPr>
        </p:nvPicPr>
        <mc:AlternateContent>
          <mc:Choice xmlns:ma="http://schemas.microsoft.com/office/mac/drawingml/2008/main" Requires="ma">
            <p:blipFill>
              <a:blip r:embed="rId2"/>
              <a:srcRect t="-22045" b="-22045"/>
              <a:stretch>
                <a:fillRect/>
              </a:stretch>
            </p:blipFill>
          </mc:Choice>
          <mc:Fallback>
            <p:blipFill>
              <a:blip r:embed="rId3"/>
              <a:srcRect t="-22045" b="-22045"/>
              <a:stretch>
                <a:fillRect/>
              </a:stretch>
            </p:blipFill>
          </mc:Fallback>
        </mc:AlternateContent>
        <p:spPr>
          <a:xfrm>
            <a:off x="1335456" y="1600201"/>
            <a:ext cx="6460758" cy="3553168"/>
          </a:xfrm>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20.4 </a:t>
            </a:r>
            <a:r>
              <a:rPr lang="en-US" dirty="0"/>
              <a:t>Producer/consumer processes sharing a circular buffer</a:t>
            </a:r>
            <a:r>
              <a:rPr lang="en-GB" dirty="0" smtClean="0"/>
              <a:t> </a:t>
            </a:r>
            <a:endParaRPr lang="en-US" dirty="0"/>
          </a:p>
        </p:txBody>
      </p:sp>
      <p:pic>
        <p:nvPicPr>
          <p:cNvPr id="4" name="Content Placeholder 3" descr="20.4 CircularBuffer.eps"/>
          <p:cNvPicPr>
            <a:picLocks noGrp="1" noChangeAspect="1"/>
          </p:cNvPicPr>
          <p:nvPr>
            <p:ph idx="1"/>
          </p:nvPr>
        </p:nvPicPr>
        <mc:AlternateContent>
          <mc:Choice xmlns:ma="http://schemas.microsoft.com/office/mac/drawingml/2008/main" Requires="ma">
            <p:blipFill>
              <a:blip r:embed="rId2"/>
              <a:srcRect l="-1815" r="-1815"/>
              <a:stretch>
                <a:fillRect/>
              </a:stretch>
            </p:blipFill>
          </mc:Choice>
          <mc:Fallback>
            <p:blipFill>
              <a:blip r:embed="rId3"/>
              <a:srcRect l="-1815" r="-1815"/>
              <a:stretch>
                <a:fillRect/>
              </a:stretch>
            </p:blipFill>
          </mc:Fallback>
        </mc:AlternateContent>
        <p:spPr>
          <a:xfrm>
            <a:off x="1308433" y="1843380"/>
            <a:ext cx="6379688" cy="3508583"/>
          </a:xfrm>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20.5 </a:t>
            </a:r>
            <a:r>
              <a:rPr lang="en-US" dirty="0"/>
              <a:t>State machine model of a petrol (gas) pump</a:t>
            </a:r>
            <a:r>
              <a:rPr lang="en-GB" dirty="0" smtClean="0"/>
              <a:t> </a:t>
            </a:r>
            <a:endParaRPr lang="en-US" dirty="0"/>
          </a:p>
        </p:txBody>
      </p:sp>
      <p:pic>
        <p:nvPicPr>
          <p:cNvPr id="4" name="Content Placeholder 3" descr="20.5 PetrolPumpState.eps"/>
          <p:cNvPicPr>
            <a:picLocks noGrp="1" noChangeAspect="1"/>
          </p:cNvPicPr>
          <p:nvPr>
            <p:ph idx="1"/>
          </p:nvPr>
        </p:nvPicPr>
        <mc:AlternateContent>
          <mc:Choice xmlns:ma="http://schemas.microsoft.com/office/mac/drawingml/2008/main" Requires="ma">
            <p:blipFill>
              <a:blip r:embed="rId2"/>
              <a:srcRect l="-13118" r="-13118"/>
              <a:stretch>
                <a:fillRect/>
              </a:stretch>
            </p:blipFill>
          </mc:Choice>
          <mc:Fallback>
            <p:blipFill>
              <a:blip r:embed="rId3"/>
              <a:srcRect l="-13118" r="-13118"/>
              <a:stretch>
                <a:fillRect/>
              </a:stretch>
            </p:blipFill>
          </mc:Fallback>
        </mc:AlternateContent>
        <p:spPr>
          <a:xfrm>
            <a:off x="-258917" y="1221921"/>
            <a:ext cx="10068365" cy="5537213"/>
          </a:xfrm>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20.6 The </a:t>
            </a:r>
            <a:r>
              <a:rPr lang="en-US" dirty="0"/>
              <a:t>Observe and React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775830"/>
          <a:ext cx="8229600" cy="361696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just">
                        <a:spcBef>
                          <a:spcPts val="300"/>
                        </a:spcBef>
                        <a:spcAft>
                          <a:spcPts val="300"/>
                        </a:spcAft>
                      </a:pPr>
                      <a:r>
                        <a:rPr lang="en-GB" sz="1400" b="1" dirty="0" smtClean="0">
                          <a:solidFill>
                            <a:srgbClr val="000000"/>
                          </a:solidFill>
                          <a:latin typeface="Arial"/>
                          <a:ea typeface="Times New Roman"/>
                          <a:cs typeface="Arial"/>
                        </a:rPr>
                        <a:t>Name</a:t>
                      </a:r>
                      <a:endParaRPr lang="en-GB" sz="1400" b="1" dirty="0">
                        <a:solidFill>
                          <a:srgbClr val="000000"/>
                        </a:solidFill>
                        <a:latin typeface="Arial"/>
                        <a:ea typeface="Times New Roman"/>
                        <a:cs typeface="Arial"/>
                      </a:endParaRPr>
                    </a:p>
                  </a:txBody>
                  <a:tcPr marL="68580" marR="68580" marT="0" marB="0"/>
                </a:tc>
                <a:tc>
                  <a:txBody>
                    <a:bodyPr/>
                    <a:lstStyle/>
                    <a:p>
                      <a:pPr algn="just">
                        <a:spcBef>
                          <a:spcPts val="300"/>
                        </a:spcBef>
                        <a:spcAft>
                          <a:spcPts val="300"/>
                        </a:spcAft>
                      </a:pPr>
                      <a:r>
                        <a:rPr lang="en-GB" sz="1400" b="1" dirty="0">
                          <a:solidFill>
                            <a:srgbClr val="000000"/>
                          </a:solidFill>
                          <a:latin typeface="Arial"/>
                          <a:ea typeface="Times New Roman"/>
                          <a:cs typeface="Arial"/>
                        </a:rPr>
                        <a:t>Observe and </a:t>
                      </a:r>
                      <a:r>
                        <a:rPr lang="en-GB" sz="1400" b="1" dirty="0" smtClean="0">
                          <a:solidFill>
                            <a:srgbClr val="000000"/>
                          </a:solidFill>
                          <a:latin typeface="Arial"/>
                          <a:ea typeface="Times New Roman"/>
                          <a:cs typeface="Arial"/>
                        </a:rPr>
                        <a:t>React</a:t>
                      </a:r>
                      <a:endParaRPr lang="en-GB" sz="1400" b="1" dirty="0">
                        <a:solidFill>
                          <a:srgbClr val="000000"/>
                        </a:solidFill>
                        <a:latin typeface="Arial"/>
                        <a:ea typeface="Times New Roman"/>
                        <a:cs typeface="Arial"/>
                      </a:endParaRPr>
                    </a:p>
                  </a:txBody>
                  <a:tcPr marL="68580" marR="68580" marT="0" marB="0"/>
                </a:tc>
              </a:tr>
              <a:tr h="370840">
                <a:tc>
                  <a:txBody>
                    <a:bodyPr/>
                    <a:lstStyle/>
                    <a:p>
                      <a:pPr algn="just">
                        <a:spcBef>
                          <a:spcPts val="300"/>
                        </a:spcBef>
                        <a:spcAft>
                          <a:spcPts val="300"/>
                        </a:spcAft>
                      </a:pPr>
                      <a:r>
                        <a:rPr lang="en-GB" sz="1400" dirty="0" smtClean="0">
                          <a:solidFill>
                            <a:srgbClr val="000000"/>
                          </a:solidFill>
                          <a:latin typeface="Arial"/>
                          <a:ea typeface="Times New Roman"/>
                          <a:cs typeface="Arial"/>
                        </a:rPr>
                        <a:t>Description</a:t>
                      </a:r>
                      <a:endParaRPr lang="en-GB" sz="1400" dirty="0">
                        <a:solidFill>
                          <a:srgbClr val="000000"/>
                        </a:solidFill>
                        <a:latin typeface="Arial"/>
                        <a:ea typeface="Times New Roman"/>
                        <a:cs typeface="Arial"/>
                      </a:endParaRPr>
                    </a:p>
                  </a:txBody>
                  <a:tcPr marL="68580" marR="68580" marT="0" marB="0"/>
                </a:tc>
                <a:tc>
                  <a:txBody>
                    <a:bodyPr/>
                    <a:lstStyle/>
                    <a:p>
                      <a:pPr algn="just">
                        <a:spcBef>
                          <a:spcPts val="300"/>
                        </a:spcBef>
                        <a:spcAft>
                          <a:spcPts val="300"/>
                        </a:spcAft>
                      </a:pPr>
                      <a:r>
                        <a:rPr lang="en-GB" sz="1400">
                          <a:solidFill>
                            <a:srgbClr val="000000"/>
                          </a:solidFill>
                          <a:latin typeface="Arial"/>
                          <a:ea typeface="Times New Roman"/>
                          <a:cs typeface="Arial"/>
                        </a:rPr>
                        <a:t>The input values of a set of sensors of the same types are collected and analyzed. These values are displayed in some way. If the sensor values indicate that some exceptional condition has arisen, then actions are initiated to draw the operator’s attention to that value and, in certain cases, to take actions in response to the exceptional value.</a:t>
                      </a:r>
                    </a:p>
                  </a:txBody>
                  <a:tcPr marL="68580" marR="68580" marT="0" marB="0"/>
                </a:tc>
              </a:tr>
              <a:tr h="370840">
                <a:tc>
                  <a:txBody>
                    <a:bodyPr/>
                    <a:lstStyle/>
                    <a:p>
                      <a:pPr algn="just">
                        <a:spcAft>
                          <a:spcPts val="300"/>
                        </a:spcAft>
                      </a:pPr>
                      <a:r>
                        <a:rPr lang="en-GB" sz="1400">
                          <a:solidFill>
                            <a:srgbClr val="000000"/>
                          </a:solidFill>
                          <a:latin typeface="Arial"/>
                          <a:ea typeface="Times New Roman"/>
                          <a:cs typeface="Arial"/>
                        </a:rPr>
                        <a:t>Stimuli</a:t>
                      </a:r>
                    </a:p>
                  </a:txBody>
                  <a:tcPr marL="68580" marR="68580" marT="0" marB="0"/>
                </a:tc>
                <a:tc>
                  <a:txBody>
                    <a:bodyPr/>
                    <a:lstStyle/>
                    <a:p>
                      <a:pPr algn="just">
                        <a:spcAft>
                          <a:spcPts val="300"/>
                        </a:spcAft>
                      </a:pPr>
                      <a:r>
                        <a:rPr lang="en-GB" sz="1400">
                          <a:solidFill>
                            <a:srgbClr val="000000"/>
                          </a:solidFill>
                          <a:latin typeface="Arial"/>
                          <a:ea typeface="Times New Roman"/>
                          <a:cs typeface="Arial"/>
                        </a:rPr>
                        <a:t>Values from sensors attached to the system.</a:t>
                      </a:r>
                    </a:p>
                  </a:txBody>
                  <a:tcPr marL="68580" marR="68580" marT="0" marB="0"/>
                </a:tc>
              </a:tr>
              <a:tr h="370840">
                <a:tc>
                  <a:txBody>
                    <a:bodyPr/>
                    <a:lstStyle/>
                    <a:p>
                      <a:pPr algn="just">
                        <a:spcAft>
                          <a:spcPts val="300"/>
                        </a:spcAft>
                      </a:pPr>
                      <a:r>
                        <a:rPr lang="en-GB" sz="1400">
                          <a:solidFill>
                            <a:srgbClr val="000000"/>
                          </a:solidFill>
                          <a:latin typeface="Arial"/>
                          <a:ea typeface="Times New Roman"/>
                          <a:cs typeface="Arial"/>
                        </a:rPr>
                        <a:t>Responses</a:t>
                      </a:r>
                    </a:p>
                  </a:txBody>
                  <a:tcPr marL="68580" marR="68580" marT="0" marB="0"/>
                </a:tc>
                <a:tc>
                  <a:txBody>
                    <a:bodyPr/>
                    <a:lstStyle/>
                    <a:p>
                      <a:pPr algn="just">
                        <a:spcAft>
                          <a:spcPts val="300"/>
                        </a:spcAft>
                      </a:pPr>
                      <a:r>
                        <a:rPr lang="en-GB" sz="1400">
                          <a:solidFill>
                            <a:srgbClr val="000000"/>
                          </a:solidFill>
                          <a:latin typeface="Arial"/>
                          <a:ea typeface="Times New Roman"/>
                          <a:cs typeface="Arial"/>
                        </a:rPr>
                        <a:t>Outputs to display, alarm triggers, signals to reacting systems.</a:t>
                      </a:r>
                    </a:p>
                  </a:txBody>
                  <a:tcPr marL="68580" marR="68580" marT="0" marB="0"/>
                </a:tc>
              </a:tr>
              <a:tr h="370840">
                <a:tc>
                  <a:txBody>
                    <a:bodyPr/>
                    <a:lstStyle/>
                    <a:p>
                      <a:pPr algn="just">
                        <a:spcAft>
                          <a:spcPts val="300"/>
                        </a:spcAft>
                      </a:pPr>
                      <a:r>
                        <a:rPr lang="en-GB" sz="1400">
                          <a:solidFill>
                            <a:srgbClr val="000000"/>
                          </a:solidFill>
                          <a:latin typeface="Arial"/>
                          <a:ea typeface="Times New Roman"/>
                          <a:cs typeface="Arial"/>
                        </a:rPr>
                        <a:t>Processes</a:t>
                      </a:r>
                    </a:p>
                  </a:txBody>
                  <a:tcPr marL="68580" marR="68580" marT="0" marB="0"/>
                </a:tc>
                <a:tc>
                  <a:txBody>
                    <a:bodyPr/>
                    <a:lstStyle/>
                    <a:p>
                      <a:pPr algn="just">
                        <a:spcAft>
                          <a:spcPts val="300"/>
                        </a:spcAft>
                      </a:pPr>
                      <a:r>
                        <a:rPr lang="en-GB" sz="1400">
                          <a:solidFill>
                            <a:srgbClr val="000000"/>
                          </a:solidFill>
                          <a:latin typeface="Arial"/>
                          <a:ea typeface="Times New Roman"/>
                          <a:cs typeface="Arial"/>
                        </a:rPr>
                        <a:t>Observer, Analysis, Display, Alarm, Reactor.</a:t>
                      </a:r>
                    </a:p>
                  </a:txBody>
                  <a:tcPr marL="68580" marR="68580" marT="0" marB="0"/>
                </a:tc>
              </a:tr>
              <a:tr h="370840">
                <a:tc>
                  <a:txBody>
                    <a:bodyPr/>
                    <a:lstStyle/>
                    <a:p>
                      <a:pPr algn="just">
                        <a:spcAft>
                          <a:spcPts val="300"/>
                        </a:spcAft>
                      </a:pPr>
                      <a:r>
                        <a:rPr lang="en-GB" sz="1400">
                          <a:solidFill>
                            <a:srgbClr val="000000"/>
                          </a:solidFill>
                          <a:latin typeface="Arial"/>
                          <a:ea typeface="Times New Roman"/>
                          <a:cs typeface="Arial"/>
                        </a:rPr>
                        <a:t>Used in</a:t>
                      </a:r>
                    </a:p>
                  </a:txBody>
                  <a:tcPr marL="68580" marR="68580" marT="0" marB="0"/>
                </a:tc>
                <a:tc>
                  <a:txBody>
                    <a:bodyPr/>
                    <a:lstStyle/>
                    <a:p>
                      <a:pPr algn="just">
                        <a:spcAft>
                          <a:spcPts val="300"/>
                        </a:spcAft>
                      </a:pPr>
                      <a:r>
                        <a:rPr lang="en-GB" sz="1400" dirty="0">
                          <a:solidFill>
                            <a:srgbClr val="000000"/>
                          </a:solidFill>
                          <a:latin typeface="Arial"/>
                          <a:ea typeface="Times New Roman"/>
                          <a:cs typeface="Arial"/>
                        </a:rPr>
                        <a:t>Monitoring systems, alarm systems</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68580" marR="68580" marT="0" marB="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20.7 </a:t>
            </a:r>
            <a:r>
              <a:rPr lang="en-US" dirty="0"/>
              <a:t>Observe and React process </a:t>
            </a:r>
            <a:r>
              <a:rPr lang="en-US" dirty="0" smtClean="0"/>
              <a:t>structure</a:t>
            </a:r>
            <a:endParaRPr lang="en-US" dirty="0"/>
          </a:p>
        </p:txBody>
      </p:sp>
      <p:pic>
        <p:nvPicPr>
          <p:cNvPr id="4" name="Content Placeholder 3" descr="20.7 ObserveAndReactPattrn.eps"/>
          <p:cNvPicPr>
            <a:picLocks noGrp="1" noChangeAspect="1"/>
          </p:cNvPicPr>
          <p:nvPr>
            <p:ph idx="1"/>
          </p:nvPr>
        </p:nvPicPr>
        <mc:AlternateContent>
          <mc:Choice xmlns:ma="http://schemas.microsoft.com/office/mac/drawingml/2008/main" Requires="ma">
            <p:blipFill>
              <a:blip r:embed="rId2"/>
              <a:srcRect l="-12712" r="-12712"/>
              <a:stretch>
                <a:fillRect/>
              </a:stretch>
            </p:blipFill>
          </mc:Choice>
          <mc:Fallback>
            <p:blipFill>
              <a:blip r:embed="rId3"/>
              <a:srcRect l="-12712" r="-12712"/>
              <a:stretch>
                <a:fillRect/>
              </a:stretch>
            </p:blipFill>
          </mc:Fallback>
        </mc:AlternateConten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20.8 </a:t>
            </a:r>
            <a:r>
              <a:rPr lang="en-US" dirty="0"/>
              <a:t>Process structure for a burglar alarm system</a:t>
            </a:r>
            <a:r>
              <a:rPr lang="en-GB" dirty="0" smtClean="0"/>
              <a:t> </a:t>
            </a:r>
            <a:endParaRPr lang="en-US" dirty="0"/>
          </a:p>
        </p:txBody>
      </p:sp>
      <p:pic>
        <p:nvPicPr>
          <p:cNvPr id="4" name="Content Placeholder 3" descr="20.8 AlarmProcessStructure.eps"/>
          <p:cNvPicPr>
            <a:picLocks noGrp="1" noChangeAspect="1"/>
          </p:cNvPicPr>
          <p:nvPr>
            <p:ph idx="1"/>
          </p:nvPr>
        </p:nvPicPr>
        <mc:AlternateContent>
          <mc:Choice xmlns:ma="http://schemas.microsoft.com/office/mac/drawingml/2008/main" Requires="ma">
            <p:blipFill>
              <a:blip r:embed="rId2"/>
              <a:srcRect l="-1314" r="-1314"/>
              <a:stretch>
                <a:fillRect/>
              </a:stretch>
            </p:blipFill>
          </mc:Choice>
          <mc:Fallback>
            <p:blipFill>
              <a:blip r:embed="rId3"/>
              <a:srcRect l="-1314" r="-1314"/>
              <a:stretch>
                <a:fillRect/>
              </a:stretch>
            </p:blipFill>
          </mc:Fallback>
        </mc:AlternateContent>
        <p:spPr>
          <a:xfrm>
            <a:off x="930107" y="1600201"/>
            <a:ext cx="7136340" cy="3924712"/>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TotalTime>
  <Words>1025</Words>
  <Application>Microsoft Macintosh PowerPoint</Application>
  <PresentationFormat>On-screen Show (4:3)</PresentationFormat>
  <Paragraphs>100</Paragraphs>
  <Slides>20</Slides>
  <Notes>0</Notes>
  <HiddenSlides>0</HiddenSlides>
  <MMClips>0</MMClips>
  <ScaleCrop>false</ScaleCrop>
  <HeadingPairs>
    <vt:vector size="4" baseType="variant">
      <vt:variant>
        <vt:lpstr>Design Template</vt:lpstr>
      </vt:variant>
      <vt:variant>
        <vt:i4>1</vt:i4>
      </vt:variant>
      <vt:variant>
        <vt:lpstr>Slide Titles</vt:lpstr>
      </vt:variant>
      <vt:variant>
        <vt:i4>20</vt:i4>
      </vt:variant>
    </vt:vector>
  </HeadingPairs>
  <TitlesOfParts>
    <vt:vector size="21" baseType="lpstr">
      <vt:lpstr>Office Theme</vt:lpstr>
      <vt:lpstr>Figures – Chapter 20</vt:lpstr>
      <vt:lpstr>Figure 20.1 Stimuli and responses for a burglar alarm system </vt:lpstr>
      <vt:lpstr>Figure 20.2 A general model of an embedded real-time system </vt:lpstr>
      <vt:lpstr>Figure 20.3 Sensor and actuator processes </vt:lpstr>
      <vt:lpstr>Figure 20.4 Producer/consumer processes sharing a circular buffer </vt:lpstr>
      <vt:lpstr>Figure 20.5 State machine model of a petrol (gas) pump </vt:lpstr>
      <vt:lpstr>Figure 20.6 The Observe and React pattern </vt:lpstr>
      <vt:lpstr>Figure 20.7 Observe and React process structure</vt:lpstr>
      <vt:lpstr>Figure 20.8 Process structure for a burglar alarm system </vt:lpstr>
      <vt:lpstr>Figure 20.9 The Environmental Control pattern </vt:lpstr>
      <vt:lpstr>Figure 20.10 Environmental Control process structure </vt:lpstr>
      <vt:lpstr>Figure 20.11 Control system architecture for an anti-skid braking system </vt:lpstr>
      <vt:lpstr>Figure 20.12 The Process Pipeline pattern </vt:lpstr>
      <vt:lpstr>Figure 20.13 Process Pipeline process structure </vt:lpstr>
      <vt:lpstr>Figure 20.14 Neutron flux data acquisition </vt:lpstr>
      <vt:lpstr>Figure 20.15 Timing requirements for the burglar alarm system </vt:lpstr>
      <vt:lpstr>Figure 20.16 Alarm process timing </vt:lpstr>
      <vt:lpstr>Figure 20.17 Components of a real-time operating system </vt:lpstr>
      <vt:lpstr>Figure 20.18 RTOS actions required to start a process </vt:lpstr>
      <vt:lpstr>Figure 20.19 Requirements for a train protection system </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20</dc:title>
  <dc:creator>Ian Sommerville</dc:creator>
  <cp:lastModifiedBy>Ian Sommerville</cp:lastModifiedBy>
  <cp:revision>1</cp:revision>
  <dcterms:created xsi:type="dcterms:W3CDTF">2009-11-29T20:56:35Z</dcterms:created>
  <dcterms:modified xsi:type="dcterms:W3CDTF">2009-11-29T21:23:17Z</dcterms:modified>
</cp:coreProperties>
</file>