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7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B25-3E11-7C4A-9CED-EF67B5571B2D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9E3D-E6B6-F846-A8D3-309E56DC9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– Chapter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21.9  Viewpoints </a:t>
            </a:r>
            <a:r>
              <a:rPr lang="en-US" dirty="0"/>
              <a:t>on an equipment inventory system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60450" y="1229408"/>
            <a:ext cx="5399088" cy="5214849"/>
          </a:xfrm>
          <a:prstGeom prst="rect">
            <a:avLst/>
          </a:prstGeom>
          <a:solidFill>
            <a:srgbClr val="FFFF00">
              <a:alpha val="34000"/>
            </a:srgb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1.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Emergency service users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1.1	Find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a specified type of equipment (e.g., heavy lifting gear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1.2	View equipment available in a specified store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1.3	Check-out equipment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1.4	Check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-in equipment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1.5	Arrange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equipment to be transported to emergency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1.6	Submit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damage report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1.7	Find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store close to emergency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2.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Emergency planners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2.1	Find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a specified type of equipment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2.2	View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equipment available in a specified location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2.3	Check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-in/cCheck out equipment from a store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2.4	Move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equipment from one store to another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2.6	Order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new equipment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3.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Maintenance staff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3.1	Check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-in/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cCheck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 -out equipment for maintenance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3.2	View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equipment available at each store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3.3	Find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a specified type of equipment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3.4	View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maintenance schedule for an equipment item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3.5	Complete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maintenance record for an equipment item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3.6	Show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all items in a store requiring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Times New Roman" charset="0"/>
                <a:cs typeface="Arial"/>
              </a:rPr>
              <a:t>maintenance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21.10  Availability</a:t>
            </a:r>
            <a:r>
              <a:rPr lang="en-US" dirty="0"/>
              <a:t>-related requirements for the equipment inventory system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84262" y="1816100"/>
            <a:ext cx="6117439" cy="4006698"/>
          </a:xfrm>
          <a:prstGeom prst="rect">
            <a:avLst/>
          </a:prstGeom>
          <a:solidFill>
            <a:srgbClr val="FFFF00">
              <a:alpha val="34000"/>
            </a:srgb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AV.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1	There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shall be a ‘hot standby’ system available in a location that is geographically well-separated from the principal system.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Rationale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: The emergency may affect the principal location of the system.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AV.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1.1	All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transactions shall be logged at the site of the principal system and at the remote standby site.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Rationale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: This allows these transactions to be replayed and the system databases made consistent.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AV.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1.2	The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system shall send status information to the emergency control room system every five minutes.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Rationale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: The operators of the control room system can switch to the hot standby if the principal system is unavailable.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21.11  Use </a:t>
            </a:r>
            <a:r>
              <a:rPr lang="en-US" dirty="0"/>
              <a:t>cases from the inventory management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11 InventUsecas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6586" r="-36586"/>
              <a:stretch>
                <a:fillRect/>
              </a:stretch>
            </p:blipFill>
          </mc:Choice>
          <mc:Fallback>
            <p:blipFill>
              <a:blip r:embed="rId3"/>
              <a:srcRect l="-36586" r="-36586"/>
              <a:stretch>
                <a:fillRect/>
              </a:stretch>
            </p:blipFill>
          </mc:Fallback>
        </mc:AlternateContent>
        <p:spPr>
          <a:xfrm>
            <a:off x="1294921" y="1600201"/>
            <a:ext cx="6582363" cy="362004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21.12 </a:t>
            </a:r>
            <a:r>
              <a:rPr lang="en-US" dirty="0"/>
              <a:t>Extension use cases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12 ExtUsecas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5995" b="-15995"/>
              <a:stretch>
                <a:fillRect/>
              </a:stretch>
            </p:blipFill>
          </mc:Choice>
          <mc:Fallback>
            <p:blipFill>
              <a:blip r:embed="rId3"/>
              <a:srcRect t="-15995" b="-15995"/>
              <a:stretch>
                <a:fillRect/>
              </a:stretch>
            </p:blipFill>
          </mc:Fallback>
        </mc:AlternateContent>
        <p:spPr>
          <a:xfrm>
            <a:off x="1416527" y="1600201"/>
            <a:ext cx="5785176" cy="318162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21.13 </a:t>
            </a:r>
            <a:r>
              <a:rPr lang="en-US" dirty="0"/>
              <a:t>A generic aspect-oriented design process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13 AOSDProces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1066" b="-21066"/>
              <a:stretch>
                <a:fillRect/>
              </a:stretch>
            </p:blipFill>
          </mc:Choice>
          <mc:Fallback>
            <p:blipFill>
              <a:blip r:embed="rId3"/>
              <a:srcRect t="-21066" b="-21066"/>
              <a:stretch>
                <a:fillRect/>
              </a:stretch>
            </p:blipFill>
          </mc:Fallback>
        </mc:AlternateContent>
        <p:spPr>
          <a:xfrm>
            <a:off x="457200" y="274638"/>
            <a:ext cx="8540656" cy="469703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21.14  </a:t>
            </a:r>
            <a:r>
              <a:rPr lang="en-US" dirty="0"/>
              <a:t>An aspect-oriented design model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14 AspectDesign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3280" r="-23280"/>
              <a:stretch>
                <a:fillRect/>
              </a:stretch>
            </p:blipFill>
          </mc:Choice>
          <mc:Fallback>
            <p:blipFill>
              <a:blip r:embed="rId3"/>
              <a:srcRect l="-23280" r="-23280"/>
              <a:stretch>
                <a:fillRect/>
              </a:stretch>
            </p:blipFill>
          </mc:Fallback>
        </mc:AlternateContent>
        <p:spPr>
          <a:xfrm>
            <a:off x="-448076" y="1566248"/>
            <a:ext cx="10149435" cy="558179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21.15  Part </a:t>
            </a:r>
            <a:r>
              <a:rPr lang="en-US" dirty="0"/>
              <a:t>of a model of an aspect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15 PartAspectModel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58816" r="-58816"/>
              <a:stretch>
                <a:fillRect/>
              </a:stretch>
            </p:blipFill>
          </mc:Choice>
          <mc:Fallback>
            <p:blipFill>
              <a:blip r:embed="rId3"/>
              <a:srcRect l="-58816" r="-58816"/>
              <a:stretch>
                <a:fillRect/>
              </a:stretch>
            </p:blipFill>
          </mc:Fallback>
        </mc:AlternateContent>
        <p:spPr>
          <a:xfrm>
            <a:off x="-756883" y="1780520"/>
            <a:ext cx="10994306" cy="604644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21.1 </a:t>
            </a:r>
            <a:r>
              <a:rPr lang="en-US" dirty="0"/>
              <a:t>Cross-cutting concerns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1 X-cuttingConc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844" b="-1844"/>
              <a:stretch>
                <a:fillRect/>
              </a:stretch>
            </p:blipFill>
          </mc:Choice>
          <mc:Fallback>
            <p:blipFill>
              <a:blip r:embed="rId3"/>
              <a:srcRect t="-1844" b="-1844"/>
              <a:stretch>
                <a:fillRect/>
              </a:stretch>
            </p:blipFill>
          </mc:Fallback>
        </mc:AlternateContent>
        <p:spPr>
          <a:xfrm>
            <a:off x="1372458" y="1600201"/>
            <a:ext cx="6064014" cy="333497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21.2 </a:t>
            </a:r>
            <a:r>
              <a:rPr lang="en-US" dirty="0"/>
              <a:t>Tangling of buffer management and synchronization code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9163" y="1457325"/>
            <a:ext cx="5126037" cy="27305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synchronized void put (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SensorRecord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rec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) 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{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// Check that there is space in the buffer; wait if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not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if (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numberOfEntries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==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bufsize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)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wait ()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// Add record at end of buffer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store [back] = new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SensorRecord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(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rec.sensorId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,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rec.sensorVal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) 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back = back + 1 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// If at end of buffer, next entry is at the beginning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if (back ==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bufsize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)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back = 0 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numberOfEntries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numberOfEntries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+ 1 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// indicate that buffer is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available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notify ()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} // 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163" y="5606540"/>
            <a:ext cx="5304592" cy="457677"/>
          </a:xfrm>
          <a:prstGeom prst="rect">
            <a:avLst/>
          </a:prstGeom>
          <a:solidFill>
            <a:srgbClr val="CCFFCC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607" y="2395016"/>
            <a:ext cx="5483147" cy="705744"/>
          </a:xfrm>
          <a:prstGeom prst="rect">
            <a:avLst/>
          </a:prstGeom>
          <a:solidFill>
            <a:srgbClr val="CCFFCC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21.3 </a:t>
            </a:r>
            <a:r>
              <a:rPr lang="en-US" dirty="0"/>
              <a:t>Scattering of methods implementing secondary concerns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3 Scatterin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1724" b="-21724"/>
              <a:stretch>
                <a:fillRect/>
              </a:stretch>
            </p:blipFill>
          </mc:Choice>
          <mc:Fallback>
            <p:blipFill>
              <a:blip r:embed="rId3"/>
              <a:srcRect t="-21724" b="-21724"/>
              <a:stretch>
                <a:fillRect/>
              </a:stretch>
            </p:blipFill>
          </mc:Fallback>
        </mc:AlternateContent>
        <p:spPr>
          <a:xfrm>
            <a:off x="994916" y="1600200"/>
            <a:ext cx="6979272" cy="383833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21.4 </a:t>
            </a:r>
            <a:r>
              <a:rPr lang="en-US" dirty="0"/>
              <a:t>Terminology used in aspect-oriented software engineering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2247" y="1985966"/>
          <a:ext cx="6609386" cy="3413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076"/>
                <a:gridCol w="4730310"/>
              </a:tblGrid>
              <a:tr h="426529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Term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Definition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  <a:tr h="426529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advice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code implementing a concern.</a:t>
                      </a:r>
                    </a:p>
                  </a:txBody>
                  <a:tcPr marL="68580" marR="68580" marT="0" marB="0"/>
                </a:tc>
              </a:tr>
              <a:tr h="426529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aspect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program abstraction that defines a cross-cutting concern. It includes the definition of a pointcut and the advice associated with that concern.</a:t>
                      </a:r>
                    </a:p>
                  </a:txBody>
                  <a:tcPr marL="68580" marR="68580" marT="0" marB="0"/>
                </a:tc>
              </a:tr>
              <a:tr h="426529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join point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 event in an executing program where the advice associated with an aspect may be executed.</a:t>
                      </a:r>
                    </a:p>
                  </a:txBody>
                  <a:tcPr marL="68580" marR="68580" marT="0" marB="0"/>
                </a:tc>
              </a:tr>
              <a:tr h="426529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join point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set of events that may be referenced in a pointcut.</a:t>
                      </a:r>
                    </a:p>
                  </a:txBody>
                  <a:tcPr marL="68580" marR="68580" marT="0" marB="0"/>
                </a:tc>
              </a:tr>
              <a:tr h="426529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pointcut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statement, included in an aspect, that defines the join points where the associated aspect advice should be executed.</a:t>
                      </a:r>
                    </a:p>
                  </a:txBody>
                  <a:tcPr marL="68580" marR="68580" marT="0" marB="0"/>
                </a:tc>
              </a:tr>
              <a:tr h="426529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weaving</a:t>
                      </a:r>
                    </a:p>
                  </a:txBody>
                  <a:tcPr marL="68580" marR="68580" marT="0" marB="3619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incorporation of advice code at the specified join points by an aspect weaver.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21.5 </a:t>
            </a:r>
            <a:r>
              <a:rPr lang="en-US" dirty="0"/>
              <a:t>An authentication aspect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6884" y="1390618"/>
            <a:ext cx="6955750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aspect</a:t>
            </a:r>
            <a:r>
              <a:rPr lang="en-GB" dirty="0"/>
              <a:t> authentication</a:t>
            </a:r>
          </a:p>
          <a:p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before: call </a:t>
            </a:r>
            <a:r>
              <a:rPr lang="en-GB" dirty="0"/>
              <a:t>(public void update* (..))   // this is a </a:t>
            </a:r>
            <a:r>
              <a:rPr lang="en-GB" dirty="0" err="1"/>
              <a:t>pointcut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	{</a:t>
            </a:r>
          </a:p>
          <a:p>
            <a:r>
              <a:rPr lang="en-GB" dirty="0"/>
              <a:t>		// this is the advice that should be executed when woven into</a:t>
            </a:r>
          </a:p>
          <a:p>
            <a:r>
              <a:rPr lang="en-GB" dirty="0"/>
              <a:t>		// the executing system</a:t>
            </a:r>
            <a:br>
              <a:rPr lang="en-GB" dirty="0"/>
            </a:br>
            <a:r>
              <a:rPr lang="en-GB" dirty="0"/>
              <a:t>		</a:t>
            </a:r>
            <a:r>
              <a:rPr lang="en-GB" b="1" dirty="0" err="1"/>
              <a:t>int</a:t>
            </a:r>
            <a:r>
              <a:rPr lang="en-GB" dirty="0"/>
              <a:t> tries = 0 ; </a:t>
            </a:r>
          </a:p>
          <a:p>
            <a:r>
              <a:rPr lang="en-GB" dirty="0"/>
              <a:t>		</a:t>
            </a:r>
            <a:r>
              <a:rPr lang="en-GB" b="1" dirty="0"/>
              <a:t>string </a:t>
            </a:r>
            <a:r>
              <a:rPr lang="en-GB" dirty="0" err="1"/>
              <a:t>userPassword</a:t>
            </a:r>
            <a:r>
              <a:rPr lang="en-GB" dirty="0"/>
              <a:t> = </a:t>
            </a:r>
            <a:r>
              <a:rPr lang="en-GB" dirty="0" err="1"/>
              <a:t>Password.Get</a:t>
            </a:r>
            <a:r>
              <a:rPr lang="en-GB" dirty="0"/>
              <a:t> ( tries ) ;</a:t>
            </a:r>
            <a:br>
              <a:rPr lang="en-GB" dirty="0"/>
            </a:br>
            <a:r>
              <a:rPr lang="en-GB" dirty="0"/>
              <a:t>		</a:t>
            </a:r>
            <a:r>
              <a:rPr lang="en-GB" b="1" dirty="0"/>
              <a:t>while</a:t>
            </a:r>
            <a:r>
              <a:rPr lang="en-GB" dirty="0"/>
              <a:t> (tries &lt; 3 &amp;&amp; </a:t>
            </a:r>
            <a:r>
              <a:rPr lang="en-GB" dirty="0" err="1"/>
              <a:t>userPassword</a:t>
            </a:r>
            <a:r>
              <a:rPr lang="en-GB" dirty="0"/>
              <a:t> != </a:t>
            </a:r>
            <a:r>
              <a:rPr lang="en-GB" dirty="0" err="1"/>
              <a:t>thisUser.password</a:t>
            </a:r>
            <a:r>
              <a:rPr lang="en-GB" dirty="0"/>
              <a:t> ( ) )</a:t>
            </a:r>
            <a:br>
              <a:rPr lang="en-GB" dirty="0"/>
            </a:br>
            <a:r>
              <a:rPr lang="en-GB" dirty="0"/>
              <a:t>		{</a:t>
            </a:r>
            <a:br>
              <a:rPr lang="en-GB" dirty="0"/>
            </a:br>
            <a:r>
              <a:rPr lang="en-GB" dirty="0"/>
              <a:t>			// allow 3 tries to get the password right</a:t>
            </a:r>
            <a:br>
              <a:rPr lang="en-GB" dirty="0"/>
            </a:br>
            <a:r>
              <a:rPr lang="en-GB" dirty="0"/>
              <a:t>			tries = tries + 1 ;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 err="1"/>
              <a:t>userPassword</a:t>
            </a:r>
            <a:r>
              <a:rPr lang="en-GB" dirty="0"/>
              <a:t> = </a:t>
            </a:r>
            <a:r>
              <a:rPr lang="en-GB" dirty="0" err="1"/>
              <a:t>Password.Get</a:t>
            </a:r>
            <a:r>
              <a:rPr lang="en-GB" dirty="0"/>
              <a:t> ( tries ) ;</a:t>
            </a:r>
            <a:br>
              <a:rPr lang="en-GB" dirty="0"/>
            </a:br>
            <a:r>
              <a:rPr lang="en-GB" dirty="0"/>
              <a:t>		} </a:t>
            </a:r>
            <a:br>
              <a:rPr lang="en-GB" dirty="0"/>
            </a:br>
            <a:r>
              <a:rPr lang="en-GB" dirty="0"/>
              <a:t>		</a:t>
            </a:r>
            <a:r>
              <a:rPr lang="en-GB" b="1" dirty="0"/>
              <a:t>if</a:t>
            </a:r>
            <a:r>
              <a:rPr lang="en-GB" dirty="0"/>
              <a:t> (</a:t>
            </a:r>
            <a:r>
              <a:rPr lang="en-GB" dirty="0" err="1"/>
              <a:t>userPassword</a:t>
            </a:r>
            <a:r>
              <a:rPr lang="en-GB" dirty="0"/>
              <a:t> != </a:t>
            </a:r>
            <a:r>
              <a:rPr lang="en-GB" dirty="0" err="1"/>
              <a:t>thisUser.password</a:t>
            </a:r>
            <a:r>
              <a:rPr lang="en-GB" dirty="0"/>
              <a:t> ( )) </a:t>
            </a:r>
            <a:r>
              <a:rPr lang="en-GB" b="1" dirty="0"/>
              <a:t>then</a:t>
            </a:r>
            <a:br>
              <a:rPr lang="en-GB" b="1" dirty="0"/>
            </a:br>
            <a:r>
              <a:rPr lang="en-GB" b="1" dirty="0"/>
              <a:t>			</a:t>
            </a:r>
            <a:r>
              <a:rPr lang="en-GB" dirty="0"/>
              <a:t>//if password wrong, assume user has forgotten to logout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 err="1"/>
              <a:t>System.Logout</a:t>
            </a:r>
            <a:r>
              <a:rPr lang="en-GB" dirty="0"/>
              <a:t> (</a:t>
            </a:r>
            <a:r>
              <a:rPr lang="en-GB" dirty="0" err="1"/>
              <a:t>thisUser.uid</a:t>
            </a:r>
            <a:r>
              <a:rPr lang="en-GB" dirty="0"/>
              <a:t>) ;</a:t>
            </a:r>
            <a:br>
              <a:rPr lang="en-GB" dirty="0"/>
            </a:br>
            <a:r>
              <a:rPr lang="en-GB" dirty="0"/>
              <a:t>	}</a:t>
            </a:r>
          </a:p>
          <a:p>
            <a:r>
              <a:rPr lang="en-GB" dirty="0"/>
              <a:t>} // authentication</a:t>
            </a:r>
          </a:p>
          <a:p>
            <a:r>
              <a:rPr lang="en-US" dirty="0" smtClean="0"/>
              <a:t> 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21.6 </a:t>
            </a:r>
            <a:r>
              <a:rPr lang="en-US" dirty="0"/>
              <a:t>Aspect weaving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6 AspectWeavin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6078" b="-26078"/>
              <a:stretch>
                <a:fillRect/>
              </a:stretch>
            </p:blipFill>
          </mc:Choice>
          <mc:Fallback>
            <p:blipFill>
              <a:blip r:embed="rId3"/>
              <a:srcRect t="-26078" b="-2607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21.7 </a:t>
            </a:r>
            <a:r>
              <a:rPr lang="en-US" dirty="0"/>
              <a:t>Core system with extensions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7 CorePlusExtension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4021" b="-4021"/>
              <a:stretch>
                <a:fillRect/>
              </a:stretch>
            </p:blipFill>
          </mc:Choice>
          <mc:Fallback>
            <p:blipFill>
              <a:blip r:embed="rId3"/>
              <a:srcRect t="-4021" b="-4021"/>
              <a:stretch>
                <a:fillRect/>
              </a:stretch>
            </p:blipFill>
          </mc:Fallback>
        </mc:AlternateContent>
        <p:spPr>
          <a:xfrm>
            <a:off x="1051712" y="1762320"/>
            <a:ext cx="7095805" cy="390241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21.8  </a:t>
            </a:r>
            <a:r>
              <a:rPr lang="en-US" dirty="0"/>
              <a:t>Viewpoints and Concerns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Fig. 21.8 VPsAndConcern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874" r="-10874"/>
              <a:stretch>
                <a:fillRect/>
              </a:stretch>
            </p:blipFill>
          </mc:Choice>
          <mc:Fallback>
            <p:blipFill>
              <a:blip r:embed="rId3"/>
              <a:srcRect l="-10874" r="-10874"/>
              <a:stretch>
                <a:fillRect/>
              </a:stretch>
            </p:blipFill>
          </mc:Fallback>
        </mc:AlternateContent>
        <p:spPr>
          <a:xfrm>
            <a:off x="1308433" y="1775829"/>
            <a:ext cx="6082432" cy="334510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796</Words>
  <Application>Microsoft Macintosh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Figures – Chapter 21</vt:lpstr>
      <vt:lpstr>Figure 21.1 Cross-cutting concerns </vt:lpstr>
      <vt:lpstr>Figure 21.2 Tangling of buffer management and synchronization code </vt:lpstr>
      <vt:lpstr>Figure 21.3 Scattering of methods implementing secondary concerns </vt:lpstr>
      <vt:lpstr>Figure 21.4 Terminology used in aspect-oriented software engineering </vt:lpstr>
      <vt:lpstr>Figure 21.5 An authentication aspect </vt:lpstr>
      <vt:lpstr>Figure 21.6 Aspect weaving </vt:lpstr>
      <vt:lpstr>Figure 21.7 Core system with extensions </vt:lpstr>
      <vt:lpstr>Figure 21.8  Viewpoints and Concerns </vt:lpstr>
      <vt:lpstr>Figure 21.9  Viewpoints on an equipment inventory system </vt:lpstr>
      <vt:lpstr>Figure 21.10  Availability-related requirements for the equipment inventory system </vt:lpstr>
      <vt:lpstr>Figure 21.11  Use cases from the inventory management system </vt:lpstr>
      <vt:lpstr>Figure 21.12 Extension use cases </vt:lpstr>
      <vt:lpstr>Figure 21.13 A generic aspect-oriented design process </vt:lpstr>
      <vt:lpstr>Figure 21.14  An aspect-oriented design model </vt:lpstr>
      <vt:lpstr>Figure 21.15  Part of a model of an aspect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21</dc:title>
  <dc:creator>Ian Sommerville</dc:creator>
  <cp:lastModifiedBy>Ian Sommerville</cp:lastModifiedBy>
  <cp:revision>2</cp:revision>
  <dcterms:created xsi:type="dcterms:W3CDTF">2009-11-29T21:24:57Z</dcterms:created>
  <dcterms:modified xsi:type="dcterms:W3CDTF">2009-11-29T21:49:48Z</dcterms:modified>
</cp:coreProperties>
</file>