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Default Extension="pdf" ContentType="application/pd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94" d="100"/>
          <a:sy n="94" d="100"/>
        </p:scale>
        <p:origin x="-984" y="-1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6AD5C995-38B2-844E-B404-782C8E1F79A3}" type="datetimeFigureOut">
              <a:rPr lang="en-US" smtClean="0"/>
              <a:t>11/30/09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AD5C995-38B2-844E-B404-782C8E1F79A3}" type="datetimeFigureOut">
              <a:rPr lang="en-US" smtClean="0"/>
              <a:t>11/30/09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AD5C995-38B2-844E-B404-782C8E1F79A3}" type="datetimeFigureOut">
              <a:rPr lang="en-US" smtClean="0"/>
              <a:t>11/30/09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AD5C995-38B2-844E-B404-782C8E1F79A3}" type="datetimeFigureOut">
              <a:rPr lang="en-US" smtClean="0"/>
              <a:t>11/30/09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6AD5C995-38B2-844E-B404-782C8E1F79A3}" type="datetimeFigureOut">
              <a:rPr lang="en-US" smtClean="0"/>
              <a:t>11/30/09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6AD5C995-38B2-844E-B404-782C8E1F79A3}" type="datetimeFigureOut">
              <a:rPr lang="en-US" smtClean="0"/>
              <a:t>11/30/09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DB566-6001-1B4F-A74B-7213F33DBA3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6AD5C995-38B2-844E-B404-782C8E1F79A3}" type="datetimeFigureOut">
              <a:rPr lang="en-US" smtClean="0"/>
              <a:t>11/30/09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1DB566-6001-1B4F-A74B-7213F33DBA3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6AD5C995-38B2-844E-B404-782C8E1F79A3}" type="datetimeFigureOut">
              <a:rPr lang="en-US" smtClean="0"/>
              <a:t>11/30/09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D5C995-38B2-844E-B404-782C8E1F79A3}" type="datetimeFigureOut">
              <a:rPr lang="en-US" smtClean="0"/>
              <a:t>11/30/09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AD5C995-38B2-844E-B404-782C8E1F79A3}" type="datetimeFigureOut">
              <a:rPr lang="en-US" smtClean="0"/>
              <a:t>11/30/09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DB566-6001-1B4F-A74B-7213F33DBA3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AD5C995-38B2-844E-B404-782C8E1F79A3}" type="datetimeFigureOut">
              <a:rPr lang="en-US" smtClean="0"/>
              <a:t>11/30/09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DB566-6001-1B4F-A74B-7213F33DBA3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5C995-38B2-844E-B404-782C8E1F79A3}" type="datetimeFigureOut">
              <a:rPr lang="en-US" smtClean="0"/>
              <a:t>11/30/09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DB566-6001-1B4F-A74B-7213F33DBA3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df"/><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df"/><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Figures – Chapter 22</a:t>
            </a:r>
            <a:endParaRPr lang="en-US" sz="2400"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22.9 </a:t>
            </a:r>
            <a:r>
              <a:rPr lang="en-US" dirty="0"/>
              <a:t>Group cohesion</a:t>
            </a:r>
            <a:r>
              <a:rPr lang="en-GB" dirty="0" smtClean="0"/>
              <a:t> </a:t>
            </a:r>
            <a:endParaRPr lang="en-US" dirty="0"/>
          </a:p>
        </p:txBody>
      </p:sp>
      <p:sp>
        <p:nvSpPr>
          <p:cNvPr id="6" name="TextBox 5"/>
          <p:cNvSpPr txBox="1"/>
          <p:nvPr/>
        </p:nvSpPr>
        <p:spPr>
          <a:xfrm>
            <a:off x="457201" y="1648217"/>
            <a:ext cx="8229600" cy="3754874"/>
          </a:xfrm>
          <a:prstGeom prst="rect">
            <a:avLst/>
          </a:prstGeom>
          <a:solidFill>
            <a:srgbClr val="FFFF00">
              <a:alpha val="33000"/>
            </a:srgbClr>
          </a:solidFill>
        </p:spPr>
        <p:txBody>
          <a:bodyPr wrap="square" rtlCol="0">
            <a:spAutoFit/>
          </a:bodyPr>
          <a:lstStyle/>
          <a:p>
            <a:r>
              <a:rPr lang="en-GB" sz="1400" dirty="0">
                <a:latin typeface="Arial"/>
                <a:cs typeface="Arial"/>
              </a:rPr>
              <a:t>Alice, an experienced project manager, understands the importance of creating a cohesive group. As they are developing a new product, she takes the opportunity of involving all group members in the product specification and design by getting them to discuss possible technology with elderly members of their families. She also encourages them to bring these family members to meet other members of the development group.</a:t>
            </a:r>
            <a:r>
              <a:rPr lang="en-GB" sz="1400" dirty="0" smtClean="0">
                <a:latin typeface="Arial"/>
                <a:cs typeface="Arial"/>
              </a:rPr>
              <a:t> </a:t>
            </a:r>
          </a:p>
          <a:p>
            <a:endParaRPr lang="en-GB" sz="1400" dirty="0" smtClean="0">
              <a:latin typeface="Arial"/>
              <a:cs typeface="Arial"/>
            </a:endParaRPr>
          </a:p>
          <a:p>
            <a:r>
              <a:rPr lang="en-GB" sz="1400" dirty="0">
                <a:latin typeface="Arial"/>
                <a:cs typeface="Arial"/>
              </a:rPr>
              <a:t>Alice also arranges monthly lunches for everyone in the group. These lunches are an opportunity for all team members to meet informally, talk around issues of concern, and get to know each other. At the lunch, Alice tells the group what she knows about organizational news, policies, strategies, and so forth. Each team member then briefly summarizes what they have been doing and the group discusses a general topic, such as new product ideas from elderly relatives</a:t>
            </a:r>
            <a:r>
              <a:rPr lang="en-GB" sz="1400" dirty="0" smtClean="0">
                <a:latin typeface="Arial"/>
                <a:cs typeface="Arial"/>
              </a:rPr>
              <a:t>.</a:t>
            </a:r>
          </a:p>
          <a:p>
            <a:endParaRPr lang="en-GB" sz="1400" dirty="0" smtClean="0">
              <a:latin typeface="Arial"/>
              <a:cs typeface="Arial"/>
            </a:endParaRPr>
          </a:p>
          <a:p>
            <a:r>
              <a:rPr lang="en-GB" sz="1400" dirty="0">
                <a:latin typeface="Arial"/>
                <a:cs typeface="Arial"/>
              </a:rPr>
              <a:t>Every few months, Alice organizes an ‘away day’ for the group where the team spends two days on ‘technology updating’. Each team member prepares an update on a relevant technology and presents it to the group. This is an off-site meeting in a good hotel and plenty of time is scheduled for discussion and social interaction. </a:t>
            </a:r>
          </a:p>
          <a:p>
            <a:endParaRPr lang="en-US" sz="1400" dirty="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22.10 </a:t>
            </a:r>
            <a:r>
              <a:rPr lang="en-US" dirty="0"/>
              <a:t>Group</a:t>
            </a:r>
            <a:r>
              <a:rPr lang="en-US" b="1" dirty="0"/>
              <a:t> </a:t>
            </a:r>
            <a:r>
              <a:rPr lang="en-US" dirty="0"/>
              <a:t>composition</a:t>
            </a:r>
            <a:r>
              <a:rPr lang="en-GB" dirty="0" smtClean="0"/>
              <a:t> </a:t>
            </a:r>
            <a:endParaRPr lang="en-US" dirty="0"/>
          </a:p>
        </p:txBody>
      </p:sp>
      <p:sp>
        <p:nvSpPr>
          <p:cNvPr id="4" name="TextBox 3"/>
          <p:cNvSpPr txBox="1"/>
          <p:nvPr/>
        </p:nvSpPr>
        <p:spPr>
          <a:xfrm>
            <a:off x="525772" y="1715767"/>
            <a:ext cx="8161028" cy="3323987"/>
          </a:xfrm>
          <a:prstGeom prst="rect">
            <a:avLst/>
          </a:prstGeom>
          <a:solidFill>
            <a:srgbClr val="FFFF00">
              <a:alpha val="34000"/>
            </a:srgbClr>
          </a:solidFill>
        </p:spPr>
        <p:txBody>
          <a:bodyPr wrap="square" rtlCol="0">
            <a:spAutoFit/>
          </a:bodyPr>
          <a:lstStyle/>
          <a:p>
            <a:r>
              <a:rPr lang="en-GB" sz="1400" dirty="0"/>
              <a:t>In creating a group for assistive technology development, Alice is aware of the importance of selecting members with complementary personalities. When interviewing potential group members, she tried to assess whether they were task-oriented, self-oriented, or interaction-oriented. She felt that she was primarily a self-oriented type because she considered the project to be a way of getting noticed by senior management and possibly promoted. She therefore looked for one or perhaps two interaction-oriented personalities, with task-oriented individuals to complete the team. The final assessment that she arrived at was</a:t>
            </a:r>
            <a:r>
              <a:rPr lang="en-GB" sz="1400" dirty="0" smtClean="0"/>
              <a:t>:</a:t>
            </a:r>
          </a:p>
          <a:p>
            <a:endParaRPr lang="en-GB" sz="1400" dirty="0" smtClean="0"/>
          </a:p>
          <a:p>
            <a:r>
              <a:rPr lang="en-GB" sz="1400" dirty="0" smtClean="0"/>
              <a:t>	Alice</a:t>
            </a:r>
            <a:r>
              <a:rPr lang="en-GB" sz="1400" dirty="0"/>
              <a:t>—self-oriented</a:t>
            </a:r>
            <a:endParaRPr lang="en-GB" sz="1400" dirty="0" smtClean="0"/>
          </a:p>
          <a:p>
            <a:r>
              <a:rPr lang="en-GB" sz="1400" dirty="0" smtClean="0"/>
              <a:t>	Brian</a:t>
            </a:r>
            <a:r>
              <a:rPr lang="en-GB" sz="1400" dirty="0"/>
              <a:t>—task-oriented</a:t>
            </a:r>
            <a:endParaRPr lang="en-GB" sz="1400" dirty="0" smtClean="0"/>
          </a:p>
          <a:p>
            <a:r>
              <a:rPr lang="en-GB" sz="1400" dirty="0" smtClean="0"/>
              <a:t>	Bob</a:t>
            </a:r>
            <a:r>
              <a:rPr lang="en-GB" sz="1400" dirty="0"/>
              <a:t>—task-oriented</a:t>
            </a:r>
            <a:endParaRPr lang="en-GB" sz="1400" dirty="0" smtClean="0"/>
          </a:p>
          <a:p>
            <a:r>
              <a:rPr lang="en-GB" sz="1400" dirty="0" smtClean="0"/>
              <a:t>	Carol</a:t>
            </a:r>
            <a:r>
              <a:rPr lang="en-GB" sz="1400" dirty="0"/>
              <a:t>—interaction-oriented</a:t>
            </a:r>
            <a:endParaRPr lang="en-GB" sz="1400" dirty="0" smtClean="0"/>
          </a:p>
          <a:p>
            <a:r>
              <a:rPr lang="en-GB" sz="1400" dirty="0" smtClean="0"/>
              <a:t>	Dorothy</a:t>
            </a:r>
            <a:r>
              <a:rPr lang="en-GB" sz="1400" dirty="0"/>
              <a:t>—self-oriented</a:t>
            </a:r>
            <a:endParaRPr lang="en-GB" sz="1400" dirty="0" smtClean="0"/>
          </a:p>
          <a:p>
            <a:r>
              <a:rPr lang="en-GB" sz="1400" dirty="0" smtClean="0"/>
              <a:t>	Ed</a:t>
            </a:r>
            <a:r>
              <a:rPr lang="en-GB" sz="1400" dirty="0"/>
              <a:t>—interaction-oriented</a:t>
            </a:r>
            <a:endParaRPr lang="en-GB" sz="1400" dirty="0" smtClean="0"/>
          </a:p>
          <a:p>
            <a:r>
              <a:rPr lang="en-GB" sz="1400" dirty="0" smtClean="0"/>
              <a:t>	Fred</a:t>
            </a:r>
            <a:r>
              <a:rPr lang="en-GB" sz="1400" dirty="0"/>
              <a:t>—task-oriented</a:t>
            </a:r>
          </a:p>
          <a:p>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22.1 </a:t>
            </a:r>
            <a:r>
              <a:rPr lang="en-US" dirty="0"/>
              <a:t>Examples of common project, product, and business risks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4912359"/>
        </p:xfrm>
        <a:graphic>
          <a:graphicData uri="http://schemas.openxmlformats.org/drawingml/2006/table">
            <a:tbl>
              <a:tblPr firstRow="1" bandRow="1">
                <a:tableStyleId>{5C22544A-7EE6-4342-B048-85BDC9FD1C3A}</a:tableStyleId>
              </a:tblPr>
              <a:tblGrid>
                <a:gridCol w="2150546"/>
                <a:gridCol w="2026745"/>
                <a:gridCol w="4052309"/>
              </a:tblGrid>
              <a:tr h="370840">
                <a:tc>
                  <a:txBody>
                    <a:bodyPr/>
                    <a:lstStyle/>
                    <a:p>
                      <a:pPr algn="just">
                        <a:spcAft>
                          <a:spcPts val="0"/>
                        </a:spcAft>
                      </a:pPr>
                      <a:r>
                        <a:rPr lang="en-GB" sz="1400" b="1" dirty="0" smtClean="0">
                          <a:solidFill>
                            <a:srgbClr val="000000"/>
                          </a:solidFill>
                          <a:latin typeface="Arial"/>
                          <a:ea typeface="Times New Roman"/>
                          <a:cs typeface="Arial"/>
                        </a:rPr>
                        <a:t>Risk</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a:solidFill>
                            <a:srgbClr val="000000"/>
                          </a:solidFill>
                          <a:latin typeface="Arial"/>
                          <a:ea typeface="Times New Roman"/>
                          <a:cs typeface="Arial"/>
                        </a:rPr>
                        <a:t>Affects</a:t>
                      </a: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400" dirty="0" smtClean="0">
                          <a:solidFill>
                            <a:srgbClr val="000000"/>
                          </a:solidFill>
                          <a:latin typeface="Arial"/>
                          <a:ea typeface="Times New Roman"/>
                          <a:cs typeface="Arial"/>
                        </a:rPr>
                        <a:t>Staff </a:t>
                      </a:r>
                      <a:r>
                        <a:rPr lang="en-GB" sz="1400" dirty="0">
                          <a:solidFill>
                            <a:srgbClr val="000000"/>
                          </a:solidFill>
                          <a:latin typeface="Arial"/>
                          <a:ea typeface="Times New Roman"/>
                          <a:cs typeface="Arial"/>
                        </a:rPr>
                        <a:t>turnover</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Experienced staff will leave the project before it is finished.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Management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change of organizational management with different priorities.</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Hardware unavailability</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Hardware that is essential for the project will not be delivered on schedule.</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Requirements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larger number of changes to the requirements than anticipated.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Specification delays</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Specifications of essential interfaces are not available on schedule.</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Size underestimate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size of the system has been underestimated.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CASE tool underperformance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CASE tools, which support the project, do not perform as anticipated.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Technology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underlying technology on which the system is built is superseded by new technology.</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Product competition</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competitive product is marketed before the system is completed</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22.2 </a:t>
            </a:r>
            <a:r>
              <a:rPr lang="en-US" dirty="0"/>
              <a:t>The risk management process</a:t>
            </a:r>
            <a:r>
              <a:rPr lang="en-GB" dirty="0" smtClean="0"/>
              <a:t> </a:t>
            </a:r>
            <a:endParaRPr lang="en-US" dirty="0"/>
          </a:p>
        </p:txBody>
      </p:sp>
      <p:pic>
        <p:nvPicPr>
          <p:cNvPr id="4" name="Content Placeholder 3" descr="22.2 Risk-man-process.eps"/>
          <p:cNvPicPr>
            <a:picLocks noGrp="1" noChangeAspect="1"/>
          </p:cNvPicPr>
          <p:nvPr>
            <p:ph idx="1"/>
          </p:nvPr>
        </p:nvPicPr>
        <mc:AlternateContent>
          <mc:Choice xmlns:ma="http://schemas.microsoft.com/office/mac/drawingml/2008/main" Requires="ma">
            <p:blipFill>
              <a:blip r:embed="rId2"/>
              <a:srcRect t="-41576" b="-41576"/>
              <a:stretch>
                <a:fillRect/>
              </a:stretch>
            </p:blipFill>
          </mc:Choice>
          <mc:Fallback>
            <p:blipFill>
              <a:blip r:embed="rId3"/>
              <a:srcRect t="-41576" b="-41576"/>
              <a:stretch>
                <a:fillRect/>
              </a:stretch>
            </p:blipFill>
          </mc:Fallback>
        </mc:AlternateConten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22.3 </a:t>
            </a:r>
            <a:r>
              <a:rPr lang="en-US" dirty="0"/>
              <a:t>Examples of different types of </a:t>
            </a:r>
            <a:r>
              <a:rPr lang="en-US" dirty="0" smtClean="0"/>
              <a:t>risk</a:t>
            </a:r>
            <a:endParaRPr lang="en-US" dirty="0"/>
          </a:p>
        </p:txBody>
      </p:sp>
      <p:graphicFrame>
        <p:nvGraphicFramePr>
          <p:cNvPr id="4" name="Content Placeholder 3"/>
          <p:cNvGraphicFramePr>
            <a:graphicFrameLocks noGrp="1"/>
          </p:cNvGraphicFramePr>
          <p:nvPr>
            <p:ph idx="1"/>
          </p:nvPr>
        </p:nvGraphicFramePr>
        <p:xfrm>
          <a:off x="457200" y="1600200"/>
          <a:ext cx="8229600" cy="4571999"/>
        </p:xfrm>
        <a:graphic>
          <a:graphicData uri="http://schemas.openxmlformats.org/drawingml/2006/table">
            <a:tbl>
              <a:tblPr firstRow="1" bandRow="1">
                <a:tableStyleId>{5C22544A-7EE6-4342-B048-85BDC9FD1C3A}</a:tableStyleId>
              </a:tblPr>
              <a:tblGrid>
                <a:gridCol w="1718173"/>
                <a:gridCol w="6511427"/>
              </a:tblGrid>
              <a:tr h="370840">
                <a:tc>
                  <a:txBody>
                    <a:bodyPr/>
                    <a:lstStyle/>
                    <a:p>
                      <a:pPr algn="just">
                        <a:spcAft>
                          <a:spcPts val="0"/>
                        </a:spcAft>
                      </a:pPr>
                      <a:r>
                        <a:rPr lang="en-GB" sz="1400" b="1" dirty="0" smtClean="0">
                          <a:solidFill>
                            <a:srgbClr val="000000"/>
                          </a:solidFill>
                          <a:latin typeface="Arial"/>
                          <a:ea typeface="Times New Roman"/>
                          <a:cs typeface="Arial"/>
                        </a:rPr>
                        <a:t>Risk </a:t>
                      </a:r>
                      <a:r>
                        <a:rPr lang="en-GB" sz="1400" b="1" dirty="0">
                          <a:solidFill>
                            <a:srgbClr val="000000"/>
                          </a:solidFill>
                          <a:latin typeface="Arial"/>
                          <a:ea typeface="Times New Roman"/>
                          <a:cs typeface="Arial"/>
                        </a:rPr>
                        <a:t>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Possible </a:t>
                      </a:r>
                      <a:r>
                        <a:rPr lang="en-GB" sz="1400" b="1" dirty="0" smtClean="0">
                          <a:solidFill>
                            <a:srgbClr val="000000"/>
                          </a:solidFill>
                          <a:latin typeface="Arial"/>
                          <a:ea typeface="Times New Roman"/>
                          <a:cs typeface="Arial"/>
                        </a:rPr>
                        <a:t>risks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GB" sz="1400" dirty="0" smtClean="0">
                          <a:solidFill>
                            <a:srgbClr val="000000"/>
                          </a:solidFill>
                          <a:latin typeface="Arial"/>
                          <a:ea typeface="Times New Roman"/>
                          <a:cs typeface="Arial"/>
                        </a:rPr>
                        <a:t>Technology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database used in the system cannot process as many transactions per second as expected. (1)</a:t>
                      </a:r>
                    </a:p>
                    <a:p>
                      <a:pPr algn="just">
                        <a:spcAft>
                          <a:spcPts val="0"/>
                        </a:spcAft>
                      </a:pPr>
                      <a:r>
                        <a:rPr lang="en-GB" sz="1400" dirty="0">
                          <a:solidFill>
                            <a:srgbClr val="000000"/>
                          </a:solidFill>
                          <a:latin typeface="Arial"/>
                          <a:ea typeface="Times New Roman"/>
                          <a:cs typeface="Arial"/>
                        </a:rPr>
                        <a:t>Reusable software components contain defects that mean they cannot be reused as planned. (2)</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It is impossible to recruit staff with the skills required. (3)</a:t>
                      </a:r>
                    </a:p>
                    <a:p>
                      <a:pPr algn="just">
                        <a:spcAft>
                          <a:spcPts val="0"/>
                        </a:spcAft>
                      </a:pPr>
                      <a:r>
                        <a:rPr lang="en-GB" sz="1400">
                          <a:solidFill>
                            <a:srgbClr val="000000"/>
                          </a:solidFill>
                          <a:latin typeface="Arial"/>
                          <a:ea typeface="Times New Roman"/>
                          <a:cs typeface="Arial"/>
                        </a:rPr>
                        <a:t>Key staff are ill and unavailable at critical times. (4)</a:t>
                      </a:r>
                    </a:p>
                    <a:p>
                      <a:pPr algn="just">
                        <a:spcAft>
                          <a:spcPts val="0"/>
                        </a:spcAft>
                      </a:pPr>
                      <a:r>
                        <a:rPr lang="en-GB" sz="1400">
                          <a:solidFill>
                            <a:srgbClr val="000000"/>
                          </a:solidFill>
                          <a:latin typeface="Arial"/>
                          <a:ea typeface="Times New Roman"/>
                          <a:cs typeface="Arial"/>
                        </a:rPr>
                        <a:t>Required training for staff is not available. (5)</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organization is restructured so that different management are responsible for the project. (6)</a:t>
                      </a:r>
                    </a:p>
                    <a:p>
                      <a:pPr algn="just">
                        <a:spcAft>
                          <a:spcPts val="0"/>
                        </a:spcAft>
                      </a:pPr>
                      <a:r>
                        <a:rPr lang="en-GB" sz="1400">
                          <a:solidFill>
                            <a:srgbClr val="000000"/>
                          </a:solidFill>
                          <a:latin typeface="Arial"/>
                          <a:ea typeface="Times New Roman"/>
                          <a:cs typeface="Arial"/>
                        </a:rPr>
                        <a:t>Organizational financial problems force reductions in the project budget. (7)</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code generated by software code generation tools is inefficient. (8)</a:t>
                      </a:r>
                    </a:p>
                    <a:p>
                      <a:pPr algn="just">
                        <a:spcAft>
                          <a:spcPts val="0"/>
                        </a:spcAft>
                      </a:pPr>
                      <a:r>
                        <a:rPr lang="en-GB" sz="1400">
                          <a:solidFill>
                            <a:srgbClr val="000000"/>
                          </a:solidFill>
                          <a:latin typeface="Arial"/>
                          <a:ea typeface="Times New Roman"/>
                          <a:cs typeface="Arial"/>
                        </a:rPr>
                        <a:t>Software tools cannot work together in an integrated way. (9)</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Changes to requirements that require major design rework are proposed. (10)</a:t>
                      </a:r>
                    </a:p>
                    <a:p>
                      <a:pPr algn="just">
                        <a:spcAft>
                          <a:spcPts val="0"/>
                        </a:spcAft>
                      </a:pPr>
                      <a:r>
                        <a:rPr lang="en-GB" sz="1400">
                          <a:solidFill>
                            <a:srgbClr val="000000"/>
                          </a:solidFill>
                          <a:latin typeface="Arial"/>
                          <a:ea typeface="Times New Roman"/>
                          <a:cs typeface="Arial"/>
                        </a:rPr>
                        <a:t>Customers fail to understand the impact of requirements changes. (11)</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time required to develop the software is underestimated. (12)</a:t>
                      </a:r>
                    </a:p>
                    <a:p>
                      <a:pPr algn="just">
                        <a:spcAft>
                          <a:spcPts val="0"/>
                        </a:spcAft>
                      </a:pPr>
                      <a:r>
                        <a:rPr lang="en-GB" sz="1400" dirty="0">
                          <a:solidFill>
                            <a:srgbClr val="000000"/>
                          </a:solidFill>
                          <a:latin typeface="Arial"/>
                          <a:ea typeface="Times New Roman"/>
                          <a:cs typeface="Arial"/>
                        </a:rPr>
                        <a:t>The rate of defect repair is underestimated. (13)</a:t>
                      </a:r>
                    </a:p>
                    <a:p>
                      <a:pPr algn="just">
                        <a:spcAft>
                          <a:spcPts val="0"/>
                        </a:spcAft>
                      </a:pPr>
                      <a:r>
                        <a:rPr lang="en-GB" sz="1400" dirty="0">
                          <a:solidFill>
                            <a:srgbClr val="000000"/>
                          </a:solidFill>
                          <a:latin typeface="Arial"/>
                          <a:ea typeface="Times New Roman"/>
                          <a:cs typeface="Arial"/>
                        </a:rPr>
                        <a:t>The size of the software is underestimated. (14</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5720" y="450267"/>
            <a:ext cx="1934372" cy="3102855"/>
          </a:xfrm>
        </p:spPr>
        <p:txBody>
          <a:bodyPr/>
          <a:lstStyle/>
          <a:p>
            <a:r>
              <a:rPr lang="en-US" dirty="0" smtClean="0"/>
              <a:t>Figure 22.4 </a:t>
            </a:r>
            <a:r>
              <a:rPr lang="en-US" dirty="0"/>
              <a:t>Risk types and examples</a:t>
            </a:r>
            <a:r>
              <a:rPr lang="en-GB" dirty="0" smtClean="0"/>
              <a:t> </a:t>
            </a:r>
            <a:endParaRPr lang="en-US" dirty="0"/>
          </a:p>
        </p:txBody>
      </p:sp>
      <p:graphicFrame>
        <p:nvGraphicFramePr>
          <p:cNvPr id="4" name="Content Placeholder 3"/>
          <p:cNvGraphicFramePr>
            <a:graphicFrameLocks noGrp="1"/>
          </p:cNvGraphicFramePr>
          <p:nvPr>
            <p:ph idx="1"/>
          </p:nvPr>
        </p:nvGraphicFramePr>
        <p:xfrm>
          <a:off x="2188862" y="247618"/>
          <a:ext cx="6563290" cy="6424020"/>
        </p:xfrm>
        <a:graphic>
          <a:graphicData uri="http://schemas.openxmlformats.org/drawingml/2006/table">
            <a:tbl>
              <a:tblPr firstRow="1" bandRow="1">
                <a:tableStyleId>{5C22544A-7EE6-4342-B048-85BDC9FD1C3A}</a:tableStyleId>
              </a:tblPr>
              <a:tblGrid>
                <a:gridCol w="4494330"/>
                <a:gridCol w="1088359"/>
                <a:gridCol w="980601"/>
              </a:tblGrid>
              <a:tr h="518585">
                <a:tc>
                  <a:txBody>
                    <a:bodyPr/>
                    <a:lstStyle/>
                    <a:p>
                      <a:pPr algn="just">
                        <a:spcAft>
                          <a:spcPts val="0"/>
                        </a:spcAft>
                      </a:pPr>
                      <a:r>
                        <a:rPr lang="en-GB" sz="1200" b="1" dirty="0" smtClean="0">
                          <a:solidFill>
                            <a:srgbClr val="000000"/>
                          </a:solidFill>
                          <a:latin typeface="Arial"/>
                          <a:ea typeface="Times New Roman"/>
                          <a:cs typeface="Arial"/>
                        </a:rPr>
                        <a:t>Risk</a:t>
                      </a:r>
                      <a:endParaRPr lang="en-GB" sz="12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2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200" b="1" dirty="0" smtClean="0">
                          <a:solidFill>
                            <a:srgbClr val="000000"/>
                          </a:solidFill>
                          <a:latin typeface="Arial"/>
                          <a:ea typeface="Times New Roman"/>
                          <a:cs typeface="Arial"/>
                        </a:rPr>
                        <a:t>Effects</a:t>
                      </a:r>
                      <a:endParaRPr lang="en-GB" sz="1200" b="1" dirty="0">
                        <a:solidFill>
                          <a:srgbClr val="000000"/>
                        </a:solidFill>
                        <a:latin typeface="Arial"/>
                        <a:ea typeface="Times New Roman"/>
                        <a:cs typeface="Arial"/>
                      </a:endParaRPr>
                    </a:p>
                  </a:txBody>
                  <a:tcPr marL="73025" marR="73025" marT="91440" marB="91440"/>
                </a:tc>
              </a:tr>
              <a:tr h="432155">
                <a:tc>
                  <a:txBody>
                    <a:bodyPr/>
                    <a:lstStyle/>
                    <a:p>
                      <a:pPr algn="just">
                        <a:spcAft>
                          <a:spcPts val="0"/>
                        </a:spcAft>
                      </a:pPr>
                      <a:r>
                        <a:rPr lang="en-GB" sz="1200" dirty="0" smtClean="0">
                          <a:solidFill>
                            <a:srgbClr val="000000"/>
                          </a:solidFill>
                          <a:latin typeface="Arial"/>
                          <a:ea typeface="Times New Roman"/>
                          <a:cs typeface="Arial"/>
                        </a:rPr>
                        <a:t>Organizational </a:t>
                      </a:r>
                      <a:r>
                        <a:rPr lang="en-GB" sz="1200" dirty="0">
                          <a:solidFill>
                            <a:srgbClr val="000000"/>
                          </a:solidFill>
                          <a:latin typeface="Arial"/>
                          <a:ea typeface="Times New Roman"/>
                          <a:cs typeface="Arial"/>
                        </a:rPr>
                        <a:t>financial problems force reductions in the project budget (7).</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Low</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Catastrophic </a:t>
                      </a:r>
                    </a:p>
                  </a:txBody>
                  <a:tcPr marL="73025" marR="73025" marT="0" marB="91440"/>
                </a:tc>
              </a:tr>
              <a:tr h="432155">
                <a:tc>
                  <a:txBody>
                    <a:bodyPr/>
                    <a:lstStyle/>
                    <a:p>
                      <a:pPr algn="just">
                        <a:spcAft>
                          <a:spcPts val="0"/>
                        </a:spcAft>
                      </a:pPr>
                      <a:r>
                        <a:rPr lang="en-GB" sz="1200" dirty="0">
                          <a:solidFill>
                            <a:srgbClr val="000000"/>
                          </a:solidFill>
                          <a:latin typeface="Arial"/>
                          <a:ea typeface="Times New Roman"/>
                          <a:cs typeface="Arial"/>
                        </a:rPr>
                        <a:t>It is impossible to recruit staff with the skills required for the project (3).</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Catastrophic</a:t>
                      </a:r>
                    </a:p>
                  </a:txBody>
                  <a:tcPr marL="73025" marR="73025" marT="0" marB="91440"/>
                </a:tc>
              </a:tr>
              <a:tr h="363136">
                <a:tc>
                  <a:txBody>
                    <a:bodyPr/>
                    <a:lstStyle/>
                    <a:p>
                      <a:pPr algn="just">
                        <a:spcAft>
                          <a:spcPts val="0"/>
                        </a:spcAft>
                      </a:pPr>
                      <a:r>
                        <a:rPr lang="en-GB" sz="1200" dirty="0">
                          <a:solidFill>
                            <a:srgbClr val="000000"/>
                          </a:solidFill>
                          <a:latin typeface="Arial"/>
                          <a:ea typeface="Times New Roman"/>
                          <a:cs typeface="Arial"/>
                        </a:rPr>
                        <a:t>Key staff are ill at critical times in the project (4).</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200" dirty="0">
                          <a:solidFill>
                            <a:srgbClr val="000000"/>
                          </a:solidFill>
                          <a:latin typeface="Arial"/>
                          <a:ea typeface="Times New Roman"/>
                          <a:cs typeface="Arial"/>
                        </a:rPr>
                        <a:t>Faults in reusable software components have to be repaired before these components are reused. (2).</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200" dirty="0">
                          <a:solidFill>
                            <a:srgbClr val="000000"/>
                          </a:solidFill>
                          <a:latin typeface="Arial"/>
                          <a:ea typeface="Times New Roman"/>
                          <a:cs typeface="Arial"/>
                        </a:rPr>
                        <a:t>Changes to requirements that require major design rework are proposed (10).</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200">
                          <a:solidFill>
                            <a:srgbClr val="000000"/>
                          </a:solidFill>
                          <a:latin typeface="Arial"/>
                          <a:ea typeface="Times New Roman"/>
                          <a:cs typeface="Arial"/>
                        </a:rPr>
                        <a:t>The organization is restructured so that different management are responsible for the project (6).</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200">
                          <a:solidFill>
                            <a:srgbClr val="000000"/>
                          </a:solidFill>
                          <a:latin typeface="Arial"/>
                          <a:ea typeface="Times New Roman"/>
                          <a:cs typeface="Arial"/>
                        </a:rPr>
                        <a:t>The database used in the system cannot process as many transactions per second as expected (1).</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200" dirty="0">
                          <a:solidFill>
                            <a:srgbClr val="000000"/>
                          </a:solidFill>
                          <a:latin typeface="Arial"/>
                          <a:ea typeface="Times New Roman"/>
                          <a:cs typeface="Arial"/>
                        </a:rPr>
                        <a:t>The time required to develop the software is underestimated (12).</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Serious</a:t>
                      </a:r>
                    </a:p>
                  </a:txBody>
                  <a:tcPr marL="73025" marR="73025" marT="0" marB="91440"/>
                </a:tc>
              </a:tr>
              <a:tr h="363136">
                <a:tc>
                  <a:txBody>
                    <a:bodyPr/>
                    <a:lstStyle/>
                    <a:p>
                      <a:pPr algn="just">
                        <a:spcAft>
                          <a:spcPts val="0"/>
                        </a:spcAft>
                      </a:pPr>
                      <a:r>
                        <a:rPr lang="en-GB" sz="1200">
                          <a:solidFill>
                            <a:srgbClr val="000000"/>
                          </a:solidFill>
                          <a:latin typeface="Arial"/>
                          <a:ea typeface="Times New Roman"/>
                          <a:cs typeface="Arial"/>
                        </a:rPr>
                        <a:t>Software tools cannot be integrated (9).</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Tolerable</a:t>
                      </a:r>
                    </a:p>
                  </a:txBody>
                  <a:tcPr marL="73025" marR="73025" marT="0" marB="91440"/>
                </a:tc>
              </a:tr>
              <a:tr h="432155">
                <a:tc>
                  <a:txBody>
                    <a:bodyPr/>
                    <a:lstStyle/>
                    <a:p>
                      <a:pPr algn="just">
                        <a:spcAft>
                          <a:spcPts val="0"/>
                        </a:spcAft>
                      </a:pPr>
                      <a:r>
                        <a:rPr lang="en-GB" sz="1200">
                          <a:solidFill>
                            <a:srgbClr val="000000"/>
                          </a:solidFill>
                          <a:latin typeface="Arial"/>
                          <a:ea typeface="Times New Roman"/>
                          <a:cs typeface="Arial"/>
                        </a:rPr>
                        <a:t>Customers fail to understand the impact of requirements changes (11).</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200" dirty="0">
                          <a:solidFill>
                            <a:srgbClr val="000000"/>
                          </a:solidFill>
                          <a:latin typeface="Arial"/>
                          <a:ea typeface="Times New Roman"/>
                          <a:cs typeface="Arial"/>
                        </a:rPr>
                        <a:t>Required training for staff is not available (5).</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200" dirty="0">
                          <a:solidFill>
                            <a:srgbClr val="000000"/>
                          </a:solidFill>
                          <a:latin typeface="Arial"/>
                          <a:ea typeface="Times New Roman"/>
                          <a:cs typeface="Arial"/>
                        </a:rPr>
                        <a:t>The rate of defect repair is underestimated (13).</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200" dirty="0">
                          <a:solidFill>
                            <a:srgbClr val="000000"/>
                          </a:solidFill>
                          <a:latin typeface="Arial"/>
                          <a:ea typeface="Times New Roman"/>
                          <a:cs typeface="Arial"/>
                        </a:rPr>
                        <a:t>The size of the software is underestimated (14).</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Tolerable</a:t>
                      </a:r>
                    </a:p>
                  </a:txBody>
                  <a:tcPr marL="73025" marR="73025" marT="0" marB="91440"/>
                </a:tc>
              </a:tr>
              <a:tr h="432155">
                <a:tc>
                  <a:txBody>
                    <a:bodyPr/>
                    <a:lstStyle/>
                    <a:p>
                      <a:pPr algn="just">
                        <a:spcAft>
                          <a:spcPts val="0"/>
                        </a:spcAft>
                      </a:pPr>
                      <a:r>
                        <a:rPr lang="en-GB" sz="1200" dirty="0">
                          <a:solidFill>
                            <a:srgbClr val="000000"/>
                          </a:solidFill>
                          <a:latin typeface="Arial"/>
                          <a:ea typeface="Times New Roman"/>
                          <a:cs typeface="Arial"/>
                        </a:rPr>
                        <a:t>Code generated by code generation tools is inefficient (8).</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200" dirty="0" smtClean="0">
                          <a:solidFill>
                            <a:srgbClr val="000000"/>
                          </a:solidFill>
                          <a:latin typeface="Arial"/>
                          <a:ea typeface="Times New Roman"/>
                          <a:cs typeface="Arial"/>
                        </a:rPr>
                        <a:t>Insignificant</a:t>
                      </a:r>
                      <a:endParaRPr lang="en-GB" sz="1200" dirty="0">
                        <a:solidFill>
                          <a:srgbClr val="000000"/>
                        </a:solidFill>
                        <a:latin typeface="Arial"/>
                        <a:ea typeface="Times New Roman"/>
                        <a:cs typeface="Arial"/>
                      </a:endParaRPr>
                    </a:p>
                  </a:txBody>
                  <a:tcPr marL="73025" marR="73025" marT="0" marB="9144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22.5 </a:t>
            </a:r>
            <a:r>
              <a:rPr lang="en-US" dirty="0"/>
              <a:t>Strategies to help manage risk</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478610"/>
          <a:ext cx="8229600" cy="5034279"/>
        </p:xfrm>
        <a:graphic>
          <a:graphicData uri="http://schemas.openxmlformats.org/drawingml/2006/table">
            <a:tbl>
              <a:tblPr firstRow="1" bandRow="1">
                <a:tableStyleId>{5C22544A-7EE6-4342-B048-85BDC9FD1C3A}</a:tableStyleId>
              </a:tblPr>
              <a:tblGrid>
                <a:gridCol w="2393755"/>
                <a:gridCol w="5835845"/>
              </a:tblGrid>
              <a:tr h="370840">
                <a:tc>
                  <a:txBody>
                    <a:bodyPr/>
                    <a:lstStyle/>
                    <a:p>
                      <a:pPr algn="just">
                        <a:spcAft>
                          <a:spcPts val="0"/>
                        </a:spcAft>
                      </a:pPr>
                      <a:r>
                        <a:rPr lang="en-GB" sz="1400" b="1" dirty="0" smtClean="0">
                          <a:solidFill>
                            <a:srgbClr val="000000"/>
                          </a:solidFill>
                          <a:latin typeface="Arial"/>
                          <a:ea typeface="Times New Roman"/>
                          <a:cs typeface="Arial"/>
                        </a:rPr>
                        <a:t>Risk</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Strategy</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400" dirty="0" smtClean="0">
                          <a:solidFill>
                            <a:srgbClr val="000000"/>
                          </a:solidFill>
                          <a:latin typeface="Arial"/>
                          <a:ea typeface="Times New Roman"/>
                          <a:cs typeface="Arial"/>
                        </a:rPr>
                        <a:t>Organizational </a:t>
                      </a:r>
                      <a:r>
                        <a:rPr lang="en-GB" sz="1400" dirty="0">
                          <a:solidFill>
                            <a:srgbClr val="000000"/>
                          </a:solidFill>
                          <a:latin typeface="Arial"/>
                          <a:ea typeface="Times New Roman"/>
                          <a:cs typeface="Arial"/>
                        </a:rPr>
                        <a:t>financial problems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Prepare a briefing document for senior management showing how the project is making a very important contribution to the goals of the business and presenting reasons why cuts to the project budget would not be cost-effective.</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Recruitment problems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Alert customer to potential difficulties and the possibility of delays; investigate buying-in components.</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Staff illness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Reorganize team so that there is more overlap of work and people therefore understand each other’s jobs.</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Defective components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Replace potentially defective components with bought-in components of known reliability.</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Requirements changes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Derive traceability information to assess requirements change impact; maximize information hiding in the design. </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Organizational restructuring</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Prepare a briefing document for senior management showing how the project is making a very important contribution to the goals of the business. </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Database performance</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Investigate the possibility of buying a higher-performance database. </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Underestimated development time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Investigate buying-in components; investigate use of a program generator</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22.6 </a:t>
            </a:r>
            <a:r>
              <a:rPr lang="en-US" dirty="0"/>
              <a:t>Risk indicators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3063239"/>
        </p:xfrm>
        <a:graphic>
          <a:graphicData uri="http://schemas.openxmlformats.org/drawingml/2006/table">
            <a:tbl>
              <a:tblPr firstRow="1" bandRow="1">
                <a:tableStyleId>{5C22544A-7EE6-4342-B048-85BDC9FD1C3A}</a:tableStyleId>
              </a:tblPr>
              <a:tblGrid>
                <a:gridCol w="2407267"/>
                <a:gridCol w="5822333"/>
              </a:tblGrid>
              <a:tr h="370840">
                <a:tc>
                  <a:txBody>
                    <a:bodyPr/>
                    <a:lstStyle/>
                    <a:p>
                      <a:pPr algn="just">
                        <a:spcAft>
                          <a:spcPts val="0"/>
                        </a:spcAft>
                      </a:pPr>
                      <a:r>
                        <a:rPr lang="en-GB" sz="1400" b="1" dirty="0" smtClean="0">
                          <a:solidFill>
                            <a:srgbClr val="000000"/>
                          </a:solidFill>
                          <a:latin typeface="Arial"/>
                          <a:ea typeface="Times New Roman"/>
                          <a:cs typeface="Arial"/>
                        </a:rPr>
                        <a:t>Risk </a:t>
                      </a:r>
                      <a:r>
                        <a:rPr lang="en-GB" sz="1400" b="1" dirty="0">
                          <a:solidFill>
                            <a:srgbClr val="000000"/>
                          </a:solidFill>
                          <a:latin typeface="Arial"/>
                          <a:ea typeface="Times New Roman"/>
                          <a:cs typeface="Arial"/>
                        </a:rPr>
                        <a:t>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Potential </a:t>
                      </a:r>
                      <a:r>
                        <a:rPr lang="en-GB" sz="1400" b="1" dirty="0" smtClean="0">
                          <a:solidFill>
                            <a:srgbClr val="000000"/>
                          </a:solidFill>
                          <a:latin typeface="Arial"/>
                          <a:ea typeface="Times New Roman"/>
                          <a:cs typeface="Arial"/>
                        </a:rPr>
                        <a:t>indicators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GB" sz="1400" dirty="0" smtClean="0">
                          <a:solidFill>
                            <a:srgbClr val="000000"/>
                          </a:solidFill>
                          <a:latin typeface="Arial"/>
                          <a:ea typeface="Times New Roman"/>
                          <a:cs typeface="Arial"/>
                        </a:rPr>
                        <a:t>Technology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a:solidFill>
                            <a:srgbClr val="000000"/>
                          </a:solidFill>
                          <a:latin typeface="Arial"/>
                          <a:ea typeface="Times New Roman"/>
                          <a:cs typeface="Arial"/>
                        </a:rPr>
                        <a:t>Late delivery of hardware or support software; many reported technology problems.</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Poor staff morale; poor relationships amongst team members; high staff turnover.</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Organizational gossip; lack of action by senior management.</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Reluctance by team members to use tools; complaints about CASE tools; demands for higher-powered workstations.</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Many requirements change requests; customer complaints.</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Failure to meet agreed schedule; failure to clear reported defects</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22.7 </a:t>
            </a:r>
            <a:r>
              <a:rPr lang="en-US" dirty="0"/>
              <a:t>Human needs hierarchy</a:t>
            </a:r>
            <a:r>
              <a:rPr lang="en-GB" dirty="0" smtClean="0"/>
              <a:t> </a:t>
            </a:r>
            <a:endParaRPr lang="en-US" dirty="0"/>
          </a:p>
        </p:txBody>
      </p:sp>
      <p:pic>
        <p:nvPicPr>
          <p:cNvPr id="4" name="Content Placeholder 3" descr="22.7 Needs-hierarchy.eps"/>
          <p:cNvPicPr>
            <a:picLocks noGrp="1" noChangeAspect="1"/>
          </p:cNvPicPr>
          <p:nvPr>
            <p:ph idx="1"/>
          </p:nvPr>
        </p:nvPicPr>
        <mc:AlternateContent>
          <mc:Choice xmlns:ma="http://schemas.microsoft.com/office/mac/drawingml/2008/main" Requires="ma">
            <p:blipFill>
              <a:blip r:embed="rId2"/>
              <a:srcRect l="-9445" r="-9445"/>
              <a:stretch>
                <a:fillRect/>
              </a:stretch>
            </p:blipFill>
          </mc:Choice>
          <mc:Fallback>
            <p:blipFill>
              <a:blip r:embed="rId3"/>
              <a:srcRect l="-9445" r="-9445"/>
              <a:stretch>
                <a:fillRect/>
              </a:stretch>
            </p:blipFill>
          </mc:Fallback>
        </mc:AlternateContent>
        <p:spPr>
          <a:xfrm>
            <a:off x="1511107" y="1883909"/>
            <a:ext cx="6285107" cy="3456567"/>
          </a:xfrm>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22.8 </a:t>
            </a:r>
            <a:r>
              <a:rPr lang="en-US" dirty="0"/>
              <a:t>Individual motivation </a:t>
            </a:r>
          </a:p>
        </p:txBody>
      </p:sp>
      <p:sp>
        <p:nvSpPr>
          <p:cNvPr id="4" name="TextBox 3"/>
          <p:cNvSpPr txBox="1"/>
          <p:nvPr/>
        </p:nvSpPr>
        <p:spPr>
          <a:xfrm>
            <a:off x="202675" y="1417638"/>
            <a:ext cx="8484125" cy="5262978"/>
          </a:xfrm>
          <a:prstGeom prst="rect">
            <a:avLst/>
          </a:prstGeom>
          <a:solidFill>
            <a:srgbClr val="FFFF00">
              <a:alpha val="34000"/>
            </a:srgbClr>
          </a:solidFill>
        </p:spPr>
        <p:txBody>
          <a:bodyPr wrap="square" rtlCol="0">
            <a:spAutoFit/>
          </a:bodyPr>
          <a:lstStyle/>
          <a:p>
            <a:r>
              <a:rPr lang="en-GB" sz="1400" dirty="0"/>
              <a:t>Alice is a software project manager working in a company that develops alarm systems. This company wishes to enter the growing market of assistive technology to help elderly and disabled people live independently. Alice has been asked to lead a team of 6 developers than can develop new products based around the company’s alarm technology. </a:t>
            </a:r>
            <a:r>
              <a:rPr lang="en-GB" sz="1400" dirty="0" smtClean="0"/>
              <a:t> </a:t>
            </a:r>
          </a:p>
          <a:p>
            <a:endParaRPr lang="en-GB" sz="1400" dirty="0" smtClean="0"/>
          </a:p>
          <a:p>
            <a:r>
              <a:rPr lang="en-GB" sz="1400" dirty="0"/>
              <a:t>Alice’s assistive technology project starts well. Good working relationships develop within the team and creative new ideas are developed. The team decides to develop a peer-to-peer messaging system using digital televisions linked to the alarm network for communications. However, some months into the project, Alice notices that Dorothy, a hardware design expert, starts coming into work late, the quality of her work deteriorates and, increasingly, that she does not appear to be communicating with other members of the team.</a:t>
            </a:r>
          </a:p>
          <a:p>
            <a:r>
              <a:rPr lang="en-GB" sz="1400" dirty="0"/>
              <a:t>Alice talks about the problem informally with other team members to try to find out if Dorothy’s personal circumstances have changed, and if this might be affecting her work. They don’t know of anything, so Alice decides to talk with Dorothy to try to understand the problem</a:t>
            </a:r>
            <a:r>
              <a:rPr lang="en-GB" sz="1400" dirty="0" smtClean="0"/>
              <a:t>.</a:t>
            </a:r>
          </a:p>
          <a:p>
            <a:endParaRPr lang="en-GB" sz="1400" dirty="0" smtClean="0"/>
          </a:p>
          <a:p>
            <a:r>
              <a:rPr lang="en-GB" sz="1400" dirty="0"/>
              <a:t>After some initial denials that there is a problem, Dorothy admits that she has lost interest in the job. She expected that she would be able to develop and use her hardware interfacing skills. However, because of the product direction that has been chosen, she has little opportunity for this. Basically, she is working as a C programmer with other team members.</a:t>
            </a:r>
            <a:r>
              <a:rPr lang="en-GB" sz="1400" dirty="0" smtClean="0"/>
              <a:t> </a:t>
            </a:r>
          </a:p>
          <a:p>
            <a:endParaRPr lang="en-GB" sz="1400" dirty="0" smtClean="0"/>
          </a:p>
          <a:p>
            <a:r>
              <a:rPr lang="en-GB" sz="1400" dirty="0"/>
              <a:t>Although she admits that the work is challenging, she is concerned that she is not developing her interfacing skills. She is worried that finding a job that involves hardware interfacing will be difficult after this project. Because she does not want to upset the team by revealing that she is thinking about the next project, she has decided that it is best to minimize conversation with them.</a:t>
            </a:r>
          </a:p>
          <a:p>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TotalTime>
  <Words>1618</Words>
  <Application>Microsoft Macintosh PowerPoint</Application>
  <PresentationFormat>On-screen Show (4:3)</PresentationFormat>
  <Paragraphs>162</Paragraphs>
  <Slides>11</Slides>
  <Notes>0</Notes>
  <HiddenSlides>0</HiddenSlides>
  <MMClips>0</MMClips>
  <ScaleCrop>false</ScaleCrop>
  <HeadingPairs>
    <vt:vector size="4" baseType="variant">
      <vt:variant>
        <vt:lpstr>Design Template</vt:lpstr>
      </vt:variant>
      <vt:variant>
        <vt:i4>1</vt:i4>
      </vt:variant>
      <vt:variant>
        <vt:lpstr>Slide Titles</vt:lpstr>
      </vt:variant>
      <vt:variant>
        <vt:i4>11</vt:i4>
      </vt:variant>
    </vt:vector>
  </HeadingPairs>
  <TitlesOfParts>
    <vt:vector size="12" baseType="lpstr">
      <vt:lpstr>Office Theme</vt:lpstr>
      <vt:lpstr>Figures – Chapter 22</vt:lpstr>
      <vt:lpstr>Figure 22.1 Examples of common project, product, and business risks </vt:lpstr>
      <vt:lpstr>Figure 22.2 The risk management process </vt:lpstr>
      <vt:lpstr>Figure 22.3 Examples of different types of risk</vt:lpstr>
      <vt:lpstr>Figure 22.4 Risk types and examples </vt:lpstr>
      <vt:lpstr>Figure 22.5 Strategies to help manage risk </vt:lpstr>
      <vt:lpstr>Figure 22.6 Risk indicators </vt:lpstr>
      <vt:lpstr>Figure 22.7 Human needs hierarchy </vt:lpstr>
      <vt:lpstr>Figure 22.8 Individual motivation </vt:lpstr>
      <vt:lpstr>Figure 22.9 Group cohesion </vt:lpstr>
      <vt:lpstr>Figure 22.10 Group composition </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22</dc:title>
  <dc:creator>Ian Sommerville</dc:creator>
  <cp:lastModifiedBy>Ian Sommerville</cp:lastModifiedBy>
  <cp:revision>3</cp:revision>
  <dcterms:created xsi:type="dcterms:W3CDTF">2009-11-30T19:58:14Z</dcterms:created>
  <dcterms:modified xsi:type="dcterms:W3CDTF">2009-11-30T20:21:07Z</dcterms:modified>
</cp:coreProperties>
</file>