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CCC72BC3-A9E3-764C-800D-86DD1448A6BC}"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CC72BC3-A9E3-764C-800D-86DD1448A6BC}"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CC72BC3-A9E3-764C-800D-86DD1448A6BC}"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CC72BC3-A9E3-764C-800D-86DD1448A6BC}"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CC72BC3-A9E3-764C-800D-86DD1448A6BC}"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CCC72BC3-A9E3-764C-800D-86DD1448A6BC}"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CCC72BC3-A9E3-764C-800D-86DD1448A6BC}" type="datetimeFigureOut">
              <a:rPr lang="en-US" smtClean="0"/>
              <a:t>11/30/09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CCC72BC3-A9E3-764C-800D-86DD1448A6BC}" type="datetimeFigureOut">
              <a:rPr lang="en-US" smtClean="0"/>
              <a:t>11/30/09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72BC3-A9E3-764C-800D-86DD1448A6BC}" type="datetimeFigureOut">
              <a:rPr lang="en-US" smtClean="0"/>
              <a:t>11/30/09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CC72BC3-A9E3-764C-800D-86DD1448A6BC}"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CC72BC3-A9E3-764C-800D-86DD1448A6BC}"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50273-F455-7D4F-8782-207C524666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72BC3-A9E3-764C-800D-86DD1448A6BC}" type="datetimeFigureOut">
              <a:rPr lang="en-US" smtClean="0"/>
              <a:t>11/30/09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50273-F455-7D4F-8782-207C524666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23</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23.9  </a:t>
            </a:r>
            <a:r>
              <a:rPr lang="en-US" dirty="0"/>
              <a:t>Estimate uncertainty</a:t>
            </a:r>
            <a:r>
              <a:rPr lang="en-GB" dirty="0" smtClean="0"/>
              <a:t> </a:t>
            </a:r>
            <a:endParaRPr lang="en-US" dirty="0"/>
          </a:p>
        </p:txBody>
      </p:sp>
      <p:pic>
        <p:nvPicPr>
          <p:cNvPr id="4" name="Content Placeholder 3" descr="23.9 Estimate-refinement.eps"/>
          <p:cNvPicPr>
            <a:picLocks noGrp="1" noChangeAspect="1"/>
          </p:cNvPicPr>
          <p:nvPr>
            <p:ph idx="1"/>
          </p:nvPr>
        </p:nvPicPr>
        <mc:AlternateContent>
          <mc:Choice xmlns:ma="http://schemas.microsoft.com/office/mac/drawingml/2008/main" Requires="ma">
            <p:blipFill>
              <a:blip r:embed="rId2"/>
              <a:srcRect l="-5286" r="-5286"/>
              <a:stretch>
                <a:fillRect/>
              </a:stretch>
            </p:blipFill>
          </mc:Choice>
          <mc:Fallback>
            <p:blipFill>
              <a:blip r:embed="rId3"/>
              <a:srcRect l="-5286" r="-5286"/>
              <a:stretch>
                <a:fillRect/>
              </a:stretch>
            </p:blipFill>
          </mc:Fallback>
        </mc:AlternateConten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23.10 </a:t>
            </a:r>
            <a:r>
              <a:rPr lang="en-US" dirty="0"/>
              <a:t>COCOMO estimation models</a:t>
            </a:r>
            <a:r>
              <a:rPr lang="en-GB" dirty="0" smtClean="0"/>
              <a:t> </a:t>
            </a:r>
            <a:endParaRPr lang="en-US" dirty="0"/>
          </a:p>
        </p:txBody>
      </p:sp>
      <p:pic>
        <p:nvPicPr>
          <p:cNvPr id="4" name="Content Placeholder 3" descr="23.10 COCOMO-models.eps"/>
          <p:cNvPicPr>
            <a:picLocks noGrp="1" noChangeAspect="1"/>
          </p:cNvPicPr>
          <p:nvPr>
            <p:ph idx="1"/>
          </p:nvPr>
        </p:nvPicPr>
        <mc:AlternateContent>
          <mc:Choice xmlns:ma="http://schemas.microsoft.com/office/mac/drawingml/2008/main" Requires="ma">
            <p:blipFill>
              <a:blip r:embed="rId2"/>
              <a:srcRect l="-3410" r="-3410"/>
              <a:stretch>
                <a:fillRect/>
              </a:stretch>
            </p:blipFill>
          </mc:Choice>
          <mc:Fallback>
            <p:blipFill>
              <a:blip r:embed="rId3"/>
              <a:srcRect l="-3410" r="-3410"/>
              <a:stretch>
                <a:fillRect/>
              </a:stretch>
            </p:blipFill>
          </mc:Fallback>
        </mc:AlternateConten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23.11  </a:t>
            </a:r>
            <a:r>
              <a:rPr lang="en-US" dirty="0"/>
              <a:t>Application-point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79"/>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23.12  </a:t>
            </a:r>
            <a:r>
              <a:rPr lang="en-US" dirty="0"/>
              <a:t>Scale</a:t>
            </a:r>
            <a:r>
              <a:rPr lang="en-US" b="1" dirty="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053839"/>
        </p:xfrm>
        <a:graphic>
          <a:graphicData uri="http://schemas.openxmlformats.org/drawingml/2006/table">
            <a:tbl>
              <a:tblPr firstRow="1" bandRow="1">
                <a:tableStyleId>{5C22544A-7EE6-4342-B048-85BDC9FD1C3A}</a:tableStyleId>
              </a:tblPr>
              <a:tblGrid>
                <a:gridCol w="2501848"/>
                <a:gridCol w="5727752"/>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8748"/>
            <a:ext cx="2137034" cy="1535698"/>
          </a:xfrm>
        </p:spPr>
        <p:txBody>
          <a:bodyPr>
            <a:normAutofit fontScale="90000"/>
          </a:bodyPr>
          <a:lstStyle/>
          <a:p>
            <a:r>
              <a:rPr lang="en-US" dirty="0" smtClean="0"/>
              <a:t>Figure 23.13 </a:t>
            </a:r>
            <a:r>
              <a:rPr lang="en-US" dirty="0"/>
              <a:t>The 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2932026" y="274638"/>
          <a:ext cx="5754775" cy="618235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a:solidFill>
                            <a:srgbClr val="000000"/>
                          </a:solidFill>
                          <a:latin typeface="Arial"/>
                          <a:ea typeface="Times New Roman"/>
                          <a:cs typeface="Arial"/>
                        </a:rPr>
                        <a:t>2,306 person-months</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7502" y="1769806"/>
            <a:ext cx="2028941" cy="2535436"/>
          </a:xfrm>
        </p:spPr>
        <p:txBody>
          <a:bodyPr/>
          <a:lstStyle/>
          <a:p>
            <a:r>
              <a:rPr lang="en-US" dirty="0" smtClean="0"/>
              <a:t>Figure 23.14 </a:t>
            </a:r>
            <a:r>
              <a:rPr lang="en-US" dirty="0"/>
              <a:t>Scheduling example</a:t>
            </a:r>
            <a:r>
              <a:rPr lang="en-GB" dirty="0" smtClean="0"/>
              <a:t> </a:t>
            </a:r>
            <a:endParaRPr lang="en-US" dirty="0"/>
          </a:p>
        </p:txBody>
      </p:sp>
      <p:graphicFrame>
        <p:nvGraphicFramePr>
          <p:cNvPr id="4" name="Content Placeholder 3"/>
          <p:cNvGraphicFramePr>
            <a:graphicFrameLocks noGrp="1"/>
          </p:cNvGraphicFramePr>
          <p:nvPr>
            <p:ph idx="1"/>
          </p:nvPr>
        </p:nvGraphicFramePr>
        <p:xfrm>
          <a:off x="2592039" y="337749"/>
          <a:ext cx="5514943" cy="6304280"/>
        </p:xfrm>
        <a:graphic>
          <a:graphicData uri="http://schemas.openxmlformats.org/drawingml/2006/table">
            <a:tbl>
              <a:tblPr firstRow="1" bandRow="1">
                <a:tableStyleId>{5C22544A-7EE6-4342-B048-85BDC9FD1C3A}</a:tableStyleId>
              </a:tblPr>
              <a:tblGrid>
                <a:gridCol w="1554741"/>
                <a:gridCol w="1528107"/>
                <a:gridCol w="2432095"/>
              </a:tblGrid>
              <a:tr h="370840">
                <a:tc>
                  <a:txBody>
                    <a:bodyPr/>
                    <a:lstStyle/>
                    <a:p>
                      <a:pPr algn="ctr">
                        <a:spcAft>
                          <a:spcPts val="0"/>
                        </a:spcAft>
                      </a:pPr>
                      <a:r>
                        <a:rPr lang="en-GB" sz="1400" b="1" dirty="0" smtClean="0">
                          <a:solidFill>
                            <a:srgbClr val="000000"/>
                          </a:solidFill>
                          <a:latin typeface="Arial"/>
                          <a:ea typeface="Times New Roman"/>
                          <a:cs typeface="Arial"/>
                        </a:rPr>
                        <a:t>Task</a:t>
                      </a:r>
                      <a:endParaRPr lang="en-GB" sz="1400" b="1" dirty="0">
                        <a:solidFill>
                          <a:srgbClr val="000000"/>
                        </a:solidFill>
                        <a:latin typeface="Arial"/>
                        <a:ea typeface="Times New Roman"/>
                        <a:cs typeface="Arial"/>
                      </a:endParaRPr>
                    </a:p>
                  </a:txBody>
                  <a:tcPr marL="73025" marR="73025"/>
                </a:tc>
                <a:tc>
                  <a:txBody>
                    <a:bodyPr/>
                    <a:lstStyle/>
                    <a:p>
                      <a:pPr algn="ctr">
                        <a:spcAft>
                          <a:spcPts val="0"/>
                        </a:spcAft>
                      </a:pPr>
                      <a:r>
                        <a:rPr lang="en-GB" sz="1400" b="1" dirty="0">
                          <a:solidFill>
                            <a:srgbClr val="000000"/>
                          </a:solidFill>
                          <a:latin typeface="Arial"/>
                          <a:ea typeface="Times New Roman"/>
                          <a:cs typeface="Arial"/>
                        </a:rPr>
                        <a:t>Duration</a:t>
                      </a:r>
                    </a:p>
                  </a:txBody>
                  <a:tcPr marL="73025" marR="73025"/>
                </a:tc>
                <a:tc>
                  <a:txBody>
                    <a:bodyPr/>
                    <a:lstStyle/>
                    <a:p>
                      <a:pPr algn="ctr">
                        <a:spcAft>
                          <a:spcPts val="0"/>
                        </a:spcAft>
                      </a:pPr>
                      <a:r>
                        <a:rPr lang="en-GB" sz="1400" b="1" dirty="0" smtClean="0">
                          <a:solidFill>
                            <a:srgbClr val="000000"/>
                          </a:solidFill>
                          <a:latin typeface="Arial"/>
                          <a:ea typeface="Times New Roman"/>
                          <a:cs typeface="Arial"/>
                        </a:rPr>
                        <a:t>Dependencies</a:t>
                      </a:r>
                      <a:endParaRPr lang="en-GB" sz="1400" b="1" dirty="0">
                        <a:solidFill>
                          <a:srgbClr val="000000"/>
                        </a:solidFill>
                        <a:latin typeface="Arial"/>
                        <a:ea typeface="Times New Roman"/>
                        <a:cs typeface="Arial"/>
                      </a:endParaRPr>
                    </a:p>
                  </a:txBody>
                  <a:tcPr marL="73025" marR="73025"/>
                </a:tc>
              </a:tr>
              <a:tr h="370840">
                <a:tc>
                  <a:txBody>
                    <a:bodyPr/>
                    <a:lstStyle/>
                    <a:p>
                      <a:pPr algn="ctr">
                        <a:spcAft>
                          <a:spcPts val="0"/>
                        </a:spcAft>
                      </a:pPr>
                      <a:r>
                        <a:rPr lang="en-GB" sz="1400" dirty="0" smtClean="0">
                          <a:solidFill>
                            <a:srgbClr val="000000"/>
                          </a:solidFill>
                          <a:latin typeface="Arial"/>
                          <a:ea typeface="Times New Roman"/>
                          <a:cs typeface="Arial"/>
                        </a:rPr>
                        <a:t>T1</a:t>
                      </a:r>
                      <a:endParaRPr lang="en-GB" sz="1400" dirty="0">
                        <a:solidFill>
                          <a:srgbClr val="000000"/>
                        </a:solidFill>
                        <a:latin typeface="Arial"/>
                        <a:ea typeface="Times New Roman"/>
                        <a:cs typeface="Arial"/>
                      </a:endParaRPr>
                    </a:p>
                  </a:txBody>
                  <a:tcPr marL="73025" marR="73025" marT="0"/>
                </a:tc>
                <a:tc>
                  <a:txBody>
                    <a:bodyPr/>
                    <a:lstStyle/>
                    <a:p>
                      <a:pPr algn="ctr">
                        <a:spcAft>
                          <a:spcPts val="0"/>
                        </a:spcAft>
                      </a:pPr>
                      <a:r>
                        <a:rPr lang="en-GB" sz="1400">
                          <a:solidFill>
                            <a:srgbClr val="000000"/>
                          </a:solidFill>
                          <a:latin typeface="Arial"/>
                          <a:ea typeface="Times New Roman"/>
                          <a:cs typeface="Arial"/>
                        </a:rPr>
                        <a:t>10</a:t>
                      </a:r>
                    </a:p>
                  </a:txBody>
                  <a:tcPr marL="73025" marR="73025" marT="0"/>
                </a:tc>
                <a:tc>
                  <a:txBody>
                    <a:bodyPr/>
                    <a:lstStyle/>
                    <a:p>
                      <a:pPr algn="ctr">
                        <a:spcAft>
                          <a:spcPts val="0"/>
                        </a:spcAft>
                      </a:pPr>
                      <a:endParaRPr lang="en-GB" sz="1400">
                        <a:solidFill>
                          <a:srgbClr val="000000"/>
                        </a:solidFill>
                        <a:latin typeface="Arial"/>
                        <a:ea typeface="Times New Roman"/>
                        <a:cs typeface="Arial"/>
                      </a:endParaRP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T2</a:t>
                      </a:r>
                    </a:p>
                  </a:txBody>
                  <a:tcPr marL="73025" marR="73025" marT="0"/>
                </a:tc>
                <a:tc>
                  <a:txBody>
                    <a:bodyPr/>
                    <a:lstStyle/>
                    <a:p>
                      <a:pPr algn="ctr">
                        <a:spcAft>
                          <a:spcPts val="0"/>
                        </a:spcAft>
                      </a:pPr>
                      <a:r>
                        <a:rPr lang="en-GB" sz="1400">
                          <a:solidFill>
                            <a:srgbClr val="000000"/>
                          </a:solidFill>
                          <a:latin typeface="Arial"/>
                          <a:ea typeface="Times New Roman"/>
                          <a:cs typeface="Arial"/>
                        </a:rPr>
                        <a:t>15</a:t>
                      </a:r>
                    </a:p>
                  </a:txBody>
                  <a:tcPr marL="73025" marR="73025" marT="0"/>
                </a:tc>
                <a:tc>
                  <a:txBody>
                    <a:bodyPr/>
                    <a:lstStyle/>
                    <a:p>
                      <a:pPr algn="ctr">
                        <a:spcAft>
                          <a:spcPts val="0"/>
                        </a:spcAft>
                      </a:pPr>
                      <a:r>
                        <a:rPr lang="en-GB" sz="1400">
                          <a:solidFill>
                            <a:srgbClr val="000000"/>
                          </a:solidFill>
                          <a:latin typeface="Arial"/>
                          <a:ea typeface="Times New Roman"/>
                          <a:cs typeface="Arial"/>
                        </a:rPr>
                        <a:t>T1</a:t>
                      </a:r>
                    </a:p>
                  </a:txBody>
                  <a:tcPr marL="73025" marR="73025" marT="0"/>
                </a:tc>
              </a:tr>
              <a:tr h="370840">
                <a:tc>
                  <a:txBody>
                    <a:bodyPr/>
                    <a:lstStyle/>
                    <a:p>
                      <a:pPr algn="ctr">
                        <a:spcAft>
                          <a:spcPts val="0"/>
                        </a:spcAft>
                      </a:pPr>
                      <a:r>
                        <a:rPr lang="en-GB" sz="1400" dirty="0">
                          <a:solidFill>
                            <a:srgbClr val="000000"/>
                          </a:solidFill>
                          <a:latin typeface="Arial"/>
                          <a:ea typeface="Times New Roman"/>
                          <a:cs typeface="Arial"/>
                        </a:rPr>
                        <a:t>T3</a:t>
                      </a:r>
                    </a:p>
                  </a:txBody>
                  <a:tcPr marL="73025" marR="73025" marT="0"/>
                </a:tc>
                <a:tc>
                  <a:txBody>
                    <a:bodyPr/>
                    <a:lstStyle/>
                    <a:p>
                      <a:pPr algn="ctr">
                        <a:spcAft>
                          <a:spcPts val="0"/>
                        </a:spcAft>
                      </a:pPr>
                      <a:r>
                        <a:rPr lang="en-GB" sz="1400">
                          <a:solidFill>
                            <a:srgbClr val="000000"/>
                          </a:solidFill>
                          <a:latin typeface="Arial"/>
                          <a:ea typeface="Times New Roman"/>
                          <a:cs typeface="Arial"/>
                        </a:rPr>
                        <a:t>10</a:t>
                      </a:r>
                    </a:p>
                  </a:txBody>
                  <a:tcPr marL="73025" marR="73025" marT="0"/>
                </a:tc>
                <a:tc>
                  <a:txBody>
                    <a:bodyPr/>
                    <a:lstStyle/>
                    <a:p>
                      <a:pPr algn="ctr">
                        <a:spcAft>
                          <a:spcPts val="0"/>
                        </a:spcAft>
                      </a:pPr>
                      <a:r>
                        <a:rPr lang="en-GB" sz="1400">
                          <a:solidFill>
                            <a:srgbClr val="000000"/>
                          </a:solidFill>
                          <a:latin typeface="Arial"/>
                          <a:ea typeface="Times New Roman"/>
                          <a:cs typeface="Arial"/>
                        </a:rPr>
                        <a:t>T1, T2</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T4</a:t>
                      </a:r>
                    </a:p>
                  </a:txBody>
                  <a:tcPr marL="73025" marR="73025" marT="0"/>
                </a:tc>
                <a:tc>
                  <a:txBody>
                    <a:bodyPr/>
                    <a:lstStyle/>
                    <a:p>
                      <a:pPr algn="ctr">
                        <a:spcAft>
                          <a:spcPts val="0"/>
                        </a:spcAft>
                      </a:pPr>
                      <a:r>
                        <a:rPr lang="en-GB" sz="1400">
                          <a:solidFill>
                            <a:srgbClr val="000000"/>
                          </a:solidFill>
                          <a:latin typeface="Arial"/>
                          <a:ea typeface="Times New Roman"/>
                          <a:cs typeface="Arial"/>
                        </a:rPr>
                        <a:t>20</a:t>
                      </a:r>
                    </a:p>
                  </a:txBody>
                  <a:tcPr marL="73025" marR="73025" marT="0"/>
                </a:tc>
                <a:tc>
                  <a:txBody>
                    <a:bodyPr/>
                    <a:lstStyle/>
                    <a:p>
                      <a:pPr algn="ctr">
                        <a:spcAft>
                          <a:spcPts val="0"/>
                        </a:spcAft>
                      </a:pPr>
                      <a:endParaRPr lang="en-GB" sz="1400">
                        <a:solidFill>
                          <a:srgbClr val="000000"/>
                        </a:solidFill>
                        <a:latin typeface="Arial"/>
                        <a:ea typeface="Times New Roman"/>
                        <a:cs typeface="Arial"/>
                      </a:endParaRP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T5</a:t>
                      </a:r>
                    </a:p>
                  </a:txBody>
                  <a:tcPr marL="73025" marR="73025" marT="0"/>
                </a:tc>
                <a:tc>
                  <a:txBody>
                    <a:bodyPr/>
                    <a:lstStyle/>
                    <a:p>
                      <a:pPr algn="ctr">
                        <a:spcAft>
                          <a:spcPts val="0"/>
                        </a:spcAft>
                      </a:pPr>
                      <a:r>
                        <a:rPr lang="en-GB" sz="1400" dirty="0">
                          <a:solidFill>
                            <a:srgbClr val="000000"/>
                          </a:solidFill>
                          <a:latin typeface="Arial"/>
                          <a:ea typeface="Times New Roman"/>
                          <a:cs typeface="Arial"/>
                        </a:rPr>
                        <a:t>10</a:t>
                      </a:r>
                    </a:p>
                  </a:txBody>
                  <a:tcPr marL="73025" marR="73025" marT="0"/>
                </a:tc>
                <a:tc>
                  <a:txBody>
                    <a:bodyPr/>
                    <a:lstStyle/>
                    <a:p>
                      <a:pPr algn="ctr">
                        <a:spcAft>
                          <a:spcPts val="0"/>
                        </a:spcAft>
                      </a:pPr>
                      <a:endParaRPr lang="en-GB" sz="1400">
                        <a:solidFill>
                          <a:srgbClr val="000000"/>
                        </a:solidFill>
                        <a:latin typeface="Arial"/>
                        <a:ea typeface="Times New Roman"/>
                        <a:cs typeface="Arial"/>
                      </a:endParaRP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T6</a:t>
                      </a:r>
                    </a:p>
                  </a:txBody>
                  <a:tcPr marL="73025" marR="73025" marT="0"/>
                </a:tc>
                <a:tc>
                  <a:txBody>
                    <a:bodyPr/>
                    <a:lstStyle/>
                    <a:p>
                      <a:pPr algn="ctr">
                        <a:spcAft>
                          <a:spcPts val="0"/>
                        </a:spcAft>
                      </a:pPr>
                      <a:r>
                        <a:rPr lang="en-GB" sz="1400">
                          <a:solidFill>
                            <a:srgbClr val="000000"/>
                          </a:solidFill>
                          <a:latin typeface="Arial"/>
                          <a:ea typeface="Times New Roman"/>
                          <a:cs typeface="Arial"/>
                        </a:rPr>
                        <a:t>15</a:t>
                      </a:r>
                    </a:p>
                  </a:txBody>
                  <a:tcPr marL="73025" marR="73025" marT="0"/>
                </a:tc>
                <a:tc>
                  <a:txBody>
                    <a:bodyPr/>
                    <a:lstStyle/>
                    <a:p>
                      <a:pPr algn="ctr">
                        <a:spcAft>
                          <a:spcPts val="0"/>
                        </a:spcAft>
                      </a:pPr>
                      <a:r>
                        <a:rPr lang="en-GB" sz="1400">
                          <a:solidFill>
                            <a:srgbClr val="000000"/>
                          </a:solidFill>
                          <a:latin typeface="Arial"/>
                          <a:ea typeface="Times New Roman"/>
                          <a:cs typeface="Arial"/>
                        </a:rPr>
                        <a:t>T3, T4</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T7</a:t>
                      </a:r>
                    </a:p>
                  </a:txBody>
                  <a:tcPr marL="73025" marR="73025" marT="0"/>
                </a:tc>
                <a:tc>
                  <a:txBody>
                    <a:bodyPr/>
                    <a:lstStyle/>
                    <a:p>
                      <a:pPr algn="ctr">
                        <a:spcAft>
                          <a:spcPts val="0"/>
                        </a:spcAft>
                      </a:pPr>
                      <a:r>
                        <a:rPr lang="en-GB" sz="1400">
                          <a:solidFill>
                            <a:srgbClr val="000000"/>
                          </a:solidFill>
                          <a:latin typeface="Arial"/>
                          <a:ea typeface="Times New Roman"/>
                          <a:cs typeface="Arial"/>
                        </a:rPr>
                        <a:t>20</a:t>
                      </a:r>
                    </a:p>
                  </a:txBody>
                  <a:tcPr marL="73025" marR="73025" marT="0"/>
                </a:tc>
                <a:tc>
                  <a:txBody>
                    <a:bodyPr/>
                    <a:lstStyle/>
                    <a:p>
                      <a:pPr algn="ctr">
                        <a:spcAft>
                          <a:spcPts val="0"/>
                        </a:spcAft>
                      </a:pPr>
                      <a:r>
                        <a:rPr lang="en-GB" sz="1400" dirty="0">
                          <a:solidFill>
                            <a:srgbClr val="000000"/>
                          </a:solidFill>
                          <a:latin typeface="Arial"/>
                          <a:ea typeface="Times New Roman"/>
                          <a:cs typeface="Arial"/>
                        </a:rPr>
                        <a:t>T3</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T8</a:t>
                      </a:r>
                    </a:p>
                  </a:txBody>
                  <a:tcPr marL="73025" marR="73025" marT="0"/>
                </a:tc>
                <a:tc>
                  <a:txBody>
                    <a:bodyPr/>
                    <a:lstStyle/>
                    <a:p>
                      <a:pPr algn="ctr">
                        <a:spcAft>
                          <a:spcPts val="0"/>
                        </a:spcAft>
                      </a:pPr>
                      <a:r>
                        <a:rPr lang="en-GB" sz="1400">
                          <a:solidFill>
                            <a:srgbClr val="000000"/>
                          </a:solidFill>
                          <a:latin typeface="Arial"/>
                          <a:ea typeface="Times New Roman"/>
                          <a:cs typeface="Arial"/>
                        </a:rPr>
                        <a:t>35</a:t>
                      </a:r>
                    </a:p>
                  </a:txBody>
                  <a:tcPr marL="73025" marR="73025" marT="0"/>
                </a:tc>
                <a:tc>
                  <a:txBody>
                    <a:bodyPr/>
                    <a:lstStyle/>
                    <a:p>
                      <a:pPr algn="ctr">
                        <a:spcAft>
                          <a:spcPts val="0"/>
                        </a:spcAft>
                      </a:pPr>
                      <a:r>
                        <a:rPr lang="en-GB" sz="1400">
                          <a:solidFill>
                            <a:srgbClr val="000000"/>
                          </a:solidFill>
                          <a:latin typeface="Arial"/>
                          <a:ea typeface="Times New Roman"/>
                          <a:cs typeface="Arial"/>
                        </a:rPr>
                        <a:t>T7</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T9</a:t>
                      </a:r>
                    </a:p>
                  </a:txBody>
                  <a:tcPr marL="73025" marR="73025" marT="0"/>
                </a:tc>
                <a:tc>
                  <a:txBody>
                    <a:bodyPr/>
                    <a:lstStyle/>
                    <a:p>
                      <a:pPr algn="ctr">
                        <a:spcAft>
                          <a:spcPts val="0"/>
                        </a:spcAft>
                      </a:pPr>
                      <a:r>
                        <a:rPr lang="en-GB" sz="1400">
                          <a:solidFill>
                            <a:srgbClr val="000000"/>
                          </a:solidFill>
                          <a:latin typeface="Arial"/>
                          <a:ea typeface="Times New Roman"/>
                          <a:cs typeface="Arial"/>
                        </a:rPr>
                        <a:t>15</a:t>
                      </a:r>
                    </a:p>
                  </a:txBody>
                  <a:tcPr marL="73025" marR="73025" marT="0"/>
                </a:tc>
                <a:tc>
                  <a:txBody>
                    <a:bodyPr/>
                    <a:lstStyle/>
                    <a:p>
                      <a:pPr algn="ctr">
                        <a:spcAft>
                          <a:spcPts val="0"/>
                        </a:spcAft>
                      </a:pPr>
                      <a:r>
                        <a:rPr lang="en-GB" sz="1400">
                          <a:solidFill>
                            <a:srgbClr val="000000"/>
                          </a:solidFill>
                          <a:latin typeface="Arial"/>
                          <a:ea typeface="Times New Roman"/>
                          <a:cs typeface="Arial"/>
                        </a:rPr>
                        <a:t>T6</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T10</a:t>
                      </a:r>
                    </a:p>
                  </a:txBody>
                  <a:tcPr marL="73025" marR="73025" marT="0"/>
                </a:tc>
                <a:tc>
                  <a:txBody>
                    <a:bodyPr/>
                    <a:lstStyle/>
                    <a:p>
                      <a:pPr algn="ctr">
                        <a:spcAft>
                          <a:spcPts val="0"/>
                        </a:spcAft>
                      </a:pPr>
                      <a:r>
                        <a:rPr lang="en-GB" sz="1400">
                          <a:solidFill>
                            <a:srgbClr val="000000"/>
                          </a:solidFill>
                          <a:latin typeface="Arial"/>
                          <a:ea typeface="Times New Roman"/>
                          <a:cs typeface="Arial"/>
                        </a:rPr>
                        <a:t>5</a:t>
                      </a:r>
                    </a:p>
                  </a:txBody>
                  <a:tcPr marL="73025" marR="73025" marT="0"/>
                </a:tc>
                <a:tc>
                  <a:txBody>
                    <a:bodyPr/>
                    <a:lstStyle/>
                    <a:p>
                      <a:pPr algn="ctr">
                        <a:spcAft>
                          <a:spcPts val="0"/>
                        </a:spcAft>
                      </a:pPr>
                      <a:r>
                        <a:rPr lang="en-GB" sz="1400">
                          <a:solidFill>
                            <a:srgbClr val="000000"/>
                          </a:solidFill>
                          <a:latin typeface="Arial"/>
                          <a:ea typeface="Times New Roman"/>
                          <a:cs typeface="Arial"/>
                        </a:rPr>
                        <a:t>T5, T9</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T11</a:t>
                      </a:r>
                    </a:p>
                  </a:txBody>
                  <a:tcPr marL="73025" marR="73025" marT="0"/>
                </a:tc>
                <a:tc>
                  <a:txBody>
                    <a:bodyPr/>
                    <a:lstStyle/>
                    <a:p>
                      <a:pPr algn="ctr">
                        <a:spcAft>
                          <a:spcPts val="0"/>
                        </a:spcAft>
                      </a:pPr>
                      <a:r>
                        <a:rPr lang="en-GB" sz="1400">
                          <a:solidFill>
                            <a:srgbClr val="000000"/>
                          </a:solidFill>
                          <a:latin typeface="Arial"/>
                          <a:ea typeface="Times New Roman"/>
                          <a:cs typeface="Arial"/>
                        </a:rPr>
                        <a:t>10</a:t>
                      </a:r>
                    </a:p>
                  </a:txBody>
                  <a:tcPr marL="73025" marR="73025" marT="0"/>
                </a:tc>
                <a:tc>
                  <a:txBody>
                    <a:bodyPr/>
                    <a:lstStyle/>
                    <a:p>
                      <a:pPr algn="ctr">
                        <a:spcAft>
                          <a:spcPts val="0"/>
                        </a:spcAft>
                      </a:pPr>
                      <a:r>
                        <a:rPr lang="en-GB" sz="1400">
                          <a:solidFill>
                            <a:srgbClr val="000000"/>
                          </a:solidFill>
                          <a:latin typeface="Arial"/>
                          <a:ea typeface="Times New Roman"/>
                          <a:cs typeface="Arial"/>
                        </a:rPr>
                        <a:t>T9</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T12</a:t>
                      </a:r>
                    </a:p>
                  </a:txBody>
                  <a:tcPr marL="73025" marR="73025" marT="0"/>
                </a:tc>
                <a:tc>
                  <a:txBody>
                    <a:bodyPr/>
                    <a:lstStyle/>
                    <a:p>
                      <a:pPr algn="ctr">
                        <a:spcAft>
                          <a:spcPts val="0"/>
                        </a:spcAft>
                      </a:pPr>
                      <a:r>
                        <a:rPr lang="en-GB" sz="1400">
                          <a:solidFill>
                            <a:srgbClr val="000000"/>
                          </a:solidFill>
                          <a:latin typeface="Arial"/>
                          <a:ea typeface="Times New Roman"/>
                          <a:cs typeface="Arial"/>
                        </a:rPr>
                        <a:t>20</a:t>
                      </a:r>
                    </a:p>
                  </a:txBody>
                  <a:tcPr marL="73025" marR="73025" marT="0"/>
                </a:tc>
                <a:tc>
                  <a:txBody>
                    <a:bodyPr/>
                    <a:lstStyle/>
                    <a:p>
                      <a:pPr algn="ctr">
                        <a:spcAft>
                          <a:spcPts val="0"/>
                        </a:spcAft>
                      </a:pPr>
                      <a:r>
                        <a:rPr lang="en-GB" sz="1400">
                          <a:solidFill>
                            <a:srgbClr val="000000"/>
                          </a:solidFill>
                          <a:latin typeface="Arial"/>
                          <a:ea typeface="Times New Roman"/>
                          <a:cs typeface="Arial"/>
                        </a:rPr>
                        <a:t>T10</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T13</a:t>
                      </a:r>
                    </a:p>
                  </a:txBody>
                  <a:tcPr marL="73025" marR="73025" marT="0"/>
                </a:tc>
                <a:tc>
                  <a:txBody>
                    <a:bodyPr/>
                    <a:lstStyle/>
                    <a:p>
                      <a:pPr algn="ctr">
                        <a:spcAft>
                          <a:spcPts val="0"/>
                        </a:spcAft>
                      </a:pPr>
                      <a:r>
                        <a:rPr lang="en-GB" sz="1400">
                          <a:solidFill>
                            <a:srgbClr val="000000"/>
                          </a:solidFill>
                          <a:latin typeface="Arial"/>
                          <a:ea typeface="Times New Roman"/>
                          <a:cs typeface="Arial"/>
                        </a:rPr>
                        <a:t>35</a:t>
                      </a:r>
                    </a:p>
                  </a:txBody>
                  <a:tcPr marL="73025" marR="73025" marT="0"/>
                </a:tc>
                <a:tc>
                  <a:txBody>
                    <a:bodyPr/>
                    <a:lstStyle/>
                    <a:p>
                      <a:pPr algn="ctr">
                        <a:spcAft>
                          <a:spcPts val="0"/>
                        </a:spcAft>
                      </a:pPr>
                      <a:r>
                        <a:rPr lang="en-GB" sz="1400">
                          <a:solidFill>
                            <a:srgbClr val="000000"/>
                          </a:solidFill>
                          <a:latin typeface="Arial"/>
                          <a:ea typeface="Times New Roman"/>
                          <a:cs typeface="Arial"/>
                        </a:rPr>
                        <a:t>T3, T4</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T14</a:t>
                      </a:r>
                    </a:p>
                  </a:txBody>
                  <a:tcPr marL="73025" marR="73025" marT="0"/>
                </a:tc>
                <a:tc>
                  <a:txBody>
                    <a:bodyPr/>
                    <a:lstStyle/>
                    <a:p>
                      <a:pPr algn="ctr">
                        <a:spcAft>
                          <a:spcPts val="0"/>
                        </a:spcAft>
                      </a:pPr>
                      <a:r>
                        <a:rPr lang="en-GB" sz="1400">
                          <a:solidFill>
                            <a:srgbClr val="000000"/>
                          </a:solidFill>
                          <a:latin typeface="Arial"/>
                          <a:ea typeface="Times New Roman"/>
                          <a:cs typeface="Arial"/>
                        </a:rPr>
                        <a:t>10</a:t>
                      </a:r>
                    </a:p>
                  </a:txBody>
                  <a:tcPr marL="73025" marR="73025" marT="0"/>
                </a:tc>
                <a:tc>
                  <a:txBody>
                    <a:bodyPr/>
                    <a:lstStyle/>
                    <a:p>
                      <a:pPr algn="ctr">
                        <a:spcAft>
                          <a:spcPts val="0"/>
                        </a:spcAft>
                      </a:pPr>
                      <a:r>
                        <a:rPr lang="en-GB" sz="1400">
                          <a:solidFill>
                            <a:srgbClr val="000000"/>
                          </a:solidFill>
                          <a:latin typeface="Arial"/>
                          <a:ea typeface="Times New Roman"/>
                          <a:cs typeface="Arial"/>
                        </a:rPr>
                        <a:t>T8, T9</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T15</a:t>
                      </a:r>
                    </a:p>
                  </a:txBody>
                  <a:tcPr marL="73025" marR="73025" marT="0"/>
                </a:tc>
                <a:tc>
                  <a:txBody>
                    <a:bodyPr/>
                    <a:lstStyle/>
                    <a:p>
                      <a:pPr algn="ctr">
                        <a:spcAft>
                          <a:spcPts val="0"/>
                        </a:spcAft>
                      </a:pPr>
                      <a:r>
                        <a:rPr lang="en-GB" sz="1400">
                          <a:solidFill>
                            <a:srgbClr val="000000"/>
                          </a:solidFill>
                          <a:latin typeface="Arial"/>
                          <a:ea typeface="Times New Roman"/>
                          <a:cs typeface="Arial"/>
                        </a:rPr>
                        <a:t>20</a:t>
                      </a:r>
                    </a:p>
                  </a:txBody>
                  <a:tcPr marL="73025" marR="73025" marT="0"/>
                </a:tc>
                <a:tc>
                  <a:txBody>
                    <a:bodyPr/>
                    <a:lstStyle/>
                    <a:p>
                      <a:pPr algn="ctr">
                        <a:spcAft>
                          <a:spcPts val="0"/>
                        </a:spcAft>
                      </a:pPr>
                      <a:r>
                        <a:rPr lang="en-GB" sz="1400">
                          <a:solidFill>
                            <a:srgbClr val="000000"/>
                          </a:solidFill>
                          <a:latin typeface="Arial"/>
                          <a:ea typeface="Times New Roman"/>
                          <a:cs typeface="Arial"/>
                        </a:rPr>
                        <a:t>T12, T14</a:t>
                      </a:r>
                    </a:p>
                  </a:txBody>
                  <a:tcPr marL="73025" marR="73025" marT="0"/>
                </a:tc>
              </a:tr>
              <a:tr h="370840">
                <a:tc>
                  <a:txBody>
                    <a:bodyPr/>
                    <a:lstStyle/>
                    <a:p>
                      <a:pPr algn="ctr">
                        <a:spcAft>
                          <a:spcPts val="0"/>
                        </a:spcAft>
                      </a:pPr>
                      <a:r>
                        <a:rPr lang="en-GB" sz="1400">
                          <a:solidFill>
                            <a:srgbClr val="000000"/>
                          </a:solidFill>
                          <a:latin typeface="Arial"/>
                          <a:ea typeface="Times New Roman"/>
                          <a:cs typeface="Arial"/>
                        </a:rPr>
                        <a:t>T16</a:t>
                      </a:r>
                    </a:p>
                  </a:txBody>
                  <a:tcPr marL="73025" marR="73025" marT="0"/>
                </a:tc>
                <a:tc>
                  <a:txBody>
                    <a:bodyPr/>
                    <a:lstStyle/>
                    <a:p>
                      <a:pPr algn="ctr">
                        <a:spcAft>
                          <a:spcPts val="0"/>
                        </a:spcAft>
                      </a:pPr>
                      <a:r>
                        <a:rPr lang="en-GB" sz="1400">
                          <a:solidFill>
                            <a:srgbClr val="000000"/>
                          </a:solidFill>
                          <a:latin typeface="Arial"/>
                          <a:ea typeface="Times New Roman"/>
                          <a:cs typeface="Arial"/>
                        </a:rPr>
                        <a:t>10</a:t>
                      </a:r>
                    </a:p>
                  </a:txBody>
                  <a:tcPr marL="73025" marR="73025" marT="0"/>
                </a:tc>
                <a:tc>
                  <a:txBody>
                    <a:bodyPr/>
                    <a:lstStyle/>
                    <a:p>
                      <a:pPr algn="ctr">
                        <a:spcAft>
                          <a:spcPts val="0"/>
                        </a:spcAft>
                      </a:pPr>
                      <a:r>
                        <a:rPr lang="en-GB" sz="1400" dirty="0" smtClean="0">
                          <a:solidFill>
                            <a:srgbClr val="000000"/>
                          </a:solidFill>
                          <a:latin typeface="Arial"/>
                          <a:ea typeface="Times New Roman"/>
                          <a:cs typeface="Arial"/>
                        </a:rPr>
                        <a:t>T15</a:t>
                      </a:r>
                      <a:endParaRPr lang="en-GB" sz="1400" dirty="0">
                        <a:solidFill>
                          <a:srgbClr val="000000"/>
                        </a:solidFill>
                        <a:latin typeface="Arial"/>
                        <a:ea typeface="Times New Roman"/>
                        <a:cs typeface="Arial"/>
                      </a:endParaRPr>
                    </a:p>
                  </a:txBody>
                  <a:tcPr marL="73025" marR="73025" marT="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23.1  </a:t>
            </a:r>
            <a:r>
              <a:rPr lang="en-US" dirty="0"/>
              <a:t>Factors 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693919"/>
        </p:xfrm>
        <a:graphic>
          <a:graphicData uri="http://schemas.openxmlformats.org/drawingml/2006/table">
            <a:tbl>
              <a:tblPr firstRow="1" bandRow="1">
                <a:tableStyleId>{5C22544A-7EE6-4342-B048-85BDC9FD1C3A}</a:tableStyleId>
              </a:tblPr>
              <a:tblGrid>
                <a:gridCol w="2420779"/>
                <a:gridCol w="580882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400" dirty="0" smtClean="0">
                          <a:solidFill>
                            <a:srgbClr val="000000"/>
                          </a:solidFill>
                          <a:latin typeface="Arial"/>
                          <a:ea typeface="Times New Roman"/>
                          <a:cs typeface="Arial"/>
                        </a:rPr>
                        <a:t>Market </a:t>
                      </a:r>
                      <a:r>
                        <a:rPr lang="en-US" sz="1400" dirty="0">
                          <a:solidFill>
                            <a:srgbClr val="000000"/>
                          </a:solidFill>
                          <a:latin typeface="Arial"/>
                          <a:ea typeface="Times New Roman"/>
                          <a:cs typeface="Arial"/>
                        </a:rPr>
                        <a:t>opportunity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400">
                          <a:solidFill>
                            <a:srgbClr val="000000"/>
                          </a:solidFill>
                          <a:latin typeface="Arial"/>
                          <a:ea typeface="Times New Roman"/>
                          <a:cs typeface="Arial"/>
                        </a:rPr>
                        <a:t>Cost estimate uncertainty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a:solidFill>
                            <a:srgbClr val="000000"/>
                          </a:solidFill>
                          <a:latin typeface="Arial"/>
                          <a:ea typeface="Times New Roman"/>
                          <a:cs typeface="Arial"/>
                        </a:rPr>
                        <a:t>If an organization is unsure of its cost estimate, it may increase its price by a contingency over and above its normal profit.</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400">
                          <a:solidFill>
                            <a:srgbClr val="000000"/>
                          </a:solidFill>
                          <a:latin typeface="Arial"/>
                          <a:ea typeface="Times New Roman"/>
                          <a:cs typeface="Arial"/>
                        </a:rPr>
                        <a:t>Contractual terms</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400">
                          <a:solidFill>
                            <a:srgbClr val="000000"/>
                          </a:solidFill>
                          <a:latin typeface="Arial"/>
                          <a:ea typeface="Times New Roman"/>
                          <a:cs typeface="Arial"/>
                        </a:rPr>
                        <a:t>Requirements volatility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400">
                          <a:solidFill>
                            <a:srgbClr val="000000"/>
                          </a:solidFill>
                          <a:latin typeface="Arial"/>
                          <a:ea typeface="Times New Roman"/>
                          <a:cs typeface="Arial"/>
                        </a:rPr>
                        <a:t>Financial health</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23.2 </a:t>
            </a:r>
            <a:r>
              <a:rPr lang="en-US" dirty="0"/>
              <a:t>Project plan supplements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229600" cy="2839719"/>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400" b="1" dirty="0" smtClean="0">
                          <a:solidFill>
                            <a:srgbClr val="000000"/>
                          </a:solidFill>
                          <a:latin typeface="Arial"/>
                          <a:ea typeface="Times New Roman"/>
                          <a:cs typeface="Arial"/>
                        </a:rPr>
                        <a:t>Plan</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400" dirty="0" smtClean="0">
                          <a:solidFill>
                            <a:srgbClr val="000000"/>
                          </a:solidFill>
                          <a:latin typeface="Arial"/>
                          <a:ea typeface="Times New Roman"/>
                          <a:cs typeface="Arial"/>
                        </a:rPr>
                        <a:t>Quality </a:t>
                      </a:r>
                      <a:r>
                        <a:rPr lang="en-US" sz="1400" dirty="0">
                          <a:solidFill>
                            <a:srgbClr val="000000"/>
                          </a:solidFill>
                          <a:latin typeface="Arial"/>
                          <a:ea typeface="Times New Roman"/>
                          <a:cs typeface="Arial"/>
                        </a:rPr>
                        <a:t>plan</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a:solidFill>
                            <a:srgbClr val="000000"/>
                          </a:solidFill>
                          <a:latin typeface="Arial"/>
                          <a:ea typeface="Times New Roman"/>
                          <a:cs typeface="Arial"/>
                        </a:rPr>
                        <a:t>Describes the quality procedures and standards that will be used in a project.  </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400">
                          <a:solidFill>
                            <a:srgbClr val="000000"/>
                          </a:solidFill>
                          <a:latin typeface="Arial"/>
                          <a:ea typeface="Times New Roman"/>
                          <a:cs typeface="Arial"/>
                        </a:rPr>
                        <a:t>Validation plan </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a:solidFill>
                            <a:srgbClr val="000000"/>
                          </a:solidFill>
                          <a:latin typeface="Arial"/>
                          <a:ea typeface="Times New Roman"/>
                          <a:cs typeface="Arial"/>
                        </a:rPr>
                        <a:t>Describes the approach, resources, and schedule used for system validation.  </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400">
                          <a:solidFill>
                            <a:srgbClr val="000000"/>
                          </a:solidFill>
                          <a:latin typeface="Arial"/>
                          <a:ea typeface="Times New Roman"/>
                          <a:cs typeface="Arial"/>
                        </a:rPr>
                        <a:t>Configuration management plan</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a:solidFill>
                            <a:srgbClr val="000000"/>
                          </a:solidFill>
                          <a:latin typeface="Arial"/>
                          <a:ea typeface="Times New Roman"/>
                          <a:cs typeface="Arial"/>
                        </a:rPr>
                        <a:t>Describes the configuration management procedures and structures to be used.  </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400">
                          <a:solidFill>
                            <a:srgbClr val="000000"/>
                          </a:solidFill>
                          <a:latin typeface="Arial"/>
                          <a:ea typeface="Times New Roman"/>
                          <a:cs typeface="Arial"/>
                        </a:rPr>
                        <a:t>Maintenance plan</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a:solidFill>
                            <a:srgbClr val="000000"/>
                          </a:solidFill>
                          <a:latin typeface="Arial"/>
                          <a:ea typeface="Times New Roman"/>
                          <a:cs typeface="Arial"/>
                        </a:rPr>
                        <a:t>Predicts the maintenance requirements, costs, and effort.  </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400">
                          <a:solidFill>
                            <a:srgbClr val="000000"/>
                          </a:solidFill>
                          <a:latin typeface="Arial"/>
                          <a:ea typeface="Times New Roman"/>
                          <a:cs typeface="Arial"/>
                        </a:rPr>
                        <a:t>Staff development plan</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400" dirty="0">
                          <a:solidFill>
                            <a:srgbClr val="000000"/>
                          </a:solidFill>
                          <a:latin typeface="Arial"/>
                          <a:ea typeface="Times New Roman"/>
                          <a:cs typeface="Arial"/>
                        </a:rPr>
                        <a:t>Describes how the skills and experience of the project team members will be developed. </a:t>
                      </a:r>
                      <a:r>
                        <a:rPr lang="en-US" sz="1400" dirty="0" smtClean="0">
                          <a:solidFill>
                            <a:srgbClr val="000000"/>
                          </a:solidFill>
                          <a:latin typeface="Arial"/>
                          <a:ea typeface="Times New Roman"/>
                          <a:cs typeface="Arial"/>
                        </a:rPr>
                        <a:t>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23.3  </a:t>
            </a:r>
            <a:r>
              <a:rPr lang="en-US" dirty="0"/>
              <a:t>The 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mc:AlternateContent>
          <mc:Choice xmlns:ma="http://schemas.microsoft.com/office/mac/drawingml/2008/main"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23.4 </a:t>
            </a:r>
            <a:r>
              <a:rPr lang="en-US" dirty="0"/>
              <a:t>The 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mc:AlternateContent>
          <mc:Choice xmlns:ma="http://schemas.microsoft.com/office/mac/drawingml/2008/main"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23.5  </a:t>
            </a:r>
            <a:r>
              <a:rPr lang="en-US" dirty="0"/>
              <a:t>Tasks,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82092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400" b="1" dirty="0" smtClean="0">
                          <a:solidFill>
                            <a:srgbClr val="000000"/>
                          </a:solidFill>
                          <a:latin typeface="Arial"/>
                          <a:ea typeface="Times New Roman"/>
                          <a:cs typeface="Arial"/>
                        </a:rPr>
                        <a:t>Task</a:t>
                      </a:r>
                      <a:endParaRPr lang="en-GB" sz="1400" b="1" dirty="0">
                        <a:solidFill>
                          <a:srgbClr val="000000"/>
                        </a:solidFill>
                        <a:latin typeface="Arial"/>
                        <a:ea typeface="Times New Roman"/>
                        <a:cs typeface="Arial"/>
                      </a:endParaRPr>
                    </a:p>
                  </a:txBody>
                  <a:tcPr marL="54610" marR="54610"/>
                </a:tc>
                <a:tc>
                  <a:txBody>
                    <a:bodyPr/>
                    <a:lstStyle/>
                    <a:p>
                      <a:pPr algn="ctr">
                        <a:spcAft>
                          <a:spcPts val="0"/>
                        </a:spcAft>
                      </a:pPr>
                      <a:r>
                        <a:rPr lang="en-US" sz="1400" b="1">
                          <a:solidFill>
                            <a:srgbClr val="000000"/>
                          </a:solidFill>
                          <a:latin typeface="Arial"/>
                          <a:ea typeface="Times New Roman"/>
                          <a:cs typeface="Arial"/>
                        </a:rPr>
                        <a:t>Effort (person-days)</a:t>
                      </a:r>
                      <a:endParaRPr lang="en-GB" sz="1400" b="1">
                        <a:solidFill>
                          <a:srgbClr val="000000"/>
                        </a:solidFill>
                        <a:latin typeface="Arial"/>
                        <a:ea typeface="Times New Roman"/>
                        <a:cs typeface="Arial"/>
                      </a:endParaRPr>
                    </a:p>
                  </a:txBody>
                  <a:tcPr marL="54610" marR="54610"/>
                </a:tc>
                <a:tc>
                  <a:txBody>
                    <a:bodyPr/>
                    <a:lstStyle/>
                    <a:p>
                      <a:pPr algn="ctr">
                        <a:spcAft>
                          <a:spcPts val="0"/>
                        </a:spcAft>
                      </a:pPr>
                      <a:r>
                        <a:rPr lang="en-US" sz="1400" b="1">
                          <a:solidFill>
                            <a:srgbClr val="000000"/>
                          </a:solidFill>
                          <a:latin typeface="Arial"/>
                          <a:ea typeface="Times New Roman"/>
                          <a:cs typeface="Arial"/>
                        </a:rPr>
                        <a:t>Duration (days)</a:t>
                      </a:r>
                      <a:endParaRPr lang="en-GB" sz="1400" b="1">
                        <a:solidFill>
                          <a:srgbClr val="000000"/>
                        </a:solidFill>
                        <a:latin typeface="Arial"/>
                        <a:ea typeface="Times New Roman"/>
                        <a:cs typeface="Arial"/>
                      </a:endParaRPr>
                    </a:p>
                  </a:txBody>
                  <a:tcPr marL="54610" marR="54610"/>
                </a:tc>
                <a:tc>
                  <a:txBody>
                    <a:bodyPr/>
                    <a:lstStyle/>
                    <a:p>
                      <a:pPr algn="ctr">
                        <a:spcAft>
                          <a:spcPts val="0"/>
                        </a:spcAft>
                      </a:pPr>
                      <a:r>
                        <a:rPr lang="en-US" sz="1400" b="1" dirty="0" smtClean="0">
                          <a:solidFill>
                            <a:srgbClr val="000000"/>
                          </a:solidFill>
                          <a:latin typeface="Arial"/>
                          <a:ea typeface="Times New Roman"/>
                          <a:cs typeface="Arial"/>
                        </a:rPr>
                        <a:t>Dependencies</a:t>
                      </a:r>
                      <a:endParaRPr lang="en-GB" sz="14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400" dirty="0" smtClean="0">
                          <a:solidFill>
                            <a:srgbClr val="000000"/>
                          </a:solidFill>
                          <a:latin typeface="Arial"/>
                          <a:ea typeface="Times New Roman"/>
                          <a:cs typeface="Arial"/>
                        </a:rPr>
                        <a:t>T1</a:t>
                      </a:r>
                      <a:endParaRPr lang="en-GB" sz="1400" dirty="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endParaRPr lang="en-US"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T2</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8</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endParaRPr lang="en-US"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T3</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20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T1 (M1)</a:t>
                      </a:r>
                      <a:endParaRPr lang="en-GB"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T4</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endParaRPr lang="en-US"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dirty="0">
                          <a:solidFill>
                            <a:srgbClr val="000000"/>
                          </a:solidFill>
                          <a:latin typeface="Arial"/>
                          <a:ea typeface="Times New Roman"/>
                          <a:cs typeface="Arial"/>
                        </a:rPr>
                        <a:t>T2, T4 (M3)</a:t>
                      </a:r>
                      <a:endParaRPr lang="en-GB" sz="14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T6</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T1, T2 (M4)</a:t>
                      </a:r>
                      <a:endParaRPr lang="en-GB"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T7</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20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T1 (M1)</a:t>
                      </a:r>
                      <a:endParaRPr lang="en-GB"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T8</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75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T4 (M2)</a:t>
                      </a:r>
                      <a:endParaRPr lang="en-GB"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T9</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T3, T6 (M5)</a:t>
                      </a:r>
                      <a:endParaRPr lang="en-GB"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20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15</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T7, T8 (M6)</a:t>
                      </a:r>
                      <a:endParaRPr lang="en-GB"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T11</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T9 (M7)</a:t>
                      </a:r>
                      <a:endParaRPr lang="en-GB" sz="14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400">
                          <a:solidFill>
                            <a:srgbClr val="000000"/>
                          </a:solidFill>
                          <a:latin typeface="Arial"/>
                          <a:ea typeface="Times New Roman"/>
                          <a:cs typeface="Arial"/>
                        </a:rPr>
                        <a:t>T12</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20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a:solidFill>
                            <a:srgbClr val="000000"/>
                          </a:solidFill>
                          <a:latin typeface="Arial"/>
                          <a:ea typeface="Times New Roman"/>
                          <a:cs typeface="Arial"/>
                        </a:rPr>
                        <a:t>10</a:t>
                      </a:r>
                      <a:endParaRPr lang="en-GB" sz="1400">
                        <a:solidFill>
                          <a:srgbClr val="000000"/>
                        </a:solidFill>
                        <a:latin typeface="Arial"/>
                        <a:ea typeface="Times New Roman"/>
                        <a:cs typeface="Arial"/>
                      </a:endParaRPr>
                    </a:p>
                  </a:txBody>
                  <a:tcPr marL="54610" marR="54610" marT="0"/>
                </a:tc>
                <a:tc>
                  <a:txBody>
                    <a:bodyPr/>
                    <a:lstStyle/>
                    <a:p>
                      <a:pPr algn="ctr">
                        <a:spcAft>
                          <a:spcPts val="0"/>
                        </a:spcAft>
                      </a:pPr>
                      <a:r>
                        <a:rPr lang="en-US" sz="1400" dirty="0">
                          <a:solidFill>
                            <a:srgbClr val="000000"/>
                          </a:solidFill>
                          <a:latin typeface="Arial"/>
                          <a:ea typeface="Times New Roman"/>
                          <a:cs typeface="Arial"/>
                        </a:rPr>
                        <a:t>T10, T11 (M8</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23.6  </a:t>
            </a:r>
            <a:r>
              <a:rPr lang="en-US" dirty="0"/>
              <a:t>Activity 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mc:Choice xmlns:ma="http://schemas.microsoft.com/office/mac/drawingml/2008/main" Requires="ma">
            <p:blipFill>
              <a:blip r:embed="rId2"/>
              <a:srcRect l="-24698" r="-24698"/>
              <a:stretch>
                <a:fillRect/>
              </a:stretch>
            </p:blipFill>
          </mc:Choice>
          <mc:Fallback>
            <p:blipFill>
              <a:blip r:embed="rId3"/>
              <a:srcRect l="-24698" r="-24698"/>
              <a:stretch>
                <a:fillRect/>
              </a:stretch>
            </p:blipFill>
          </mc:Fallback>
        </mc:AlternateContent>
        <p:spPr>
          <a:xfrm>
            <a:off x="132911" y="1600200"/>
            <a:ext cx="8881689" cy="4884587"/>
          </a:xfr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23.7  </a:t>
            </a:r>
            <a:r>
              <a:rPr lang="en-US" dirty="0"/>
              <a:t>Staff allocation chart</a:t>
            </a:r>
            <a:r>
              <a:rPr lang="en-GB" dirty="0" smtClean="0"/>
              <a:t> </a:t>
            </a:r>
            <a:endParaRPr lang="en-US" dirty="0"/>
          </a:p>
        </p:txBody>
      </p:sp>
      <p:pic>
        <p:nvPicPr>
          <p:cNvPr id="4" name="Content Placeholder 3" descr="23.7 Staff-alloc-chart.eps"/>
          <p:cNvPicPr>
            <a:picLocks noGrp="1" noChangeAspect="1"/>
          </p:cNvPicPr>
          <p:nvPr>
            <p:ph idx="1"/>
          </p:nvPr>
        </p:nvPicPr>
        <mc:AlternateContent>
          <mc:Choice xmlns:ma="http://schemas.microsoft.com/office/mac/drawingml/2008/main" Requires="ma">
            <p:blipFill>
              <a:blip r:embed="rId2"/>
              <a:srcRect l="-19573" r="-19573"/>
              <a:stretch>
                <a:fillRect/>
              </a:stretch>
            </p:blipFill>
          </mc:Choice>
          <mc:Fallback>
            <p:blipFill>
              <a:blip r:embed="rId3"/>
              <a:srcRect l="-19573" r="-19573"/>
              <a:stretch>
                <a:fillRect/>
              </a:stretch>
            </p:blipFill>
          </mc:Fallback>
        </mc:AlternateContent>
        <p:spPr>
          <a:xfrm>
            <a:off x="213983" y="1600200"/>
            <a:ext cx="8906255" cy="4898097"/>
          </a:xfr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23.8  </a:t>
            </a:r>
            <a:r>
              <a:rPr lang="en-US" dirty="0"/>
              <a:t>Planning in XP</a:t>
            </a:r>
            <a:r>
              <a:rPr lang="en-GB" dirty="0" smtClean="0"/>
              <a:t> </a:t>
            </a:r>
            <a:endParaRPr lang="en-US" dirty="0"/>
          </a:p>
        </p:txBody>
      </p:sp>
      <p:pic>
        <p:nvPicPr>
          <p:cNvPr id="4" name="Content Placeholder 3" descr="23.8 PlanningGame.eps"/>
          <p:cNvPicPr>
            <a:picLocks noGrp="1" noChangeAspect="1"/>
          </p:cNvPicPr>
          <p:nvPr>
            <p:ph idx="1"/>
          </p:nvPr>
        </p:nvPicPr>
        <mc:AlternateContent>
          <mc:Choice xmlns:ma="http://schemas.microsoft.com/office/mac/drawingml/2008/main"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TotalTime>
  <Words>858</Words>
  <Application>Microsoft Macintosh PowerPoint</Application>
  <PresentationFormat>On-screen Show (4:3)</PresentationFormat>
  <Paragraphs>196</Paragraphs>
  <Slides>15</Slides>
  <Notes>0</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Office Theme</vt:lpstr>
      <vt:lpstr>Figures – Chapter 23</vt:lpstr>
      <vt:lpstr>Figure 23.1  Factors affecting software pricing </vt:lpstr>
      <vt:lpstr>Figure 23.2 Project plan supplements </vt:lpstr>
      <vt:lpstr>Figure 23.3  The project planning process </vt:lpstr>
      <vt:lpstr>Figure 23.4 The project scheduling process </vt:lpstr>
      <vt:lpstr>Figure 23.5  Tasks, durations, and dependencies </vt:lpstr>
      <vt:lpstr>Figure 23.6  Activity bar chart </vt:lpstr>
      <vt:lpstr>Figure 23.7  Staff allocation chart </vt:lpstr>
      <vt:lpstr>Figure 23.8  Planning in XP </vt:lpstr>
      <vt:lpstr>Figure 23.9  Estimate uncertainty </vt:lpstr>
      <vt:lpstr>Figure 23.10 COCOMO estimation models </vt:lpstr>
      <vt:lpstr>Figure 23.11  Application-point productivity</vt:lpstr>
      <vt:lpstr>Figure 23.12  Scale factors used in the exponent computation in the post-architecture model </vt:lpstr>
      <vt:lpstr>Figure 23.13 The effect of cost drivers on effort estimates </vt:lpstr>
      <vt:lpstr>Figure 23.14 Scheduling example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Ian Sommerville</cp:lastModifiedBy>
  <cp:revision>1</cp:revision>
  <dcterms:created xsi:type="dcterms:W3CDTF">2009-11-30T20:23:39Z</dcterms:created>
  <dcterms:modified xsi:type="dcterms:W3CDTF">2009-11-30T20:52:09Z</dcterms:modified>
</cp:coreProperties>
</file>