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CD8E5427-0EF7-0B43-A480-3EEA1F9AF27F}"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3D5C6-A5A7-4D4C-B99B-7E28272780E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D8E5427-0EF7-0B43-A480-3EEA1F9AF27F}"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3D5C6-A5A7-4D4C-B99B-7E28272780E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D8E5427-0EF7-0B43-A480-3EEA1F9AF27F}"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3D5C6-A5A7-4D4C-B99B-7E28272780E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D8E5427-0EF7-0B43-A480-3EEA1F9AF27F}"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3D5C6-A5A7-4D4C-B99B-7E28272780E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CD8E5427-0EF7-0B43-A480-3EEA1F9AF27F}"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3D5C6-A5A7-4D4C-B99B-7E28272780E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CD8E5427-0EF7-0B43-A480-3EEA1F9AF27F}"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C3D5C6-A5A7-4D4C-B99B-7E28272780E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CD8E5427-0EF7-0B43-A480-3EEA1F9AF27F}" type="datetimeFigureOut">
              <a:rPr lang="en-US" smtClean="0"/>
              <a:t>11/30/09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C3D5C6-A5A7-4D4C-B99B-7E28272780E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CD8E5427-0EF7-0B43-A480-3EEA1F9AF27F}" type="datetimeFigureOut">
              <a:rPr lang="en-US" smtClean="0"/>
              <a:t>11/30/09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C3D5C6-A5A7-4D4C-B99B-7E28272780E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E5427-0EF7-0B43-A480-3EEA1F9AF27F}" type="datetimeFigureOut">
              <a:rPr lang="en-US" smtClean="0"/>
              <a:t>11/30/09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C3D5C6-A5A7-4D4C-B99B-7E28272780E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D8E5427-0EF7-0B43-A480-3EEA1F9AF27F}"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C3D5C6-A5A7-4D4C-B99B-7E28272780E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D8E5427-0EF7-0B43-A480-3EEA1F9AF27F}"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C3D5C6-A5A7-4D4C-B99B-7E28272780E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E5427-0EF7-0B43-A480-3EEA1F9AF27F}" type="datetimeFigureOut">
              <a:rPr lang="en-US" smtClean="0"/>
              <a:t>11/30/09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C3D5C6-A5A7-4D4C-B99B-7E28272780E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df"/><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 – Chapter 24</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24.9  </a:t>
            </a:r>
            <a:r>
              <a:rPr lang="en-US" dirty="0"/>
              <a:t>Predictor and control measurements</a:t>
            </a:r>
            <a:r>
              <a:rPr lang="en-GB" dirty="0" smtClean="0"/>
              <a:t> </a:t>
            </a:r>
            <a:endParaRPr lang="en-US" dirty="0"/>
          </a:p>
        </p:txBody>
      </p:sp>
      <p:pic>
        <p:nvPicPr>
          <p:cNvPr id="4" name="Content Placeholder 3" descr="24.9 PredControlMetrics.eps"/>
          <p:cNvPicPr>
            <a:picLocks noGrp="1" noChangeAspect="1"/>
          </p:cNvPicPr>
          <p:nvPr>
            <p:ph idx="1"/>
          </p:nvPr>
        </p:nvPicPr>
        <mc:AlternateContent>
          <mc:Choice xmlns:ma="http://schemas.microsoft.com/office/mac/drawingml/2008/main" Requires="ma">
            <p:blipFill>
              <a:blip r:embed="rId2"/>
              <a:srcRect l="-10746" r="-10746"/>
              <a:stretch>
                <a:fillRect/>
              </a:stretch>
            </p:blipFill>
          </mc:Choice>
          <mc:Fallback>
            <p:blipFill>
              <a:blip r:embed="rId3"/>
              <a:srcRect l="-10746" r="-10746"/>
              <a:stretch>
                <a:fillRect/>
              </a:stretch>
            </p:blipFill>
          </mc:Fallback>
        </mc:AlternateContent>
        <p:spPr>
          <a:xfrm>
            <a:off x="1227363" y="1600200"/>
            <a:ext cx="6514804" cy="3582891"/>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24.10  </a:t>
            </a:r>
            <a:r>
              <a:rPr lang="en-US" dirty="0"/>
              <a:t>Relationships between internal and external software</a:t>
            </a:r>
            <a:r>
              <a:rPr lang="en-GB" dirty="0" smtClean="0"/>
              <a:t> </a:t>
            </a:r>
            <a:endParaRPr lang="en-US" dirty="0"/>
          </a:p>
        </p:txBody>
      </p:sp>
      <p:pic>
        <p:nvPicPr>
          <p:cNvPr id="4" name="Content Placeholder 3" descr="24.10 IntExtAttributes.eps"/>
          <p:cNvPicPr>
            <a:picLocks noGrp="1" noChangeAspect="1"/>
          </p:cNvPicPr>
          <p:nvPr>
            <p:ph idx="1"/>
          </p:nvPr>
        </p:nvPicPr>
        <mc:AlternateContent>
          <mc:Choice xmlns:ma="http://schemas.microsoft.com/office/mac/drawingml/2008/main" Requires="ma">
            <p:blipFill>
              <a:blip r:embed="rId2"/>
              <a:srcRect l="-10610" r="-10610"/>
              <a:stretch>
                <a:fillRect/>
              </a:stretch>
            </p:blipFill>
          </mc:Choice>
          <mc:Fallback>
            <p:blipFill>
              <a:blip r:embed="rId3"/>
              <a:srcRect l="-10610" r="-10610"/>
              <a:stretch>
                <a:fillRect/>
              </a:stretch>
            </p:blipFill>
          </mc:Fallback>
        </mc:AlternateConten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2456"/>
            <a:ext cx="1826267" cy="1697818"/>
          </a:xfrm>
        </p:spPr>
        <p:txBody>
          <a:bodyPr>
            <a:normAutofit fontScale="90000"/>
          </a:bodyPr>
          <a:lstStyle/>
          <a:p>
            <a:r>
              <a:rPr lang="en-US" dirty="0" smtClean="0"/>
              <a:t>Figure 24.11 </a:t>
            </a:r>
            <a:r>
              <a:rPr lang="en-US" dirty="0"/>
              <a:t>Static 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2661791" y="445829"/>
          <a:ext cx="6296423" cy="5674360"/>
        </p:xfrm>
        <a:graphic>
          <a:graphicData uri="http://schemas.openxmlformats.org/drawingml/2006/table">
            <a:tbl>
              <a:tblPr firstRow="1" bandRow="1">
                <a:tableStyleId>{5C22544A-7EE6-4342-B048-85BDC9FD1C3A}</a:tableStyleId>
              </a:tblPr>
              <a:tblGrid>
                <a:gridCol w="1821112"/>
                <a:gridCol w="4475311"/>
              </a:tblGrid>
              <a:tr h="370840">
                <a:tc>
                  <a:txBody>
                    <a:bodyPr/>
                    <a:lstStyle/>
                    <a:p>
                      <a:pPr algn="just">
                        <a:spcAft>
                          <a:spcPts val="0"/>
                        </a:spcAft>
                      </a:pPr>
                      <a:r>
                        <a:rPr lang="en-US" sz="1200" b="1" dirty="0" smtClean="0">
                          <a:solidFill>
                            <a:srgbClr val="000000"/>
                          </a:solidFill>
                          <a:latin typeface="Times New Roman"/>
                          <a:ea typeface="Times New Roman"/>
                          <a:cs typeface="Times New Roman"/>
                        </a:rPr>
                        <a:t>Software </a:t>
                      </a:r>
                      <a:r>
                        <a:rPr lang="en-US" sz="1200" b="1" dirty="0">
                          <a:solidFill>
                            <a:srgbClr val="000000"/>
                          </a:solidFill>
                          <a:latin typeface="Times New Roman"/>
                          <a:ea typeface="Times New Roman"/>
                          <a:cs typeface="Times New Roman"/>
                        </a:rPr>
                        <a:t>metric</a:t>
                      </a:r>
                      <a:endParaRPr lang="en-GB" sz="1200" dirty="0">
                        <a:solidFill>
                          <a:srgbClr val="000000"/>
                        </a:solidFill>
                        <a:latin typeface="Times New Roman"/>
                        <a:ea typeface="Times New Roman"/>
                        <a:cs typeface="Times New Roman"/>
                      </a:endParaRPr>
                    </a:p>
                  </a:txBody>
                  <a:tcPr marL="54610" marR="54610" marT="91440" marB="91440"/>
                </a:tc>
                <a:tc>
                  <a:txBody>
                    <a:bodyPr/>
                    <a:lstStyle/>
                    <a:p>
                      <a:pPr algn="just">
                        <a:spcAft>
                          <a:spcPts val="0"/>
                        </a:spcAft>
                      </a:pPr>
                      <a:r>
                        <a:rPr lang="en-US" sz="1200" b="1" dirty="0" smtClean="0">
                          <a:solidFill>
                            <a:srgbClr val="000000"/>
                          </a:solidFill>
                          <a:latin typeface="Times New Roman"/>
                          <a:ea typeface="Times New Roman"/>
                          <a:cs typeface="Times New Roman"/>
                        </a:rPr>
                        <a:t>Description</a:t>
                      </a:r>
                      <a:endParaRPr lang="en-GB" sz="1200" dirty="0">
                        <a:solidFill>
                          <a:srgbClr val="000000"/>
                        </a:solidFill>
                        <a:latin typeface="Times New Roman"/>
                        <a:ea typeface="Times New Roman"/>
                        <a:cs typeface="Times New Roman"/>
                      </a:endParaRPr>
                    </a:p>
                  </a:txBody>
                  <a:tcPr marL="54610" marR="54610" marT="91440" marB="91440"/>
                </a:tc>
              </a:tr>
              <a:tr h="370840">
                <a:tc>
                  <a:txBody>
                    <a:bodyPr/>
                    <a:lstStyle/>
                    <a:p>
                      <a:pPr algn="l">
                        <a:spcAft>
                          <a:spcPts val="0"/>
                        </a:spcAft>
                      </a:pPr>
                      <a:r>
                        <a:rPr lang="en-US" sz="1200" dirty="0" smtClean="0">
                          <a:solidFill>
                            <a:srgbClr val="000000"/>
                          </a:solidFill>
                          <a:latin typeface="Arial"/>
                          <a:ea typeface="Times New Roman"/>
                          <a:cs typeface="Arial"/>
                        </a:rPr>
                        <a:t>Fan</a:t>
                      </a:r>
                      <a:r>
                        <a:rPr lang="en-US" sz="1200" dirty="0">
                          <a:solidFill>
                            <a:srgbClr val="000000"/>
                          </a:solidFill>
                          <a:latin typeface="Arial"/>
                          <a:ea typeface="Times New Roman"/>
                          <a:cs typeface="Arial"/>
                        </a:rPr>
                        <a:t>-in/Fan-out</a:t>
                      </a:r>
                      <a:endParaRPr lang="en-GB" sz="12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2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200">
                          <a:solidFill>
                            <a:srgbClr val="000000"/>
                          </a:solidFill>
                          <a:latin typeface="Arial"/>
                          <a:ea typeface="Times New Roman"/>
                          <a:cs typeface="Arial"/>
                        </a:rPr>
                        <a:t>Length of code</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2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200">
                          <a:solidFill>
                            <a:srgbClr val="000000"/>
                          </a:solidFill>
                          <a:latin typeface="Arial"/>
                          <a:ea typeface="Times New Roman"/>
                          <a:cs typeface="Arial"/>
                        </a:rPr>
                        <a:t>Cyclomatic complexity</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2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200">
                          <a:solidFill>
                            <a:srgbClr val="000000"/>
                          </a:solidFill>
                          <a:latin typeface="Arial"/>
                          <a:ea typeface="Times New Roman"/>
                          <a:cs typeface="Arial"/>
                        </a:rPr>
                        <a:t>Length of identifiers</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2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200">
                          <a:solidFill>
                            <a:srgbClr val="000000"/>
                          </a:solidFill>
                          <a:latin typeface="Arial"/>
                          <a:ea typeface="Times New Roman"/>
                          <a:cs typeface="Arial"/>
                        </a:rPr>
                        <a:t>Depth of conditional nesting</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2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200">
                          <a:solidFill>
                            <a:srgbClr val="000000"/>
                          </a:solidFill>
                          <a:latin typeface="Arial"/>
                          <a:ea typeface="Times New Roman"/>
                          <a:cs typeface="Arial"/>
                        </a:rPr>
                        <a:t>Fog index</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r>
                        <a:rPr lang="en-US"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24.12  </a:t>
            </a:r>
            <a:r>
              <a:rPr lang="en-US" dirty="0"/>
              <a:t>The 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311959"/>
          <a:ext cx="8229600" cy="5120640"/>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US" sz="1200" b="1" dirty="0" smtClean="0">
                          <a:solidFill>
                            <a:srgbClr val="000000"/>
                          </a:solidFill>
                          <a:latin typeface="Arial"/>
                          <a:ea typeface="Times New Roman"/>
                          <a:cs typeface="Arial"/>
                        </a:rPr>
                        <a:t>Object</a:t>
                      </a:r>
                      <a:r>
                        <a:rPr lang="en-US" sz="1200" b="1" dirty="0">
                          <a:solidFill>
                            <a:srgbClr val="000000"/>
                          </a:solidFill>
                          <a:latin typeface="Arial"/>
                          <a:ea typeface="Times New Roman"/>
                          <a:cs typeface="Arial"/>
                        </a:rPr>
                        <a:t>-oriented metric</a:t>
                      </a:r>
                      <a:endParaRPr lang="en-GB" sz="12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200" b="1" dirty="0" smtClean="0">
                          <a:solidFill>
                            <a:srgbClr val="000000"/>
                          </a:solidFill>
                          <a:latin typeface="Arial"/>
                          <a:ea typeface="Times New Roman"/>
                          <a:cs typeface="Arial"/>
                        </a:rPr>
                        <a:t>Description</a:t>
                      </a:r>
                      <a:endParaRPr lang="en-GB" sz="1200"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100" dirty="0" smtClean="0">
                          <a:solidFill>
                            <a:srgbClr val="000000"/>
                          </a:solidFill>
                          <a:latin typeface="Arial"/>
                          <a:ea typeface="Times New Roman"/>
                          <a:cs typeface="Arial"/>
                        </a:rPr>
                        <a:t>Weighted </a:t>
                      </a:r>
                      <a:r>
                        <a:rPr lang="en-US" sz="1100" dirty="0">
                          <a:solidFill>
                            <a:srgbClr val="000000"/>
                          </a:solidFill>
                          <a:latin typeface="Arial"/>
                          <a:ea typeface="Times New Roman"/>
                          <a:cs typeface="Arial"/>
                        </a:rPr>
                        <a:t>methods per class (WMC)</a:t>
                      </a:r>
                      <a:endParaRPr lang="en-GB" sz="11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1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1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100">
                          <a:solidFill>
                            <a:srgbClr val="000000"/>
                          </a:solidFill>
                          <a:latin typeface="Arial"/>
                          <a:ea typeface="Times New Roman"/>
                          <a:cs typeface="Arial"/>
                        </a:rPr>
                        <a:t>Depth of inheritance tree (DIT)</a:t>
                      </a:r>
                      <a:endParaRPr lang="en-GB" sz="11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1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1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100">
                          <a:solidFill>
                            <a:srgbClr val="000000"/>
                          </a:solidFill>
                          <a:latin typeface="Arial"/>
                          <a:ea typeface="Times New Roman"/>
                          <a:cs typeface="Arial"/>
                        </a:rPr>
                        <a:t>Number of children (NOC)</a:t>
                      </a:r>
                      <a:endParaRPr lang="en-GB" sz="11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10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1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100">
                          <a:solidFill>
                            <a:srgbClr val="000000"/>
                          </a:solidFill>
                          <a:latin typeface="Arial"/>
                          <a:ea typeface="Times New Roman"/>
                          <a:cs typeface="Arial"/>
                        </a:rPr>
                        <a:t>Coupling between object classes (CBO)</a:t>
                      </a:r>
                      <a:endParaRPr lang="en-GB" sz="11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1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1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100">
                          <a:solidFill>
                            <a:srgbClr val="000000"/>
                          </a:solidFill>
                          <a:latin typeface="Arial"/>
                          <a:ea typeface="Times New Roman"/>
                          <a:cs typeface="Arial"/>
                        </a:rPr>
                        <a:t>Response for a class (RFC)</a:t>
                      </a:r>
                      <a:endParaRPr lang="en-GB" sz="11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1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100">
                        <a:solidFill>
                          <a:srgbClr val="000000"/>
                        </a:solidFill>
                        <a:latin typeface="Arial"/>
                        <a:ea typeface="Times New Roman"/>
                        <a:cs typeface="Arial"/>
                      </a:endParaRPr>
                    </a:p>
                  </a:txBody>
                  <a:tcPr marL="73025" marR="73025" marT="0" marB="91440"/>
                </a:tc>
              </a:tr>
              <a:tr h="132711">
                <a:tc>
                  <a:txBody>
                    <a:bodyPr/>
                    <a:lstStyle/>
                    <a:p>
                      <a:pPr algn="l">
                        <a:spcAft>
                          <a:spcPts val="0"/>
                        </a:spcAft>
                      </a:pPr>
                      <a:r>
                        <a:rPr lang="en-US" sz="1100">
                          <a:solidFill>
                            <a:srgbClr val="000000"/>
                          </a:solidFill>
                          <a:latin typeface="Arial"/>
                          <a:ea typeface="Times New Roman"/>
                          <a:cs typeface="Arial"/>
                        </a:rPr>
                        <a:t>Lack of cohesion in methods (LCOM)</a:t>
                      </a:r>
                      <a:endParaRPr lang="en-GB" sz="11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1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r>
                        <a:rPr lang="en-US" sz="1100" dirty="0" smtClean="0">
                          <a:solidFill>
                            <a:srgbClr val="000000"/>
                          </a:solidFill>
                          <a:latin typeface="Arial"/>
                          <a:ea typeface="Times New Roman"/>
                          <a:cs typeface="Arial"/>
                        </a:rPr>
                        <a:t>.</a:t>
                      </a:r>
                      <a:endParaRPr lang="en-GB" sz="11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24.13  </a:t>
            </a:r>
            <a:r>
              <a:rPr lang="en-US" dirty="0"/>
              <a:t>The process of product measurement</a:t>
            </a:r>
            <a:r>
              <a:rPr lang="en-GB" dirty="0" smtClean="0"/>
              <a:t> </a:t>
            </a:r>
            <a:endParaRPr lang="en-US" dirty="0"/>
          </a:p>
        </p:txBody>
      </p:sp>
      <p:pic>
        <p:nvPicPr>
          <p:cNvPr id="4" name="Content Placeholder 3" descr="24.11 ProductMeasurement.eps"/>
          <p:cNvPicPr>
            <a:picLocks noGrp="1" noChangeAspect="1"/>
          </p:cNvPicPr>
          <p:nvPr>
            <p:ph idx="1"/>
          </p:nvPr>
        </p:nvPicPr>
        <mc:AlternateContent>
          <mc:Choice xmlns:ma="http://schemas.microsoft.com/office/mac/drawingml/2008/main" Requires="ma">
            <p:blipFill>
              <a:blip r:embed="rId2"/>
              <a:srcRect t="-22428" b="-22428"/>
              <a:stretch>
                <a:fillRect/>
              </a:stretch>
            </p:blipFill>
          </mc:Choice>
          <mc:Fallback>
            <p:blipFill>
              <a:blip r:embed="rId3"/>
              <a:srcRect t="-22428" b="-22428"/>
              <a:stretch>
                <a:fillRect/>
              </a:stretch>
            </p:blipFill>
          </mc:Fallback>
        </mc:AlternateConten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24.1  </a:t>
            </a:r>
            <a:r>
              <a:rPr lang="en-US" dirty="0"/>
              <a:t>Quality management and software development</a:t>
            </a:r>
            <a:r>
              <a:rPr lang="en-GB" dirty="0" smtClean="0"/>
              <a:t> </a:t>
            </a:r>
            <a:endParaRPr lang="en-US" dirty="0"/>
          </a:p>
        </p:txBody>
      </p:sp>
      <p:pic>
        <p:nvPicPr>
          <p:cNvPr id="4" name="Content Placeholder 3" descr="24.1 QMandDevelopment.eps"/>
          <p:cNvPicPr>
            <a:picLocks noGrp="1" noChangeAspect="1"/>
          </p:cNvPicPr>
          <p:nvPr>
            <p:ph idx="1"/>
          </p:nvPr>
        </p:nvPicPr>
        <mc:AlternateContent>
          <mc:Choice xmlns:ma="http://schemas.microsoft.com/office/mac/drawingml/2008/main" Requires="ma">
            <p:blipFill>
              <a:blip r:embed="rId2"/>
              <a:srcRect t="-29272" b="-29272"/>
              <a:stretch>
                <a:fillRect/>
              </a:stretch>
            </p:blipFill>
          </mc:Choice>
          <mc:Fallback>
            <p:blipFill>
              <a:blip r:embed="rId3"/>
              <a:srcRect t="-29272" b="-29272"/>
              <a:stretch>
                <a:fillRect/>
              </a:stretch>
            </p:blipFill>
          </mc:Fallback>
        </mc:AlternateContent>
        <p:spPr>
          <a:xfrm>
            <a:off x="777548" y="1600200"/>
            <a:ext cx="7345375" cy="4039673"/>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24.2  </a:t>
            </a:r>
            <a:r>
              <a:rPr lang="en-US" dirty="0"/>
              <a:t>Quality management and software development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indent="347345" algn="just">
                        <a:spcBef>
                          <a:spcPts val="300"/>
                        </a:spcBef>
                        <a:spcAft>
                          <a:spcPts val="0"/>
                        </a:spcAft>
                        <a:tabLst>
                          <a:tab pos="342900" algn="l"/>
                          <a:tab pos="685800" algn="l"/>
                          <a:tab pos="1028700" algn="l"/>
                        </a:tabLst>
                      </a:pPr>
                      <a:r>
                        <a:rPr lang="en-GB" sz="1400" dirty="0" smtClean="0">
                          <a:solidFill>
                            <a:srgbClr val="000000"/>
                          </a:solidFill>
                          <a:latin typeface="Arial"/>
                          <a:ea typeface="Times New Roman"/>
                          <a:cs typeface="Arial"/>
                        </a:rPr>
                        <a:t>Safety</a:t>
                      </a:r>
                      <a:endParaRPr lang="en-GB" sz="14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400">
                          <a:solidFill>
                            <a:srgbClr val="000000"/>
                          </a:solidFill>
                          <a:latin typeface="Arial"/>
                          <a:ea typeface="Times New Roman"/>
                          <a:cs typeface="Arial"/>
                        </a:rPr>
                        <a:t>Understandability</a:t>
                      </a: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400">
                          <a:solidFill>
                            <a:srgbClr val="000000"/>
                          </a:solidFill>
                          <a:latin typeface="Arial"/>
                          <a:ea typeface="Times New Roman"/>
                          <a:cs typeface="Arial"/>
                        </a:rPr>
                        <a:t>Portability</a:t>
                      </a: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400">
                          <a:solidFill>
                            <a:srgbClr val="000000"/>
                          </a:solidFill>
                          <a:latin typeface="Arial"/>
                          <a:ea typeface="Times New Roman"/>
                          <a:cs typeface="Arial"/>
                        </a:rPr>
                        <a:t>Security</a:t>
                      </a:r>
                    </a:p>
                  </a:txBody>
                  <a:tcPr marL="68580" marR="68580" marT="0" marB="0"/>
                </a:tc>
                <a:tc>
                  <a:txBody>
                    <a:bodyPr/>
                    <a:lstStyle/>
                    <a:p>
                      <a:pPr algn="just">
                        <a:spcBef>
                          <a:spcPts val="300"/>
                        </a:spcBef>
                        <a:spcAft>
                          <a:spcPts val="0"/>
                        </a:spcAft>
                        <a:tabLst>
                          <a:tab pos="342900" algn="l"/>
                          <a:tab pos="685800" algn="l"/>
                          <a:tab pos="1028700" algn="l"/>
                        </a:tabLst>
                      </a:pPr>
                      <a:r>
                        <a:rPr lang="en-GB" sz="1400">
                          <a:solidFill>
                            <a:srgbClr val="000000"/>
                          </a:solidFill>
                          <a:latin typeface="Arial"/>
                          <a:ea typeface="Times New Roman"/>
                          <a:cs typeface="Arial"/>
                        </a:rPr>
                        <a:t>Testability</a:t>
                      </a: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400">
                          <a:solidFill>
                            <a:srgbClr val="000000"/>
                          </a:solidFill>
                          <a:latin typeface="Arial"/>
                          <a:ea typeface="Times New Roman"/>
                          <a:cs typeface="Arial"/>
                        </a:rPr>
                        <a:t>Usability</a:t>
                      </a: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400">
                          <a:solidFill>
                            <a:srgbClr val="000000"/>
                          </a:solidFill>
                          <a:latin typeface="Arial"/>
                          <a:ea typeface="Times New Roman"/>
                          <a:cs typeface="Arial"/>
                        </a:rPr>
                        <a:t>Reliability</a:t>
                      </a:r>
                    </a:p>
                  </a:txBody>
                  <a:tcPr marL="68580" marR="68580" marT="0" marB="0"/>
                </a:tc>
                <a:tc>
                  <a:txBody>
                    <a:bodyPr/>
                    <a:lstStyle/>
                    <a:p>
                      <a:pPr algn="just">
                        <a:spcBef>
                          <a:spcPts val="300"/>
                        </a:spcBef>
                        <a:spcAft>
                          <a:spcPts val="0"/>
                        </a:spcAft>
                        <a:tabLst>
                          <a:tab pos="342900" algn="l"/>
                          <a:tab pos="685800" algn="l"/>
                          <a:tab pos="1028700" algn="l"/>
                        </a:tabLst>
                      </a:pPr>
                      <a:r>
                        <a:rPr lang="en-GB" sz="1400">
                          <a:solidFill>
                            <a:srgbClr val="000000"/>
                          </a:solidFill>
                          <a:latin typeface="Arial"/>
                          <a:ea typeface="Times New Roman"/>
                          <a:cs typeface="Arial"/>
                        </a:rPr>
                        <a:t>Adaptability</a:t>
                      </a: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400">
                          <a:solidFill>
                            <a:srgbClr val="000000"/>
                          </a:solidFill>
                          <a:latin typeface="Arial"/>
                          <a:ea typeface="Times New Roman"/>
                          <a:cs typeface="Arial"/>
                        </a:rPr>
                        <a:t>Reusability</a:t>
                      </a: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400">
                          <a:solidFill>
                            <a:srgbClr val="000000"/>
                          </a:solidFill>
                          <a:latin typeface="Arial"/>
                          <a:ea typeface="Times New Roman"/>
                          <a:cs typeface="Arial"/>
                        </a:rPr>
                        <a:t>Resilience</a:t>
                      </a:r>
                    </a:p>
                  </a:txBody>
                  <a:tcPr marL="68580" marR="68580" marT="0" marB="0"/>
                </a:tc>
                <a:tc>
                  <a:txBody>
                    <a:bodyPr/>
                    <a:lstStyle/>
                    <a:p>
                      <a:pPr algn="just">
                        <a:spcBef>
                          <a:spcPts val="300"/>
                        </a:spcBef>
                        <a:spcAft>
                          <a:spcPts val="0"/>
                        </a:spcAft>
                        <a:tabLst>
                          <a:tab pos="342900" algn="l"/>
                          <a:tab pos="685800" algn="l"/>
                          <a:tab pos="1028700" algn="l"/>
                        </a:tabLst>
                      </a:pPr>
                      <a:r>
                        <a:rPr lang="en-GB" sz="1400">
                          <a:solidFill>
                            <a:srgbClr val="000000"/>
                          </a:solidFill>
                          <a:latin typeface="Arial"/>
                          <a:ea typeface="Times New Roman"/>
                          <a:cs typeface="Arial"/>
                        </a:rPr>
                        <a:t>Modularity</a:t>
                      </a: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400">
                          <a:solidFill>
                            <a:srgbClr val="000000"/>
                          </a:solidFill>
                          <a:latin typeface="Arial"/>
                          <a:ea typeface="Times New Roman"/>
                          <a:cs typeface="Arial"/>
                        </a:rPr>
                        <a:t>Efficiency</a:t>
                      </a:r>
                    </a:p>
                  </a:txBody>
                  <a:tcPr marL="68580" marR="68580" marT="0" marB="0"/>
                </a:tc>
              </a:tr>
              <a:tr h="370840">
                <a:tc>
                  <a:txBody>
                    <a:bodyPr/>
                    <a:lstStyle/>
                    <a:p>
                      <a:pPr indent="347345" algn="just">
                        <a:spcBef>
                          <a:spcPts val="300"/>
                        </a:spcBef>
                        <a:spcAft>
                          <a:spcPts val="300"/>
                        </a:spcAft>
                        <a:tabLst>
                          <a:tab pos="342900" algn="l"/>
                          <a:tab pos="685800" algn="l"/>
                          <a:tab pos="1028700" algn="l"/>
                        </a:tabLst>
                      </a:pPr>
                      <a:r>
                        <a:rPr lang="en-GB" sz="1400">
                          <a:solidFill>
                            <a:srgbClr val="000000"/>
                          </a:solidFill>
                          <a:latin typeface="Arial"/>
                          <a:ea typeface="Times New Roman"/>
                          <a:cs typeface="Arial"/>
                        </a:rPr>
                        <a:t>Robustness</a:t>
                      </a:r>
                    </a:p>
                  </a:txBody>
                  <a:tcPr marL="68580" marR="68580" marT="0" marB="0"/>
                </a:tc>
                <a:tc>
                  <a:txBody>
                    <a:bodyPr/>
                    <a:lstStyle/>
                    <a:p>
                      <a:pPr algn="just">
                        <a:spcBef>
                          <a:spcPts val="300"/>
                        </a:spcBef>
                        <a:spcAft>
                          <a:spcPts val="300"/>
                        </a:spcAft>
                        <a:tabLst>
                          <a:tab pos="342900" algn="l"/>
                          <a:tab pos="685800" algn="l"/>
                          <a:tab pos="1028700" algn="l"/>
                        </a:tabLst>
                      </a:pPr>
                      <a:r>
                        <a:rPr lang="en-GB" sz="1400">
                          <a:solidFill>
                            <a:srgbClr val="000000"/>
                          </a:solidFill>
                          <a:latin typeface="Arial"/>
                          <a:ea typeface="Times New Roman"/>
                          <a:cs typeface="Arial"/>
                        </a:rPr>
                        <a:t>Complexity</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400" dirty="0" err="1" smtClean="0">
                          <a:solidFill>
                            <a:srgbClr val="000000"/>
                          </a:solidFill>
                          <a:latin typeface="Arial"/>
                          <a:ea typeface="Times New Roman"/>
                          <a:cs typeface="Arial"/>
                        </a:rPr>
                        <a:t>Learnability</a:t>
                      </a:r>
                      <a:endParaRPr lang="en-GB" sz="14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24.3  </a:t>
            </a:r>
            <a:r>
              <a:rPr lang="en-US" dirty="0"/>
              <a:t>Process-based quality</a:t>
            </a:r>
            <a:r>
              <a:rPr lang="en-GB" dirty="0" smtClean="0"/>
              <a:t> </a:t>
            </a:r>
            <a:endParaRPr lang="en-US" dirty="0"/>
          </a:p>
        </p:txBody>
      </p:sp>
      <p:pic>
        <p:nvPicPr>
          <p:cNvPr id="4" name="Content Placeholder 3" descr="24.3 Process-quality.eps"/>
          <p:cNvPicPr>
            <a:picLocks noGrp="1" noChangeAspect="1"/>
          </p:cNvPicPr>
          <p:nvPr>
            <p:ph idx="1"/>
          </p:nvPr>
        </p:nvPicPr>
        <mc:AlternateContent>
          <mc:Choice xmlns:ma="http://schemas.microsoft.com/office/mac/drawingml/2008/main" Requires="ma">
            <p:blipFill>
              <a:blip r:embed="rId2"/>
              <a:srcRect t="-43090" b="-43090"/>
              <a:stretch>
                <a:fillRect/>
              </a:stretch>
            </p:blipFill>
          </mc:Choice>
          <mc:Fallback>
            <p:blipFill>
              <a:blip r:embed="rId3"/>
              <a:srcRect t="-43090" b="-43090"/>
              <a:stretch>
                <a:fillRect/>
              </a:stretch>
            </p:blipFill>
          </mc:Fallback>
        </mc:AlternateConten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24.4  </a:t>
            </a:r>
            <a:r>
              <a:rPr lang="en-US" dirty="0"/>
              <a:t>Product and process standards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2456"/>
          <a:ext cx="8229600" cy="2689859"/>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indent="347345"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Product </a:t>
                      </a:r>
                      <a:r>
                        <a:rPr lang="en-GB" sz="1400" b="1" dirty="0">
                          <a:solidFill>
                            <a:srgbClr val="000000"/>
                          </a:solidFill>
                          <a:latin typeface="Arial"/>
                          <a:ea typeface="Times New Roman"/>
                          <a:cs typeface="Arial"/>
                        </a:rPr>
                        <a:t>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400" b="1" dirty="0">
                          <a:solidFill>
                            <a:srgbClr val="000000"/>
                          </a:solidFill>
                          <a:latin typeface="Arial"/>
                          <a:ea typeface="Times New Roman"/>
                          <a:cs typeface="Arial"/>
                        </a:rPr>
                        <a:t>Process </a:t>
                      </a:r>
                      <a:r>
                        <a:rPr lang="en-GB" sz="1400" b="1" dirty="0" smtClean="0">
                          <a:solidFill>
                            <a:srgbClr val="000000"/>
                          </a:solidFill>
                          <a:latin typeface="Arial"/>
                          <a:ea typeface="Times New Roman"/>
                          <a:cs typeface="Arial"/>
                        </a:rPr>
                        <a:t>standards</a:t>
                      </a:r>
                      <a:endParaRPr lang="en-GB" sz="1400" b="1" dirty="0">
                        <a:solidFill>
                          <a:srgbClr val="000000"/>
                        </a:solidFill>
                        <a:latin typeface="Arial"/>
                        <a:ea typeface="Times New Roman"/>
                        <a:cs typeface="Arial"/>
                      </a:endParaRPr>
                    </a:p>
                  </a:txBody>
                  <a:tcPr marL="68580" marR="68580" marT="0" marB="0"/>
                </a:tc>
              </a:tr>
              <a:tr h="370840">
                <a:tc>
                  <a:txBody>
                    <a:bodyPr/>
                    <a:lstStyle/>
                    <a:p>
                      <a:pPr indent="347345" algn="l">
                        <a:spcAft>
                          <a:spcPts val="300"/>
                        </a:spcAft>
                        <a:tabLst>
                          <a:tab pos="342900" algn="l"/>
                          <a:tab pos="685800" algn="l"/>
                          <a:tab pos="1028700" algn="l"/>
                        </a:tabLst>
                      </a:pPr>
                      <a:r>
                        <a:rPr lang="en-GB" sz="1400" dirty="0" smtClean="0">
                          <a:solidFill>
                            <a:srgbClr val="000000"/>
                          </a:solidFill>
                          <a:latin typeface="Arial"/>
                          <a:ea typeface="Times New Roman"/>
                          <a:cs typeface="Arial"/>
                        </a:rPr>
                        <a:t>Design </a:t>
                      </a:r>
                      <a:r>
                        <a:rPr lang="en-GB" sz="1400" dirty="0">
                          <a:solidFill>
                            <a:srgbClr val="000000"/>
                          </a:solidFill>
                          <a:latin typeface="Arial"/>
                          <a:ea typeface="Times New Roman"/>
                          <a:cs typeface="Arial"/>
                        </a:rPr>
                        <a:t>review form</a:t>
                      </a:r>
                    </a:p>
                  </a:txBody>
                  <a:tcPr marL="68580" marR="68580" marT="0" marB="0"/>
                </a:tc>
                <a:tc>
                  <a:txBody>
                    <a:bodyPr/>
                    <a:lstStyle/>
                    <a:p>
                      <a:pPr indent="347345" algn="just">
                        <a:spcAft>
                          <a:spcPts val="300"/>
                        </a:spcAft>
                        <a:tabLst>
                          <a:tab pos="342900" algn="l"/>
                          <a:tab pos="685800" algn="l"/>
                          <a:tab pos="1028700" algn="l"/>
                        </a:tabLst>
                      </a:pPr>
                      <a:r>
                        <a:rPr lang="en-GB" sz="1400">
                          <a:solidFill>
                            <a:srgbClr val="000000"/>
                          </a:solidFill>
                          <a:latin typeface="Arial"/>
                          <a:ea typeface="Times New Roman"/>
                          <a:cs typeface="Arial"/>
                        </a:rPr>
                        <a:t>Design review conduct</a:t>
                      </a:r>
                    </a:p>
                  </a:txBody>
                  <a:tcPr marL="68580" marR="68580" marT="0" marB="0"/>
                </a:tc>
              </a:tr>
              <a:tr h="370840">
                <a:tc>
                  <a:txBody>
                    <a:bodyPr/>
                    <a:lstStyle/>
                    <a:p>
                      <a:pPr indent="347345" algn="l">
                        <a:spcAft>
                          <a:spcPts val="300"/>
                        </a:spcAft>
                        <a:tabLst>
                          <a:tab pos="342900" algn="l"/>
                          <a:tab pos="685800" algn="l"/>
                          <a:tab pos="1028700" algn="l"/>
                        </a:tabLst>
                      </a:pPr>
                      <a:r>
                        <a:rPr lang="en-GB" sz="14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4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4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400">
                          <a:solidFill>
                            <a:srgbClr val="000000"/>
                          </a:solidFill>
                          <a:latin typeface="Arial"/>
                          <a:ea typeface="Times New Roman"/>
                          <a:cs typeface="Arial"/>
                        </a:rPr>
                        <a:t>system building</a:t>
                      </a:r>
                    </a:p>
                  </a:txBody>
                  <a:tcPr marL="68580" marR="68580" marT="0" marB="0"/>
                </a:tc>
              </a:tr>
              <a:tr h="370840">
                <a:tc>
                  <a:txBody>
                    <a:bodyPr/>
                    <a:lstStyle/>
                    <a:p>
                      <a:pPr indent="347345" algn="l">
                        <a:spcAft>
                          <a:spcPts val="300"/>
                        </a:spcAft>
                        <a:tabLst>
                          <a:tab pos="342900" algn="l"/>
                          <a:tab pos="685800" algn="l"/>
                          <a:tab pos="1028700" algn="l"/>
                        </a:tabLst>
                      </a:pPr>
                      <a:r>
                        <a:rPr lang="en-GB" sz="14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400">
                          <a:solidFill>
                            <a:srgbClr val="000000"/>
                          </a:solidFill>
                          <a:latin typeface="Arial"/>
                          <a:ea typeface="Times New Roman"/>
                          <a:cs typeface="Arial"/>
                        </a:rPr>
                        <a:t>Version release process</a:t>
                      </a:r>
                    </a:p>
                  </a:txBody>
                  <a:tcPr marL="68580" marR="68580" marT="0" marB="0"/>
                </a:tc>
              </a:tr>
              <a:tr h="370840">
                <a:tc>
                  <a:txBody>
                    <a:bodyPr/>
                    <a:lstStyle/>
                    <a:p>
                      <a:pPr indent="347345" algn="l">
                        <a:spcAft>
                          <a:spcPts val="300"/>
                        </a:spcAft>
                        <a:tabLst>
                          <a:tab pos="342900" algn="l"/>
                          <a:tab pos="685800" algn="l"/>
                          <a:tab pos="1028700" algn="l"/>
                        </a:tabLst>
                      </a:pPr>
                      <a:r>
                        <a:rPr lang="en-GB" sz="14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400">
                          <a:solidFill>
                            <a:srgbClr val="000000"/>
                          </a:solidFill>
                          <a:latin typeface="Arial"/>
                          <a:ea typeface="Times New Roman"/>
                          <a:cs typeface="Arial"/>
                        </a:rPr>
                        <a:t>Project plan approval process</a:t>
                      </a:r>
                    </a:p>
                  </a:txBody>
                  <a:tcPr marL="68580" marR="68580" marT="0" marB="0"/>
                </a:tc>
              </a:tr>
              <a:tr h="370840">
                <a:tc>
                  <a:txBody>
                    <a:bodyPr/>
                    <a:lstStyle/>
                    <a:p>
                      <a:pPr indent="347345" algn="l">
                        <a:spcAft>
                          <a:spcPts val="300"/>
                        </a:spcAft>
                        <a:tabLst>
                          <a:tab pos="342900" algn="l"/>
                          <a:tab pos="685800" algn="l"/>
                          <a:tab pos="1028700" algn="l"/>
                        </a:tabLst>
                      </a:pPr>
                      <a:r>
                        <a:rPr lang="en-GB" sz="14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400">
                          <a:solidFill>
                            <a:srgbClr val="000000"/>
                          </a:solidFill>
                          <a:latin typeface="Arial"/>
                          <a:ea typeface="Times New Roman"/>
                          <a:cs typeface="Arial"/>
                        </a:rPr>
                        <a:t>Change control process</a:t>
                      </a:r>
                    </a:p>
                  </a:txBody>
                  <a:tcPr marL="68580" marR="68580" marT="0" marB="0"/>
                </a:tc>
              </a:tr>
              <a:tr h="370840">
                <a:tc>
                  <a:txBody>
                    <a:bodyPr/>
                    <a:lstStyle/>
                    <a:p>
                      <a:pPr indent="347345" algn="l">
                        <a:spcAft>
                          <a:spcPts val="300"/>
                        </a:spcAft>
                        <a:tabLst>
                          <a:tab pos="342900" algn="l"/>
                          <a:tab pos="685800" algn="l"/>
                          <a:tab pos="1028700" algn="l"/>
                        </a:tabLst>
                      </a:pPr>
                      <a:r>
                        <a:rPr lang="en-GB" sz="14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400" dirty="0">
                          <a:solidFill>
                            <a:srgbClr val="000000"/>
                          </a:solidFill>
                          <a:latin typeface="Arial"/>
                          <a:ea typeface="Times New Roman"/>
                          <a:cs typeface="Arial"/>
                        </a:rPr>
                        <a:t>Test recording </a:t>
                      </a:r>
                      <a:r>
                        <a:rPr lang="en-GB" sz="1400" dirty="0" smtClean="0">
                          <a:solidFill>
                            <a:srgbClr val="000000"/>
                          </a:solidFill>
                          <a:latin typeface="Arial"/>
                          <a:ea typeface="Times New Roman"/>
                          <a:cs typeface="Arial"/>
                        </a:rPr>
                        <a:t>process</a:t>
                      </a:r>
                      <a:endParaRPr lang="en-GB" sz="14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24.5  </a:t>
            </a:r>
            <a:r>
              <a:rPr lang="en-US" dirty="0"/>
              <a:t>ISO 9001 core processes</a:t>
            </a:r>
            <a:r>
              <a:rPr lang="en-GB" dirty="0" smtClean="0"/>
              <a:t> </a:t>
            </a:r>
            <a:endParaRPr lang="en-US" dirty="0"/>
          </a:p>
        </p:txBody>
      </p:sp>
      <p:pic>
        <p:nvPicPr>
          <p:cNvPr id="4" name="Content Placeholder 3" descr="24.5 ISO9001-processes.eps"/>
          <p:cNvPicPr>
            <a:picLocks noGrp="1" noChangeAspect="1"/>
          </p:cNvPicPr>
          <p:nvPr>
            <p:ph idx="1"/>
          </p:nvPr>
        </p:nvPicPr>
        <mc:AlternateContent>
          <mc:Choice xmlns:ma="http://schemas.microsoft.com/office/mac/drawingml/2008/main" Requires="ma">
            <p:blipFill>
              <a:blip r:embed="rId2"/>
              <a:srcRect l="-35418" r="-35418"/>
              <a:stretch>
                <a:fillRect/>
              </a:stretch>
            </p:blipFill>
          </mc:Choice>
          <mc:Fallback>
            <p:blipFill>
              <a:blip r:embed="rId3"/>
              <a:srcRect l="-35418" r="-35418"/>
              <a:stretch>
                <a:fillRect/>
              </a:stretch>
            </p:blipFill>
          </mc:Fallback>
        </mc:AlternateConten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24.6  </a:t>
            </a:r>
            <a:r>
              <a:rPr lang="en-US" dirty="0"/>
              <a:t>ISO 9001 and quality management</a:t>
            </a:r>
            <a:r>
              <a:rPr lang="en-GB" dirty="0" smtClean="0"/>
              <a:t> </a:t>
            </a:r>
            <a:endParaRPr lang="en-US" dirty="0"/>
          </a:p>
        </p:txBody>
      </p:sp>
      <p:pic>
        <p:nvPicPr>
          <p:cNvPr id="4" name="Content Placeholder 3" descr="24.6 IS0-9001-QM.eps"/>
          <p:cNvPicPr>
            <a:picLocks noGrp="1" noChangeAspect="1"/>
          </p:cNvPicPr>
          <p:nvPr>
            <p:ph idx="1"/>
          </p:nvPr>
        </p:nvPicPr>
        <mc:AlternateContent>
          <mc:Choice xmlns:ma="http://schemas.microsoft.com/office/mac/drawingml/2008/main" Requires="ma">
            <p:blipFill>
              <a:blip r:embed="rId2"/>
              <a:srcRect l="-4440" r="-4440"/>
              <a:stretch>
                <a:fillRect/>
              </a:stretch>
            </p:blipFill>
          </mc:Choice>
          <mc:Fallback>
            <p:blipFill>
              <a:blip r:embed="rId3"/>
              <a:srcRect l="-4440" r="-4440"/>
              <a:stretch>
                <a:fillRect/>
              </a:stretch>
            </p:blipFill>
          </mc:Fallback>
        </mc:AlternateConten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24.7  </a:t>
            </a:r>
            <a:r>
              <a:rPr lang="en-US" dirty="0"/>
              <a:t>The software review process</a:t>
            </a:r>
            <a:r>
              <a:rPr lang="en-GB" dirty="0" smtClean="0"/>
              <a:t> </a:t>
            </a:r>
            <a:endParaRPr lang="en-US" dirty="0"/>
          </a:p>
        </p:txBody>
      </p:sp>
      <p:pic>
        <p:nvPicPr>
          <p:cNvPr id="4" name="Content Placeholder 3" descr="24.7 Review-process.eps"/>
          <p:cNvPicPr>
            <a:picLocks noGrp="1" noChangeAspect="1"/>
          </p:cNvPicPr>
          <p:nvPr>
            <p:ph idx="1"/>
          </p:nvPr>
        </p:nvPicPr>
        <mc:AlternateContent>
          <mc:Choice xmlns:ma="http://schemas.microsoft.com/office/mac/drawingml/2008/main" Requires="ma">
            <p:blipFill>
              <a:blip r:embed="rId2"/>
              <a:srcRect t="-75480" b="-75480"/>
              <a:stretch>
                <a:fillRect/>
              </a:stretch>
            </p:blipFill>
          </mc:Choice>
          <mc:Fallback>
            <p:blipFill>
              <a:blip r:embed="rId3"/>
              <a:srcRect t="-75480" b="-75480"/>
              <a:stretch>
                <a:fillRect/>
              </a:stretch>
            </p:blipFill>
          </mc:Fallback>
        </mc:AlternateConten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24.8  </a:t>
            </a:r>
            <a:r>
              <a:rPr lang="en-US" dirty="0"/>
              <a:t>An inspection checklist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296958"/>
          <a:ext cx="8229600" cy="5247640"/>
        </p:xfrm>
        <a:graphic>
          <a:graphicData uri="http://schemas.openxmlformats.org/drawingml/2006/table">
            <a:tbl>
              <a:tblPr firstRow="1" bandRow="1">
                <a:tableStyleId>{5C22544A-7EE6-4342-B048-85BDC9FD1C3A}</a:tableStyleId>
              </a:tblPr>
              <a:tblGrid>
                <a:gridCol w="2542383"/>
                <a:gridCol w="5687217"/>
              </a:tblGrid>
              <a:tr h="370840">
                <a:tc>
                  <a:txBody>
                    <a:bodyPr/>
                    <a:lstStyle/>
                    <a:p>
                      <a:pPr algn="just">
                        <a:spcAft>
                          <a:spcPts val="0"/>
                        </a:spcAft>
                      </a:pPr>
                      <a:r>
                        <a:rPr lang="en-US" sz="1400" b="1" dirty="0" smtClean="0">
                          <a:solidFill>
                            <a:srgbClr val="000000"/>
                          </a:solidFill>
                          <a:latin typeface="Arial"/>
                          <a:ea typeface="Times New Roman"/>
                          <a:cs typeface="Arial"/>
                        </a:rPr>
                        <a:t>Fault </a:t>
                      </a:r>
                      <a:r>
                        <a:rPr lang="en-US" sz="1400" b="1" dirty="0">
                          <a:solidFill>
                            <a:srgbClr val="000000"/>
                          </a:solidFill>
                          <a:latin typeface="Arial"/>
                          <a:ea typeface="Times New Roman"/>
                          <a:cs typeface="Arial"/>
                        </a:rPr>
                        <a:t>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a:t>
                      </a:r>
                      <a:r>
                        <a:rPr lang="en-US" sz="1400" b="1" dirty="0" smtClean="0">
                          <a:solidFill>
                            <a:srgbClr val="000000"/>
                          </a:solidFill>
                          <a:latin typeface="Arial"/>
                          <a:ea typeface="Times New Roman"/>
                          <a:cs typeface="Arial"/>
                        </a:rPr>
                        <a:t>check</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200" dirty="0" smtClean="0">
                          <a:solidFill>
                            <a:srgbClr val="000000"/>
                          </a:solidFill>
                          <a:latin typeface="Arial"/>
                          <a:ea typeface="Times New Roman"/>
                          <a:cs typeface="Arial"/>
                        </a:rPr>
                        <a:t>Data </a:t>
                      </a:r>
                      <a:r>
                        <a:rPr lang="en-US" sz="1200" dirty="0">
                          <a:solidFill>
                            <a:srgbClr val="000000"/>
                          </a:solidFill>
                          <a:latin typeface="Arial"/>
                          <a:ea typeface="Times New Roman"/>
                          <a:cs typeface="Arial"/>
                        </a:rPr>
                        <a:t>faults</a:t>
                      </a:r>
                      <a:endParaRPr lang="en-GB" sz="12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Are all program variables initialized before their values are used?</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Have all constants been named?</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Should the upper bound of arrays be equal to the size of the array or Size -1?</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If character strings are used, is a delimiter explicitly assigned?</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Is there any possibility of buffer overflow? </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Control faults</a:t>
                      </a:r>
                      <a:endParaRPr lang="en-GB" sz="12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For each conditional statement, is the condition correct?</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Is each loop certain to terminate?</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Are compound statements correctly bracketed?</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In case statements, are all possible cases accounted for?</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If a break is required after each case in case statements, has it been included?</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Input/output faults</a:t>
                      </a:r>
                      <a:endParaRPr lang="en-GB" sz="12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Are all input variables used?</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Are all output variables assigned a value before they are output?</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Can unexpected inputs cause corruption?</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Interface faults</a:t>
                      </a:r>
                      <a:endParaRPr lang="en-GB" sz="12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Do all function and method calls have the correct number of parameters?</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Do formal and actual parameter types match? </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Are the parameters in the right order? </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If components access shared memory, do they have the same model of the shared memory structure?</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Storage management faults</a:t>
                      </a:r>
                      <a:endParaRPr lang="en-GB" sz="12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If a linked structure is modified, have all links been correctly reassigned?</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If dynamic storage is used, has space been allocated correctly?</a:t>
                      </a:r>
                      <a:endParaRPr lang="en-GB" sz="12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200">
                          <a:solidFill>
                            <a:srgbClr val="000000"/>
                          </a:solidFill>
                          <a:latin typeface="Arial"/>
                          <a:ea typeface="Times New Roman"/>
                          <a:cs typeface="Arial"/>
                        </a:rPr>
                        <a:t>Is space explicitly deallocated after it is no longer required?</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Exception management faults</a:t>
                      </a:r>
                      <a:endParaRPr lang="en-GB" sz="12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200" dirty="0">
                          <a:solidFill>
                            <a:srgbClr val="000000"/>
                          </a:solidFill>
                          <a:latin typeface="Arial"/>
                          <a:ea typeface="Times New Roman"/>
                          <a:cs typeface="Arial"/>
                        </a:rPr>
                        <a:t>Have all possible error conditions been taken into account</a:t>
                      </a:r>
                      <a:r>
                        <a:rPr lang="en-US"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TotalTime>
  <Words>1167</Words>
  <Application>Microsoft Macintosh PowerPoint</Application>
  <PresentationFormat>On-screen Show (4:3)</PresentationFormat>
  <Paragraphs>102</Paragraphs>
  <Slides>14</Slides>
  <Notes>0</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Figures – Chapter 24</vt:lpstr>
      <vt:lpstr>Figure 24.1  Quality management and software development </vt:lpstr>
      <vt:lpstr>Figure 24.2  Quality management and software development </vt:lpstr>
      <vt:lpstr>Figure 24.3  Process-based quality </vt:lpstr>
      <vt:lpstr>Figure 24.4  Product and process standards </vt:lpstr>
      <vt:lpstr>Figure 24.5  ISO 9001 core processes </vt:lpstr>
      <vt:lpstr>Figure 24.6  ISO 9001 and quality management </vt:lpstr>
      <vt:lpstr>Figure 24.7  The software review process </vt:lpstr>
      <vt:lpstr>Figure 24.8  An inspection checklist </vt:lpstr>
      <vt:lpstr>Figure 24.9  Predictor and control measurements </vt:lpstr>
      <vt:lpstr>Figure 24.10  Relationships between internal and external software </vt:lpstr>
      <vt:lpstr>Figure 24.11 Static software product metrics</vt:lpstr>
      <vt:lpstr>Figure 24.12  The CK object-oriented metrics suite </vt:lpstr>
      <vt:lpstr>Figure 24.13  The process of product measurement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24</dc:title>
  <dc:creator>Ian Sommerville</dc:creator>
  <cp:lastModifiedBy>Ian Sommerville</cp:lastModifiedBy>
  <cp:revision>1</cp:revision>
  <dcterms:created xsi:type="dcterms:W3CDTF">2009-11-30T20:53:32Z</dcterms:created>
  <dcterms:modified xsi:type="dcterms:W3CDTF">2009-11-30T21:14:35Z</dcterms:modified>
</cp:coreProperties>
</file>