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2A0BA05-32FD-0143-A734-72B61622214E}"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2A0BA05-32FD-0143-A734-72B61622214E}"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2A0BA05-32FD-0143-A734-72B61622214E}"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2A0BA05-32FD-0143-A734-72B61622214E}"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2A0BA05-32FD-0143-A734-72B61622214E}"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2A0BA05-32FD-0143-A734-72B61622214E}"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2A0BA05-32FD-0143-A734-72B61622214E}" type="datetimeFigureOut">
              <a:rPr lang="en-US" smtClean="0"/>
              <a:t>11/30/09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2A0BA05-32FD-0143-A734-72B61622214E}" type="datetimeFigureOut">
              <a:rPr lang="en-US" smtClean="0"/>
              <a:t>11/30/09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0BA05-32FD-0143-A734-72B61622214E}" type="datetimeFigureOut">
              <a:rPr lang="en-US" smtClean="0"/>
              <a:t>11/30/09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2A0BA05-32FD-0143-A734-72B61622214E}"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2A0BA05-32FD-0143-A734-72B61622214E}"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EBCE9-A86B-9C48-9EF4-AA1E30B0DC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0BA05-32FD-0143-A734-72B61622214E}" type="datetimeFigureOut">
              <a:rPr lang="en-US" smtClean="0"/>
              <a:t>11/30/09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EBCE9-A86B-9C48-9EF4-AA1E30B0DC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26</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26.9  </a:t>
            </a:r>
            <a:r>
              <a:rPr lang="en-US" dirty="0"/>
              <a:t>Goals and associated practices in the </a:t>
            </a:r>
            <a:r>
              <a:rPr lang="en-US" dirty="0" smtClean="0"/>
              <a:t>CMMI</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3997959"/>
        </p:xfrm>
        <a:graphic>
          <a:graphicData uri="http://schemas.openxmlformats.org/drawingml/2006/table">
            <a:tbl>
              <a:tblPr firstRow="1" bandRow="1">
                <a:tableStyleId>{5C22544A-7EE6-4342-B048-85BDC9FD1C3A}</a:tableStyleId>
              </a:tblPr>
              <a:tblGrid>
                <a:gridCol w="3285523"/>
                <a:gridCol w="4944077"/>
              </a:tblGrid>
              <a:tr h="370840">
                <a:tc>
                  <a:txBody>
                    <a:bodyPr/>
                    <a:lstStyle/>
                    <a:p>
                      <a:pPr algn="l">
                        <a:spcAft>
                          <a:spcPts val="0"/>
                        </a:spcAft>
                      </a:pPr>
                      <a:r>
                        <a:rPr lang="en-GB" sz="1400" b="1" dirty="0" smtClean="0">
                          <a:solidFill>
                            <a:srgbClr val="000000"/>
                          </a:solidFill>
                          <a:latin typeface="Arial"/>
                          <a:ea typeface="Times New Roman"/>
                          <a:cs typeface="Arial"/>
                        </a:rPr>
                        <a:t>Goal</a:t>
                      </a:r>
                      <a:endParaRPr lang="en-GB" sz="1400" b="1"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b="1" dirty="0">
                          <a:solidFill>
                            <a:srgbClr val="000000"/>
                          </a:solidFill>
                          <a:latin typeface="Arial"/>
                          <a:ea typeface="Times New Roman"/>
                          <a:cs typeface="Arial"/>
                        </a:rPr>
                        <a:t>Associated </a:t>
                      </a:r>
                      <a:r>
                        <a:rPr lang="en-GB" sz="1400" b="1" dirty="0" smtClean="0">
                          <a:solidFill>
                            <a:srgbClr val="000000"/>
                          </a:solidFill>
                          <a:latin typeface="Arial"/>
                          <a:ea typeface="Times New Roman"/>
                          <a:cs typeface="Arial"/>
                        </a:rPr>
                        <a:t>practices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The </a:t>
                      </a:r>
                      <a:r>
                        <a:rPr lang="en-GB" sz="1400" dirty="0">
                          <a:solidFill>
                            <a:srgbClr val="000000"/>
                          </a:solidFill>
                          <a:latin typeface="Arial"/>
                          <a:ea typeface="Times New Roman"/>
                          <a:cs typeface="Arial"/>
                        </a:rPr>
                        <a:t>requirements are analyzed and validated, and a definition of the required functionality is developed.</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Analyze derived requirements systematically to ensure that they are necessary and sufficient.</a:t>
                      </a:r>
                    </a:p>
                  </a:txBody>
                  <a:tcPr marL="73025" marR="73025" marT="0" marB="0"/>
                </a:tc>
              </a:tr>
              <a:tr h="370840">
                <a:tc>
                  <a:txBody>
                    <a:bodyPr/>
                    <a:lstStyle/>
                    <a:p>
                      <a:pPr algn="l">
                        <a:spcAft>
                          <a:spcPts val="0"/>
                        </a:spcAft>
                      </a:pP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Validate requirements to ensure that the resulting product will perform as intended in the user’s environment, using multiple techniques as appropriate.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Root causes of defects and other problems are systematically determined.</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Select the critical defects and other problems for analysis.</a:t>
                      </a:r>
                    </a:p>
                  </a:txBody>
                  <a:tcPr marL="73025" marR="73025" marT="0" marB="91440"/>
                </a:tc>
              </a:tr>
              <a:tr h="370840">
                <a:tc>
                  <a:txBody>
                    <a:bodyPr/>
                    <a:lstStyle/>
                    <a:p>
                      <a:pPr algn="l">
                        <a:spcAft>
                          <a:spcPts val="0"/>
                        </a:spcAft>
                      </a:pP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Perform causal analysis of selected defects and other problems and propose actions to address them.</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The process is institutionalized as a defined process.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Establish and maintain an organizational policy for planning and performing the requirements development process.</a:t>
                      </a:r>
                    </a:p>
                  </a:txBody>
                  <a:tcPr marL="73025" marR="73025" marT="0" marB="91440"/>
                </a:tc>
              </a:tr>
              <a:tr h="370840">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26.10 </a:t>
            </a:r>
            <a:r>
              <a:rPr lang="en-GB" dirty="0" smtClean="0"/>
              <a:t> </a:t>
            </a:r>
            <a:r>
              <a:rPr lang="en-GB" dirty="0"/>
              <a:t>The CMMI staged maturity model</a:t>
            </a:r>
            <a:r>
              <a:rPr lang="en-GB" dirty="0" smtClean="0"/>
              <a:t> </a:t>
            </a:r>
            <a:endParaRPr lang="en-US" dirty="0"/>
          </a:p>
        </p:txBody>
      </p:sp>
      <p:pic>
        <p:nvPicPr>
          <p:cNvPr id="4" name="Content Placeholder 3" descr="26.10 StagesCMMI.eps"/>
          <p:cNvPicPr>
            <a:picLocks noGrp="1" noChangeAspect="1"/>
          </p:cNvPicPr>
          <p:nvPr>
            <p:ph idx="1"/>
          </p:nvPr>
        </p:nvPicPr>
        <mc:AlternateContent>
          <mc:Choice xmlns:ma="http://schemas.microsoft.com/office/mac/drawingml/2008/main" Requires="ma">
            <p:blipFill>
              <a:blip r:embed="rId2"/>
              <a:srcRect l="-8446" r="-8446"/>
              <a:stretch>
                <a:fillRect/>
              </a:stretch>
            </p:blipFill>
          </mc:Choice>
          <mc:Fallback>
            <p:blipFill>
              <a:blip r:embed="rId3"/>
              <a:srcRect l="-8446" r="-8446"/>
              <a:stretch>
                <a:fillRect/>
              </a:stretch>
            </p:blipFill>
          </mc:Fallback>
        </mc:AlternateConten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26.11  </a:t>
            </a:r>
            <a:r>
              <a:rPr lang="en-GB" dirty="0"/>
              <a:t> A process capability profile</a:t>
            </a:r>
            <a:r>
              <a:rPr lang="en-GB" dirty="0" smtClean="0"/>
              <a:t> </a:t>
            </a:r>
            <a:endParaRPr lang="en-US" dirty="0"/>
          </a:p>
        </p:txBody>
      </p:sp>
      <p:pic>
        <p:nvPicPr>
          <p:cNvPr id="4" name="Content Placeholder 3" descr="26.11 CMMIProcessProfile.eps"/>
          <p:cNvPicPr>
            <a:picLocks noGrp="1" noChangeAspect="1"/>
          </p:cNvPicPr>
          <p:nvPr>
            <p:ph idx="1"/>
          </p:nvPr>
        </p:nvPicPr>
        <mc:AlternateContent>
          <mc:Choice xmlns:ma="http://schemas.microsoft.com/office/mac/drawingml/2008/main" Requires="ma">
            <p:blipFill>
              <a:blip r:embed="rId2"/>
              <a:srcRect l="-32237" r="-32237"/>
              <a:stretch>
                <a:fillRect/>
              </a:stretch>
            </p:blipFill>
          </mc:Choice>
          <mc:Fallback>
            <p:blipFill>
              <a:blip r:embed="rId3"/>
              <a:srcRect l="-32237" r="-32237"/>
              <a:stretch>
                <a:fillRect/>
              </a:stretch>
            </p:blipFill>
          </mc:Fallback>
        </mc:AlternateContent>
        <p:spPr>
          <a:xfrm>
            <a:off x="0" y="1600200"/>
            <a:ext cx="8229600" cy="4525963"/>
          </a:xfr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26.1  </a:t>
            </a:r>
            <a:r>
              <a:rPr lang="en-US" dirty="0"/>
              <a:t>Factors affecting software product</a:t>
            </a:r>
            <a:r>
              <a:rPr lang="en-GB" dirty="0" smtClean="0"/>
              <a:t> quality</a:t>
            </a:r>
            <a:endParaRPr lang="en-US" dirty="0"/>
          </a:p>
        </p:txBody>
      </p:sp>
      <p:pic>
        <p:nvPicPr>
          <p:cNvPr id="4" name="Content Placeholder 3" descr="26.1 ProductQualityFactors.eps"/>
          <p:cNvPicPr>
            <a:picLocks noGrp="1" noChangeAspect="1"/>
          </p:cNvPicPr>
          <p:nvPr>
            <p:ph idx="1"/>
          </p:nvPr>
        </p:nvPicPr>
        <mc:AlternateContent>
          <mc:Choice xmlns:ma="http://schemas.microsoft.com/office/mac/drawingml/2008/main" Requires="ma">
            <p:blipFill>
              <a:blip r:embed="rId2"/>
              <a:srcRect l="-4549" r="-4549"/>
              <a:stretch>
                <a:fillRect/>
              </a:stretch>
            </p:blipFill>
          </mc:Choice>
          <mc:Fallback>
            <p:blipFill>
              <a:blip r:embed="rId3"/>
              <a:srcRect l="-4549" r="-4549"/>
              <a:stretch>
                <a:fillRect/>
              </a:stretch>
            </p:blipFill>
          </mc:Fallback>
        </mc:AlternateContent>
        <p:spPr>
          <a:xfrm>
            <a:off x="1624155" y="1600201"/>
            <a:ext cx="5686470" cy="3127339"/>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26.2  </a:t>
            </a:r>
            <a:r>
              <a:rPr lang="en-US" dirty="0"/>
              <a:t>Process attributes</a:t>
            </a:r>
            <a:r>
              <a:rPr lang="en-US" b="1" dirty="0"/>
              <a:t> </a:t>
            </a:r>
            <a:endParaRPr lang="en-US" dirty="0"/>
          </a:p>
        </p:txBody>
      </p:sp>
      <p:graphicFrame>
        <p:nvGraphicFramePr>
          <p:cNvPr id="4" name="Content Placeholder 3"/>
          <p:cNvGraphicFramePr>
            <a:graphicFrameLocks noGrp="1"/>
          </p:cNvGraphicFramePr>
          <p:nvPr>
            <p:ph idx="1"/>
          </p:nvPr>
        </p:nvGraphicFramePr>
        <p:xfrm>
          <a:off x="457200" y="1600200"/>
          <a:ext cx="8229600" cy="5044440"/>
        </p:xfrm>
        <a:graphic>
          <a:graphicData uri="http://schemas.openxmlformats.org/drawingml/2006/table">
            <a:tbl>
              <a:tblPr firstRow="1" bandRow="1">
                <a:tableStyleId>{5C22544A-7EE6-4342-B048-85BDC9FD1C3A}</a:tableStyleId>
              </a:tblPr>
              <a:tblGrid>
                <a:gridCol w="1529011"/>
                <a:gridCol w="6700589"/>
              </a:tblGrid>
              <a:tr h="370840">
                <a:tc>
                  <a:txBody>
                    <a:bodyPr/>
                    <a:lstStyle/>
                    <a:p>
                      <a:pPr algn="just">
                        <a:spcAft>
                          <a:spcPts val="0"/>
                        </a:spcAft>
                      </a:pPr>
                      <a:r>
                        <a:rPr lang="en-US" sz="1200" b="1" dirty="0">
                          <a:solidFill>
                            <a:srgbClr val="000000"/>
                          </a:solidFill>
                          <a:latin typeface="Arial"/>
                          <a:ea typeface="Times New Roman"/>
                          <a:cs typeface="Arial"/>
                        </a:rPr>
                        <a:t>Process characteristic</a:t>
                      </a:r>
                      <a:endParaRPr lang="en-GB" sz="12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200" b="1">
                          <a:solidFill>
                            <a:srgbClr val="000000"/>
                          </a:solidFill>
                          <a:latin typeface="Arial"/>
                          <a:ea typeface="Times New Roman"/>
                          <a:cs typeface="Arial"/>
                        </a:rPr>
                        <a:t>Key issues</a:t>
                      </a:r>
                      <a:endParaRPr lang="en-GB" sz="1200" b="1">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200">
                          <a:solidFill>
                            <a:srgbClr val="000000"/>
                          </a:solidFill>
                          <a:latin typeface="Arial"/>
                          <a:ea typeface="Times New Roman"/>
                          <a:cs typeface="Arial"/>
                        </a:rPr>
                        <a:t>Understandability </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To what extent is the process explicitly defined and how easy is it to understand the process definition?</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Standardization</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To what extent is the process based on a standard generic process? This may be important for some customers who require conformance with a set of defined process standards. To what extent is the same process used in all parts of a company?</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Visibility </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Do the process activities culminate in clear results, so that the progress of the process is externally visible?</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Measurability</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Does the process include data collection or other activities that allow process or product characteristics to be measured?</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Supportability</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To what extent can software tools be used to support the process activities?</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Acceptability </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Is the defined process acceptable to and usable by the engineers responsible for producing the software product?</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Reliability </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Is the process designed in such a way that process errors are avoided or trapped before they result in product errors?</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Robustness</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Can the process continue in spite of unexpected problems?</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Maintainability </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a:solidFill>
                            <a:srgbClr val="000000"/>
                          </a:solidFill>
                          <a:latin typeface="Arial"/>
                          <a:ea typeface="Times New Roman"/>
                          <a:cs typeface="Arial"/>
                        </a:rPr>
                        <a:t>Can the process evolve to reflect changing organizational requirements or identified process improvements?</a:t>
                      </a:r>
                      <a:endParaRPr lang="en-GB" sz="12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200">
                          <a:solidFill>
                            <a:srgbClr val="000000"/>
                          </a:solidFill>
                          <a:latin typeface="Arial"/>
                          <a:ea typeface="Times New Roman"/>
                          <a:cs typeface="Arial"/>
                        </a:rPr>
                        <a:t>Rapidity </a:t>
                      </a:r>
                      <a:endParaRPr lang="en-GB" sz="12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200" dirty="0">
                          <a:solidFill>
                            <a:srgbClr val="000000"/>
                          </a:solidFill>
                          <a:latin typeface="Arial"/>
                          <a:ea typeface="Times New Roman"/>
                          <a:cs typeface="Arial"/>
                        </a:rPr>
                        <a:t>How fast can the process of delivering a system from a given specification be completed?</a:t>
                      </a:r>
                      <a:endParaRPr lang="en-GB" sz="12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26.3  </a:t>
            </a:r>
            <a:r>
              <a:rPr lang="en-US" dirty="0"/>
              <a:t>The process improvement cycle</a:t>
            </a:r>
            <a:r>
              <a:rPr lang="en-GB" dirty="0" smtClean="0"/>
              <a:t> </a:t>
            </a:r>
            <a:endParaRPr lang="en-US" dirty="0"/>
          </a:p>
        </p:txBody>
      </p:sp>
      <p:pic>
        <p:nvPicPr>
          <p:cNvPr id="4" name="Content Placeholder 3" descr="26.3 Process improvement.eps"/>
          <p:cNvPicPr>
            <a:picLocks noGrp="1" noChangeAspect="1"/>
          </p:cNvPicPr>
          <p:nvPr>
            <p:ph idx="1"/>
          </p:nvPr>
        </p:nvPicPr>
        <mc:AlternateContent>
          <mc:Choice xmlns:ma="http://schemas.microsoft.com/office/mac/drawingml/2008/main" Requires="ma">
            <p:blipFill>
              <a:blip r:embed="rId2"/>
              <a:srcRect l="-20824" r="-20824"/>
              <a:stretch>
                <a:fillRect/>
              </a:stretch>
            </p:blipFill>
          </mc:Choice>
          <mc:Fallback>
            <p:blipFill>
              <a:blip r:embed="rId3"/>
              <a:srcRect l="-20824" r="-20824"/>
              <a:stretch>
                <a:fillRect/>
              </a:stretch>
            </p:blipFill>
          </mc:Fallback>
        </mc:AlternateContent>
        <p:spPr>
          <a:xfrm>
            <a:off x="1011177" y="1802850"/>
            <a:ext cx="6541828" cy="3597753"/>
          </a:xfr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26.4  </a:t>
            </a:r>
            <a:r>
              <a:rPr lang="en-US" dirty="0"/>
              <a:t>The GQM paradigm</a:t>
            </a:r>
            <a:r>
              <a:rPr lang="en-GB" dirty="0" smtClean="0"/>
              <a:t> </a:t>
            </a:r>
            <a:endParaRPr lang="en-US" dirty="0"/>
          </a:p>
        </p:txBody>
      </p:sp>
      <p:pic>
        <p:nvPicPr>
          <p:cNvPr id="4" name="Content Placeholder 3" descr="26.4 GQM-diagram.eps"/>
          <p:cNvPicPr>
            <a:picLocks noGrp="1" noChangeAspect="1"/>
          </p:cNvPicPr>
          <p:nvPr>
            <p:ph idx="1"/>
          </p:nvPr>
        </p:nvPicPr>
        <mc:AlternateContent>
          <mc:Choice xmlns:ma="http://schemas.microsoft.com/office/mac/drawingml/2008/main" Requires="ma">
            <p:blipFill>
              <a:blip r:embed="rId2"/>
              <a:srcRect t="-20940" b="-20940"/>
              <a:stretch>
                <a:fillRect/>
              </a:stretch>
            </p:blipFill>
          </mc:Choice>
          <mc:Fallback>
            <p:blipFill>
              <a:blip r:embed="rId3"/>
              <a:srcRect t="-20940" b="-20940"/>
              <a:stretch>
                <a:fillRect/>
              </a:stretch>
            </p:blipFill>
          </mc:Fallback>
        </mc:AlternateConten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26.5  </a:t>
            </a:r>
            <a:r>
              <a:rPr lang="en-US" dirty="0"/>
              <a:t>Aspects of process analysis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4765040"/>
        </p:xfrm>
        <a:graphic>
          <a:graphicData uri="http://schemas.openxmlformats.org/drawingml/2006/table">
            <a:tbl>
              <a:tblPr firstRow="1" bandRow="1">
                <a:tableStyleId>{5C22544A-7EE6-4342-B048-85BDC9FD1C3A}</a:tableStyleId>
              </a:tblPr>
              <a:tblGrid>
                <a:gridCol w="1799243"/>
                <a:gridCol w="6430357"/>
              </a:tblGrid>
              <a:tr h="370840">
                <a:tc>
                  <a:txBody>
                    <a:bodyPr/>
                    <a:lstStyle/>
                    <a:p>
                      <a:pPr indent="347345" algn="just">
                        <a:spcAft>
                          <a:spcPts val="300"/>
                        </a:spcAft>
                        <a:tabLst>
                          <a:tab pos="342900" algn="l"/>
                          <a:tab pos="685800" algn="l"/>
                          <a:tab pos="1028700" algn="l"/>
                        </a:tabLst>
                      </a:pPr>
                      <a:r>
                        <a:rPr lang="en-GB" sz="1200" b="1" dirty="0" smtClean="0">
                          <a:solidFill>
                            <a:srgbClr val="000000"/>
                          </a:solidFill>
                          <a:latin typeface="Arial"/>
                          <a:ea typeface="Times New Roman"/>
                          <a:cs typeface="Arial"/>
                        </a:rPr>
                        <a:t>Process </a:t>
                      </a:r>
                      <a:r>
                        <a:rPr lang="en-GB" sz="1200" b="1" dirty="0">
                          <a:solidFill>
                            <a:srgbClr val="000000"/>
                          </a:solidFill>
                          <a:latin typeface="Arial"/>
                          <a:ea typeface="Times New Roman"/>
                          <a:cs typeface="Arial"/>
                        </a:rPr>
                        <a:t>aspect</a:t>
                      </a:r>
                      <a:endParaRPr lang="en-GB" sz="1200" dirty="0">
                        <a:solidFill>
                          <a:srgbClr val="000000"/>
                        </a:solidFill>
                        <a:latin typeface="Arial"/>
                        <a:ea typeface="Times New Roman"/>
                        <a:cs typeface="Arial"/>
                      </a:endParaRPr>
                    </a:p>
                  </a:txBody>
                  <a:tcPr marL="68580" marR="68580" marT="0" marB="0"/>
                </a:tc>
                <a:tc>
                  <a:txBody>
                    <a:bodyPr/>
                    <a:lstStyle/>
                    <a:p>
                      <a:pPr indent="347345" algn="just">
                        <a:spcAft>
                          <a:spcPts val="300"/>
                        </a:spcAft>
                        <a:tabLst>
                          <a:tab pos="342900" algn="l"/>
                          <a:tab pos="685800" algn="l"/>
                          <a:tab pos="1028700" algn="l"/>
                        </a:tabLst>
                      </a:pPr>
                      <a:r>
                        <a:rPr lang="en-GB" sz="1200" b="1" dirty="0" smtClean="0">
                          <a:solidFill>
                            <a:srgbClr val="000000"/>
                          </a:solidFill>
                          <a:latin typeface="Arial"/>
                          <a:ea typeface="Times New Roman"/>
                          <a:cs typeface="Arial"/>
                        </a:rPr>
                        <a:t>Questions</a:t>
                      </a:r>
                      <a:endParaRPr lang="en-GB" sz="1200" dirty="0">
                        <a:solidFill>
                          <a:srgbClr val="000000"/>
                        </a:solidFill>
                        <a:latin typeface="Arial"/>
                        <a:ea typeface="Times New Roman"/>
                        <a:cs typeface="Arial"/>
                      </a:endParaRPr>
                    </a:p>
                  </a:txBody>
                  <a:tcPr marL="68580" marR="68580" marT="0" marB="0"/>
                </a:tc>
              </a:tr>
              <a:tr h="370840">
                <a:tc>
                  <a:txBody>
                    <a:bodyPr/>
                    <a:lstStyle/>
                    <a:p>
                      <a:pPr indent="0" algn="l">
                        <a:spcAft>
                          <a:spcPts val="300"/>
                        </a:spcAft>
                        <a:tabLst>
                          <a:tab pos="342900" algn="l"/>
                          <a:tab pos="685800" algn="l"/>
                          <a:tab pos="1028700" algn="l"/>
                        </a:tabLst>
                      </a:pPr>
                      <a:r>
                        <a:rPr lang="en-GB" sz="1200" dirty="0" smtClean="0">
                          <a:solidFill>
                            <a:srgbClr val="000000"/>
                          </a:solidFill>
                          <a:latin typeface="Arial"/>
                          <a:ea typeface="Times New Roman"/>
                          <a:cs typeface="Arial"/>
                        </a:rPr>
                        <a:t>Adoption </a:t>
                      </a:r>
                      <a:r>
                        <a:rPr lang="en-GB" sz="1200" dirty="0">
                          <a:solidFill>
                            <a:srgbClr val="000000"/>
                          </a:solidFill>
                          <a:latin typeface="Arial"/>
                          <a:ea typeface="Times New Roman"/>
                          <a:cs typeface="Arial"/>
                        </a:rPr>
                        <a:t>and standardization</a:t>
                      </a:r>
                    </a:p>
                  </a:txBody>
                  <a:tcPr marL="68580" marR="68580" marT="0" marB="0"/>
                </a:tc>
                <a:tc>
                  <a:txBody>
                    <a:bodyPr/>
                    <a:lstStyle/>
                    <a:p>
                      <a:pPr indent="347345" algn="just">
                        <a:spcAft>
                          <a:spcPts val="300"/>
                        </a:spcAft>
                        <a:tabLst>
                          <a:tab pos="342900" algn="l"/>
                          <a:tab pos="685800" algn="l"/>
                          <a:tab pos="1028700" algn="l"/>
                        </a:tabLst>
                      </a:pPr>
                      <a:r>
                        <a:rPr lang="en-GB" sz="1200">
                          <a:solidFill>
                            <a:srgbClr val="000000"/>
                          </a:solidFill>
                          <a:latin typeface="Arial"/>
                          <a:ea typeface="Times New Roman"/>
                          <a:cs typeface="Arial"/>
                        </a:rPr>
                        <a:t>Is the process documented and standardized across the organization? If not, does this mean that any measurements made are specific only to a single process instance? If processes are not standardized, then changes to one process may not be transferable to comparable processes elsewhere in the company.</a:t>
                      </a:r>
                    </a:p>
                  </a:txBody>
                  <a:tcPr marL="68580" marR="68580" marT="0" marB="0"/>
                </a:tc>
              </a:tr>
              <a:tr h="370840">
                <a:tc>
                  <a:txBody>
                    <a:bodyPr/>
                    <a:lstStyle/>
                    <a:p>
                      <a:pPr indent="0" algn="l">
                        <a:spcAft>
                          <a:spcPts val="300"/>
                        </a:spcAft>
                        <a:tabLst>
                          <a:tab pos="342900" algn="l"/>
                          <a:tab pos="685800" algn="l"/>
                          <a:tab pos="1028700" algn="l"/>
                        </a:tabLst>
                      </a:pPr>
                      <a:r>
                        <a:rPr lang="en-GB" sz="1200" dirty="0">
                          <a:solidFill>
                            <a:srgbClr val="000000"/>
                          </a:solidFill>
                          <a:latin typeface="Arial"/>
                          <a:ea typeface="Times New Roman"/>
                          <a:cs typeface="Arial"/>
                        </a:rPr>
                        <a:t>Software engineering practice</a:t>
                      </a:r>
                    </a:p>
                  </a:txBody>
                  <a:tcPr marL="68580" marR="68580" marT="0" marB="0"/>
                </a:tc>
                <a:tc>
                  <a:txBody>
                    <a:bodyPr/>
                    <a:lstStyle/>
                    <a:p>
                      <a:pPr indent="347345" algn="just">
                        <a:spcAft>
                          <a:spcPts val="300"/>
                        </a:spcAft>
                        <a:tabLst>
                          <a:tab pos="342900" algn="l"/>
                          <a:tab pos="685800" algn="l"/>
                          <a:tab pos="1028700" algn="l"/>
                        </a:tabLst>
                      </a:pPr>
                      <a:r>
                        <a:rPr lang="en-GB" sz="1200">
                          <a:solidFill>
                            <a:srgbClr val="000000"/>
                          </a:solidFill>
                          <a:latin typeface="Arial"/>
                          <a:ea typeface="Times New Roman"/>
                          <a:cs typeface="Arial"/>
                        </a:rPr>
                        <a:t>Are there known, good software engineering practices that are not included in the process? Why are they not included? Does the lack of these practices affect product characteristics, such as the number of defects in a delivered software system?</a:t>
                      </a:r>
                    </a:p>
                  </a:txBody>
                  <a:tcPr marL="68580" marR="68580" marT="0" marB="0"/>
                </a:tc>
              </a:tr>
              <a:tr h="370840">
                <a:tc>
                  <a:txBody>
                    <a:bodyPr/>
                    <a:lstStyle/>
                    <a:p>
                      <a:pPr indent="0" algn="l">
                        <a:spcAft>
                          <a:spcPts val="300"/>
                        </a:spcAft>
                        <a:tabLst>
                          <a:tab pos="342900" algn="l"/>
                          <a:tab pos="685800" algn="l"/>
                          <a:tab pos="1028700" algn="l"/>
                        </a:tabLst>
                      </a:pPr>
                      <a:r>
                        <a:rPr lang="en-GB" sz="1200" dirty="0">
                          <a:solidFill>
                            <a:srgbClr val="000000"/>
                          </a:solidFill>
                          <a:latin typeface="Arial"/>
                          <a:ea typeface="Times New Roman"/>
                          <a:cs typeface="Arial"/>
                        </a:rPr>
                        <a:t>Organizational constraints</a:t>
                      </a:r>
                    </a:p>
                  </a:txBody>
                  <a:tcPr marL="68580" marR="68580" marT="0" marB="0"/>
                </a:tc>
                <a:tc>
                  <a:txBody>
                    <a:bodyPr/>
                    <a:lstStyle/>
                    <a:p>
                      <a:pPr indent="347345" algn="just">
                        <a:spcAft>
                          <a:spcPts val="300"/>
                        </a:spcAft>
                        <a:tabLst>
                          <a:tab pos="342900" algn="l"/>
                          <a:tab pos="685800" algn="l"/>
                          <a:tab pos="1028700" algn="l"/>
                        </a:tabLst>
                      </a:pPr>
                      <a:r>
                        <a:rPr lang="en-GB" sz="1200">
                          <a:solidFill>
                            <a:srgbClr val="000000"/>
                          </a:solidFill>
                          <a:latin typeface="Arial"/>
                          <a:ea typeface="Times New Roman"/>
                          <a:cs typeface="Arial"/>
                        </a:rPr>
                        <a:t>What are the organizational constraints that affect the process design and the ways that the process is performed? For example, if the process involves dealing with classified material, there may be activities in the process to check that classified information is not included in any material due to be released to external organizations. Organizational constraints may mean that possible process changes cannot be made.</a:t>
                      </a:r>
                    </a:p>
                  </a:txBody>
                  <a:tcPr marL="68580" marR="68580" marT="0" marB="0"/>
                </a:tc>
              </a:tr>
              <a:tr h="370840">
                <a:tc>
                  <a:txBody>
                    <a:bodyPr/>
                    <a:lstStyle/>
                    <a:p>
                      <a:pPr indent="0" algn="l">
                        <a:spcAft>
                          <a:spcPts val="300"/>
                        </a:spcAft>
                        <a:tabLst>
                          <a:tab pos="342900" algn="l"/>
                          <a:tab pos="685800" algn="l"/>
                          <a:tab pos="1028700" algn="l"/>
                        </a:tabLst>
                      </a:pPr>
                      <a:r>
                        <a:rPr lang="en-GB" sz="1200" dirty="0">
                          <a:solidFill>
                            <a:srgbClr val="000000"/>
                          </a:solidFill>
                          <a:latin typeface="Arial"/>
                          <a:ea typeface="Times New Roman"/>
                          <a:cs typeface="Arial"/>
                        </a:rPr>
                        <a:t>Communications</a:t>
                      </a:r>
                    </a:p>
                  </a:txBody>
                  <a:tcPr marL="68580" marR="68580" marT="0" marB="0"/>
                </a:tc>
                <a:tc>
                  <a:txBody>
                    <a:bodyPr/>
                    <a:lstStyle/>
                    <a:p>
                      <a:pPr indent="347345" algn="just">
                        <a:spcAft>
                          <a:spcPts val="300"/>
                        </a:spcAft>
                        <a:tabLst>
                          <a:tab pos="342900" algn="l"/>
                          <a:tab pos="685800" algn="l"/>
                          <a:tab pos="1028700" algn="l"/>
                        </a:tabLst>
                      </a:pPr>
                      <a:r>
                        <a:rPr lang="en-GB" sz="1200">
                          <a:solidFill>
                            <a:srgbClr val="000000"/>
                          </a:solidFill>
                          <a:latin typeface="Arial"/>
                          <a:ea typeface="Times New Roman"/>
                          <a:cs typeface="Arial"/>
                        </a:rPr>
                        <a:t>How are communications managed in the process? How do communication issues relate to the process measurements that have been made? Communication problems are a major issue in many processes and communication bottlenecks are often the reasons for project delays. </a:t>
                      </a:r>
                    </a:p>
                  </a:txBody>
                  <a:tcPr marL="68580" marR="68580" marT="0" marB="0"/>
                </a:tc>
              </a:tr>
              <a:tr h="370840">
                <a:tc>
                  <a:txBody>
                    <a:bodyPr/>
                    <a:lstStyle/>
                    <a:p>
                      <a:pPr indent="0" algn="l">
                        <a:spcAft>
                          <a:spcPts val="300"/>
                        </a:spcAft>
                        <a:tabLst>
                          <a:tab pos="342900" algn="l"/>
                          <a:tab pos="685800" algn="l"/>
                          <a:tab pos="1028700" algn="l"/>
                        </a:tabLst>
                      </a:pPr>
                      <a:r>
                        <a:rPr lang="en-GB" sz="1200" dirty="0">
                          <a:solidFill>
                            <a:srgbClr val="000000"/>
                          </a:solidFill>
                          <a:latin typeface="Arial"/>
                          <a:ea typeface="Times New Roman"/>
                          <a:cs typeface="Arial"/>
                        </a:rPr>
                        <a:t>Introspection</a:t>
                      </a:r>
                    </a:p>
                  </a:txBody>
                  <a:tcPr marL="68580" marR="68580" marT="0" marB="0"/>
                </a:tc>
                <a:tc>
                  <a:txBody>
                    <a:bodyPr/>
                    <a:lstStyle/>
                    <a:p>
                      <a:pPr indent="347345" algn="just">
                        <a:spcAft>
                          <a:spcPts val="300"/>
                        </a:spcAft>
                        <a:tabLst>
                          <a:tab pos="342900" algn="l"/>
                          <a:tab pos="685800" algn="l"/>
                          <a:tab pos="1028700" algn="l"/>
                        </a:tabLst>
                      </a:pPr>
                      <a:r>
                        <a:rPr lang="en-GB" sz="1200">
                          <a:solidFill>
                            <a:srgbClr val="000000"/>
                          </a:solidFill>
                          <a:latin typeface="Arial"/>
                          <a:ea typeface="Times New Roman"/>
                          <a:cs typeface="Arial"/>
                        </a:rPr>
                        <a:t>Is the process reflective (i.e., do the actors involved in the process explicitly think about and discuss the process and how it might be improved)? Are there mechanisms through which process actors can propose process improvements?</a:t>
                      </a:r>
                    </a:p>
                  </a:txBody>
                  <a:tcPr marL="68580" marR="68580" marT="0" marB="0"/>
                </a:tc>
              </a:tr>
              <a:tr h="370840">
                <a:tc>
                  <a:txBody>
                    <a:bodyPr/>
                    <a:lstStyle/>
                    <a:p>
                      <a:pPr indent="0" algn="l">
                        <a:spcAft>
                          <a:spcPts val="300"/>
                        </a:spcAft>
                        <a:tabLst>
                          <a:tab pos="342900" algn="l"/>
                          <a:tab pos="685800" algn="l"/>
                          <a:tab pos="1028700" algn="l"/>
                        </a:tabLst>
                      </a:pPr>
                      <a:r>
                        <a:rPr lang="en-GB" sz="1200" dirty="0">
                          <a:solidFill>
                            <a:srgbClr val="000000"/>
                          </a:solidFill>
                          <a:latin typeface="Arial"/>
                          <a:ea typeface="Times New Roman"/>
                          <a:cs typeface="Arial"/>
                        </a:rPr>
                        <a:t>Learning</a:t>
                      </a:r>
                    </a:p>
                  </a:txBody>
                  <a:tcPr marL="68580" marR="68580" marT="0" marB="0"/>
                </a:tc>
                <a:tc>
                  <a:txBody>
                    <a:bodyPr/>
                    <a:lstStyle/>
                    <a:p>
                      <a:pPr indent="347345" algn="just">
                        <a:spcAft>
                          <a:spcPts val="300"/>
                        </a:spcAft>
                        <a:tabLst>
                          <a:tab pos="342900" algn="l"/>
                          <a:tab pos="685800" algn="l"/>
                          <a:tab pos="1028700" algn="l"/>
                        </a:tabLst>
                      </a:pPr>
                      <a:r>
                        <a:rPr lang="en-GB" sz="1200">
                          <a:solidFill>
                            <a:srgbClr val="000000"/>
                          </a:solidFill>
                          <a:latin typeface="Arial"/>
                          <a:ea typeface="Times New Roman"/>
                          <a:cs typeface="Arial"/>
                        </a:rPr>
                        <a:t>How do people joining a development team learn about the software processes used? Does the company have process manuals and process training programs?</a:t>
                      </a:r>
                    </a:p>
                  </a:txBody>
                  <a:tcPr marL="68580" marR="68580" marT="0" marB="0"/>
                </a:tc>
              </a:tr>
              <a:tr h="370840">
                <a:tc>
                  <a:txBody>
                    <a:bodyPr/>
                    <a:lstStyle/>
                    <a:p>
                      <a:pPr indent="0" algn="l">
                        <a:spcAft>
                          <a:spcPts val="300"/>
                        </a:spcAft>
                        <a:tabLst>
                          <a:tab pos="342900" algn="l"/>
                          <a:tab pos="685800" algn="l"/>
                          <a:tab pos="1028700" algn="l"/>
                        </a:tabLst>
                      </a:pPr>
                      <a:r>
                        <a:rPr lang="en-GB" sz="1200" dirty="0">
                          <a:solidFill>
                            <a:srgbClr val="000000"/>
                          </a:solidFill>
                          <a:latin typeface="Arial"/>
                          <a:ea typeface="Times New Roman"/>
                          <a:cs typeface="Arial"/>
                        </a:rPr>
                        <a:t>Tool support</a:t>
                      </a:r>
                    </a:p>
                  </a:txBody>
                  <a:tcPr marL="68580" marR="68580" marT="0" marB="0"/>
                </a:tc>
                <a:tc>
                  <a:txBody>
                    <a:bodyPr/>
                    <a:lstStyle/>
                    <a:p>
                      <a:pPr indent="347345" algn="just">
                        <a:spcAft>
                          <a:spcPts val="300"/>
                        </a:spcAft>
                        <a:tabLst>
                          <a:tab pos="342900" algn="l"/>
                          <a:tab pos="685800" algn="l"/>
                          <a:tab pos="1028700" algn="l"/>
                        </a:tabLst>
                      </a:pPr>
                      <a:r>
                        <a:rPr lang="en-GB" sz="1200" dirty="0">
                          <a:solidFill>
                            <a:srgbClr val="000000"/>
                          </a:solidFill>
                          <a:latin typeface="Arial"/>
                          <a:ea typeface="Times New Roman"/>
                          <a:cs typeface="Arial"/>
                        </a:rPr>
                        <a:t>What aspects of the process are and aren’t supported by software tools? For unsupported areas, are there tools that could be deployed cost-effectively to provide support? For supported areas, are the tools effective and efficient? Are better tools available</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26.6  </a:t>
            </a:r>
            <a:r>
              <a:rPr lang="en-US" dirty="0"/>
              <a:t>The process change process</a:t>
            </a:r>
            <a:r>
              <a:rPr lang="en-GB" dirty="0" smtClean="0"/>
              <a:t> </a:t>
            </a:r>
            <a:endParaRPr lang="en-US" dirty="0"/>
          </a:p>
        </p:txBody>
      </p:sp>
      <p:pic>
        <p:nvPicPr>
          <p:cNvPr id="4" name="Content Placeholder 3" descr="26.6 ProcessChangeProcess.eps"/>
          <p:cNvPicPr>
            <a:picLocks noGrp="1" noChangeAspect="1"/>
          </p:cNvPicPr>
          <p:nvPr>
            <p:ph idx="1"/>
          </p:nvPr>
        </p:nvPicPr>
        <mc:AlternateContent>
          <mc:Choice xmlns:ma="http://schemas.microsoft.com/office/mac/drawingml/2008/main" Requires="ma">
            <p:blipFill>
              <a:blip r:embed="rId2"/>
              <a:srcRect t="-31036" b="-31036"/>
              <a:stretch>
                <a:fillRect/>
              </a:stretch>
            </p:blipFill>
          </mc:Choice>
          <mc:Fallback>
            <p:blipFill>
              <a:blip r:embed="rId3"/>
              <a:srcRect t="-31036" b="-31036"/>
              <a:stretch>
                <a:fillRect/>
              </a:stretch>
            </p:blipFill>
          </mc:Fallback>
        </mc:AlternateConten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26.7  </a:t>
            </a:r>
            <a:r>
              <a:rPr lang="en-GB" dirty="0"/>
              <a:t>Process areas in the CMMI</a:t>
            </a:r>
            <a:r>
              <a:rPr lang="en-GB" dirty="0" smtClean="0"/>
              <a:t> </a:t>
            </a:r>
            <a:r>
              <a:rPr lang="en-US" dirty="0" smtClean="0"/>
              <a:t>  </a:t>
            </a:r>
            <a:endParaRPr lang="en-US" dirty="0"/>
          </a:p>
        </p:txBody>
      </p:sp>
      <p:graphicFrame>
        <p:nvGraphicFramePr>
          <p:cNvPr id="4" name="Content Placeholder 3"/>
          <p:cNvGraphicFramePr>
            <a:graphicFrameLocks noGrp="1"/>
          </p:cNvGraphicFramePr>
          <p:nvPr>
            <p:ph idx="1"/>
          </p:nvPr>
        </p:nvGraphicFramePr>
        <p:xfrm>
          <a:off x="470716" y="1363598"/>
          <a:ext cx="8229600" cy="5283199"/>
        </p:xfrm>
        <a:graphic>
          <a:graphicData uri="http://schemas.openxmlformats.org/drawingml/2006/table">
            <a:tbl>
              <a:tblPr firstRow="1" bandRow="1">
                <a:tableStyleId>{5C22544A-7EE6-4342-B048-85BDC9FD1C3A}</a:tableStyleId>
              </a:tblPr>
              <a:tblGrid>
                <a:gridCol w="1569545"/>
                <a:gridCol w="2545255"/>
                <a:gridCol w="1373120"/>
                <a:gridCol w="2741680"/>
              </a:tblGrid>
              <a:tr h="370840">
                <a:tc>
                  <a:txBody>
                    <a:bodyPr/>
                    <a:lstStyle/>
                    <a:p>
                      <a:pPr algn="just">
                        <a:spcAft>
                          <a:spcPts val="0"/>
                        </a:spcAft>
                      </a:pPr>
                      <a:r>
                        <a:rPr lang="en-GB" sz="1400" b="1" dirty="0">
                          <a:solidFill>
                            <a:srgbClr val="000000"/>
                          </a:solidFill>
                          <a:latin typeface="Arial"/>
                          <a:ea typeface="Times New Roman"/>
                          <a:cs typeface="Arial"/>
                        </a:rPr>
                        <a:t>Category</a:t>
                      </a:r>
                    </a:p>
                  </a:txBody>
                  <a:tcPr marL="73025" marR="73025" marT="91440" marB="0"/>
                </a:tc>
                <a:tc>
                  <a:txBody>
                    <a:bodyPr/>
                    <a:lstStyle/>
                    <a:p>
                      <a:pPr algn="just">
                        <a:spcAft>
                          <a:spcPts val="0"/>
                        </a:spcAft>
                      </a:pPr>
                      <a:r>
                        <a:rPr lang="en-GB" sz="1400" b="1" dirty="0">
                          <a:solidFill>
                            <a:srgbClr val="000000"/>
                          </a:solidFill>
                          <a:latin typeface="Arial"/>
                          <a:ea typeface="Times New Roman"/>
                          <a:cs typeface="Arial"/>
                        </a:rPr>
                        <a:t>Process area</a:t>
                      </a:r>
                    </a:p>
                  </a:txBody>
                  <a:tcPr marL="73025" marR="73025" marT="91440" marB="0"/>
                </a:tc>
                <a:tc>
                  <a:txBody>
                    <a:bodyPr/>
                    <a:lstStyle/>
                    <a:p>
                      <a:pPr algn="just">
                        <a:spcAft>
                          <a:spcPts val="0"/>
                        </a:spcAft>
                      </a:pPr>
                      <a:r>
                        <a:rPr lang="en-GB" sz="1400" b="1" dirty="0">
                          <a:solidFill>
                            <a:srgbClr val="000000"/>
                          </a:solidFill>
                          <a:latin typeface="Arial"/>
                          <a:ea typeface="Times New Roman"/>
                          <a:cs typeface="Arial"/>
                        </a:rPr>
                        <a:t>Category</a:t>
                      </a:r>
                    </a:p>
                  </a:txBody>
                  <a:tcPr marL="73025" marR="73025" marT="91440" marB="0"/>
                </a:tc>
                <a:tc>
                  <a:txBody>
                    <a:bodyPr/>
                    <a:lstStyle/>
                    <a:p>
                      <a:pPr algn="just">
                        <a:spcAft>
                          <a:spcPts val="0"/>
                        </a:spcAft>
                      </a:pPr>
                      <a:r>
                        <a:rPr lang="en-GB" sz="1400" b="1" dirty="0">
                          <a:solidFill>
                            <a:srgbClr val="000000"/>
                          </a:solidFill>
                          <a:latin typeface="Arial"/>
                          <a:ea typeface="Times New Roman"/>
                          <a:cs typeface="Arial"/>
                        </a:rPr>
                        <a:t>Process area</a:t>
                      </a:r>
                    </a:p>
                  </a:txBody>
                  <a:tcPr marL="73025" marR="73025" marT="91440" marB="0"/>
                </a:tc>
              </a:tr>
              <a:tr h="370840">
                <a:tc>
                  <a:txBody>
                    <a:bodyPr/>
                    <a:lstStyle/>
                    <a:p>
                      <a:pPr algn="just">
                        <a:spcAft>
                          <a:spcPts val="0"/>
                        </a:spcAft>
                      </a:pPr>
                      <a:r>
                        <a:rPr lang="en-GB" sz="1400" dirty="0">
                          <a:solidFill>
                            <a:srgbClr val="000000"/>
                          </a:solidFill>
                          <a:latin typeface="Arial"/>
                          <a:ea typeface="Times New Roman"/>
                          <a:cs typeface="Arial"/>
                        </a:rPr>
                        <a:t>Process management</a:t>
                      </a: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Organizational process definition (OPD)</a:t>
                      </a:r>
                    </a:p>
                  </a:txBody>
                  <a:tcPr marL="73025" marR="73025" marT="0" marB="0" anchor="ctr"/>
                </a:tc>
                <a:tc>
                  <a:txBody>
                    <a:bodyPr/>
                    <a:lstStyle/>
                    <a:p>
                      <a:pPr algn="just">
                        <a:spcAft>
                          <a:spcPts val="0"/>
                        </a:spcAft>
                      </a:pPr>
                      <a:r>
                        <a:rPr lang="en-GB" sz="1400" dirty="0">
                          <a:solidFill>
                            <a:srgbClr val="000000"/>
                          </a:solidFill>
                          <a:latin typeface="Arial"/>
                          <a:ea typeface="Times New Roman"/>
                          <a:cs typeface="Arial"/>
                        </a:rPr>
                        <a:t>Engineering</a:t>
                      </a:r>
                    </a:p>
                  </a:txBody>
                  <a:tcPr marL="73025" marR="73025" marT="91440" marB="0"/>
                </a:tc>
                <a:tc>
                  <a:txBody>
                    <a:bodyPr/>
                    <a:lstStyle/>
                    <a:p>
                      <a:pPr algn="just">
                        <a:spcAft>
                          <a:spcPts val="0"/>
                        </a:spcAft>
                      </a:pPr>
                      <a:r>
                        <a:rPr lang="en-GB" sz="1400">
                          <a:solidFill>
                            <a:srgbClr val="000000"/>
                          </a:solidFill>
                          <a:latin typeface="Arial"/>
                          <a:ea typeface="Times New Roman"/>
                          <a:cs typeface="Arial"/>
                        </a:rPr>
                        <a:t>Requirements management (REQM)</a:t>
                      </a:r>
                    </a:p>
                  </a:txBody>
                  <a:tcPr marL="73025" marR="73025" marT="91440" marB="0"/>
                </a:tc>
              </a:tr>
              <a:tr h="370840">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Organizational process focus (OPF)</a:t>
                      </a:r>
                    </a:p>
                  </a:txBody>
                  <a:tcPr marL="73025" marR="73025" marT="0" marB="0" anchor="ctr"/>
                </a:tc>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Requirements development (RD)</a:t>
                      </a:r>
                    </a:p>
                  </a:txBody>
                  <a:tcPr marL="73025" marR="73025" marT="0" marB="0" anchor="ctr"/>
                </a:tc>
              </a:tr>
              <a:tr h="370840">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Organizational training (OT)</a:t>
                      </a:r>
                    </a:p>
                  </a:txBody>
                  <a:tcPr marL="73025" marR="73025" marT="0" marB="0" anchor="ctr"/>
                </a:tc>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Technical solution (TS)</a:t>
                      </a:r>
                    </a:p>
                  </a:txBody>
                  <a:tcPr marL="73025" marR="73025" marT="0" marB="0" anchor="ctr"/>
                </a:tc>
              </a:tr>
              <a:tr h="370840">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Organizational process performance (OPP)</a:t>
                      </a:r>
                    </a:p>
                  </a:txBody>
                  <a:tcPr marL="73025" marR="73025" marT="0" marB="0" anchor="ctr"/>
                </a:tc>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Product integration (PI)</a:t>
                      </a:r>
                    </a:p>
                  </a:txBody>
                  <a:tcPr marL="73025" marR="73025" marT="0" marB="0" anchor="ctr"/>
                </a:tc>
              </a:tr>
              <a:tr h="370840">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Organizational innovation and deployment (OID)</a:t>
                      </a:r>
                    </a:p>
                  </a:txBody>
                  <a:tcPr marL="73025" marR="73025" marT="0" marB="0" anchor="ctr"/>
                </a:tc>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Verification (VER)</a:t>
                      </a:r>
                    </a:p>
                  </a:txBody>
                  <a:tcPr marL="73025" marR="73025" marT="0" marB="0" anchor="ctr"/>
                </a:tc>
              </a:tr>
              <a:tr h="370840">
                <a:tc>
                  <a:txBody>
                    <a:bodyPr/>
                    <a:lstStyle/>
                    <a:p>
                      <a:pPr algn="just">
                        <a:spcAft>
                          <a:spcPts val="0"/>
                        </a:spcAft>
                      </a:pPr>
                      <a:r>
                        <a:rPr lang="en-GB" sz="1400">
                          <a:solidFill>
                            <a:srgbClr val="000000"/>
                          </a:solidFill>
                          <a:latin typeface="Arial"/>
                          <a:ea typeface="Times New Roman"/>
                          <a:cs typeface="Arial"/>
                        </a:rPr>
                        <a:t>Project management</a:t>
                      </a:r>
                    </a:p>
                  </a:txBody>
                  <a:tcPr marL="73025" marR="73025" marT="91440" marB="0" anchor="ctr"/>
                </a:tc>
                <a:tc>
                  <a:txBody>
                    <a:bodyPr/>
                    <a:lstStyle/>
                    <a:p>
                      <a:pPr algn="just">
                        <a:spcAft>
                          <a:spcPts val="0"/>
                        </a:spcAft>
                      </a:pPr>
                      <a:r>
                        <a:rPr lang="en-GB" sz="1400">
                          <a:solidFill>
                            <a:srgbClr val="000000"/>
                          </a:solidFill>
                          <a:latin typeface="Arial"/>
                          <a:ea typeface="Times New Roman"/>
                          <a:cs typeface="Arial"/>
                        </a:rPr>
                        <a:t>Project planning (PP)</a:t>
                      </a:r>
                    </a:p>
                  </a:txBody>
                  <a:tcPr marL="73025" marR="73025" marT="91440" marB="0" anchor="ctr"/>
                </a:tc>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Validation (VAL)</a:t>
                      </a:r>
                    </a:p>
                  </a:txBody>
                  <a:tcPr marL="73025" marR="73025" marT="0" marB="0" anchor="ctr"/>
                </a:tc>
              </a:tr>
              <a:tr h="370840">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Project monitoring and control (PMC)</a:t>
                      </a: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Support</a:t>
                      </a:r>
                    </a:p>
                  </a:txBody>
                  <a:tcPr marL="73025" marR="73025" marT="91440" marB="0" anchor="ctr"/>
                </a:tc>
                <a:tc>
                  <a:txBody>
                    <a:bodyPr/>
                    <a:lstStyle/>
                    <a:p>
                      <a:pPr algn="just">
                        <a:spcAft>
                          <a:spcPts val="0"/>
                        </a:spcAft>
                      </a:pPr>
                      <a:r>
                        <a:rPr lang="en-GB" sz="1400">
                          <a:solidFill>
                            <a:srgbClr val="000000"/>
                          </a:solidFill>
                          <a:latin typeface="Arial"/>
                          <a:ea typeface="Times New Roman"/>
                          <a:cs typeface="Arial"/>
                        </a:rPr>
                        <a:t>Configuration management (CM)</a:t>
                      </a:r>
                    </a:p>
                  </a:txBody>
                  <a:tcPr marL="73025" marR="73025" marT="91440" marB="0" anchor="ctr"/>
                </a:tc>
              </a:tr>
              <a:tr h="370840">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Supplier agreement management (SAM)</a:t>
                      </a:r>
                    </a:p>
                  </a:txBody>
                  <a:tcPr marL="73025" marR="73025" marT="0" marB="0" anchor="ctr"/>
                </a:tc>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Process and product quality management (PPQA)</a:t>
                      </a:r>
                    </a:p>
                  </a:txBody>
                  <a:tcPr marL="73025" marR="73025" marT="0" marB="0" anchor="ctr"/>
                </a:tc>
              </a:tr>
              <a:tr h="370840">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Integrated project management (IPM)</a:t>
                      </a:r>
                    </a:p>
                  </a:txBody>
                  <a:tcPr marL="73025" marR="73025" marT="0" marB="0" anchor="ctr"/>
                </a:tc>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Measurement and analysis (MA)</a:t>
                      </a:r>
                    </a:p>
                  </a:txBody>
                  <a:tcPr marL="73025" marR="73025" marT="0" marB="0" anchor="ctr"/>
                </a:tc>
              </a:tr>
              <a:tr h="370840">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Risk management (RSKM)</a:t>
                      </a:r>
                    </a:p>
                  </a:txBody>
                  <a:tcPr marL="73025" marR="73025" marT="0" marB="0" anchor="ctr"/>
                </a:tc>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a:solidFill>
                            <a:srgbClr val="000000"/>
                          </a:solidFill>
                          <a:latin typeface="Arial"/>
                          <a:ea typeface="Times New Roman"/>
                          <a:cs typeface="Arial"/>
                        </a:rPr>
                        <a:t>Decision analysis and resolution (DAR)</a:t>
                      </a:r>
                    </a:p>
                  </a:txBody>
                  <a:tcPr marL="73025" marR="73025" marT="0" marB="0" anchor="ctr"/>
                </a:tc>
              </a:tr>
              <a:tr h="370840">
                <a:tc>
                  <a:txBody>
                    <a:bodyPr/>
                    <a:lstStyle/>
                    <a:p>
                      <a:pPr algn="just">
                        <a:spcAft>
                          <a:spcPts val="0"/>
                        </a:spcAft>
                      </a:pPr>
                      <a:endParaRPr lang="en-GB" sz="14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400" dirty="0">
                          <a:solidFill>
                            <a:srgbClr val="000000"/>
                          </a:solidFill>
                          <a:latin typeface="Arial"/>
                          <a:ea typeface="Times New Roman"/>
                          <a:cs typeface="Arial"/>
                        </a:rPr>
                        <a:t>Quantitative project management (QPM)</a:t>
                      </a:r>
                    </a:p>
                  </a:txBody>
                  <a:tcPr marL="73025" marR="73025" marT="0" marB="0" anchor="ctr"/>
                </a:tc>
                <a:tc>
                  <a:txBody>
                    <a:bodyPr/>
                    <a:lstStyle/>
                    <a:p>
                      <a:pPr algn="just">
                        <a:spcAft>
                          <a:spcPts val="0"/>
                        </a:spcAft>
                      </a:pPr>
                      <a:endParaRPr lang="en-GB" sz="1400">
                        <a:solidFill>
                          <a:srgbClr val="000000"/>
                        </a:solidFill>
                        <a:latin typeface="Arial"/>
                        <a:ea typeface="Times New Roman"/>
                        <a:cs typeface="Arial"/>
                      </a:endParaRPr>
                    </a:p>
                  </a:txBody>
                  <a:tcPr marL="73025" marR="73025" marT="0" marB="91440" anchor="ctr"/>
                </a:tc>
                <a:tc>
                  <a:txBody>
                    <a:bodyPr/>
                    <a:lstStyle/>
                    <a:p>
                      <a:pPr algn="just">
                        <a:spcAft>
                          <a:spcPts val="0"/>
                        </a:spcAft>
                      </a:pPr>
                      <a:r>
                        <a:rPr lang="en-GB" sz="1400" dirty="0">
                          <a:solidFill>
                            <a:srgbClr val="000000"/>
                          </a:solidFill>
                          <a:latin typeface="Arial"/>
                          <a:ea typeface="Times New Roman"/>
                          <a:cs typeface="Arial"/>
                        </a:rPr>
                        <a:t>Causal analysis and resolution (CAR)</a:t>
                      </a:r>
                    </a:p>
                  </a:txBody>
                  <a:tcPr marL="73025" marR="73025" marT="0" marB="9144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26.8  </a:t>
            </a:r>
            <a:r>
              <a:rPr lang="en-GB" dirty="0" smtClean="0"/>
              <a:t>Examples of goals in the CMMI </a:t>
            </a:r>
            <a:endParaRPr lang="en-US" dirty="0"/>
          </a:p>
        </p:txBody>
      </p:sp>
      <p:graphicFrame>
        <p:nvGraphicFramePr>
          <p:cNvPr id="4" name="Content Placeholder 3"/>
          <p:cNvGraphicFramePr>
            <a:graphicFrameLocks noGrp="1"/>
          </p:cNvGraphicFramePr>
          <p:nvPr>
            <p:ph idx="1"/>
          </p:nvPr>
        </p:nvGraphicFramePr>
        <p:xfrm>
          <a:off x="457200" y="1600200"/>
          <a:ext cx="8229600" cy="3413759"/>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Aft>
                          <a:spcPts val="0"/>
                        </a:spcAft>
                      </a:pPr>
                      <a:r>
                        <a:rPr lang="en-GB" sz="1400" b="1" dirty="0" smtClean="0">
                          <a:solidFill>
                            <a:srgbClr val="000000"/>
                          </a:solidFill>
                          <a:latin typeface="Arial"/>
                          <a:ea typeface="Times New Roman"/>
                          <a:cs typeface="Arial"/>
                        </a:rPr>
                        <a:t>Goal</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Process </a:t>
                      </a:r>
                      <a:r>
                        <a:rPr lang="en-GB" sz="1400" b="1" dirty="0" smtClean="0">
                          <a:solidFill>
                            <a:srgbClr val="000000"/>
                          </a:solidFill>
                          <a:latin typeface="Arial"/>
                          <a:ea typeface="Times New Roman"/>
                          <a:cs typeface="Arial"/>
                        </a:rPr>
                        <a:t>area</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Corrective </a:t>
                      </a:r>
                      <a:r>
                        <a:rPr lang="en-GB" sz="1400" dirty="0">
                          <a:solidFill>
                            <a:srgbClr val="000000"/>
                          </a:solidFill>
                          <a:latin typeface="Arial"/>
                          <a:ea typeface="Times New Roman"/>
                          <a:cs typeface="Arial"/>
                        </a:rPr>
                        <a:t>actions are managed to closure when the project’s performance or results deviate significantly from the plan.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monitoring and control (specific goal)</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Actual performance and progress of the project are monitored against the project plan.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monitoring and control (specific goal)</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The requirements are analyzed and validated, and a definition of the required functionality is developed.</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Requirements development (specific goal)</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Root causes of defects and other problems are systematically determined.</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Causal analysis and resolution (specific goal)</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The process is institutionalized as a defined process.</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Generic </a:t>
                      </a:r>
                      <a:r>
                        <a:rPr lang="en-GB" sz="1400" dirty="0" smtClean="0">
                          <a:solidFill>
                            <a:srgbClr val="000000"/>
                          </a:solidFill>
                          <a:latin typeface="Arial"/>
                          <a:ea typeface="Times New Roman"/>
                          <a:cs typeface="Arial"/>
                        </a:rPr>
                        <a:t>goal</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TotalTime>
  <Words>983</Words>
  <Application>Microsoft Macintosh PowerPoint</Application>
  <PresentationFormat>On-screen Show (4:3)</PresentationFormat>
  <Paragraphs>102</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Office Theme</vt:lpstr>
      <vt:lpstr>Figures – Chapter 26</vt:lpstr>
      <vt:lpstr>Figure 26.1  Factors affecting software product quality</vt:lpstr>
      <vt:lpstr>Figure 26.2  Process attributes </vt:lpstr>
      <vt:lpstr>Figure 26.3  The process improvement cycle </vt:lpstr>
      <vt:lpstr>Figure 26.4  The GQM paradigm </vt:lpstr>
      <vt:lpstr>Figure 26.5  Aspects of process analysis </vt:lpstr>
      <vt:lpstr>Figure 26.6  The process change process </vt:lpstr>
      <vt:lpstr>Figure 26.7  Process areas in the CMMI   </vt:lpstr>
      <vt:lpstr>Figure 26.8  Examples of goals in the CMMI </vt:lpstr>
      <vt:lpstr>Figure 26.9  Goals and associated practices in the CMMI </vt:lpstr>
      <vt:lpstr>Figure 26.10  The CMMI staged maturity model </vt:lpstr>
      <vt:lpstr>Figure 26.11   A process capability profile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26</dc:title>
  <dc:creator>Ian Sommerville</dc:creator>
  <cp:lastModifiedBy>Ian Sommerville</cp:lastModifiedBy>
  <cp:revision>3</cp:revision>
  <dcterms:created xsi:type="dcterms:W3CDTF">2009-11-30T21:53:56Z</dcterms:created>
  <dcterms:modified xsi:type="dcterms:W3CDTF">2009-11-30T22:24:36Z</dcterms:modified>
</cp:coreProperties>
</file>