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sldIdLst>
    <p:sldId id="256" r:id="rId2"/>
    <p:sldId id="257" r:id="rId3"/>
    <p:sldId id="258" r:id="rId4"/>
    <p:sldId id="259" r:id="rId5"/>
    <p:sldId id="260" r:id="rId6"/>
    <p:sldId id="265" r:id="rId7"/>
    <p:sldId id="261" r:id="rId8"/>
    <p:sldId id="262" r:id="rId9"/>
    <p:sldId id="263" r:id="rId10"/>
    <p:sldId id="264" r:id="rId1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1" d="100"/>
          <a:sy n="111" d="100"/>
        </p:scale>
        <p:origin x="-496"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FC3CB44-E068-624B-BB52-A5CE27472B4A}"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D751D87-4580-D440-86ED-3733B3BC2B8F}"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7672718-0872-984C-A395-1ACE5BB32024}"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874A519-19A6-A84D-95FB-E25BA99F6BA8}"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65670F6-52A9-2C4C-BD27-64D2D53FE65D}"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75F3C05-7146-9E49-AE4C-C770B64C709F}" type="datetime1">
              <a:rPr lang="en-US"/>
              <a:pPr>
                <a:defRPr/>
              </a:pPr>
              <a:t>10/29/09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29C9EE7-0148-F14D-A8FD-E799E89430A3}" type="datetime1">
              <a:rPr lang="en-US"/>
              <a:pPr>
                <a:defRPr/>
              </a:pPr>
              <a:t>10/29/09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D43A776-20CC-404E-AC0B-3C8506061161}" type="datetime1">
              <a:rPr lang="en-US"/>
              <a:pPr>
                <a:defRPr/>
              </a:pPr>
              <a:t>10/29/09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3A1356-C547-9D48-957F-9D798A2246BA}" type="datetime1">
              <a:rPr lang="en-US"/>
              <a:pPr>
                <a:defRPr/>
              </a:pPr>
              <a:t>10/29/09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887DB7F-0362-504F-A0DA-F4A824DF5850}" type="datetime1">
              <a:rPr lang="en-US"/>
              <a:pPr>
                <a:defRPr/>
              </a:pPr>
              <a:t>10/29/09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1181874-249C-B84E-AC15-3E212F6457CD}" type="datetime1">
              <a:rPr lang="en-US"/>
              <a:pPr>
                <a:defRPr/>
              </a:pPr>
              <a:t>10/29/09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779F6B2-2EFA-B240-A03C-514A7FC47150}" type="datetime1">
              <a:rPr lang="en-US"/>
              <a:pPr>
                <a:defRPr/>
              </a:pPr>
              <a:t>10/29/09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B3575804-F645-DB44-9DC0-C97E27A6600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fontAlgn="base">
        <a:spcBef>
          <a:spcPct val="0"/>
        </a:spcBef>
        <a:spcAft>
          <a:spcPct val="0"/>
        </a:spcAft>
        <a:defRPr sz="2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df"/><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df"/><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smtClean="0"/>
              <a:t>Figures – Chapter 3</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Figure 3.8 The Scrum process</a:t>
            </a:r>
            <a:r>
              <a:rPr lang="en-GB" smtClean="0"/>
              <a:t> </a:t>
            </a:r>
            <a:endParaRPr lang="en-US" smtClean="0"/>
          </a:p>
        </p:txBody>
      </p:sp>
      <p:pic>
        <p:nvPicPr>
          <p:cNvPr id="4" name="Picture 3" descr="3.8 ScrumProces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952531" y="2637647"/>
            <a:ext cx="5491874" cy="195056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Figure 3.1 The principles of agile methods</a:t>
            </a:r>
            <a:r>
              <a:rPr lang="en-GB" smtClean="0"/>
              <a:t> </a:t>
            </a:r>
            <a:endParaRPr lang="en-US" smtClean="0"/>
          </a:p>
        </p:txBody>
      </p:sp>
      <p:graphicFrame>
        <p:nvGraphicFramePr>
          <p:cNvPr id="4" name="Table 3"/>
          <p:cNvGraphicFramePr>
            <a:graphicFrameLocks noGrp="1"/>
          </p:cNvGraphicFramePr>
          <p:nvPr/>
        </p:nvGraphicFramePr>
        <p:xfrm>
          <a:off x="1281113" y="2319338"/>
          <a:ext cx="6473825" cy="3138489"/>
        </p:xfrm>
        <a:graphic>
          <a:graphicData uri="http://schemas.openxmlformats.org/drawingml/2006/table">
            <a:tbl>
              <a:tblPr/>
              <a:tblGrid>
                <a:gridCol w="2159000"/>
                <a:gridCol w="4216400"/>
                <a:gridCol w="98425"/>
              </a:tblGrid>
              <a:tr h="4445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rgbClr val="000000"/>
                          </a:solidFill>
                          <a:effectLst/>
                          <a:latin typeface="Helvetica"/>
                          <a:ea typeface="Times New Roman" charset="0"/>
                        </a:rPr>
                        <a:t>Principle</a:t>
                      </a:r>
                      <a:endParaRPr kumimoji="0" lang="en-GB" sz="1100" b="1" i="0" u="none" strike="noStrike" cap="none" normalizeH="0" baseline="0" dirty="0">
                        <a:ln>
                          <a:noFill/>
                        </a:ln>
                        <a:solidFill>
                          <a:srgbClr val="000000"/>
                        </a:solidFill>
                        <a:effectLst/>
                        <a:latin typeface="Helvetica"/>
                        <a:ea typeface="Times New Roman" charset="0"/>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rgbClr val="000000"/>
                          </a:solidFill>
                          <a:effectLst/>
                          <a:latin typeface="Helvetica"/>
                          <a:ea typeface="Times New Roman" charset="0"/>
                        </a:rPr>
                        <a:t>Description</a:t>
                      </a:r>
                      <a:endParaRPr kumimoji="0" lang="en-GB" sz="1100" b="1" i="0" u="none" strike="noStrike" cap="none" normalizeH="0" baseline="0">
                        <a:ln>
                          <a:noFill/>
                        </a:ln>
                        <a:solidFill>
                          <a:srgbClr val="000000"/>
                        </a:solidFill>
                        <a:effectLst/>
                        <a:latin typeface="Helvetica"/>
                        <a:ea typeface="Times New Roman" charset="0"/>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6016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Helvetica"/>
                          <a:ea typeface="Times New Roman" charset="0"/>
                        </a:rPr>
                        <a:t>Customer </a:t>
                      </a:r>
                      <a:r>
                        <a:rPr kumimoji="0" lang="en-GB" sz="1100" b="0" i="0" u="none" strike="noStrike" cap="none" normalizeH="0" baseline="0">
                          <a:ln>
                            <a:noFill/>
                          </a:ln>
                          <a:solidFill>
                            <a:srgbClr val="000000"/>
                          </a:solidFill>
                          <a:effectLst/>
                          <a:latin typeface="Helvetica"/>
                          <a:ea typeface="Times New Roman" charset="0"/>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Helvetica"/>
                          <a:ea typeface="Times New Roman" charset="0"/>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4445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Helvetica"/>
                          <a:ea typeface="Times New Roman" charset="0"/>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Helvetica"/>
                          <a:ea typeface="Times New Roman" charset="0"/>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6016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Helvetica"/>
                          <a:ea typeface="Times New Roman" charset="0"/>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Helvetica"/>
                          <a:ea typeface="Times New Roman" charset="0"/>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4445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Helvetica"/>
                          <a:ea typeface="Times New Roman" charset="0"/>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Helvetica"/>
                          <a:ea typeface="Times New Roman" charset="0"/>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6016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Helvetica"/>
                          <a:ea typeface="Times New Roman" charset="0"/>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Helvetica"/>
                          <a:ea typeface="Times New Roman" charset="0"/>
                        </a:rPr>
                        <a:t>Focus on simplicity in both the software being developed and in the development process. Wherever possible, actively work to eliminate complexity from the system</a:t>
                      </a:r>
                      <a:r>
                        <a:rPr kumimoji="0" lang="en-GB" sz="1100" b="0" i="0" u="none" strike="noStrike" cap="none" normalizeH="0" baseline="0" dirty="0" smtClean="0">
                          <a:ln>
                            <a:noFill/>
                          </a:ln>
                          <a:solidFill>
                            <a:srgbClr val="000000"/>
                          </a:solidFill>
                          <a:effectLst/>
                          <a:latin typeface="Helvetica"/>
                          <a:ea typeface="Times New Roman" charset="0"/>
                        </a:rPr>
                        <a:t>.</a:t>
                      </a:r>
                      <a:endParaRPr kumimoji="0" lang="en-GB" sz="1100" b="0" i="0" u="none" strike="noStrike" cap="none" normalizeH="0" baseline="0" dirty="0">
                        <a:ln>
                          <a:noFill/>
                        </a:ln>
                        <a:solidFill>
                          <a:srgbClr val="000000"/>
                        </a:solidFill>
                        <a:effectLst/>
                        <a:latin typeface="Helvetica"/>
                        <a:ea typeface="Times New Roman" charset="0"/>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Figure 3.2 Plan-driven and agile specification</a:t>
            </a:r>
            <a:r>
              <a:rPr lang="en-GB" smtClean="0"/>
              <a:t> </a:t>
            </a:r>
            <a:endParaRPr lang="en-US" smtClean="0"/>
          </a:p>
        </p:txBody>
      </p:sp>
      <p:pic>
        <p:nvPicPr>
          <p:cNvPr id="4" name="Picture 3" descr="3.2 PlanBasedAgile.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018495" y="1785249"/>
            <a:ext cx="4755146" cy="361533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Figure 3.3 The extreme programming release cycle</a:t>
            </a:r>
            <a:r>
              <a:rPr lang="en-GB" smtClean="0"/>
              <a:t> </a:t>
            </a:r>
            <a:endParaRPr lang="en-US" smtClean="0"/>
          </a:p>
        </p:txBody>
      </p:sp>
      <p:pic>
        <p:nvPicPr>
          <p:cNvPr id="4" name="Picture 3" descr="3.3-XP-ReleaseCycle.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891495" y="2372086"/>
            <a:ext cx="6112774" cy="266235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Figure 3.4 Extreme programming practices (a)</a:t>
            </a:r>
            <a:r>
              <a:rPr lang="en-GB" smtClean="0"/>
              <a:t> </a:t>
            </a:r>
            <a:endParaRPr lang="en-US" smtClean="0"/>
          </a:p>
        </p:txBody>
      </p:sp>
      <p:graphicFrame>
        <p:nvGraphicFramePr>
          <p:cNvPr id="4" name="Table 3"/>
          <p:cNvGraphicFramePr>
            <a:graphicFrameLocks noGrp="1"/>
          </p:cNvGraphicFramePr>
          <p:nvPr/>
        </p:nvGraphicFramePr>
        <p:xfrm>
          <a:off x="1524000" y="1397000"/>
          <a:ext cx="6542088" cy="3503614"/>
        </p:xfrm>
        <a:graphic>
          <a:graphicData uri="http://schemas.openxmlformats.org/drawingml/2006/table">
            <a:tbl>
              <a:tblPr/>
              <a:tblGrid>
                <a:gridCol w="1854200"/>
                <a:gridCol w="4687888"/>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rgbClr val="000000"/>
                          </a:solidFill>
                          <a:effectLst/>
                          <a:latin typeface="Helvetica"/>
                          <a:ea typeface="Times New Roman" charset="0"/>
                          <a:cs typeface="Helvetica"/>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rgbClr val="000000"/>
                          </a:solidFill>
                          <a:effectLst/>
                          <a:latin typeface="Helvetica"/>
                          <a:ea typeface="Times New Roman" charset="0"/>
                          <a:cs typeface="Helvetica"/>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7628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Helvetica"/>
                          <a:ea typeface="Times New Roman" charset="0"/>
                          <a:cs typeface="Helvetica"/>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Helvetica"/>
                          <a:ea typeface="Times New Roman" charset="0"/>
                          <a:cs typeface="Helvetica"/>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Helvetica"/>
                          <a:ea typeface="Times New Roman" charset="0"/>
                          <a:cs typeface="Helvetica"/>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Helvetica"/>
                          <a:ea typeface="Times New Roman" charset="0"/>
                          <a:cs typeface="Helvetica"/>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Helvetica"/>
                          <a:ea typeface="Times New Roman" charset="0"/>
                          <a:cs typeface="Helvetica"/>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Helvetica"/>
                          <a:ea typeface="Times New Roman" charset="0"/>
                          <a:cs typeface="Helvetica"/>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Helvetica"/>
                          <a:ea typeface="Times New Roman" charset="0"/>
                          <a:cs typeface="Helvetica"/>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Helvetica"/>
                          <a:ea typeface="Times New Roman" charset="0"/>
                          <a:cs typeface="Helvetica"/>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Helvetica"/>
                          <a:ea typeface="Times New Roman" charset="0"/>
                          <a:cs typeface="Helvetica"/>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Helvetica"/>
                          <a:ea typeface="Times New Roman" charset="0"/>
                          <a:cs typeface="Helvetica"/>
                        </a:rPr>
                        <a:t>All developers are expected to </a:t>
                      </a:r>
                      <a:r>
                        <a:rPr kumimoji="0" lang="en-GB" sz="1100" b="0" i="0" u="none" strike="noStrike" cap="none" normalizeH="0" baseline="0" dirty="0" err="1">
                          <a:ln>
                            <a:noFill/>
                          </a:ln>
                          <a:solidFill>
                            <a:srgbClr val="000000"/>
                          </a:solidFill>
                          <a:effectLst/>
                          <a:latin typeface="Helvetica"/>
                          <a:ea typeface="Times New Roman" charset="0"/>
                          <a:cs typeface="Helvetica"/>
                        </a:rPr>
                        <a:t>refactor</a:t>
                      </a:r>
                      <a:r>
                        <a:rPr kumimoji="0" lang="en-GB" sz="1100" b="0" i="0" u="none" strike="noStrike" cap="none" normalizeH="0" baseline="0" dirty="0">
                          <a:ln>
                            <a:noFill/>
                          </a:ln>
                          <a:solidFill>
                            <a:srgbClr val="000000"/>
                          </a:solidFill>
                          <a:effectLst/>
                          <a:latin typeface="Helvetica"/>
                          <a:ea typeface="Times New Roman" charset="0"/>
                          <a:cs typeface="Helvetica"/>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Figure 3.4 Extreme programming practices (b)</a:t>
            </a:r>
          </a:p>
        </p:txBody>
      </p:sp>
      <p:graphicFrame>
        <p:nvGraphicFramePr>
          <p:cNvPr id="4" name="Table 3"/>
          <p:cNvGraphicFramePr>
            <a:graphicFrameLocks noGrp="1"/>
          </p:cNvGraphicFramePr>
          <p:nvPr/>
        </p:nvGraphicFramePr>
        <p:xfrm>
          <a:off x="1227138" y="1990725"/>
          <a:ext cx="6743376" cy="3345847"/>
        </p:xfrm>
        <a:graphic>
          <a:graphicData uri="http://schemas.openxmlformats.org/drawingml/2006/table">
            <a:tbl>
              <a:tblPr firstRow="1" bandRow="1">
                <a:tableStyleId>{69CF1AB2-1976-4502-BF36-3FF5EA218861}</a:tableStyleId>
              </a:tblPr>
              <a:tblGrid>
                <a:gridCol w="2651268"/>
                <a:gridCol w="4092108"/>
              </a:tblGrid>
              <a:tr h="467011">
                <a:tc>
                  <a:txBody>
                    <a:bodyPr/>
                    <a:lstStyle/>
                    <a:p>
                      <a:pPr algn="just">
                        <a:spcAft>
                          <a:spcPts val="0"/>
                        </a:spcAft>
                      </a:pPr>
                      <a:r>
                        <a:rPr lang="en-GB" sz="1100" b="0" dirty="0">
                          <a:latin typeface="Helvetica"/>
                          <a:cs typeface="Helvetica"/>
                        </a:rPr>
                        <a:t>Pair programming</a:t>
                      </a:r>
                      <a:endParaRPr lang="en-GB" sz="1100" b="0" dirty="0">
                        <a:solidFill>
                          <a:srgbClr val="000000"/>
                        </a:solidFill>
                        <a:latin typeface="Helvetica"/>
                        <a:ea typeface="Times New Roman"/>
                        <a:cs typeface="Helvetica"/>
                      </a:endParaRPr>
                    </a:p>
                  </a:txBody>
                  <a:tcPr marL="73025" marR="73025" marT="0" marB="91440"/>
                </a:tc>
                <a:tc>
                  <a:txBody>
                    <a:bodyPr/>
                    <a:lstStyle/>
                    <a:p>
                      <a:pPr algn="just">
                        <a:spcAft>
                          <a:spcPts val="0"/>
                        </a:spcAft>
                      </a:pPr>
                      <a:r>
                        <a:rPr lang="en-GB" sz="1100" b="0" dirty="0">
                          <a:latin typeface="Helvetica"/>
                          <a:cs typeface="Helvetica"/>
                        </a:rPr>
                        <a:t>Developers work in pairs, checking each other’s work and providing the support to always do a good job.</a:t>
                      </a:r>
                      <a:endParaRPr lang="en-GB" sz="1100" b="0" dirty="0">
                        <a:solidFill>
                          <a:srgbClr val="000000"/>
                        </a:solidFill>
                        <a:latin typeface="Helvetica"/>
                        <a:ea typeface="Times New Roman"/>
                        <a:cs typeface="Helvetica"/>
                      </a:endParaRPr>
                    </a:p>
                  </a:txBody>
                  <a:tcPr marL="73025" marR="73025" marT="0" marB="91440"/>
                </a:tc>
              </a:tr>
              <a:tr h="633344">
                <a:tc>
                  <a:txBody>
                    <a:bodyPr/>
                    <a:lstStyle/>
                    <a:p>
                      <a:pPr algn="just">
                        <a:spcAft>
                          <a:spcPts val="0"/>
                        </a:spcAft>
                      </a:pPr>
                      <a:r>
                        <a:rPr lang="en-GB" sz="1100" dirty="0">
                          <a:latin typeface="Helvetica"/>
                          <a:cs typeface="Helvetica"/>
                        </a:rPr>
                        <a:t>Collective ownership</a:t>
                      </a:r>
                      <a:endParaRPr lang="en-GB" sz="1100" dirty="0">
                        <a:solidFill>
                          <a:srgbClr val="000000"/>
                        </a:solidFill>
                        <a:latin typeface="Helvetica"/>
                        <a:ea typeface="Times New Roman"/>
                        <a:cs typeface="Helvetica"/>
                      </a:endParaRPr>
                    </a:p>
                  </a:txBody>
                  <a:tcPr marL="73025" marR="73025" marT="0" marB="91440"/>
                </a:tc>
                <a:tc>
                  <a:txBody>
                    <a:bodyPr/>
                    <a:lstStyle/>
                    <a:p>
                      <a:pPr algn="just">
                        <a:spcAft>
                          <a:spcPts val="0"/>
                        </a:spcAft>
                      </a:pPr>
                      <a:r>
                        <a:rPr lang="en-GB" sz="1100">
                          <a:latin typeface="Helvetica"/>
                          <a:cs typeface="Helvetica"/>
                        </a:rPr>
                        <a:t>The pairs of developers work on all areas of the system, so that no islands of expertise develop and all the developers take responsibility for all of the code. Anyone can change anything.</a:t>
                      </a:r>
                      <a:endParaRPr lang="en-GB" sz="1100">
                        <a:solidFill>
                          <a:srgbClr val="000000"/>
                        </a:solidFill>
                        <a:latin typeface="Helvetica"/>
                        <a:ea typeface="Times New Roman"/>
                        <a:cs typeface="Helvetica"/>
                      </a:endParaRPr>
                    </a:p>
                  </a:txBody>
                  <a:tcPr marL="73025" marR="73025" marT="0" marB="91440"/>
                </a:tc>
              </a:tr>
              <a:tr h="633344">
                <a:tc>
                  <a:txBody>
                    <a:bodyPr/>
                    <a:lstStyle/>
                    <a:p>
                      <a:pPr algn="just">
                        <a:spcAft>
                          <a:spcPts val="0"/>
                        </a:spcAft>
                      </a:pPr>
                      <a:r>
                        <a:rPr lang="en-GB" sz="1100" dirty="0">
                          <a:latin typeface="Helvetica"/>
                          <a:cs typeface="Helvetica"/>
                        </a:rPr>
                        <a:t>Continuous integration</a:t>
                      </a:r>
                      <a:endParaRPr lang="en-GB" sz="1100" dirty="0">
                        <a:solidFill>
                          <a:srgbClr val="000000"/>
                        </a:solidFill>
                        <a:latin typeface="Helvetica"/>
                        <a:ea typeface="Times New Roman"/>
                        <a:cs typeface="Helvetica"/>
                      </a:endParaRPr>
                    </a:p>
                  </a:txBody>
                  <a:tcPr marL="73025" marR="73025" marT="0" marB="91440"/>
                </a:tc>
                <a:tc>
                  <a:txBody>
                    <a:bodyPr/>
                    <a:lstStyle/>
                    <a:p>
                      <a:pPr algn="just">
                        <a:spcAft>
                          <a:spcPts val="0"/>
                        </a:spcAft>
                      </a:pPr>
                      <a:r>
                        <a:rPr lang="en-GB" sz="1100">
                          <a:latin typeface="Helvetica"/>
                          <a:cs typeface="Helvetica"/>
                        </a:rPr>
                        <a:t>As soon as the work on a task is complete, it is integrated into the whole system. After any such integration, all the unit tests in the system must pass.</a:t>
                      </a:r>
                      <a:endParaRPr lang="en-GB" sz="1100">
                        <a:solidFill>
                          <a:srgbClr val="000000"/>
                        </a:solidFill>
                        <a:latin typeface="Helvetica"/>
                        <a:ea typeface="Times New Roman"/>
                        <a:cs typeface="Helvetica"/>
                      </a:endParaRPr>
                    </a:p>
                  </a:txBody>
                  <a:tcPr marL="73025" marR="73025" marT="0" marB="91440"/>
                </a:tc>
              </a:tr>
              <a:tr h="633344">
                <a:tc>
                  <a:txBody>
                    <a:bodyPr/>
                    <a:lstStyle/>
                    <a:p>
                      <a:pPr algn="just">
                        <a:spcAft>
                          <a:spcPts val="0"/>
                        </a:spcAft>
                      </a:pPr>
                      <a:r>
                        <a:rPr lang="en-GB" sz="1100" dirty="0">
                          <a:latin typeface="Helvetica"/>
                          <a:cs typeface="Helvetica"/>
                        </a:rPr>
                        <a:t>Sustainable pace</a:t>
                      </a:r>
                      <a:endParaRPr lang="en-GB" sz="1100" dirty="0">
                        <a:solidFill>
                          <a:srgbClr val="000000"/>
                        </a:solidFill>
                        <a:latin typeface="Helvetica"/>
                        <a:ea typeface="Times New Roman"/>
                        <a:cs typeface="Helvetica"/>
                      </a:endParaRPr>
                    </a:p>
                  </a:txBody>
                  <a:tcPr marL="73025" marR="73025" marT="0" marB="91440"/>
                </a:tc>
                <a:tc>
                  <a:txBody>
                    <a:bodyPr/>
                    <a:lstStyle/>
                    <a:p>
                      <a:pPr algn="just">
                        <a:spcAft>
                          <a:spcPts val="0"/>
                        </a:spcAft>
                      </a:pPr>
                      <a:r>
                        <a:rPr lang="en-GB" sz="1100" dirty="0">
                          <a:latin typeface="Helvetica"/>
                          <a:cs typeface="Helvetica"/>
                        </a:rPr>
                        <a:t>Large amounts of overtime are not considered acceptable as the net effect is often to reduce code quality and medium term productivity</a:t>
                      </a:r>
                      <a:endParaRPr lang="en-GB" sz="1100" dirty="0">
                        <a:solidFill>
                          <a:srgbClr val="000000"/>
                        </a:solidFill>
                        <a:latin typeface="Helvetica"/>
                        <a:ea typeface="Times New Roman"/>
                        <a:cs typeface="Helvetica"/>
                      </a:endParaRPr>
                    </a:p>
                  </a:txBody>
                  <a:tcPr marL="73025" marR="73025" marT="0" marB="91440"/>
                </a:tc>
              </a:tr>
              <a:tr h="978804">
                <a:tc>
                  <a:txBody>
                    <a:bodyPr/>
                    <a:lstStyle/>
                    <a:p>
                      <a:pPr algn="just">
                        <a:spcAft>
                          <a:spcPts val="0"/>
                        </a:spcAft>
                      </a:pPr>
                      <a:r>
                        <a:rPr lang="en-GB" sz="1100">
                          <a:latin typeface="Helvetica"/>
                          <a:cs typeface="Helvetica"/>
                        </a:rPr>
                        <a:t>On-site customer</a:t>
                      </a:r>
                      <a:endParaRPr lang="en-GB" sz="1100">
                        <a:solidFill>
                          <a:srgbClr val="000000"/>
                        </a:solidFill>
                        <a:latin typeface="Helvetica"/>
                        <a:ea typeface="Times New Roman"/>
                        <a:cs typeface="Helvetica"/>
                      </a:endParaRPr>
                    </a:p>
                  </a:txBody>
                  <a:tcPr marL="73025" marR="73025" marT="0" marB="91440"/>
                </a:tc>
                <a:tc>
                  <a:txBody>
                    <a:bodyPr/>
                    <a:lstStyle/>
                    <a:p>
                      <a:pPr algn="just">
                        <a:spcAft>
                          <a:spcPts val="0"/>
                        </a:spcAft>
                      </a:pPr>
                      <a:r>
                        <a:rPr lang="en-GB" sz="1100" dirty="0">
                          <a:latin typeface="Helvetica"/>
                          <a:cs typeface="Helvetica"/>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100" dirty="0" smtClean="0">
                          <a:latin typeface="Helvetica"/>
                          <a:cs typeface="Helvetica"/>
                        </a:rPr>
                        <a:t>.</a:t>
                      </a:r>
                      <a:endParaRPr lang="en-GB" sz="1100" dirty="0">
                        <a:solidFill>
                          <a:srgbClr val="000000"/>
                        </a:solidFill>
                        <a:latin typeface="Helvetica"/>
                        <a:ea typeface="Times New Roman"/>
                        <a:cs typeface="Helvetica"/>
                      </a:endParaRPr>
                    </a:p>
                  </a:txBody>
                  <a:tcPr marL="73025" marR="73025" marT="0" marB="9144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Figure 3.5 A ‘prescribing medication’ story</a:t>
            </a:r>
            <a:r>
              <a:rPr lang="en-GB" smtClean="0"/>
              <a:t> </a:t>
            </a:r>
            <a:endParaRPr lang="en-US" smtClean="0"/>
          </a:p>
        </p:txBody>
      </p:sp>
      <p:pic>
        <p:nvPicPr>
          <p:cNvPr id="4" name="Picture 3" descr="3.5 StoryCard.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974314" y="1654654"/>
            <a:ext cx="5176140" cy="415389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Figure 3.6 Examples of task cards for prescribing medication </a:t>
            </a:r>
          </a:p>
        </p:txBody>
      </p:sp>
      <p:pic>
        <p:nvPicPr>
          <p:cNvPr id="4" name="Picture 3" descr="3.6 TaskCard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995452" y="1760870"/>
            <a:ext cx="5282569" cy="371980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Figure 3. 7 Test case description for dose checking</a:t>
            </a:r>
            <a:r>
              <a:rPr lang="en-GB" smtClean="0"/>
              <a:t> </a:t>
            </a:r>
            <a:endParaRPr lang="en-US" smtClean="0"/>
          </a:p>
        </p:txBody>
      </p:sp>
      <p:pic>
        <p:nvPicPr>
          <p:cNvPr id="4" name="Picture 3" descr="3.7 DoseChecking.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711015" y="1950230"/>
            <a:ext cx="6000297" cy="326728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igu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Figures.thmx</Template>
  <TotalTime>18</TotalTime>
  <Words>535</Words>
  <Application>Microsoft Macintosh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10</vt:i4>
      </vt:variant>
    </vt:vector>
  </HeadingPairs>
  <TitlesOfParts>
    <vt:vector size="15" baseType="lpstr">
      <vt:lpstr>Calibri</vt:lpstr>
      <vt:lpstr>ＭＳ Ｐゴシック</vt:lpstr>
      <vt:lpstr>Arial</vt:lpstr>
      <vt:lpstr>Times New Roman</vt:lpstr>
      <vt:lpstr>Figures</vt:lpstr>
      <vt:lpstr>Figures – Chapter 3</vt:lpstr>
      <vt:lpstr>Figure 3.1 The principles of agile methods </vt:lpstr>
      <vt:lpstr>Figure 3.2 Plan-driven and agile specification </vt:lpstr>
      <vt:lpstr>Figure 3.3 The extreme programming release cycle </vt:lpstr>
      <vt:lpstr>Figure 3.4 Extreme programming practices (a) </vt:lpstr>
      <vt:lpstr>Figure 3.4 Extreme programming practices (b)</vt:lpstr>
      <vt:lpstr>Figure 3.5 A ‘prescribing medication’ story </vt:lpstr>
      <vt:lpstr>Figure 3.6 Examples of task cards for prescribing medication </vt:lpstr>
      <vt:lpstr>Figure 3. 7 Test case description for dose checking </vt:lpstr>
      <vt:lpstr>Figure 3.8 The Scrum process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Ian Sommerville</cp:lastModifiedBy>
  <cp:revision>2</cp:revision>
  <dcterms:created xsi:type="dcterms:W3CDTF">2009-10-29T18:40:22Z</dcterms:created>
  <dcterms:modified xsi:type="dcterms:W3CDTF">2009-10-29T18:44:13Z</dcterms:modified>
</cp:coreProperties>
</file>