
<file path=[Content_Types].xml><?xml version="1.0" encoding="utf-8"?>
<Types xmlns="http://schemas.openxmlformats.org/package/2006/content-types">
  <Default Extension="rels" ContentType="application/vnd.openxmlformats-package.relationships+xml"/>
  <Override PartName="/ppt/slideLayouts/slideLayout1.xml" ContentType="application/vnd.openxmlformats-officedocument.presentationml.slideLayout+xml"/>
  <Default Extension="png" ContentType="image/png"/>
  <Override PartName="/ppt/slides/slide11.xml" ContentType="application/vnd.openxmlformats-officedocument.presentationml.slide+xml"/>
  <Default Extension="xml" ContentType="application/xml"/>
  <Override PartName="/ppt/slides/slide9.xml" ContentType="application/vnd.openxmlformats-officedocument.presentationml.slide+xml"/>
  <Default Extension="docx" ContentType="application/vnd.openxmlformats-officedocument.wordprocessingml.document"/>
  <Default Extension="jpeg" ContentType="image/jpeg"/>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s/slide5.xml" ContentType="application/vnd.openxmlformats-officedocument.presentationml.slide+xml"/>
  <Override PartName="/ppt/slides/slide16.xml" ContentType="application/vnd.openxmlformats-officedocument.presentationml.slide+xml"/>
  <Override PartName="/ppt/theme/theme2.xml" ContentType="application/vnd.openxmlformats-officedocument.them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ppt/slides/slide14.xml" ContentType="application/vnd.openxmlformats-officedocument.presentationml.slide+xml"/>
  <Default Extension="pict" ContentType="image/pict"/>
  <Override PartName="/docProps/core.xml" ContentType="application/vnd.openxmlformats-package.core-properties+xml"/>
  <Override PartName="/docProps/app.xml" ContentType="application/vnd.openxmlformats-officedocument.extended-properties+xml"/>
  <Override PartName="/ppt/slideLayouts/slideLayout2.xml" ContentType="application/vnd.openxmlformats-officedocument.presentationml.slideLayout+xml"/>
  <Override PartName="/ppt/slides/slide1.xml" ContentType="application/vnd.openxmlformats-officedocument.presentationml.slide+xml"/>
  <Override PartName="/ppt/slides/slide12.xml" ContentType="application/vnd.openxmlformats-officedocument.presentationml.slide+xml"/>
  <Default Extension="bin" ContentType="application/vnd.openxmlformats-officedocument.presentationml.printerSettings"/>
  <Override PartName="/ppt/slides/slide10.xml" ContentType="application/vnd.openxmlformats-officedocument.presentationml.slide+xml"/>
  <Override PartName="/ppt/viewProps.xml" ContentType="application/vnd.openxmlformats-officedocument.presentationml.viewProps+xml"/>
  <Override PartName="/ppt/slides/slide8.xml" ContentType="application/vnd.openxmlformats-officedocument.presentationml.slide+xml"/>
  <Override PartName="/ppt/presentation.xml" ContentType="application/vnd.openxmlformats-officedocument.presentationml.presentation.main+xml"/>
  <Override PartName="/ppt/slides/slide19.xml" ContentType="application/vnd.openxmlformats-officedocument.presentationml.slide+xml"/>
  <Override PartName="/ppt/slideLayouts/slideLayout9.xml" ContentType="application/vnd.openxmlformats-officedocument.presentationml.slideLayout+xml"/>
  <Override PartName="/ppt/handoutMasters/handoutMaster1.xml" ContentType="application/vnd.openxmlformats-officedocument.presentationml.handoutMaster+xml"/>
  <Override PartName="/ppt/slides/slide6.xml" ContentType="application/vnd.openxmlformats-officedocument.presentationml.slide+xml"/>
  <Override PartName="/ppt/slideLayouts/slideLayout7.xml" ContentType="application/vnd.openxmlformats-officedocument.presentationml.slideLayout+xml"/>
  <Override PartName="/ppt/slides/slide17.xml" ContentType="application/vnd.openxmlformats-officedocument.presentationml.slide+xml"/>
  <Override PartName="/ppt/theme/theme3.xml" ContentType="application/vnd.openxmlformats-officedocument.theme+xml"/>
  <Override PartName="/ppt/notesMasters/notesMaster1.xml" ContentType="application/vnd.openxmlformats-officedocument.presentationml.notesMaster+xml"/>
  <Default Extension="pdf" ContentType="application/pdf"/>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slides/slide15.xml" ContentType="application/vnd.openxmlformats-officedocument.presentationml.slide+xml"/>
  <Override PartName="/ppt/theme/theme1.xml" ContentType="application/vnd.openxmlformats-officedocument.theme+xml"/>
  <Override PartName="/ppt/presProps.xml" ContentType="application/vnd.openxmlformats-officedocument.presentationml.presProps+xml"/>
  <Default Extension="vml" ContentType="application/vnd.openxmlformats-officedocument.vmlDrawing"/>
  <Override PartName="/ppt/slideLayouts/slideLayout3.xml" ContentType="application/vnd.openxmlformats-officedocument.presentationml.slideLayout+xml"/>
  <Override PartName="/ppt/slides/slide2.xml" ContentType="application/vnd.openxmlformats-officedocument.presentationml.slide+xml"/>
  <Override PartName="/ppt/slides/slide1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60" r:id="rId1"/>
  </p:sldMasterIdLst>
  <p:notesMasterIdLst>
    <p:notesMasterId r:id="rId21"/>
  </p:notesMasterIdLst>
  <p:handoutMasterIdLst>
    <p:handoutMasterId r:id="rId22"/>
  </p:handout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71" r:id="rId16"/>
    <p:sldId id="272" r:id="rId17"/>
    <p:sldId id="273" r:id="rId18"/>
    <p:sldId id="274" r:id="rId19"/>
    <p:sldId id="275" r:id="rId20"/>
  </p:sldIdLst>
  <p:sldSz cx="9144000" cy="6858000" type="screen4x3"/>
  <p:notesSz cx="6858000" cy="9144000"/>
  <p:defaultTex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5620"/>
    <p:restoredTop sz="94660"/>
  </p:normalViewPr>
  <p:slideViewPr>
    <p:cSldViewPr snapToObjects="1">
      <p:cViewPr varScale="1">
        <p:scale>
          <a:sx n="94" d="100"/>
          <a:sy n="94" d="100"/>
        </p:scale>
        <p:origin x="-984" y="-10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handoutMaster" Target="handoutMasters/handoutMaster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pict"/></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pict"/></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F13E72A6-F1CE-9A44-92E1-BCD7317752E8}" type="datetime1">
              <a:rPr lang="en-US"/>
              <a:pPr>
                <a:defRPr/>
              </a:pPr>
              <a:t>10/29/09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03440264-03AB-7A44-911E-26A2AEFC15F4}"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EB352ED9-E653-9A47-B7A3-C5AB53D5C0B6}" type="datetime1">
              <a:rPr lang="en-US"/>
              <a:pPr>
                <a:defRPr/>
              </a:pPr>
              <a:t>10/29/09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US"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460DBBD1-181E-744E-89E7-45F0EE4D9123}"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defTabSz="457200" rtl="0" fontAlgn="base">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fontAlgn="base">
      <a:spcBef>
        <a:spcPct val="30000"/>
      </a:spcBef>
      <a:spcAft>
        <a:spcPct val="0"/>
      </a:spcAft>
      <a:defRPr sz="1200" kern="1200">
        <a:solidFill>
          <a:schemeClr val="tx1"/>
        </a:solidFill>
        <a:latin typeface="+mn-lt"/>
        <a:ea typeface="ＭＳ Ｐゴシック" charset="-128"/>
        <a:cs typeface="+mn-cs"/>
      </a:defRPr>
    </a:lvl2pPr>
    <a:lvl3pPr marL="914400" algn="l" defTabSz="457200" rtl="0" fontAlgn="base">
      <a:spcBef>
        <a:spcPct val="30000"/>
      </a:spcBef>
      <a:spcAft>
        <a:spcPct val="0"/>
      </a:spcAft>
      <a:defRPr sz="1200" kern="1200">
        <a:solidFill>
          <a:schemeClr val="tx1"/>
        </a:solidFill>
        <a:latin typeface="+mn-lt"/>
        <a:ea typeface="ＭＳ Ｐゴシック" charset="-128"/>
        <a:cs typeface="+mn-cs"/>
      </a:defRPr>
    </a:lvl3pPr>
    <a:lvl4pPr marL="1371600" algn="l" defTabSz="457200" rtl="0" fontAlgn="base">
      <a:spcBef>
        <a:spcPct val="30000"/>
      </a:spcBef>
      <a:spcAft>
        <a:spcPct val="0"/>
      </a:spcAft>
      <a:defRPr sz="1200" kern="1200">
        <a:solidFill>
          <a:schemeClr val="tx1"/>
        </a:solidFill>
        <a:latin typeface="+mn-lt"/>
        <a:ea typeface="ＭＳ Ｐゴシック" charset="-128"/>
        <a:cs typeface="+mn-cs"/>
      </a:defRPr>
    </a:lvl4pPr>
    <a:lvl5pPr marL="1828800" algn="l" defTabSz="457200" rtl="0" fontAlgn="base">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FEE8016E-0A41-3C44-85C3-313442E20E83}" type="datetime1">
              <a:rPr lang="en-US"/>
              <a:pPr>
                <a:defRPr/>
              </a:pPr>
              <a:t>10/29/09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0C4763A-EFD4-7742-8F31-9C2F9300C28A}"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05E15B5-CEDA-E34C-B339-43CED69DAEEE}" type="datetime1">
              <a:rPr lang="en-US"/>
              <a:pPr>
                <a:defRPr/>
              </a:pPr>
              <a:t>10/29/09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4887004-E5E5-6642-9C91-F2E102A03E8F}"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3D947485-C586-194A-AE6F-2FFC1C066141}" type="datetime1">
              <a:rPr lang="en-US"/>
              <a:pPr>
                <a:defRPr/>
              </a:pPr>
              <a:t>10/29/09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6C17DF0-9E2E-E045-840A-782E3E137E64}"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07F5F2C-55D0-A74E-8EEB-DBB47334E69F}" type="datetime1">
              <a:rPr lang="en-US"/>
              <a:pPr>
                <a:defRPr/>
              </a:pPr>
              <a:t>10/29/09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25F70CE-84E9-D04C-9B15-10C693AA0F2A}"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CE61D298-01A5-AB40-9961-1CA4E73BE112}" type="datetime1">
              <a:rPr lang="en-US"/>
              <a:pPr>
                <a:defRPr/>
              </a:pPr>
              <a:t>10/29/09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7BA459C-C1F9-AB4D-8E61-68C53B56A064}"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66C92ABA-9588-EC48-BFA3-E41F80972C5A}" type="datetime1">
              <a:rPr lang="en-US"/>
              <a:pPr>
                <a:defRPr/>
              </a:pPr>
              <a:t>10/29/09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AFB4A4D-A64F-7740-9E0E-188E9BA474F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2917B72F-26FC-C442-A2F2-70F94887E6F6}" type="datetime1">
              <a:rPr lang="en-US"/>
              <a:pPr>
                <a:defRPr/>
              </a:pPr>
              <a:t>10/29/09</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8DAA6009-9928-FF4C-9FC0-9A5BA7AB80BB}"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554C59AC-FBBE-B14D-B38D-5B1A145573A7}" type="datetime1">
              <a:rPr lang="en-US"/>
              <a:pPr>
                <a:defRPr/>
              </a:pPr>
              <a:t>10/29/09</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7DCDB1BE-A08E-2A4A-80F9-ED5208CC2745}"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380E8C5D-7C39-A84F-AF37-130843337F0F}" type="datetime1">
              <a:rPr lang="en-US"/>
              <a:pPr>
                <a:defRPr/>
              </a:pPr>
              <a:t>10/29/09</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2CA09BA1-70B4-4A48-A4C4-6DB291E465CB}"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DB2C686-7EA6-2B45-89AD-BCF46EBA7F86}" type="datetime1">
              <a:rPr lang="en-US"/>
              <a:pPr>
                <a:defRPr/>
              </a:pPr>
              <a:t>10/29/09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C48FB37-48D1-0F43-9835-C4ADFC9E29C1}"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16F20F11-C1D3-E443-B161-E2FD9C52D12B}" type="datetime1">
              <a:rPr lang="en-US"/>
              <a:pPr>
                <a:defRPr/>
              </a:pPr>
              <a:t>10/29/09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2B5C7A3-6224-2444-BEEE-16F152F7EB8A}"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1FE52546-5845-A946-9E04-5E2445AADF4F}" type="datetime1">
              <a:rPr lang="en-US"/>
              <a:pPr>
                <a:defRPr/>
              </a:pPr>
              <a:t>10/29/09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4606AE16-8D53-A649-9482-7C8DBD7175B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57200" rtl="0" eaLnBrk="0" fontAlgn="base" hangingPunct="0">
        <a:spcBef>
          <a:spcPct val="0"/>
        </a:spcBef>
        <a:spcAft>
          <a:spcPct val="0"/>
        </a:spcAft>
        <a:defRPr sz="2400" kern="1200">
          <a:solidFill>
            <a:schemeClr val="tx1"/>
          </a:solidFill>
          <a:latin typeface="+mj-lt"/>
          <a:ea typeface="ＭＳ Ｐゴシック" charset="-128"/>
          <a:cs typeface="ＭＳ Ｐゴシック" charset="-128"/>
        </a:defRPr>
      </a:lvl1pPr>
      <a:lvl2pPr algn="ctr" defTabSz="457200" rtl="0" eaLnBrk="0" fontAlgn="base" hangingPunct="0">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0" fontAlgn="base" hangingPunct="0">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vmlDrawing" Target="../drawings/vmlDrawing1.vml"/><Relationship Id="rId2" Type="http://schemas.openxmlformats.org/officeDocument/2006/relationships/slideLayout" Target="../slideLayouts/slideLayout2.xml"/><Relationship Id="rId3" Type="http://schemas.openxmlformats.org/officeDocument/2006/relationships/package" Target="../embeddings/Microsoft_Word_Document1.docx"/></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df"/><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df"/><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vmlDrawing" Target="../drawings/vmlDrawing2.vml"/><Relationship Id="rId2" Type="http://schemas.openxmlformats.org/officeDocument/2006/relationships/slideLayout" Target="../slideLayouts/slideLayout2.xml"/><Relationship Id="rId3" Type="http://schemas.openxmlformats.org/officeDocument/2006/relationships/package" Target="../embeddings/Microsoft_Word_Document2.docx"/></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df"/><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df"/><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df"/><Relationship Id="rId3"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df"/><Relationship Id="rId3"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df"/><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df"/><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df"/><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df"/><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362" name="Title 1"/>
          <p:cNvSpPr>
            <a:spLocks noGrp="1"/>
          </p:cNvSpPr>
          <p:nvPr>
            <p:ph type="ctrTitle"/>
          </p:nvPr>
        </p:nvSpPr>
        <p:spPr/>
        <p:txBody>
          <a:bodyPr/>
          <a:lstStyle/>
          <a:p>
            <a:pPr eaLnBrk="1" hangingPunct="1"/>
            <a:r>
              <a:rPr lang="en-US" smtClean="0"/>
              <a:t>Figures – Chapter 4</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endParaRPr lang="en-US">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627" name="Title 1"/>
          <p:cNvSpPr>
            <a:spLocks noGrp="1"/>
          </p:cNvSpPr>
          <p:nvPr>
            <p:ph type="title"/>
          </p:nvPr>
        </p:nvSpPr>
        <p:spPr/>
        <p:txBody>
          <a:bodyPr/>
          <a:lstStyle/>
          <a:p>
            <a:pPr eaLnBrk="1" hangingPunct="1"/>
            <a:r>
              <a:rPr lang="en-US" smtClean="0"/>
              <a:t>Figure 4.9 Example requirements for the insulin pump software system</a:t>
            </a:r>
            <a:r>
              <a:rPr lang="en-GB" smtClean="0"/>
              <a:t> </a:t>
            </a:r>
            <a:endParaRPr lang="en-US" smtClean="0"/>
          </a:p>
        </p:txBody>
      </p:sp>
      <p:graphicFrame>
        <p:nvGraphicFramePr>
          <p:cNvPr id="4" name="Table 3"/>
          <p:cNvGraphicFramePr>
            <a:graphicFrameLocks noGrp="1"/>
          </p:cNvGraphicFramePr>
          <p:nvPr/>
        </p:nvGraphicFramePr>
        <p:xfrm>
          <a:off x="1524000" y="2209800"/>
          <a:ext cx="6096000" cy="3383280"/>
        </p:xfrm>
        <a:graphic>
          <a:graphicData uri="http://schemas.openxmlformats.org/drawingml/2006/table">
            <a:tbl>
              <a:tblPr firstRow="1" bandRow="1">
                <a:tableStyleId>{69CF1AB2-1976-4502-BF36-3FF5EA218861}</a:tableStyleId>
              </a:tblPr>
              <a:tblGrid>
                <a:gridCol w="6096000"/>
              </a:tblGrid>
              <a:tr h="370840">
                <a:tc>
                  <a:txBody>
                    <a:bodyPr/>
                    <a:lstStyle/>
                    <a:p>
                      <a:r>
                        <a:rPr lang="en-GB" sz="1800" b="0" kern="1200" dirty="0" smtClean="0"/>
                        <a:t>3.2 The system shall measure the blood sugar and deliver insulin, if required, every 10 minutes.</a:t>
                      </a:r>
                      <a:r>
                        <a:rPr lang="en-GB" sz="1800" b="0" i="1" kern="1200" dirty="0" smtClean="0"/>
                        <a:t> (Changes in blood sugar are relatively slow so more frequent measurement is unnecessary; less frequent measurement could lead to unnecessarily high sugar levels.)</a:t>
                      </a:r>
                    </a:p>
                    <a:p>
                      <a:endParaRPr lang="en-GB" sz="1800" b="0" kern="1200" dirty="0" smtClean="0"/>
                    </a:p>
                    <a:p>
                      <a:r>
                        <a:rPr lang="en-GB" sz="1800" b="0" kern="1200" dirty="0" smtClean="0"/>
                        <a:t>3.6 The system shall run a self-test routine every minute with the conditions to be tested and the associated actions defined in Table 1.</a:t>
                      </a:r>
                      <a:r>
                        <a:rPr lang="en-GB" sz="1800" b="0" i="1" kern="1200" dirty="0" smtClean="0"/>
                        <a:t> (A self-test routine can discover hardware and software problems and alert the user to the fact the normal operation may be impossible.)</a:t>
                      </a:r>
                    </a:p>
                    <a:p>
                      <a:endParaRPr lang="en-US" dirty="0"/>
                    </a:p>
                  </a:txBody>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651" name="Title 1"/>
          <p:cNvSpPr>
            <a:spLocks noGrp="1"/>
          </p:cNvSpPr>
          <p:nvPr>
            <p:ph type="title"/>
          </p:nvPr>
        </p:nvSpPr>
        <p:spPr/>
        <p:txBody>
          <a:bodyPr/>
          <a:lstStyle/>
          <a:p>
            <a:pPr eaLnBrk="1" hangingPunct="1"/>
            <a:r>
              <a:rPr lang="en-US" smtClean="0"/>
              <a:t>Figure 4.10 A structured specification of a requirement for an insulin pump</a:t>
            </a:r>
            <a:r>
              <a:rPr lang="en-GB" smtClean="0"/>
              <a:t> </a:t>
            </a:r>
            <a:endParaRPr lang="en-US" smtClean="0"/>
          </a:p>
        </p:txBody>
      </p:sp>
      <p:graphicFrame>
        <p:nvGraphicFramePr>
          <p:cNvPr id="27650" name="Object 2"/>
          <p:cNvGraphicFramePr>
            <a:graphicFrameLocks noChangeAspect="1"/>
          </p:cNvGraphicFramePr>
          <p:nvPr/>
        </p:nvGraphicFramePr>
        <p:xfrm>
          <a:off x="1974850" y="1512888"/>
          <a:ext cx="5943600" cy="4800600"/>
        </p:xfrm>
        <a:graphic>
          <a:graphicData uri="http://schemas.openxmlformats.org/presentationml/2006/ole">
            <p:oleObj spid="_x0000_s27650" name="Document" r:id="rId3" imgW="5943600" imgH="4800600" progId="Word.Document.12">
              <p:embed/>
            </p:oleObj>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smtClean="0"/>
              <a:t>Figure 4.11 Tabular specification of computation for an insulin pump</a:t>
            </a:r>
            <a:r>
              <a:rPr lang="en-GB" smtClean="0"/>
              <a:t> </a:t>
            </a:r>
            <a:endParaRPr lang="en-US" smtClean="0"/>
          </a:p>
        </p:txBody>
      </p:sp>
      <p:graphicFrame>
        <p:nvGraphicFramePr>
          <p:cNvPr id="4" name="Table 3"/>
          <p:cNvGraphicFramePr>
            <a:graphicFrameLocks noGrp="1"/>
          </p:cNvGraphicFramePr>
          <p:nvPr/>
        </p:nvGraphicFramePr>
        <p:xfrm>
          <a:off x="1835150" y="1824038"/>
          <a:ext cx="6461125" cy="2445069"/>
        </p:xfrm>
        <a:graphic>
          <a:graphicData uri="http://schemas.openxmlformats.org/drawingml/2006/table">
            <a:tbl>
              <a:tblPr/>
              <a:tblGrid>
                <a:gridCol w="3230563"/>
                <a:gridCol w="3230562"/>
              </a:tblGrid>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smtClean="0">
                          <a:ln>
                            <a:noFill/>
                          </a:ln>
                          <a:solidFill>
                            <a:srgbClr val="000000"/>
                          </a:solidFill>
                          <a:effectLst/>
                          <a:latin typeface="Helvetica"/>
                          <a:ea typeface="Times New Roman" charset="0"/>
                          <a:cs typeface="Helvetica"/>
                        </a:rPr>
                        <a:t>Condition</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smtClean="0">
                          <a:ln>
                            <a:noFill/>
                          </a:ln>
                          <a:solidFill>
                            <a:srgbClr val="000000"/>
                          </a:solidFill>
                          <a:effectLst/>
                          <a:latin typeface="Helvetica"/>
                          <a:ea typeface="Times New Roman" charset="0"/>
                          <a:cs typeface="Helvetica"/>
                        </a:rPr>
                        <a:t>Action</a:t>
                      </a:r>
                      <a:endParaRPr kumimoji="0" lang="en-GB" sz="1200" b="1" i="0" u="none" strike="noStrike" cap="none" normalizeH="0" baseline="0" dirty="0">
                        <a:ln>
                          <a:noFill/>
                        </a:ln>
                        <a:solidFill>
                          <a:srgbClr val="000000"/>
                        </a:solidFill>
                        <a:effectLst/>
                        <a:latin typeface="Helvetica"/>
                        <a:ea typeface="Times New Roman" charset="0"/>
                        <a:cs typeface="Helvetica"/>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smtClean="0">
                          <a:ln>
                            <a:noFill/>
                          </a:ln>
                          <a:solidFill>
                            <a:srgbClr val="000000"/>
                          </a:solidFill>
                          <a:effectLst/>
                          <a:latin typeface="Arial" charset="0"/>
                          <a:ea typeface="Times New Roman" charset="0"/>
                          <a:cs typeface="Times New Roman" charset="0"/>
                        </a:rPr>
                        <a:t>Sugar level falling (r2 &lt; r1)</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err="1">
                          <a:ln>
                            <a:noFill/>
                          </a:ln>
                          <a:solidFill>
                            <a:srgbClr val="000000"/>
                          </a:solidFill>
                          <a:effectLst/>
                          <a:latin typeface="Arial" charset="0"/>
                          <a:ea typeface="Times New Roman" charset="0"/>
                          <a:cs typeface="Times New Roman" charset="0"/>
                        </a:rPr>
                        <a:t>CompDose</a:t>
                      </a:r>
                      <a:r>
                        <a:rPr kumimoji="0" lang="en-GB" sz="1200" b="0" i="0" u="none" strike="noStrike" cap="none" normalizeH="0" baseline="0" dirty="0">
                          <a:ln>
                            <a:noFill/>
                          </a:ln>
                          <a:solidFill>
                            <a:srgbClr val="000000"/>
                          </a:solidFill>
                          <a:effectLst/>
                          <a:latin typeface="Arial" charset="0"/>
                          <a:ea typeface="Times New Roman" charset="0"/>
                          <a:cs typeface="Times New Roman" charset="0"/>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Arial" charset="0"/>
                          <a:ea typeface="Times New Roman" charset="0"/>
                          <a:cs typeface="Times New Roman" charset="0"/>
                        </a:rPr>
                        <a:t>Sugar level stable (r2 = r1)</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err="1">
                          <a:ln>
                            <a:noFill/>
                          </a:ln>
                          <a:solidFill>
                            <a:srgbClr val="000000"/>
                          </a:solidFill>
                          <a:effectLst/>
                          <a:latin typeface="Arial" charset="0"/>
                          <a:ea typeface="Times New Roman" charset="0"/>
                          <a:cs typeface="Times New Roman" charset="0"/>
                        </a:rPr>
                        <a:t>CompDose</a:t>
                      </a:r>
                      <a:r>
                        <a:rPr kumimoji="0" lang="en-GB" sz="1200" b="0" i="0" u="none" strike="noStrike" cap="none" normalizeH="0" baseline="0" dirty="0">
                          <a:ln>
                            <a:noFill/>
                          </a:ln>
                          <a:solidFill>
                            <a:srgbClr val="000000"/>
                          </a:solidFill>
                          <a:effectLst/>
                          <a:latin typeface="Arial" charset="0"/>
                          <a:ea typeface="Times New Roman" charset="0"/>
                          <a:cs typeface="Times New Roman" charset="0"/>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Arial" charset="0"/>
                          <a:ea typeface="Times New Roman" charset="0"/>
                          <a:cs typeface="Times New Roman" charset="0"/>
                        </a:rPr>
                        <a:t>Sugar level increasing and rate of increase decreasing ((r2 – r1) &lt; (r1 – r0))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err="1">
                          <a:ln>
                            <a:noFill/>
                          </a:ln>
                          <a:solidFill>
                            <a:srgbClr val="000000"/>
                          </a:solidFill>
                          <a:effectLst/>
                          <a:latin typeface="Arial" charset="0"/>
                          <a:ea typeface="Times New Roman" charset="0"/>
                          <a:cs typeface="Times New Roman" charset="0"/>
                        </a:rPr>
                        <a:t>CompDose</a:t>
                      </a:r>
                      <a:r>
                        <a:rPr kumimoji="0" lang="en-GB" sz="1200" b="0" i="0" u="none" strike="noStrike" cap="none" normalizeH="0" baseline="0" dirty="0">
                          <a:ln>
                            <a:noFill/>
                          </a:ln>
                          <a:solidFill>
                            <a:srgbClr val="000000"/>
                          </a:solidFill>
                          <a:effectLst/>
                          <a:latin typeface="Arial" charset="0"/>
                          <a:ea typeface="Times New Roman" charset="0"/>
                          <a:cs typeface="Times New Roman" charset="0"/>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6096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Arial" charset="0"/>
                          <a:ea typeface="Times New Roman" charset="0"/>
                          <a:cs typeface="Times New Roman" charset="0"/>
                        </a:rPr>
                        <a:t>Sugar level increasing and rate of increase stable or increasing ((r2 – r1) ≥ (r1 – r0))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err="1">
                          <a:ln>
                            <a:noFill/>
                          </a:ln>
                          <a:solidFill>
                            <a:srgbClr val="000000"/>
                          </a:solidFill>
                          <a:effectLst/>
                          <a:latin typeface="Arial" charset="0"/>
                          <a:ea typeface="Times New Roman" charset="0"/>
                          <a:cs typeface="Times New Roman" charset="0"/>
                        </a:rPr>
                        <a:t>CompDose</a:t>
                      </a:r>
                      <a:r>
                        <a:rPr kumimoji="0" lang="en-GB" sz="1200" b="0" i="0" u="none" strike="noStrike" cap="none" normalizeH="0" baseline="0" dirty="0">
                          <a:ln>
                            <a:noFill/>
                          </a:ln>
                          <a:solidFill>
                            <a:srgbClr val="000000"/>
                          </a:solidFill>
                          <a:effectLst/>
                          <a:latin typeface="Arial" charset="0"/>
                          <a:ea typeface="Times New Roman" charset="0"/>
                          <a:cs typeface="Times New Roman" charset="0"/>
                        </a:rPr>
                        <a:t> = round ((r2 – r1)/4)</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Arial" charset="0"/>
                          <a:ea typeface="Times New Roman" charset="0"/>
                          <a:cs typeface="Times New Roman" charset="0"/>
                        </a:rPr>
                        <a:t>If rounded result = 0 then </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err="1">
                          <a:ln>
                            <a:noFill/>
                          </a:ln>
                          <a:solidFill>
                            <a:srgbClr val="000000"/>
                          </a:solidFill>
                          <a:effectLst/>
                          <a:latin typeface="Arial" charset="0"/>
                          <a:ea typeface="Times New Roman" charset="0"/>
                          <a:cs typeface="Times New Roman" charset="0"/>
                        </a:rPr>
                        <a:t>CompDose</a:t>
                      </a:r>
                      <a:r>
                        <a:rPr kumimoji="0" lang="en-GB" sz="1200" b="0" i="0" u="none" strike="noStrike" cap="none" normalizeH="0" baseline="0" dirty="0">
                          <a:ln>
                            <a:noFill/>
                          </a:ln>
                          <a:solidFill>
                            <a:srgbClr val="000000"/>
                          </a:solidFill>
                          <a:effectLst/>
                          <a:latin typeface="Arial" charset="0"/>
                          <a:ea typeface="Times New Roman" charset="0"/>
                          <a:cs typeface="Times New Roman" charset="0"/>
                        </a:rPr>
                        <a:t> = </a:t>
                      </a:r>
                      <a:r>
                        <a:rPr kumimoji="0" lang="en-GB" sz="1200" b="0" i="0" u="none" strike="noStrike" cap="none" normalizeH="0" baseline="0" dirty="0" err="1">
                          <a:ln>
                            <a:noFill/>
                          </a:ln>
                          <a:solidFill>
                            <a:srgbClr val="000000"/>
                          </a:solidFill>
                          <a:effectLst/>
                          <a:latin typeface="Arial" charset="0"/>
                          <a:ea typeface="Times New Roman" charset="0"/>
                          <a:cs typeface="Times New Roman" charset="0"/>
                        </a:rPr>
                        <a:t>MinimumDose</a:t>
                      </a:r>
                      <a:endParaRPr kumimoji="0" lang="en-GB" sz="1200" b="0" i="0" u="none" strike="noStrike" cap="none" normalizeH="0" baseline="0" dirty="0">
                        <a:ln>
                          <a:noFill/>
                        </a:ln>
                        <a:solidFill>
                          <a:srgbClr val="000000"/>
                        </a:solidFill>
                        <a:effectLst/>
                        <a:latin typeface="Arial" charset="0"/>
                        <a:ea typeface="Times New Roman" charset="0"/>
                        <a:cs typeface="Times New Roman" charset="0"/>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smtClean="0"/>
              <a:t>Figure 4.12 A spiral view of the requirements engineering process</a:t>
            </a:r>
            <a:r>
              <a:rPr lang="en-GB" smtClean="0"/>
              <a:t> </a:t>
            </a:r>
            <a:endParaRPr lang="en-US" smtClean="0"/>
          </a:p>
        </p:txBody>
      </p:sp>
      <p:pic>
        <p:nvPicPr>
          <p:cNvPr id="4" name="Picture 3" descr="4.12 ReqEngSpiral.eps"/>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1974849" y="1417638"/>
            <a:ext cx="5510667" cy="475615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smtClean="0"/>
              <a:t>Figure 4.13 The</a:t>
            </a:r>
            <a:r>
              <a:rPr lang="en-US" b="1" smtClean="0"/>
              <a:t> </a:t>
            </a:r>
            <a:r>
              <a:rPr lang="en-US" smtClean="0"/>
              <a:t>requirements elicitation and analysis process</a:t>
            </a:r>
            <a:r>
              <a:rPr lang="en-GB" smtClean="0"/>
              <a:t> </a:t>
            </a:r>
            <a:endParaRPr lang="en-US" smtClean="0"/>
          </a:p>
        </p:txBody>
      </p:sp>
      <p:pic>
        <p:nvPicPr>
          <p:cNvPr id="4" name="Picture 3" descr="4.13 RequirementsElicitation.eps"/>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1752600" y="1752600"/>
            <a:ext cx="4881613" cy="320675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747" name="Title 1"/>
          <p:cNvSpPr>
            <a:spLocks noGrp="1"/>
          </p:cNvSpPr>
          <p:nvPr>
            <p:ph type="title"/>
          </p:nvPr>
        </p:nvSpPr>
        <p:spPr/>
        <p:txBody>
          <a:bodyPr/>
          <a:lstStyle/>
          <a:p>
            <a:pPr eaLnBrk="1" hangingPunct="1"/>
            <a:r>
              <a:rPr lang="en-US" smtClean="0"/>
              <a:t>Figure 4.14 Scenario for collecting medical history in MHC-PMS</a:t>
            </a:r>
            <a:r>
              <a:rPr lang="en-GB" smtClean="0"/>
              <a:t> </a:t>
            </a:r>
            <a:endParaRPr lang="en-US" smtClean="0"/>
          </a:p>
        </p:txBody>
      </p:sp>
      <p:graphicFrame>
        <p:nvGraphicFramePr>
          <p:cNvPr id="31746" name="Object 2"/>
          <p:cNvGraphicFramePr>
            <a:graphicFrameLocks noChangeAspect="1"/>
          </p:cNvGraphicFramePr>
          <p:nvPr/>
        </p:nvGraphicFramePr>
        <p:xfrm>
          <a:off x="1295400" y="1417638"/>
          <a:ext cx="6616700" cy="5062310"/>
        </p:xfrm>
        <a:graphic>
          <a:graphicData uri="http://schemas.openxmlformats.org/presentationml/2006/ole">
            <p:oleObj spid="_x0000_s31746" name="Document" r:id="rId3" imgW="5943600" imgH="4038600" progId="Word.Document.12">
              <p:embed/>
            </p:oleObj>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smtClean="0"/>
              <a:t>Figure 4.15 Use cases for the MHC-PMS</a:t>
            </a:r>
            <a:r>
              <a:rPr lang="en-GB" smtClean="0"/>
              <a:t> </a:t>
            </a:r>
            <a:endParaRPr lang="en-US" smtClean="0"/>
          </a:p>
        </p:txBody>
      </p:sp>
      <p:pic>
        <p:nvPicPr>
          <p:cNvPr id="4" name="Picture 3" descr="4.15 UseCases.eps"/>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1447799" y="1828800"/>
            <a:ext cx="6555509" cy="388620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smtClean="0"/>
              <a:t>Figure 4.16 Ethnography and prototyping for requirements analysis</a:t>
            </a:r>
            <a:r>
              <a:rPr lang="en-GB" smtClean="0"/>
              <a:t> </a:t>
            </a:r>
            <a:endParaRPr lang="en-US" smtClean="0"/>
          </a:p>
        </p:txBody>
      </p:sp>
      <p:pic>
        <p:nvPicPr>
          <p:cNvPr id="4" name="Picture 3" descr="4.16 Ethno-prototyping.eps"/>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1143000" y="2819400"/>
            <a:ext cx="7394864" cy="193675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lang="en-US" smtClean="0"/>
              <a:t>Figure 4.17 Requirements evolution</a:t>
            </a:r>
            <a:r>
              <a:rPr lang="en-GB" smtClean="0"/>
              <a:t> </a:t>
            </a:r>
            <a:endParaRPr lang="en-US" smtClean="0"/>
          </a:p>
        </p:txBody>
      </p:sp>
      <p:pic>
        <p:nvPicPr>
          <p:cNvPr id="4" name="Picture 3" descr="4.17 ReqEvolution.eps"/>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2133600" y="2514600"/>
            <a:ext cx="5005917" cy="251460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smtClean="0"/>
              <a:t>Figure 4.18 Requirements change management</a:t>
            </a:r>
            <a:r>
              <a:rPr lang="en-GB" smtClean="0"/>
              <a:t> </a:t>
            </a:r>
            <a:endParaRPr lang="en-US" smtClean="0"/>
          </a:p>
        </p:txBody>
      </p:sp>
      <p:pic>
        <p:nvPicPr>
          <p:cNvPr id="4" name="Picture 3" descr="4.18 ReqChangeMan.eps"/>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228600" y="3136900"/>
            <a:ext cx="8661952" cy="105410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smtClean="0"/>
              <a:t>Figure 4.1 User and system requirements</a:t>
            </a:r>
            <a:r>
              <a:rPr lang="en-GB" smtClean="0"/>
              <a:t> </a:t>
            </a:r>
            <a:endParaRPr lang="en-US" smtClean="0"/>
          </a:p>
        </p:txBody>
      </p:sp>
      <p:pic>
        <p:nvPicPr>
          <p:cNvPr id="4" name="Picture 3" descr="4.1 UserSysReqs.eps"/>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2133600" y="1905000"/>
            <a:ext cx="4769705" cy="35306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smtClean="0"/>
              <a:t>Figure 4.2 Readers of different types of requirements specification</a:t>
            </a:r>
            <a:r>
              <a:rPr lang="en-GB" smtClean="0"/>
              <a:t> </a:t>
            </a:r>
            <a:endParaRPr lang="en-US" smtClean="0"/>
          </a:p>
        </p:txBody>
      </p:sp>
      <p:pic>
        <p:nvPicPr>
          <p:cNvPr id="4" name="Picture 3" descr="4.2 ReqReaders.eps"/>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2133600" y="2286000"/>
            <a:ext cx="5076902" cy="283845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smtClean="0"/>
              <a:t>Figure 4.3 Types of nonfunctional requirement</a:t>
            </a:r>
            <a:r>
              <a:rPr lang="en-GB" smtClean="0"/>
              <a:t> </a:t>
            </a:r>
            <a:endParaRPr lang="en-US" smtClean="0"/>
          </a:p>
        </p:txBody>
      </p:sp>
      <p:pic>
        <p:nvPicPr>
          <p:cNvPr id="4" name="Picture 3" descr="4.3 Non-functionalReq.eps"/>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990600" y="1911350"/>
            <a:ext cx="6915549" cy="387985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507" name="Title 1"/>
          <p:cNvSpPr>
            <a:spLocks noGrp="1"/>
          </p:cNvSpPr>
          <p:nvPr>
            <p:ph type="title"/>
          </p:nvPr>
        </p:nvSpPr>
        <p:spPr/>
        <p:txBody>
          <a:bodyPr/>
          <a:lstStyle/>
          <a:p>
            <a:pPr eaLnBrk="1" hangingPunct="1"/>
            <a:r>
              <a:rPr lang="en-US" smtClean="0"/>
              <a:t>Figure 4.4 Examples of nonfunctional requirements in the MHC-PMS</a:t>
            </a:r>
            <a:r>
              <a:rPr lang="en-GB" smtClean="0"/>
              <a:t> </a:t>
            </a:r>
            <a:endParaRPr lang="en-US" smtClean="0"/>
          </a:p>
        </p:txBody>
      </p:sp>
      <p:graphicFrame>
        <p:nvGraphicFramePr>
          <p:cNvPr id="4" name="Table 3"/>
          <p:cNvGraphicFramePr>
            <a:graphicFrameLocks noGrp="1"/>
          </p:cNvGraphicFramePr>
          <p:nvPr/>
        </p:nvGraphicFramePr>
        <p:xfrm>
          <a:off x="1524000" y="1905000"/>
          <a:ext cx="6096000" cy="3931920"/>
        </p:xfrm>
        <a:graphic>
          <a:graphicData uri="http://schemas.openxmlformats.org/drawingml/2006/table">
            <a:tbl>
              <a:tblPr firstRow="1" bandRow="1">
                <a:tableStyleId>{69CF1AB2-1976-4502-BF36-3FF5EA218861}</a:tableStyleId>
              </a:tblPr>
              <a:tblGrid>
                <a:gridCol w="6096000"/>
              </a:tblGrid>
              <a:tr h="370840">
                <a:tc>
                  <a:txBody>
                    <a:bodyPr/>
                    <a:lstStyle/>
                    <a:p>
                      <a:r>
                        <a:rPr lang="en-GB" sz="1800" b="1" kern="1200" dirty="0" smtClean="0"/>
                        <a:t>Product requirement</a:t>
                      </a:r>
                    </a:p>
                    <a:p>
                      <a:r>
                        <a:rPr lang="en-GB" sz="1800" b="0" kern="1200" dirty="0" smtClean="0"/>
                        <a:t>The MHC-PMS shall be available to all clinics during normal working hours (Mon–Fri, 0830–17.30). Downtime within normal working hours shall not exceed five seconds in any one day.</a:t>
                      </a:r>
                    </a:p>
                    <a:p>
                      <a:endParaRPr lang="en-GB" sz="1800" b="0" kern="1200" dirty="0" smtClean="0"/>
                    </a:p>
                    <a:p>
                      <a:r>
                        <a:rPr lang="en-GB" sz="1800" b="1" kern="1200" dirty="0" smtClean="0"/>
                        <a:t>Organizational requirement</a:t>
                      </a:r>
                      <a:r>
                        <a:rPr lang="en-GB" sz="1800" b="0" kern="1200" dirty="0" smtClean="0"/>
                        <a:t/>
                      </a:r>
                      <a:br>
                        <a:rPr lang="en-GB" sz="1800" b="0" kern="1200" dirty="0" smtClean="0"/>
                      </a:br>
                      <a:r>
                        <a:rPr lang="en-GB" sz="1800" b="0" kern="1200" dirty="0" smtClean="0"/>
                        <a:t>Users of the MHC-PMS system shall authenticate themselves using their health authority identity card.</a:t>
                      </a:r>
                    </a:p>
                    <a:p>
                      <a:endParaRPr lang="en-GB" sz="1800" b="0" kern="1200" dirty="0" smtClean="0"/>
                    </a:p>
                    <a:p>
                      <a:r>
                        <a:rPr lang="en-GB" sz="1800" b="1" kern="1200" dirty="0" smtClean="0"/>
                        <a:t>External requirement</a:t>
                      </a:r>
                      <a:r>
                        <a:rPr lang="en-GB" sz="1800" b="0" kern="1200" dirty="0" smtClean="0"/>
                        <a:t/>
                      </a:r>
                      <a:br>
                        <a:rPr lang="en-GB" sz="1800" b="0" kern="1200" dirty="0" smtClean="0"/>
                      </a:br>
                      <a:r>
                        <a:rPr lang="en-GB" sz="1800" b="0" kern="1200" dirty="0" smtClean="0"/>
                        <a:t>The system shall implement patient privacy provisions as set out in HStan-03-2006-priv. </a:t>
                      </a:r>
                    </a:p>
                    <a:p>
                      <a:endParaRPr lang="en-US" b="0" dirty="0"/>
                    </a:p>
                  </a:txBody>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smtClean="0"/>
              <a:t>Figure 4.5 Metrics for specifying nonfunctional requirements</a:t>
            </a:r>
          </a:p>
        </p:txBody>
      </p:sp>
      <p:graphicFrame>
        <p:nvGraphicFramePr>
          <p:cNvPr id="4" name="Table 3"/>
          <p:cNvGraphicFramePr>
            <a:graphicFrameLocks noGrp="1"/>
          </p:cNvGraphicFramePr>
          <p:nvPr/>
        </p:nvGraphicFramePr>
        <p:xfrm>
          <a:off x="1524000" y="1397000"/>
          <a:ext cx="6096000" cy="3846195"/>
        </p:xfrm>
        <a:graphic>
          <a:graphicData uri="http://schemas.openxmlformats.org/drawingml/2006/table">
            <a:tbl>
              <a:tblPr/>
              <a:tblGrid>
                <a:gridCol w="2362200"/>
                <a:gridCol w="3733800"/>
              </a:tblGrid>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smtClean="0">
                          <a:ln>
                            <a:noFill/>
                          </a:ln>
                          <a:solidFill>
                            <a:srgbClr val="000000"/>
                          </a:solidFill>
                          <a:effectLst/>
                          <a:latin typeface="Helvetica"/>
                          <a:ea typeface="Times New Roman" charset="0"/>
                          <a:cs typeface="Helvetica"/>
                        </a:rPr>
                        <a:t>Property</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000000"/>
                          </a:solidFill>
                          <a:effectLst/>
                          <a:latin typeface="Helvetica"/>
                          <a:ea typeface="Times New Roman" charset="0"/>
                          <a:cs typeface="Helvetica"/>
                        </a:rPr>
                        <a:t>Measure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smtClean="0">
                          <a:ln>
                            <a:noFill/>
                          </a:ln>
                          <a:solidFill>
                            <a:srgbClr val="000000"/>
                          </a:solidFill>
                          <a:effectLst/>
                          <a:latin typeface="Helvetica"/>
                          <a:ea typeface="Times New Roman" charset="0"/>
                          <a:cs typeface="Helvetica"/>
                        </a:rPr>
                        <a:t>Speed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Helvetica"/>
                          <a:ea typeface="Times New Roman" charset="0"/>
                          <a:cs typeface="Helvetica"/>
                        </a:rPr>
                        <a:t>Processed transactions/second</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Helvetica"/>
                          <a:ea typeface="Times New Roman" charset="0"/>
                          <a:cs typeface="Helvetica"/>
                        </a:rPr>
                        <a:t>User/event response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Helvetica"/>
                          <a:ea typeface="Times New Roman" charset="0"/>
                          <a:cs typeface="Helvetica"/>
                        </a:rPr>
                        <a:t>Screen refresh time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Helvetica"/>
                          <a:ea typeface="Times New Roman" charset="0"/>
                          <a:cs typeface="Helvetica"/>
                        </a:rPr>
                        <a:t>Size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Helvetica"/>
                          <a:ea typeface="Times New Roman" charset="0"/>
                          <a:cs typeface="Helvetica"/>
                        </a:rPr>
                        <a:t>Mbytes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Helvetica"/>
                          <a:ea typeface="Times New Roman" charset="0"/>
                          <a:cs typeface="Helvetica"/>
                        </a:rPr>
                        <a:t>Number of ROM chips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Helvetica"/>
                          <a:ea typeface="Times New Roman" charset="0"/>
                          <a:cs typeface="Helvetica"/>
                        </a:rPr>
                        <a:t>Ease of use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Helvetica"/>
                          <a:ea typeface="Times New Roman" charset="0"/>
                          <a:cs typeface="Helvetica"/>
                        </a:rPr>
                        <a:t>Training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Helvetica"/>
                          <a:ea typeface="Times New Roman" charset="0"/>
                          <a:cs typeface="Helvetica"/>
                        </a:rPr>
                        <a:t>Number of help frames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Helvetica"/>
                          <a:ea typeface="Times New Roman" charset="0"/>
                          <a:cs typeface="Helvetica"/>
                        </a:rPr>
                        <a:t>Reliability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Helvetica"/>
                          <a:ea typeface="Times New Roman" charset="0"/>
                          <a:cs typeface="Helvetica"/>
                        </a:rPr>
                        <a:t>Mean time to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Helvetica"/>
                          <a:ea typeface="Times New Roman" charset="0"/>
                          <a:cs typeface="Helvetica"/>
                        </a:rPr>
                        <a:t>Probability of unavailability</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Helvetica"/>
                          <a:ea typeface="Times New Roman" charset="0"/>
                          <a:cs typeface="Helvetica"/>
                        </a:rPr>
                        <a:t>Rate of failure occurrence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Helvetica"/>
                          <a:ea typeface="Times New Roman" charset="0"/>
                          <a:cs typeface="Helvetica"/>
                        </a:rPr>
                        <a:t>Availability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Helvetica"/>
                          <a:ea typeface="Times New Roman" charset="0"/>
                          <a:cs typeface="Helvetica"/>
                        </a:rPr>
                        <a:t>Robustness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Helvetica"/>
                          <a:ea typeface="Times New Roman" charset="0"/>
                          <a:cs typeface="Helvetica"/>
                        </a:rPr>
                        <a:t>Time to restart after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Helvetica"/>
                          <a:ea typeface="Times New Roman" charset="0"/>
                          <a:cs typeface="Helvetica"/>
                        </a:rPr>
                        <a:t>Percentage of events causing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Helvetica"/>
                          <a:ea typeface="Times New Roman" charset="0"/>
                          <a:cs typeface="Helvetica"/>
                        </a:rPr>
                        <a:t>Probability of data corruption on failure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Helvetica"/>
                          <a:ea typeface="Times New Roman" charset="0"/>
                          <a:cs typeface="Helvetica"/>
                        </a:rPr>
                        <a:t>Portability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Helvetica"/>
                          <a:ea typeface="Times New Roman" charset="0"/>
                          <a:cs typeface="Helvetica"/>
                        </a:rPr>
                        <a:t>Percentage of target dependent statements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Helvetica"/>
                          <a:ea typeface="Times New Roman" charset="0"/>
                          <a:cs typeface="Helvetica"/>
                        </a:rPr>
                        <a:t>Number of target systems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smtClean="0"/>
              <a:t>Figure 4.6 Users of a requirements document</a:t>
            </a:r>
            <a:r>
              <a:rPr lang="en-GB" smtClean="0"/>
              <a:t> </a:t>
            </a:r>
            <a:endParaRPr lang="en-US" smtClean="0"/>
          </a:p>
        </p:txBody>
      </p:sp>
      <p:pic>
        <p:nvPicPr>
          <p:cNvPr id="4" name="Picture 3" descr="4.6 ReqDocUsers.eps"/>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3111500" y="1562100"/>
            <a:ext cx="3487316" cy="445770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578" name="Title 1"/>
          <p:cNvSpPr>
            <a:spLocks noGrp="1"/>
          </p:cNvSpPr>
          <p:nvPr>
            <p:ph type="title"/>
          </p:nvPr>
        </p:nvSpPr>
        <p:spPr>
          <a:xfrm>
            <a:off x="176213" y="206375"/>
            <a:ext cx="2078037" cy="3684588"/>
          </a:xfrm>
        </p:spPr>
        <p:txBody>
          <a:bodyPr/>
          <a:lstStyle/>
          <a:p>
            <a:pPr eaLnBrk="1" hangingPunct="1"/>
            <a:r>
              <a:rPr lang="en-US" smtClean="0"/>
              <a:t>Figure 4.7 The structure of a requirements</a:t>
            </a:r>
            <a:r>
              <a:rPr lang="en-US" b="1" smtClean="0"/>
              <a:t> </a:t>
            </a:r>
            <a:r>
              <a:rPr lang="en-US" smtClean="0"/>
              <a:t>document</a:t>
            </a:r>
            <a:r>
              <a:rPr lang="en-GB" smtClean="0"/>
              <a:t> </a:t>
            </a:r>
            <a:endParaRPr lang="en-US" smtClean="0"/>
          </a:p>
        </p:txBody>
      </p:sp>
      <p:graphicFrame>
        <p:nvGraphicFramePr>
          <p:cNvPr id="4" name="Table 3"/>
          <p:cNvGraphicFramePr>
            <a:graphicFrameLocks noGrp="1"/>
          </p:cNvGraphicFramePr>
          <p:nvPr/>
        </p:nvGraphicFramePr>
        <p:xfrm>
          <a:off x="2335213" y="419100"/>
          <a:ext cx="6096000" cy="6229349"/>
        </p:xfrm>
        <a:graphic>
          <a:graphicData uri="http://schemas.openxmlformats.org/drawingml/2006/table">
            <a:tbl>
              <a:tblPr/>
              <a:tblGrid>
                <a:gridCol w="1893887"/>
                <a:gridCol w="4202113"/>
              </a:tblGrid>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rgbClr val="000000"/>
                          </a:solidFill>
                          <a:effectLst/>
                          <a:latin typeface="Arial" charset="0"/>
                          <a:ea typeface="Times New Roman" charset="0"/>
                          <a:cs typeface="Times New Roman" charset="0"/>
                        </a:rPr>
                        <a:t>Chapter</a:t>
                      </a:r>
                      <a:endParaRPr kumimoji="0" lang="en-GB" sz="900" b="1" i="0" u="none" strike="noStrike" cap="none" normalizeH="0" baseline="0" smtClean="0">
                        <a:ln>
                          <a:noFill/>
                        </a:ln>
                        <a:solidFill>
                          <a:srgbClr val="000000"/>
                        </a:solidFill>
                        <a:effectLst/>
                        <a:latin typeface="Arial" charset="0"/>
                        <a:ea typeface="Times New Roman" charset="0"/>
                        <a:cs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rgbClr val="000000"/>
                          </a:solidFill>
                          <a:effectLst/>
                          <a:latin typeface="Arial" charset="0"/>
                          <a:ea typeface="Times New Roman" charset="0"/>
                          <a:cs typeface="Times New Roman" charset="0"/>
                        </a:rPr>
                        <a:t>Description</a:t>
                      </a:r>
                      <a:endParaRPr kumimoji="0" lang="en-GB" sz="900" b="1" i="0" u="none" strike="noStrike" cap="none" normalizeH="0" baseline="0" smtClean="0">
                        <a:ln>
                          <a:noFill/>
                        </a:ln>
                        <a:solidFill>
                          <a:srgbClr val="000000"/>
                        </a:solidFill>
                        <a:effectLst/>
                        <a:latin typeface="Arial" charset="0"/>
                        <a:ea typeface="Times New Roman" charset="0"/>
                        <a:cs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Arial" charset="0"/>
                          <a:ea typeface="Times New Roman" charset="0"/>
                          <a:cs typeface="Times New Roman" charset="0"/>
                        </a:rPr>
                        <a:t>Preface</a:t>
                      </a:r>
                      <a:endParaRPr kumimoji="0" lang="en-GB" sz="900" b="0" i="0" u="none" strike="noStrike" cap="none" normalizeH="0" baseline="0" smtClean="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Arial" charset="0"/>
                          <a:ea typeface="Times New Roman" charset="0"/>
                          <a:cs typeface="Times New Roman" charset="0"/>
                        </a:rPr>
                        <a:t>This should define the expected readership of the document and describe its version history, including a rationale for the creation of a new version and a summary of the changes made in each version. </a:t>
                      </a:r>
                      <a:endParaRPr kumimoji="0" lang="en-GB" sz="9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Arial" charset="0"/>
                          <a:ea typeface="Times New Roman" charset="0"/>
                          <a:cs typeface="Times New Roman" charset="0"/>
                        </a:rPr>
                        <a:t>Introduction</a:t>
                      </a:r>
                      <a:endParaRPr kumimoji="0" lang="en-GB" sz="9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Arial" charset="0"/>
                          <a:ea typeface="Times New Roman" charset="0"/>
                          <a:cs typeface="Times New Roman" charset="0"/>
                        </a:rPr>
                        <a:t>This should describe the need for the system. It should briefly describe the system’s functions and explain how it will work with other systems. It should also describe how the system fits into the overall business or strategic objectives of the organization commissioning the software.</a:t>
                      </a:r>
                      <a:endParaRPr kumimoji="0" lang="en-GB" sz="9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Arial" charset="0"/>
                          <a:ea typeface="Times New Roman" charset="0"/>
                          <a:cs typeface="Times New Roman" charset="0"/>
                        </a:rPr>
                        <a:t>Glossary</a:t>
                      </a:r>
                      <a:endParaRPr kumimoji="0" lang="en-GB" sz="9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Arial" charset="0"/>
                          <a:ea typeface="Times New Roman" charset="0"/>
                          <a:cs typeface="Times New Roman" charset="0"/>
                        </a:rPr>
                        <a:t>This should define the technical terms used in the document. You should not make assumptions about the experience or expertise of the reader.</a:t>
                      </a:r>
                      <a:endParaRPr kumimoji="0" lang="en-GB" sz="9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Arial" charset="0"/>
                          <a:ea typeface="Times New Roman" charset="0"/>
                          <a:cs typeface="Times New Roman" charset="0"/>
                        </a:rPr>
                        <a:t>User requirements definition</a:t>
                      </a:r>
                      <a:endParaRPr kumimoji="0" lang="en-GB" sz="9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Arial" charset="0"/>
                          <a:ea typeface="Times New Roman" charset="0"/>
                          <a:cs typeface="Times New Roman" charset="0"/>
                        </a:rPr>
                        <a:t>Here, you describe the services provided for the user. The nonfunctional system requirements should also be described in this section. This description may use natural language, diagrams, or other notations that are understandable to customers. Product and process standards that must be followed should be specified.</a:t>
                      </a:r>
                      <a:endParaRPr kumimoji="0" lang="en-GB" sz="9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Arial" charset="0"/>
                          <a:ea typeface="Times New Roman" charset="0"/>
                          <a:cs typeface="Times New Roman" charset="0"/>
                        </a:rPr>
                        <a:t>System architecture</a:t>
                      </a:r>
                      <a:endParaRPr kumimoji="0" lang="en-GB" sz="9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Arial" charset="0"/>
                          <a:ea typeface="Times New Roman" charset="0"/>
                          <a:cs typeface="Times New Roman" charset="0"/>
                        </a:rPr>
                        <a:t>This chapter should present a high-level overview of the anticipated system architecture, showing the distribution of functions across system modules. Architectural components that are reused should be highlighted.</a:t>
                      </a:r>
                      <a:endParaRPr kumimoji="0" lang="en-GB" sz="9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Arial" charset="0"/>
                          <a:ea typeface="Times New Roman" charset="0"/>
                          <a:cs typeface="Times New Roman" charset="0"/>
                        </a:rPr>
                        <a:t>System requirements specification</a:t>
                      </a:r>
                      <a:endParaRPr kumimoji="0" lang="en-GB" sz="9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Arial" charset="0"/>
                          <a:ea typeface="Times New Roman" charset="0"/>
                          <a:cs typeface="Times New Roman" charset="0"/>
                        </a:rPr>
                        <a:t>This should describe the functional and nonfunctional requirements in more detail. If necessary, further detail may also be added to the nonfunctional requirements. Interfaces to other systems may be defined.</a:t>
                      </a:r>
                      <a:endParaRPr kumimoji="0" lang="en-GB" sz="9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Arial" charset="0"/>
                          <a:ea typeface="Times New Roman" charset="0"/>
                          <a:cs typeface="Times New Roman" charset="0"/>
                        </a:rPr>
                        <a:t>System models</a:t>
                      </a:r>
                      <a:endParaRPr kumimoji="0" lang="en-GB" sz="9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Arial" charset="0"/>
                          <a:ea typeface="Times New Roman" charset="0"/>
                          <a:cs typeface="Times New Roman" charset="0"/>
                        </a:rPr>
                        <a:t>This might include graphical system models showing the relationships between the system components and the system and its environment. Examples of possible models are object models, data-flow models, or semantic data models. </a:t>
                      </a:r>
                      <a:endParaRPr kumimoji="0" lang="en-GB" sz="9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Arial" charset="0"/>
                          <a:ea typeface="Times New Roman" charset="0"/>
                          <a:cs typeface="Times New Roman" charset="0"/>
                        </a:rPr>
                        <a:t>System evolution</a:t>
                      </a:r>
                      <a:endParaRPr kumimoji="0" lang="en-GB" sz="9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Arial" charset="0"/>
                          <a:ea typeface="Times New Roman" charset="0"/>
                          <a:cs typeface="Times New Roman" charset="0"/>
                        </a:rPr>
                        <a:t>This should describe the fundamental assumptions on which the system is based, and any anticipated changes due to hardware evolution, changing user needs, and so on. This section is useful for system designers as it may help them avoid design decisions that would constrain likely future changes to the system.</a:t>
                      </a:r>
                      <a:endParaRPr kumimoji="0" lang="en-GB" sz="9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Arial" charset="0"/>
                          <a:ea typeface="Times New Roman" charset="0"/>
                          <a:cs typeface="Times New Roman" charset="0"/>
                        </a:rPr>
                        <a:t>Appendices</a:t>
                      </a:r>
                      <a:endParaRPr kumimoji="0" lang="en-GB" sz="9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Arial" charset="0"/>
                          <a:ea typeface="Times New Roman" charset="0"/>
                          <a:cs typeface="Times New Roman" charset="0"/>
                        </a:rPr>
                        <a:t>These should provide detailed, specific information that is related to the application being developed; for example, hardware and database descriptions. Hardware requirements define the minimal and optimal configurations for the system. Database requirements define the logical organization of the data used by the system and the relationships between data. </a:t>
                      </a:r>
                      <a:endParaRPr kumimoji="0" lang="en-GB" sz="9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Arial" charset="0"/>
                          <a:ea typeface="Times New Roman" charset="0"/>
                          <a:cs typeface="Times New Roman" charset="0"/>
                        </a:rPr>
                        <a:t>Index</a:t>
                      </a:r>
                      <a:endParaRPr kumimoji="0" lang="en-GB" sz="9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Arial" charset="0"/>
                          <a:ea typeface="Times New Roman" charset="0"/>
                          <a:cs typeface="Times New Roman" charset="0"/>
                        </a:rPr>
                        <a:t>Several indexes to the document may be included. As well as a normal alphabetic index, there may be an index of diagrams, an index of functions, and so on.</a:t>
                      </a:r>
                      <a:endParaRPr kumimoji="0" lang="en-GB" sz="9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smtClean="0"/>
              <a:t>Figure 4.8 Ways of writing a system requirements specification </a:t>
            </a:r>
          </a:p>
        </p:txBody>
      </p:sp>
      <p:graphicFrame>
        <p:nvGraphicFramePr>
          <p:cNvPr id="5" name="Table 4"/>
          <p:cNvGraphicFramePr>
            <a:graphicFrameLocks noGrp="1"/>
          </p:cNvGraphicFramePr>
          <p:nvPr/>
        </p:nvGraphicFramePr>
        <p:xfrm>
          <a:off x="1524000" y="1397000"/>
          <a:ext cx="6096000" cy="4349115"/>
        </p:xfrm>
        <a:graphic>
          <a:graphicData uri="http://schemas.openxmlformats.org/drawingml/2006/table">
            <a:tbl>
              <a:tblPr/>
              <a:tblGrid>
                <a:gridCol w="2178050"/>
                <a:gridCol w="3917950"/>
              </a:tblGrid>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100" b="1" i="0" u="none" strike="noStrike" cap="none" normalizeH="0" baseline="0" dirty="0" smtClean="0">
                          <a:ln>
                            <a:noFill/>
                          </a:ln>
                          <a:solidFill>
                            <a:srgbClr val="000000"/>
                          </a:solidFill>
                          <a:effectLst/>
                          <a:latin typeface="Helvetica"/>
                          <a:ea typeface="Times New Roman" charset="0"/>
                          <a:cs typeface="Helvetica"/>
                        </a:rPr>
                        <a:t>Notation</a:t>
                      </a:r>
                      <a:endParaRPr kumimoji="0" lang="en-US" sz="1100" b="1" i="0" u="none" strike="noStrike" cap="none" normalizeH="0" baseline="0" dirty="0" smtClean="0">
                        <a:ln>
                          <a:noFill/>
                        </a:ln>
                        <a:solidFill>
                          <a:srgbClr val="FFFFFF"/>
                        </a:solidFill>
                        <a:effectLst/>
                        <a:latin typeface="Helvetica"/>
                        <a:ea typeface="Arial" charset="0"/>
                        <a:cs typeface="Helvetica"/>
                      </a:endParaRP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100" b="1" i="0" u="none" strike="noStrike" cap="none" normalizeH="0" baseline="0">
                          <a:ln>
                            <a:noFill/>
                          </a:ln>
                          <a:solidFill>
                            <a:srgbClr val="000000"/>
                          </a:solidFill>
                          <a:effectLst/>
                          <a:latin typeface="Helvetica"/>
                          <a:ea typeface="Times New Roman" charset="0"/>
                          <a:cs typeface="Helvetica"/>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100" b="1" i="0" u="none" strike="noStrike" cap="none" normalizeH="0" baseline="0" dirty="0" smtClean="0">
                          <a:ln>
                            <a:noFill/>
                          </a:ln>
                          <a:solidFill>
                            <a:srgbClr val="000000"/>
                          </a:solidFill>
                          <a:effectLst/>
                          <a:latin typeface="Helvetica"/>
                          <a:ea typeface="Times New Roman" charset="0"/>
                          <a:cs typeface="Helvetica"/>
                        </a:rPr>
                        <a:t>Natural language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100" b="0" i="0" u="none" strike="noStrike" cap="none" normalizeH="0" baseline="0" dirty="0">
                          <a:ln>
                            <a:noFill/>
                          </a:ln>
                          <a:solidFill>
                            <a:srgbClr val="000000"/>
                          </a:solidFill>
                          <a:effectLst/>
                          <a:latin typeface="Helvetica"/>
                          <a:ea typeface="Times New Roman" charset="0"/>
                          <a:cs typeface="Helvetica"/>
                        </a:rPr>
                        <a:t>The requirements are written using numbered sentences in natural language. Each sentence should express one requirement.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100" b="0" i="0" u="none" strike="noStrike" cap="none" normalizeH="0" baseline="0" dirty="0" smtClean="0">
                          <a:ln>
                            <a:noFill/>
                          </a:ln>
                          <a:solidFill>
                            <a:srgbClr val="000000"/>
                          </a:solidFill>
                          <a:effectLst/>
                          <a:latin typeface="Helvetica"/>
                          <a:ea typeface="Times New Roman" charset="0"/>
                          <a:cs typeface="Helvetica"/>
                        </a:rPr>
                        <a:t>Structured natural language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100" b="0" i="0" u="none" strike="noStrike" cap="none" normalizeH="0" baseline="0" dirty="0">
                          <a:ln>
                            <a:noFill/>
                          </a:ln>
                          <a:solidFill>
                            <a:srgbClr val="000000"/>
                          </a:solidFill>
                          <a:effectLst/>
                          <a:latin typeface="Helvetica"/>
                          <a:ea typeface="Times New Roman" charset="0"/>
                          <a:cs typeface="Helvetica"/>
                        </a:rPr>
                        <a:t>The requirements are written in natural language on a standard form or template. Each field provides information about an aspect of the requirement.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100" b="0" i="0" u="none" strike="noStrike" cap="none" normalizeH="0" baseline="0">
                          <a:ln>
                            <a:noFill/>
                          </a:ln>
                          <a:solidFill>
                            <a:srgbClr val="000000"/>
                          </a:solidFill>
                          <a:effectLst/>
                          <a:latin typeface="Helvetica"/>
                          <a:ea typeface="Times New Roman" charset="0"/>
                          <a:cs typeface="Helvetica"/>
                        </a:rPr>
                        <a:t>Design description languages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100" b="0" i="0" u="none" strike="noStrike" cap="none" normalizeH="0" baseline="0" dirty="0">
                          <a:ln>
                            <a:noFill/>
                          </a:ln>
                          <a:solidFill>
                            <a:srgbClr val="000000"/>
                          </a:solidFill>
                          <a:effectLst/>
                          <a:latin typeface="Helvetica"/>
                          <a:ea typeface="Times New Roman" charset="0"/>
                          <a:cs typeface="Helvetica"/>
                        </a:rPr>
                        <a:t>This approach uses a language like a programming language, but with more abstract features to specify the requirements by defining an operational model of the system. This approach is now rarely used although it can be useful for interface specifications.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100" b="0" i="0" u="none" strike="noStrike" cap="none" normalizeH="0" baseline="0">
                          <a:ln>
                            <a:noFill/>
                          </a:ln>
                          <a:solidFill>
                            <a:srgbClr val="000000"/>
                          </a:solidFill>
                          <a:effectLst/>
                          <a:latin typeface="Helvetica"/>
                          <a:ea typeface="Times New Roman" charset="0"/>
                          <a:cs typeface="Helvetica"/>
                        </a:rPr>
                        <a:t>Graphical notations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100" b="0" i="0" u="none" strike="noStrike" cap="none" normalizeH="0" baseline="0" dirty="0">
                          <a:ln>
                            <a:noFill/>
                          </a:ln>
                          <a:solidFill>
                            <a:srgbClr val="000000"/>
                          </a:solidFill>
                          <a:effectLst/>
                          <a:latin typeface="Helvetica"/>
                          <a:ea typeface="Times New Roman" charset="0"/>
                          <a:cs typeface="Helvetica"/>
                        </a:rPr>
                        <a:t>Graphical models, supplemented by text annotations, are used to define the functional requirements for the system; UML use case and sequence diagrams are commonly used.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100" b="0" i="0" u="none" strike="noStrike" cap="none" normalizeH="0" baseline="0">
                          <a:ln>
                            <a:noFill/>
                          </a:ln>
                          <a:solidFill>
                            <a:srgbClr val="000000"/>
                          </a:solidFill>
                          <a:effectLst/>
                          <a:latin typeface="Helvetica"/>
                          <a:ea typeface="Times New Roman" charset="0"/>
                          <a:cs typeface="Helvetica"/>
                        </a:rPr>
                        <a:t>Mathematical specifications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100" b="0" i="0" u="none" strike="noStrike" cap="none" normalizeH="0" baseline="0" dirty="0">
                          <a:ln>
                            <a:noFill/>
                          </a:ln>
                          <a:solidFill>
                            <a:srgbClr val="000000"/>
                          </a:solidFill>
                          <a:effectLst/>
                          <a:latin typeface="Helvetica"/>
                          <a:ea typeface="Times New Roman" charset="0"/>
                          <a:cs typeface="Helvetica"/>
                        </a:rPr>
                        <a:t>These notations are based on mathematical concepts such as finite-state machines or sets. Although these unambiguous specifications can reduce the ambiguity in a requirements document, most customers don’t understand a formal specification. They cannot check that it represents what they want and are reluctant to accept it as a system contract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Figur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Figures.thmx</Template>
  <TotalTime>93</TotalTime>
  <Words>1114</Words>
  <Application>Microsoft Macintosh PowerPoint</Application>
  <PresentationFormat>On-screen Show (4:3)</PresentationFormat>
  <Paragraphs>98</Paragraphs>
  <Slides>19</Slides>
  <Notes>0</Notes>
  <HiddenSlides>0</HiddenSlides>
  <MMClips>0</MMClips>
  <ScaleCrop>false</ScaleCrop>
  <HeadingPairs>
    <vt:vector size="6" baseType="variant">
      <vt:variant>
        <vt:lpstr>Design Template</vt:lpstr>
      </vt:variant>
      <vt:variant>
        <vt:i4>1</vt:i4>
      </vt:variant>
      <vt:variant>
        <vt:lpstr>Embedded OLE Servers</vt:lpstr>
      </vt:variant>
      <vt:variant>
        <vt:i4>2</vt:i4>
      </vt:variant>
      <vt:variant>
        <vt:lpstr>Slide Titles</vt:lpstr>
      </vt:variant>
      <vt:variant>
        <vt:i4>19</vt:i4>
      </vt:variant>
    </vt:vector>
  </HeadingPairs>
  <TitlesOfParts>
    <vt:vector size="22" baseType="lpstr">
      <vt:lpstr>Figures</vt:lpstr>
      <vt:lpstr>Microsoft Word Document</vt:lpstr>
      <vt:lpstr>Document</vt:lpstr>
      <vt:lpstr>Figures – Chapter 4</vt:lpstr>
      <vt:lpstr>Figure 4.1 User and system requirements </vt:lpstr>
      <vt:lpstr>Figure 4.2 Readers of different types of requirements specification </vt:lpstr>
      <vt:lpstr>Figure 4.3 Types of nonfunctional requirement </vt:lpstr>
      <vt:lpstr>Figure 4.4 Examples of nonfunctional requirements in the MHC-PMS </vt:lpstr>
      <vt:lpstr>Figure 4.5 Metrics for specifying nonfunctional requirements</vt:lpstr>
      <vt:lpstr>Figure 4.6 Users of a requirements document </vt:lpstr>
      <vt:lpstr>Figure 4.7 The structure of a requirements document </vt:lpstr>
      <vt:lpstr>Figure 4.8 Ways of writing a system requirements specification </vt:lpstr>
      <vt:lpstr>Figure 4.9 Example requirements for the insulin pump software system </vt:lpstr>
      <vt:lpstr>Figure 4.10 A structured specification of a requirement for an insulin pump </vt:lpstr>
      <vt:lpstr>Figure 4.11 Tabular specification of computation for an insulin pump </vt:lpstr>
      <vt:lpstr>Figure 4.12 A spiral view of the requirements engineering process </vt:lpstr>
      <vt:lpstr>Figure 4.13 The requirements elicitation and analysis process </vt:lpstr>
      <vt:lpstr>Figure 4.14 Scenario for collecting medical history in MHC-PMS </vt:lpstr>
      <vt:lpstr>Figure 4.15 Use cases for the MHC-PMS </vt:lpstr>
      <vt:lpstr>Figure 4.16 Ethnography and prototyping for requirements analysis </vt:lpstr>
      <vt:lpstr>Figure 4.17 Requirements evolution </vt:lpstr>
      <vt:lpstr>Figure 4.18 Requirements change management </vt:lpstr>
    </vt:vector>
  </TitlesOfParts>
  <Company>St Andrews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4</dc:title>
  <dc:creator>Ian Sommerville</dc:creator>
  <cp:lastModifiedBy>Ian Sommerville</cp:lastModifiedBy>
  <cp:revision>8</cp:revision>
  <dcterms:created xsi:type="dcterms:W3CDTF">2009-10-29T19:51:00Z</dcterms:created>
  <dcterms:modified xsi:type="dcterms:W3CDTF">2009-10-29T19:55:02Z</dcterms:modified>
</cp:coreProperties>
</file>