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4" r:id="rId21"/>
    <p:sldId id="275" r:id="rId22"/>
    <p:sldId id="276"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p:scale>
          <a:sx n="100" d="100"/>
          <a:sy n="100" d="100"/>
        </p:scale>
        <p:origin x="-808" y="-3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A5CD018-FFFF-3D4D-8540-AC12C70CA50C}"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073679A-1728-EF46-8A8E-C992E6DA2E83}"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4EFD560-7E15-7A4C-8E2F-00BA2FA32367}"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AC216B-A8BD-5145-A5E1-CF45ECDC7B77}"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4A5A72-6C0E-8046-A23E-A1C099CFC24D}"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35CA1BA-B027-B542-9CAA-7C33E7C3E331}" type="datetime1">
              <a:rPr lang="en-US"/>
              <a:pPr>
                <a:defRPr/>
              </a:pPr>
              <a:t>10/29/09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C685356-EB35-264C-9C6C-7266ECE16059}" type="datetime1">
              <a:rPr lang="en-US"/>
              <a:pPr>
                <a:defRPr/>
              </a:pPr>
              <a:t>10/29/09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F3D69DD-DDDE-A64F-A0DE-77CF1A9430E1}" type="datetime1">
              <a:rPr lang="en-US"/>
              <a:pPr>
                <a:defRPr/>
              </a:pPr>
              <a:t>10/29/09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C97DEB0-800D-0547-ADBD-ED6B60A7F6E2}" type="datetime1">
              <a:rPr lang="en-US"/>
              <a:pPr>
                <a:defRPr/>
              </a:pPr>
              <a:t>10/29/09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8A3AC9-EE7B-E341-9C01-CE019E83CBED}" type="datetime1">
              <a:rPr lang="en-US"/>
              <a:pPr>
                <a:defRPr/>
              </a:pPr>
              <a:t>10/29/09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830BAA1-15BE-0842-A2A6-4A11991451DE}" type="datetime1">
              <a:rPr lang="en-US"/>
              <a:pPr>
                <a:defRPr/>
              </a:pPr>
              <a:t>10/29/09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2C56ABBF-D1FE-6C47-AEEF-FD1A33D6DB39}" type="datetime1">
              <a:rPr lang="en-US"/>
              <a:pPr>
                <a:defRPr/>
              </a:pPr>
              <a:t>10/29/09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5AC5F77F-66C9-B04B-B94C-B68F7102428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fontAlgn="base">
        <a:spcBef>
          <a:spcPct val="0"/>
        </a:spcBef>
        <a:spcAft>
          <a:spcPct val="0"/>
        </a:spcAft>
        <a:defRPr sz="2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df"/><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df"/><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df"/><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df"/><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df"/><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df"/><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df"/><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df"/><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df"/><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df"/><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df"/><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df"/><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df"/><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df"/><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df"/><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df"/><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df"/><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df"/><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2432050"/>
            <a:ext cx="8229600" cy="1143000"/>
          </a:xfrm>
        </p:spPr>
        <p:txBody>
          <a:bodyPr/>
          <a:lstStyle/>
          <a:p>
            <a:r>
              <a:rPr lang="en-US" smtClean="0"/>
              <a:t>Figures – Chapter 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Figure 5.9 Classes and associations in the MHC-PMS </a:t>
            </a:r>
          </a:p>
        </p:txBody>
      </p:sp>
      <p:pic>
        <p:nvPicPr>
          <p:cNvPr id="4" name="Picture 3" descr="5.9 MHCPMS-classe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241549" y="2178050"/>
            <a:ext cx="5141829" cy="34480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Figure 5.10 The Consultation class</a:t>
            </a:r>
            <a:r>
              <a:rPr lang="en-GB" smtClean="0"/>
              <a:t> </a:t>
            </a:r>
            <a:endParaRPr lang="en-US" smtClean="0"/>
          </a:p>
        </p:txBody>
      </p:sp>
      <p:pic>
        <p:nvPicPr>
          <p:cNvPr id="4" name="Picture 3" descr="5.10 Consultation Clas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3263900" y="1778000"/>
            <a:ext cx="2184400" cy="374468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Figure 5.11 A generalization hierarchy</a:t>
            </a:r>
            <a:r>
              <a:rPr lang="en-GB" smtClean="0"/>
              <a:t> </a:t>
            </a:r>
            <a:endParaRPr lang="en-US" smtClean="0"/>
          </a:p>
        </p:txBody>
      </p:sp>
      <p:pic>
        <p:nvPicPr>
          <p:cNvPr id="4" name="Picture 3" descr="5.11 GeneralizationHierarch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Figure 5.12 A generalization hierarchy with added detail</a:t>
            </a:r>
            <a:r>
              <a:rPr lang="en-GB" smtClean="0"/>
              <a:t> </a:t>
            </a:r>
            <a:endParaRPr lang="en-US" smtClean="0"/>
          </a:p>
        </p:txBody>
      </p:sp>
      <p:pic>
        <p:nvPicPr>
          <p:cNvPr id="4" name="Picture 3" descr="5.12 GeneralisationDetail.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Figure 5.13 The aggregation association</a:t>
            </a:r>
            <a:r>
              <a:rPr lang="en-GB" smtClean="0"/>
              <a:t> </a:t>
            </a:r>
            <a:endParaRPr lang="en-US" smtClean="0"/>
          </a:p>
        </p:txBody>
      </p:sp>
      <p:pic>
        <p:nvPicPr>
          <p:cNvPr id="4" name="Picture 3" descr="5.13 Aggregation.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Figure 5.14 An activity model of the insulin pump’s operation</a:t>
            </a:r>
            <a:r>
              <a:rPr lang="en-GB" smtClean="0"/>
              <a:t> </a:t>
            </a:r>
            <a:endParaRPr lang="en-US" smtClean="0"/>
          </a:p>
        </p:txBody>
      </p:sp>
      <p:pic>
        <p:nvPicPr>
          <p:cNvPr id="4" name="Picture 3" descr="5.14 PumpDFD.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Figure 5.15 Order processing</a:t>
            </a:r>
            <a:r>
              <a:rPr lang="en-GB" smtClean="0"/>
              <a:t> </a:t>
            </a:r>
            <a:endParaRPr lang="en-US" smtClean="0"/>
          </a:p>
        </p:txBody>
      </p:sp>
      <p:pic>
        <p:nvPicPr>
          <p:cNvPr id="4" name="Picture 3" descr="5.15 OrderSeq.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Figure 5.16 State diagram of a microwave oven</a:t>
            </a:r>
            <a:r>
              <a:rPr lang="en-GB" smtClean="0"/>
              <a:t> </a:t>
            </a:r>
            <a:endParaRPr lang="en-US" smtClean="0"/>
          </a:p>
        </p:txBody>
      </p:sp>
      <p:pic>
        <p:nvPicPr>
          <p:cNvPr id="4" name="Picture 3" descr="5.16 MWOvenStateDiag.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Figure 5.17 States and stimuli for the microwave oven (a)</a:t>
            </a:r>
            <a:r>
              <a:rPr lang="en-GB" smtClean="0"/>
              <a:t> </a:t>
            </a:r>
            <a:endParaRPr lang="en-US" smtClean="0"/>
          </a:p>
        </p:txBody>
      </p:sp>
      <p:graphicFrame>
        <p:nvGraphicFramePr>
          <p:cNvPr id="3" name="Table 2"/>
          <p:cNvGraphicFramePr>
            <a:graphicFrameLocks noGrp="1"/>
          </p:cNvGraphicFramePr>
          <p:nvPr/>
        </p:nvGraphicFramePr>
        <p:xfrm>
          <a:off x="1458913" y="1397000"/>
          <a:ext cx="6161087" cy="4120515"/>
        </p:xfrm>
        <a:graphic>
          <a:graphicData uri="http://schemas.openxmlformats.org/drawingml/2006/table">
            <a:tbl>
              <a:tblPr/>
              <a:tblGrid>
                <a:gridCol w="1757362"/>
                <a:gridCol w="4403725"/>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Arial" charset="0"/>
                          <a:ea typeface="Times New Roman" charset="0"/>
                        </a:rPr>
                        <a:t>State</a:t>
                      </a:r>
                      <a:endParaRPr kumimoji="0" lang="en-GB" sz="12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rial" charset="0"/>
                          <a:ea typeface="Times New Roman" charset="0"/>
                        </a:rPr>
                        <a:t>Description</a:t>
                      </a:r>
                      <a:endParaRPr kumimoji="0" lang="en-GB" sz="12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0000"/>
                          </a:solidFill>
                          <a:effectLst/>
                          <a:latin typeface="Arial" charset="0"/>
                          <a:ea typeface="Times New Roman" charset="0"/>
                        </a:rPr>
                        <a:t>Waiting</a:t>
                      </a:r>
                      <a:endParaRPr kumimoji="0" lang="en-GB" sz="1200" b="0" i="0" u="none" strike="noStrike" cap="none" normalizeH="0" baseline="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200" b="0" i="0" u="none" strike="noStrike" cap="none" normalizeH="0" baseline="0" dirty="0" smtClean="0">
                          <a:ln>
                            <a:noFill/>
                          </a:ln>
                          <a:solidFill>
                            <a:srgbClr val="000000"/>
                          </a:solidFill>
                          <a:effectLst/>
                          <a:latin typeface="Arial" charset="0"/>
                          <a:ea typeface="Times New Roman" charset="0"/>
                        </a:rPr>
                        <a:t>.</a:t>
                      </a:r>
                      <a:endParaRPr kumimoji="0" lang="en-GB" sz="12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Figure 5.17 States and stimuli for the microwave oven (b)</a:t>
            </a:r>
            <a:r>
              <a:rPr lang="en-GB" smtClean="0"/>
              <a:t> </a:t>
            </a:r>
            <a:endParaRPr lang="en-US" smtClean="0"/>
          </a:p>
        </p:txBody>
      </p:sp>
      <p:graphicFrame>
        <p:nvGraphicFramePr>
          <p:cNvPr id="3" name="Table 2"/>
          <p:cNvGraphicFramePr>
            <a:graphicFrameLocks noGrp="1"/>
          </p:cNvGraphicFramePr>
          <p:nvPr/>
        </p:nvGraphicFramePr>
        <p:xfrm>
          <a:off x="1524000" y="1624013"/>
          <a:ext cx="6394450" cy="3727450"/>
        </p:xfrm>
        <a:graphic>
          <a:graphicData uri="http://schemas.openxmlformats.org/drawingml/2006/table">
            <a:tbl>
              <a:tblPr/>
              <a:tblGrid>
                <a:gridCol w="2794000"/>
                <a:gridCol w="3600450"/>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Arial" charset="0"/>
                          <a:ea typeface="Times New Roman" charset="0"/>
                        </a:rPr>
                        <a:t>Stimulus</a:t>
                      </a:r>
                      <a:endParaRPr kumimoji="0" lang="en-GB" sz="12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0000"/>
                          </a:solidFill>
                          <a:effectLst/>
                          <a:latin typeface="Arial" charset="0"/>
                          <a:ea typeface="Times New Roman" charset="0"/>
                        </a:rPr>
                        <a:t>Description</a:t>
                      </a:r>
                      <a:endParaRPr kumimoji="0" lang="en-GB" sz="12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0000"/>
                          </a:solidFill>
                          <a:effectLst/>
                          <a:latin typeface="Arial" charset="0"/>
                          <a:ea typeface="Times New Roman" charset="0"/>
                        </a:rPr>
                        <a:t>Half </a:t>
                      </a:r>
                      <a:r>
                        <a:rPr kumimoji="0" lang="en-GB" sz="1200" b="0" i="0" u="none" strike="noStrike" cap="none" normalizeH="0" baseline="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200" b="0" i="0" u="none" strike="noStrike" cap="none" normalizeH="0" baseline="0" dirty="0" smtClean="0">
                          <a:ln>
                            <a:noFill/>
                          </a:ln>
                          <a:solidFill>
                            <a:srgbClr val="000000"/>
                          </a:solidFill>
                          <a:effectLst/>
                          <a:latin typeface="Arial" charset="0"/>
                          <a:ea typeface="Times New Roman" charset="0"/>
                        </a:rPr>
                        <a:t>. </a:t>
                      </a:r>
                      <a:endParaRPr kumimoji="0" lang="en-GB" sz="12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Figure 5.1 The context of the MHC-PMS</a:t>
            </a:r>
            <a:r>
              <a:rPr lang="en-GB" smtClean="0"/>
              <a:t> </a:t>
            </a:r>
            <a:endParaRPr lang="en-US" smtClean="0"/>
          </a:p>
        </p:txBody>
      </p:sp>
      <p:pic>
        <p:nvPicPr>
          <p:cNvPr id="4" name="Picture 3" descr="5.1 MHCPMS-Context.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Figure 5.18 Microwave oven operation</a:t>
            </a:r>
            <a:r>
              <a:rPr lang="en-GB" smtClean="0"/>
              <a:t> </a:t>
            </a:r>
            <a:endParaRPr lang="en-US" smtClean="0"/>
          </a:p>
        </p:txBody>
      </p:sp>
      <p:pic>
        <p:nvPicPr>
          <p:cNvPr id="4" name="Picture 3" descr="5.18 Operate-state-mc.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Figure 5.19 MDA transformations</a:t>
            </a:r>
          </a:p>
        </p:txBody>
      </p:sp>
      <p:pic>
        <p:nvPicPr>
          <p:cNvPr id="4" name="Picture 3" descr="5.19 MDA-Transformation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Figure 5.20 Multiple platform-specific models </a:t>
            </a:r>
          </a:p>
        </p:txBody>
      </p:sp>
      <p:pic>
        <p:nvPicPr>
          <p:cNvPr id="4" name="Picture 3" descr="5.20 Multiple PSM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Figure 5.2 Process model of involuntary detention</a:t>
            </a:r>
            <a:r>
              <a:rPr lang="en-GB" smtClean="0"/>
              <a:t> </a:t>
            </a:r>
            <a:endParaRPr lang="en-US" smtClean="0"/>
          </a:p>
        </p:txBody>
      </p:sp>
      <p:pic>
        <p:nvPicPr>
          <p:cNvPr id="4" name="Picture 3" descr="5.2 DetentionProces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Figure 5.3 Transfer-data use case</a:t>
            </a:r>
            <a:r>
              <a:rPr lang="en-GB" smtClean="0"/>
              <a:t> </a:t>
            </a:r>
            <a:endParaRPr lang="en-US" smtClean="0"/>
          </a:p>
        </p:txBody>
      </p:sp>
      <p:pic>
        <p:nvPicPr>
          <p:cNvPr id="4" name="Picture 3" descr="5.3 UseCase.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866722" y="2548517"/>
            <a:ext cx="7486946" cy="121486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Figure 5.4 Tabular description of the ‘Transfer data’ use-case</a:t>
            </a:r>
            <a:r>
              <a:rPr lang="en-GB" smtClean="0"/>
              <a:t> </a:t>
            </a:r>
            <a:endParaRPr lang="en-US" smtClean="0"/>
          </a:p>
        </p:txBody>
      </p:sp>
      <p:graphicFrame>
        <p:nvGraphicFramePr>
          <p:cNvPr id="3" name="Table 2"/>
          <p:cNvGraphicFramePr>
            <a:graphicFrameLocks noGrp="1"/>
          </p:cNvGraphicFramePr>
          <p:nvPr/>
        </p:nvGraphicFramePr>
        <p:xfrm>
          <a:off x="1227138" y="1635125"/>
          <a:ext cx="6096000" cy="3503295"/>
        </p:xfrm>
        <a:graphic>
          <a:graphicData uri="http://schemas.openxmlformats.org/drawingml/2006/table">
            <a:tbl>
              <a:tblPr/>
              <a:tblGrid>
                <a:gridCol w="2043112"/>
                <a:gridCol w="4052888"/>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Arial" charset="0"/>
                          <a:ea typeface="Times New Roman" charset="0"/>
                        </a:rPr>
                        <a:t>MHC</a:t>
                      </a:r>
                      <a:r>
                        <a:rPr kumimoji="0" lang="en-GB" sz="1200" b="1" i="0" u="none" strike="noStrike" cap="none" normalizeH="0" baseline="0" dirty="0">
                          <a:ln>
                            <a:noFill/>
                          </a:ln>
                          <a:solidFill>
                            <a:srgbClr val="000000"/>
                          </a:solidFill>
                          <a:effectLst/>
                          <a:latin typeface="Arial" charset="0"/>
                          <a:ea typeface="Times New Roman" charset="0"/>
                        </a:rPr>
                        <a:t>-PMS: Transfer </a:t>
                      </a:r>
                      <a:r>
                        <a:rPr kumimoji="0" lang="en-GB" sz="1200" b="1" i="0" u="none" strike="noStrike" cap="none" normalizeH="0" baseline="0" dirty="0" smtClean="0">
                          <a:ln>
                            <a:noFill/>
                          </a:ln>
                          <a:solidFill>
                            <a:srgbClr val="000000"/>
                          </a:solidFill>
                          <a:effectLst/>
                          <a:latin typeface="Arial" charset="0"/>
                          <a:ea typeface="Times New Roman" charset="0"/>
                        </a:rPr>
                        <a:t>data</a:t>
                      </a:r>
                      <a:endParaRPr kumimoji="0" lang="en-GB" sz="12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Times New Roman" charset="0"/>
                        </a:rPr>
                        <a:t>Actors</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200" b="0" i="0" u="none" strike="noStrike" cap="none" normalizeH="0" baseline="0" dirty="0" smtClean="0">
                          <a:ln>
                            <a:noFill/>
                          </a:ln>
                          <a:solidFill>
                            <a:srgbClr val="000000"/>
                          </a:solidFill>
                          <a:effectLst/>
                          <a:latin typeface="Arial" charset="0"/>
                          <a:ea typeface="Times New Roman" charset="0"/>
                        </a:rPr>
                        <a:t>.</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Figure 5.5 Use cases involving the role ‘Medical Receptionist’</a:t>
            </a:r>
            <a:r>
              <a:rPr lang="en-GB" smtClean="0"/>
              <a:t> </a:t>
            </a:r>
            <a:endParaRPr lang="en-US" smtClean="0"/>
          </a:p>
        </p:txBody>
      </p:sp>
      <p:pic>
        <p:nvPicPr>
          <p:cNvPr id="4" name="Picture 3" descr="5.5 RecepUseCase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279650" y="1417638"/>
            <a:ext cx="4451350" cy="479565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Figure 5.6 Sequence diagram for View patient information</a:t>
            </a:r>
            <a:r>
              <a:rPr lang="en-GB" smtClean="0"/>
              <a:t> </a:t>
            </a:r>
            <a:endParaRPr lang="en-US" smtClean="0"/>
          </a:p>
        </p:txBody>
      </p:sp>
      <p:pic>
        <p:nvPicPr>
          <p:cNvPr id="4" name="Picture 3" descr="5.6 ViewInfoSeqDiag.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Figure 5.7 Sequence diagram for Transfer Data</a:t>
            </a:r>
            <a:r>
              <a:rPr lang="en-GB" smtClean="0"/>
              <a:t> </a:t>
            </a:r>
            <a:endParaRPr lang="en-US" smtClean="0"/>
          </a:p>
        </p:txBody>
      </p:sp>
      <p:pic>
        <p:nvPicPr>
          <p:cNvPr id="4" name="Picture 3" descr="5.7 TransferData.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Figure 5.8 UML classes and association</a:t>
            </a:r>
            <a:r>
              <a:rPr lang="en-GB" smtClean="0"/>
              <a:t> </a:t>
            </a:r>
            <a:endParaRPr lang="en-US" smtClean="0"/>
          </a:p>
        </p:txBody>
      </p:sp>
      <p:pic>
        <p:nvPicPr>
          <p:cNvPr id="4" name="Picture 3" descr="5.8 ClassAssoc.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igu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Figures.thmx</Template>
  <TotalTime>250</TotalTime>
  <Words>528</Words>
  <Application>Microsoft Macintosh PowerPoint</Application>
  <PresentationFormat>On-screen Show (4:3)</PresentationFormat>
  <Paragraphs>69</Paragraphs>
  <Slides>22</Slides>
  <Notes>0</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22</vt:i4>
      </vt:variant>
    </vt:vector>
  </HeadingPairs>
  <TitlesOfParts>
    <vt:vector size="27" baseType="lpstr">
      <vt:lpstr>Calibri</vt:lpstr>
      <vt:lpstr>ＭＳ Ｐゴシック</vt:lpstr>
      <vt:lpstr>Arial</vt:lpstr>
      <vt:lpstr>Times New Roman</vt:lpstr>
      <vt:lpstr>Figures</vt:lpstr>
      <vt:lpstr>Figures – Chapter 5</vt:lpstr>
      <vt:lpstr>Figure 5.1 The context of the MHC-PMS </vt:lpstr>
      <vt:lpstr>Figure 5.2 Process model of involuntary detention </vt:lpstr>
      <vt:lpstr>Figure 5.3 Transfer-data use case </vt:lpstr>
      <vt:lpstr>Figure 5.4 Tabular description of the ‘Transfer data’ use-case </vt:lpstr>
      <vt:lpstr>Figure 5.5 Use cases involving the role ‘Medical Receptionist’ </vt:lpstr>
      <vt:lpstr>Figure 5.6 Sequence diagram for View patient information </vt:lpstr>
      <vt:lpstr>Figure 5.7 Sequence diagram for Transfer Data </vt:lpstr>
      <vt:lpstr>Figure 5.8 UML classes and association </vt:lpstr>
      <vt:lpstr>Figure 5.9 Classes and associations in the MHC-PMS </vt:lpstr>
      <vt:lpstr>Figure 5.10 The Consultation class </vt:lpstr>
      <vt:lpstr>Figure 5.11 A generalization hierarchy </vt:lpstr>
      <vt:lpstr>Figure 5.12 A generalization hierarchy with added detail </vt:lpstr>
      <vt:lpstr>Figure 5.13 The aggregation association </vt:lpstr>
      <vt:lpstr>Figure 5.14 An activity model of the insulin pump’s operation </vt:lpstr>
      <vt:lpstr>Figure 5.15 Order processing </vt:lpstr>
      <vt:lpstr>Figure 5.16 State diagram of a microwave oven </vt:lpstr>
      <vt:lpstr>Figure 5.17 States and stimuli for the microwave oven (a) </vt:lpstr>
      <vt:lpstr>Figure 5.17 States and stimuli for the microwave oven (b) </vt:lpstr>
      <vt:lpstr>Figure 5.18 Microwave oven operation </vt:lpstr>
      <vt:lpstr>Figure 5.19 MDA transformations</vt:lpstr>
      <vt:lpstr>Figure 5.20 Multiple platform-specific models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Ian Sommerville</cp:lastModifiedBy>
  <cp:revision>7</cp:revision>
  <dcterms:created xsi:type="dcterms:W3CDTF">2009-10-29T19:23:41Z</dcterms:created>
  <dcterms:modified xsi:type="dcterms:W3CDTF">2009-10-29T19:31:05Z</dcterms:modified>
</cp:coreProperties>
</file>