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B121E4D-BDC1-BE41-9D66-FC4978C826BA}" type="datetimeFigureOut">
              <a:rPr lang="en-US" smtClean="0"/>
              <a:pPr/>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B121E4D-BDC1-BE41-9D66-FC4978C826BA}" type="datetimeFigureOut">
              <a:rPr lang="en-US" smtClean="0"/>
              <a:pPr/>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B121E4D-BDC1-BE41-9D66-FC4978C826BA}" type="datetimeFigureOut">
              <a:rPr lang="en-US" smtClean="0"/>
              <a:pPr/>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B121E4D-BDC1-BE41-9D66-FC4978C826BA}" type="datetimeFigureOut">
              <a:rPr lang="en-US" smtClean="0"/>
              <a:pPr/>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B121E4D-BDC1-BE41-9D66-FC4978C826BA}" type="datetimeFigureOut">
              <a:rPr lang="en-US" smtClean="0"/>
              <a:pPr/>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9B121E4D-BDC1-BE41-9D66-FC4978C826BA}" type="datetimeFigureOut">
              <a:rPr lang="en-US" smtClean="0"/>
              <a:pPr/>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9B121E4D-BDC1-BE41-9D66-FC4978C826BA}" type="datetimeFigureOut">
              <a:rPr lang="en-US" smtClean="0"/>
              <a:pPr/>
              <a:t>11/19/09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B121E4D-BDC1-BE41-9D66-FC4978C826BA}" type="datetimeFigureOut">
              <a:rPr lang="en-US" smtClean="0"/>
              <a:pPr/>
              <a:t>11/19/09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21E4D-BDC1-BE41-9D66-FC4978C826BA}" type="datetimeFigureOut">
              <a:rPr lang="en-US" smtClean="0"/>
              <a:pPr/>
              <a:t>11/19/09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B121E4D-BDC1-BE41-9D66-FC4978C826BA}" type="datetimeFigureOut">
              <a:rPr lang="en-US" smtClean="0"/>
              <a:pPr/>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B121E4D-BDC1-BE41-9D66-FC4978C826BA}" type="datetimeFigureOut">
              <a:rPr lang="en-US" smtClean="0"/>
              <a:pPr/>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21E4D-BDC1-BE41-9D66-FC4978C826BA}" type="datetimeFigureOut">
              <a:rPr lang="en-US" smtClean="0"/>
              <a:pPr/>
              <a:t>11/19/09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3B370-F672-B743-B3AF-248A63C172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df"/><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df"/><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df"/><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df"/><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df"/><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Figures </a:t>
            </a:r>
            <a:r>
              <a:rPr lang="en-US" dirty="0" smtClean="0"/>
              <a:t>– Chapter 6</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6.9 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mc:AlternateContent>
          <mc:Choice xmlns:ma="http://schemas.microsoft.com/office/mac/drawingml/2008/main"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6.10 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19"/>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6.11 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mc:AlternateContent>
          <mc:Choice xmlns:ma="http://schemas.microsoft.com/office/mac/drawingml/2008/main"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6.12 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19"/>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6.13 An example of the pipe and filter architecture</a:t>
            </a:r>
            <a:r>
              <a:rPr lang="en-GB" dirty="0" smtClean="0"/>
              <a:t> </a:t>
            </a:r>
            <a:endParaRPr lang="en-US" dirty="0"/>
          </a:p>
        </p:txBody>
      </p:sp>
      <p:pic>
        <p:nvPicPr>
          <p:cNvPr id="4" name="Content Placeholder 3" descr="6.13 InvoiceProc.eps"/>
          <p:cNvPicPr>
            <a:picLocks noGrp="1" noChangeAspect="1"/>
          </p:cNvPicPr>
          <p:nvPr>
            <p:ph idx="1"/>
          </p:nvPr>
        </p:nvPicPr>
        <mc:AlternateContent>
          <mc:Choice xmlns:ma="http://schemas.microsoft.com/office/mac/drawingml/2008/main" Requires="ma">
            <p:blipFill>
              <a:blip r:embed="rId2"/>
              <a:srcRect t="-46243" b="-46243"/>
              <a:stretch>
                <a:fillRect/>
              </a:stretch>
            </p:blipFill>
          </mc:Choice>
          <mc:Fallback>
            <p:blipFill>
              <a:blip r:embed="rId3"/>
              <a:srcRect t="-46243" b="-46243"/>
              <a:stretch>
                <a:fillRect/>
              </a:stretch>
            </p:blipFill>
          </mc:Fallback>
        </mc:AlternateConten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6.14 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mc:AlternateContent>
          <mc:Choice xmlns:ma="http://schemas.microsoft.com/office/mac/drawingml/2008/main"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6.15 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mc:AlternateContent>
          <mc:Choice xmlns:ma="http://schemas.microsoft.com/office/mac/drawingml/2008/main"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6.16 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mc:AlternateContent>
          <mc:Choice xmlns:ma="http://schemas.microsoft.com/office/mac/drawingml/2008/main"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6.17 The architecture of the MHC-PMS</a:t>
            </a:r>
            <a:r>
              <a:rPr lang="en-GB" dirty="0" smtClean="0"/>
              <a:t> </a:t>
            </a:r>
            <a:endParaRPr lang="en-US" dirty="0"/>
          </a:p>
        </p:txBody>
      </p:sp>
      <p:pic>
        <p:nvPicPr>
          <p:cNvPr id="5" name="Content Placeholder 4" descr="6.17 MHC-PMSArch.eps"/>
          <p:cNvPicPr>
            <a:picLocks noGrp="1" noChangeAspect="1"/>
          </p:cNvPicPr>
          <p:nvPr>
            <p:ph idx="1"/>
          </p:nvPr>
        </p:nvPicPr>
        <mc:AlternateContent>
          <mc:Choice xmlns:ma="http://schemas.microsoft.com/office/mac/drawingml/2008/main"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6.18 The architecture of a language processing system </a:t>
            </a:r>
            <a:endParaRPr lang="en-US" dirty="0"/>
          </a:p>
        </p:txBody>
      </p:sp>
      <p:pic>
        <p:nvPicPr>
          <p:cNvPr id="4" name="Content Placeholder 3" descr="6.18 LangProcSys.eps"/>
          <p:cNvPicPr>
            <a:picLocks noGrp="1" noChangeAspect="1"/>
          </p:cNvPicPr>
          <p:nvPr>
            <p:ph idx="1"/>
          </p:nvPr>
        </p:nvPicPr>
        <mc:AlternateContent>
          <mc:Choice xmlns:ma="http://schemas.microsoft.com/office/mac/drawingml/2008/main"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 The architecture of a packing robot control system</a:t>
            </a:r>
            <a:endParaRPr lang="en-US" dirty="0"/>
          </a:p>
        </p:txBody>
      </p:sp>
      <p:pic>
        <p:nvPicPr>
          <p:cNvPr id="26626" name="Picture 2" descr="6"/>
          <p:cNvPicPr>
            <a:picLocks noChangeAspect="1" noChangeArrowheads="1"/>
          </p:cNvPicPr>
          <p:nvPr/>
        </p:nvPicPr>
        <mc:AlternateContent>
          <mc:Choice xmlns:ma="http://schemas.microsoft.com/office/mac/drawingml/2008/main"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6.19 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mc:AlternateContent>
          <mc:Choice xmlns:ma="http://schemas.microsoft.com/office/mac/drawingml/2008/main"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6.20 A repository architecture for a language processing system</a:t>
            </a:r>
            <a:endParaRPr lang="en-US" dirty="0"/>
          </a:p>
        </p:txBody>
      </p:sp>
      <p:pic>
        <p:nvPicPr>
          <p:cNvPr id="4" name="Content Placeholder 3" descr="6.20 RepositoryLPS.eps"/>
          <p:cNvPicPr>
            <a:picLocks noGrp="1" noChangeAspect="1"/>
          </p:cNvPicPr>
          <p:nvPr>
            <p:ph idx="1"/>
          </p:nvPr>
        </p:nvPicPr>
        <mc:AlternateContent>
          <mc:Choice xmlns:ma="http://schemas.microsoft.com/office/mac/drawingml/2008/main"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6.2 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200" b="1" dirty="0" smtClean="0">
                          <a:solidFill>
                            <a:srgbClr val="000000"/>
                          </a:solidFill>
                          <a:latin typeface="Helvetica"/>
                          <a:ea typeface="Times New Roman"/>
                          <a:cs typeface="Helvetica"/>
                        </a:rPr>
                        <a:t>Name</a:t>
                      </a:r>
                      <a:endParaRPr lang="en-GB" sz="12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200" b="1" dirty="0">
                          <a:solidFill>
                            <a:srgbClr val="000000"/>
                          </a:solidFill>
                          <a:latin typeface="Helvetica"/>
                          <a:ea typeface="Times New Roman"/>
                          <a:cs typeface="Helvetica"/>
                        </a:rPr>
                        <a:t>MVC (Model-View-Controller</a:t>
                      </a:r>
                      <a:r>
                        <a:rPr lang="en-GB" sz="1200" b="1" dirty="0" smtClean="0">
                          <a:solidFill>
                            <a:srgbClr val="000000"/>
                          </a:solidFill>
                          <a:latin typeface="Helvetica"/>
                          <a:ea typeface="Times New Roman"/>
                          <a:cs typeface="Helvetica"/>
                        </a:rPr>
                        <a:t>)</a:t>
                      </a:r>
                      <a:endParaRPr lang="en-GB" sz="12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200" b="1" dirty="0" smtClean="0">
                          <a:solidFill>
                            <a:srgbClr val="000000"/>
                          </a:solidFill>
                          <a:latin typeface="Helvetica"/>
                          <a:ea typeface="Times New Roman"/>
                          <a:cs typeface="Helvetica"/>
                        </a:rPr>
                        <a:t>Description</a:t>
                      </a:r>
                      <a:endParaRPr lang="en-GB" sz="12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2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449594">
                <a:tc>
                  <a:txBody>
                    <a:bodyPr/>
                    <a:lstStyle/>
                    <a:p>
                      <a:pPr algn="just">
                        <a:spcAft>
                          <a:spcPts val="0"/>
                        </a:spcAft>
                        <a:tabLst>
                          <a:tab pos="342900" algn="l"/>
                          <a:tab pos="685800" algn="l"/>
                          <a:tab pos="1028700" algn="l"/>
                        </a:tabLst>
                      </a:pPr>
                      <a:r>
                        <a:rPr lang="en-GB" sz="12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20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2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2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2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20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2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200" dirty="0">
                          <a:solidFill>
                            <a:srgbClr val="000000"/>
                          </a:solidFill>
                          <a:latin typeface="Helvetica"/>
                          <a:ea typeface="Times New Roman"/>
                          <a:cs typeface="Helvetica"/>
                        </a:rPr>
                        <a:t>Can involve additional code and code complexity when the data model and interactions are simple</a:t>
                      </a:r>
                      <a:r>
                        <a:rPr lang="en-GB" sz="1200" dirty="0" smtClean="0">
                          <a:solidFill>
                            <a:srgbClr val="000000"/>
                          </a:solidFill>
                          <a:latin typeface="Helvetica"/>
                          <a:ea typeface="Times New Roman"/>
                          <a:cs typeface="Helvetica"/>
                        </a:rPr>
                        <a:t>.</a:t>
                      </a:r>
                      <a:endParaRPr lang="en-GB" sz="1200" dirty="0">
                        <a:solidFill>
                          <a:srgbClr val="000000"/>
                        </a:solidFill>
                        <a:latin typeface="Helvetica"/>
                        <a:ea typeface="Times New Roman"/>
                        <a:cs typeface="Helvetica"/>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6.3 The organization of the Model-View-Controller</a:t>
            </a:r>
            <a:r>
              <a:rPr lang="en-GB" dirty="0" smtClean="0"/>
              <a:t> </a:t>
            </a:r>
            <a:endParaRPr lang="en-US" dirty="0"/>
          </a:p>
        </p:txBody>
      </p:sp>
      <p:pic>
        <p:nvPicPr>
          <p:cNvPr id="16386" name="Picture 2" descr="6"/>
          <p:cNvPicPr>
            <a:picLocks noChangeAspect="1" noChangeArrowheads="1"/>
          </p:cNvPicPr>
          <p:nvPr/>
        </p:nvPicPr>
        <mc:AlternateContent>
          <mc:Choice xmlns:ma="http://schemas.microsoft.com/office/mac/drawingml/2008/main"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6.4 Web application architecture using the MVC pattern</a:t>
            </a:r>
            <a:r>
              <a:rPr lang="en-GB" dirty="0" smtClean="0"/>
              <a:t> </a:t>
            </a:r>
            <a:endParaRPr lang="en-US" dirty="0"/>
          </a:p>
        </p:txBody>
      </p:sp>
      <p:pic>
        <p:nvPicPr>
          <p:cNvPr id="17410" name="Picture 2" descr="6"/>
          <p:cNvPicPr>
            <a:picLocks noChangeAspect="1" noChangeArrowheads="1"/>
          </p:cNvPicPr>
          <p:nvPr/>
        </p:nvPicPr>
        <mc:AlternateContent>
          <mc:Choice xmlns:ma="http://schemas.microsoft.com/office/mac/drawingml/2008/main"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6.5 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39"/>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6.6 A generic layered architecture</a:t>
            </a:r>
            <a:r>
              <a:rPr lang="en-GB" dirty="0" smtClean="0"/>
              <a:t> </a:t>
            </a:r>
            <a:endParaRPr lang="en-US" dirty="0"/>
          </a:p>
        </p:txBody>
      </p:sp>
      <p:pic>
        <p:nvPicPr>
          <p:cNvPr id="4" name="Content Placeholder 3" descr="6.6 LayeredArch.eps"/>
          <p:cNvPicPr>
            <a:picLocks noGrp="1" noChangeAspect="1"/>
          </p:cNvPicPr>
          <p:nvPr>
            <p:ph idx="1"/>
          </p:nvPr>
        </p:nvPicPr>
        <mc:AlternateContent>
          <mc:Choice xmlns:ma="http://schemas.microsoft.com/office/mac/drawingml/2008/main"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6.7 The architecture of the LIBSYS system</a:t>
            </a:r>
            <a:r>
              <a:rPr lang="en-GB" dirty="0" smtClean="0"/>
              <a:t> </a:t>
            </a:r>
            <a:endParaRPr lang="en-US" dirty="0"/>
          </a:p>
        </p:txBody>
      </p:sp>
      <p:pic>
        <p:nvPicPr>
          <p:cNvPr id="4" name="Content Placeholder 3" descr="6.7 LIBSYSArch.eps"/>
          <p:cNvPicPr>
            <a:picLocks noGrp="1" noChangeAspect="1"/>
          </p:cNvPicPr>
          <p:nvPr>
            <p:ph idx="1"/>
          </p:nvPr>
        </p:nvPicPr>
        <mc:AlternateContent>
          <mc:Choice xmlns:ma="http://schemas.microsoft.com/office/mac/drawingml/2008/main" Requires="ma">
            <p:blipFill>
              <a:blip r:embed="rId2"/>
              <a:srcRect l="-24079" r="-24079"/>
              <a:stretch>
                <a:fillRect/>
              </a:stretch>
            </p:blipFill>
          </mc:Choice>
          <mc:Fallback>
            <p:blipFill>
              <a:blip r:embed="rId3"/>
              <a:srcRect l="-24079" r="-24079"/>
              <a:stretch>
                <a:fillRect/>
              </a:stretch>
            </p:blipFill>
          </mc:Fallback>
        </mc:AlternateConten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6.8 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59"/>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Tree>
  </p:cSld>
  <p:clrMapOvr>
    <a:masterClrMapping/>
  </p:clrMapOvr>
</p:sld>
</file>

<file path=ppt/theme/theme1.xml><?xml version="1.0" encoding="utf-8"?>
<a:theme xmlns:a="http://schemas.openxmlformats.org/drawingml/2006/main" name="Figu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Figures.thmx</Template>
  <TotalTime>29</TotalTime>
  <Words>1181</Words>
  <Application>Microsoft Macintosh PowerPoint</Application>
  <PresentationFormat>On-screen Show (4:3)</PresentationFormat>
  <Paragraphs>81</Paragraphs>
  <Slides>21</Slides>
  <Notes>0</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Figures</vt:lpstr>
      <vt:lpstr>Figures – Chapter 6</vt:lpstr>
      <vt:lpstr>Figure 6.1 The architecture of a packing robot control system</vt:lpstr>
      <vt:lpstr>Figure 6.2 The Model-View-Controller (MVC) pattern </vt:lpstr>
      <vt:lpstr>Figure 6.3 The organization of the Model-View-Controller </vt:lpstr>
      <vt:lpstr>Figure 6.4 Web application architecture using the MVC pattern </vt:lpstr>
      <vt:lpstr>Figure 6.5 The Layered architecture pattern </vt:lpstr>
      <vt:lpstr>Figure 6.6 A generic layered architecture </vt:lpstr>
      <vt:lpstr>Figure 6.7 The architecture of the LIBSYS system </vt:lpstr>
      <vt:lpstr>Figure 6.8 The Repository pattern </vt:lpstr>
      <vt:lpstr>Figure 6.9 A repository architecture for an IDE </vt:lpstr>
      <vt:lpstr>Figure 6.10 The Client–server pattern </vt:lpstr>
      <vt:lpstr>Figure 6.11 A client–server architecture for a film library </vt:lpstr>
      <vt:lpstr>Figure 6.12 The pipe and filter pattern </vt:lpstr>
      <vt:lpstr>Figure 6.13 An example of the pipe and filter architecture </vt:lpstr>
      <vt:lpstr>Figure 6.14 The structure of transaction processing applications </vt:lpstr>
      <vt:lpstr>Figure 6.15 The software architecture of an ATM system </vt:lpstr>
      <vt:lpstr>Figure 6.16 Layered information system architecture </vt:lpstr>
      <vt:lpstr>Figure 6.17 The architecture of the MHC-PMS </vt:lpstr>
      <vt:lpstr>Figure 6.18 The architecture of a language processing system </vt:lpstr>
      <vt:lpstr>Figure 6.19 A pipe and filter compiler architecture </vt:lpstr>
      <vt:lpstr>Figure 6.20 A repository architecture for a language processing system</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Ian Sommerville</cp:lastModifiedBy>
  <cp:revision>5</cp:revision>
  <dcterms:created xsi:type="dcterms:W3CDTF">2009-11-19T15:29:32Z</dcterms:created>
  <dcterms:modified xsi:type="dcterms:W3CDTF">2009-11-19T15:31:02Z</dcterms:modified>
</cp:coreProperties>
</file>