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Default Extension="pdf" ContentType="application/pd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94" d="100"/>
          <a:sy n="94" d="100"/>
        </p:scale>
        <p:origin x="-984" y="-1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11DA2D8D-ACFF-5E49-BC07-DDC3CD7F64D5}" type="datetimeFigureOut">
              <a:rPr lang="en-US" smtClean="0"/>
              <a:t>11/19/09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1DA2D8D-ACFF-5E49-BC07-DDC3CD7F64D5}" type="datetimeFigureOut">
              <a:rPr lang="en-US" smtClean="0"/>
              <a:t>11/19/09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1DA2D8D-ACFF-5E49-BC07-DDC3CD7F64D5}" type="datetimeFigureOut">
              <a:rPr lang="en-US" smtClean="0"/>
              <a:t>11/19/09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1DA2D8D-ACFF-5E49-BC07-DDC3CD7F64D5}" type="datetimeFigureOut">
              <a:rPr lang="en-US" smtClean="0"/>
              <a:t>11/19/09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11DA2D8D-ACFF-5E49-BC07-DDC3CD7F64D5}" type="datetimeFigureOut">
              <a:rPr lang="en-US" smtClean="0"/>
              <a:t>11/19/09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11DA2D8D-ACFF-5E49-BC07-DDC3CD7F64D5}" type="datetimeFigureOut">
              <a:rPr lang="en-US" smtClean="0"/>
              <a:t>11/19/09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83099C-5FA5-B04A-B819-64718E2A253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11DA2D8D-ACFF-5E49-BC07-DDC3CD7F64D5}" type="datetimeFigureOut">
              <a:rPr lang="en-US" smtClean="0"/>
              <a:t>11/19/09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83099C-5FA5-B04A-B819-64718E2A253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11DA2D8D-ACFF-5E49-BC07-DDC3CD7F64D5}" type="datetimeFigureOut">
              <a:rPr lang="en-US" smtClean="0"/>
              <a:t>11/19/09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A2D8D-ACFF-5E49-BC07-DDC3CD7F64D5}" type="datetimeFigureOut">
              <a:rPr lang="en-US" smtClean="0"/>
              <a:t>11/19/09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11DA2D8D-ACFF-5E49-BC07-DDC3CD7F64D5}" type="datetimeFigureOut">
              <a:rPr lang="en-US" smtClean="0"/>
              <a:t>11/19/09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83099C-5FA5-B04A-B819-64718E2A253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11DA2D8D-ACFF-5E49-BC07-DDC3CD7F64D5}" type="datetimeFigureOut">
              <a:rPr lang="en-US" smtClean="0"/>
              <a:t>11/19/09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83099C-5FA5-B04A-B819-64718E2A253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DA2D8D-ACFF-5E49-BC07-DDC3CD7F64D5}" type="datetimeFigureOut">
              <a:rPr lang="en-US" smtClean="0"/>
              <a:t>11/19/09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83099C-5FA5-B04A-B819-64718E2A253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df"/><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df"/><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df"/><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df"/><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df"/><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df"/><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df"/><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df"/><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df"/><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df"/><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Figures – Chapter 7</a:t>
            </a:r>
            <a:endParaRPr lang="en-US" sz="2400"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7.9</a:t>
            </a:r>
            <a:r>
              <a:rPr lang="en-US" dirty="0" smtClean="0"/>
              <a:t> Weather </a:t>
            </a:r>
            <a:r>
              <a:rPr lang="en-US" dirty="0"/>
              <a:t>station interfaces</a:t>
            </a:r>
            <a:r>
              <a:rPr lang="en-GB" dirty="0" smtClean="0"/>
              <a:t> </a:t>
            </a:r>
            <a:endParaRPr lang="en-US" dirty="0"/>
          </a:p>
        </p:txBody>
      </p:sp>
      <p:pic>
        <p:nvPicPr>
          <p:cNvPr id="4" name="Content Placeholder 3" descr="7.9 Interfaces.eps"/>
          <p:cNvPicPr>
            <a:picLocks noGrp="1" noChangeAspect="1"/>
          </p:cNvPicPr>
          <p:nvPr>
            <p:ph idx="1"/>
          </p:nvPr>
        </p:nvPicPr>
        <mc:AlternateContent>
          <mc:Choice xmlns:ma="http://schemas.microsoft.com/office/mac/drawingml/2008/main" Requires="ma">
            <p:blipFill>
              <a:blip r:embed="rId2"/>
              <a:srcRect t="-45645" b="-45645"/>
              <a:stretch>
                <a:fillRect/>
              </a:stretch>
            </p:blipFill>
          </mc:Choice>
          <mc:Fallback>
            <p:blipFill>
              <a:blip r:embed="rId3"/>
              <a:srcRect t="-45645" b="-45645"/>
              <a:stretch>
                <a:fillRect/>
              </a:stretch>
            </p:blipFill>
          </mc:Fallback>
        </mc:AlternateContent>
        <p:spPr>
          <a:xfrm>
            <a:off x="1143643" y="1600200"/>
            <a:ext cx="6739016" cy="3706199"/>
          </a:xfrm>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a:t>Figure 7.10</a:t>
            </a:r>
            <a:r>
              <a:rPr lang="en-US" dirty="0" smtClean="0"/>
              <a:t> The </a:t>
            </a:r>
            <a:r>
              <a:rPr lang="en-US" dirty="0"/>
              <a:t>Observer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053778"/>
          <a:ext cx="8229600" cy="5561251"/>
        </p:xfrm>
        <a:graphic>
          <a:graphicData uri="http://schemas.openxmlformats.org/drawingml/2006/table">
            <a:tbl>
              <a:tblPr firstRow="1" bandRow="1">
                <a:tableStyleId>{5C22544A-7EE6-4342-B048-85BDC9FD1C3A}</a:tableStyleId>
              </a:tblPr>
              <a:tblGrid>
                <a:gridCol w="1460270"/>
                <a:gridCol w="6769330"/>
              </a:tblGrid>
              <a:tr h="532051">
                <a:tc>
                  <a:txBody>
                    <a:bodyPr/>
                    <a:lstStyle/>
                    <a:p>
                      <a:r>
                        <a:rPr lang="en-US" sz="1200" dirty="0" smtClean="0"/>
                        <a:t>Pattern name</a:t>
                      </a:r>
                      <a:endParaRPr lang="en-US" sz="1200" dirty="0"/>
                    </a:p>
                  </a:txBody>
                  <a:tcPr/>
                </a:tc>
                <a:tc>
                  <a:txBody>
                    <a:bodyPr/>
                    <a:lstStyle/>
                    <a:p>
                      <a:r>
                        <a:rPr lang="en-US" sz="1200" dirty="0" smtClean="0"/>
                        <a:t>Observer</a:t>
                      </a:r>
                      <a:endParaRPr lang="en-US" sz="1200" dirty="0"/>
                    </a:p>
                  </a:txBody>
                  <a:tcPr/>
                </a:tc>
              </a:tr>
              <a:tr h="370840">
                <a:tc>
                  <a:txBody>
                    <a:bodyPr/>
                    <a:lstStyle/>
                    <a:p>
                      <a:r>
                        <a:rPr lang="en-US" sz="1200" dirty="0" smtClean="0"/>
                        <a:t>Description</a:t>
                      </a:r>
                      <a:endParaRPr lang="en-US" sz="1200" dirty="0"/>
                    </a:p>
                  </a:txBody>
                  <a:tcPr/>
                </a:tc>
                <a:tc>
                  <a:txBody>
                    <a:bodyPr/>
                    <a:lstStyle/>
                    <a:p>
                      <a:r>
                        <a:rPr lang="en-US" sz="1200" kern="1200" dirty="0" smtClean="0">
                          <a:solidFill>
                            <a:schemeClr val="dk1"/>
                          </a:solidFill>
                          <a:latin typeface="+mn-lt"/>
                          <a:ea typeface="+mn-ea"/>
                          <a:cs typeface="+mn-cs"/>
                        </a:rPr>
                        <a:t>Separates the display of the state of an object from the object itself and allows alternative displays to be provided. When the object state changes, all displays are automatically notified and updated to reflect the change.</a:t>
                      </a:r>
                      <a:r>
                        <a:rPr lang="en-GB" sz="1200" dirty="0" smtClean="0"/>
                        <a:t> </a:t>
                      </a:r>
                      <a:endParaRPr lang="en-US" sz="1200" dirty="0"/>
                    </a:p>
                  </a:txBody>
                  <a:tcPr/>
                </a:tc>
              </a:tr>
              <a:tr h="370840">
                <a:tc>
                  <a:txBody>
                    <a:bodyPr/>
                    <a:lstStyle/>
                    <a:p>
                      <a:r>
                        <a:rPr lang="en-US" sz="1200" dirty="0" smtClean="0"/>
                        <a:t>Problem description</a:t>
                      </a:r>
                      <a:endParaRPr lang="en-US" sz="1200" dirty="0"/>
                    </a:p>
                  </a:txBody>
                  <a:tcPr/>
                </a:tc>
                <a:tc>
                  <a:txBody>
                    <a:bodyPr/>
                    <a:lstStyle/>
                    <a:p>
                      <a:r>
                        <a:rPr lang="en-US" sz="1200" kern="1200" dirty="0" smtClean="0">
                          <a:solidFill>
                            <a:schemeClr val="dk1"/>
                          </a:solidFill>
                          <a:latin typeface="+mn-lt"/>
                          <a:ea typeface="+mn-ea"/>
                          <a:cs typeface="+mn-cs"/>
                        </a:rPr>
                        <a:t>In many situations, you have to provide multiple displays of state information, such as a graphical display and a tabular display. Not all of these may be known when the information is specified. All alternative presentations should support interaction and, when the state is changed, all displays must be updated.</a:t>
                      </a:r>
                      <a:endParaRPr lang="en-GB" sz="1200" kern="1200" dirty="0" smtClean="0">
                        <a:solidFill>
                          <a:schemeClr val="dk1"/>
                        </a:solidFill>
                        <a:latin typeface="+mn-lt"/>
                        <a:ea typeface="+mn-ea"/>
                        <a:cs typeface="+mn-cs"/>
                      </a:endParaRPr>
                    </a:p>
                    <a:p>
                      <a:r>
                        <a:rPr lang="en-US" sz="1200" kern="1200" dirty="0" smtClean="0">
                          <a:solidFill>
                            <a:schemeClr val="dk1"/>
                          </a:solidFill>
                          <a:latin typeface="+mn-lt"/>
                          <a:ea typeface="+mn-ea"/>
                          <a:cs typeface="+mn-cs"/>
                        </a:rPr>
                        <a:t>	This pattern may be used in all situations where more than one display format for state information is required and where it is not necessary for the object that maintains the state information to know about the specific display formats used.</a:t>
                      </a:r>
                      <a:endParaRPr lang="en-GB" sz="1200" kern="1200" dirty="0" smtClean="0">
                        <a:solidFill>
                          <a:schemeClr val="dk1"/>
                        </a:solidFill>
                        <a:latin typeface="+mn-lt"/>
                        <a:ea typeface="+mn-ea"/>
                        <a:cs typeface="+mn-cs"/>
                      </a:endParaRPr>
                    </a:p>
                    <a:p>
                      <a:endParaRPr lang="en-US" sz="1200" dirty="0"/>
                    </a:p>
                  </a:txBody>
                  <a:tcPr/>
                </a:tc>
              </a:tr>
              <a:tr h="370840">
                <a:tc>
                  <a:txBody>
                    <a:bodyPr/>
                    <a:lstStyle/>
                    <a:p>
                      <a:r>
                        <a:rPr lang="en-US" sz="1200" dirty="0" smtClean="0"/>
                        <a:t>Solution description</a:t>
                      </a:r>
                      <a:endParaRPr lang="en-US" sz="1200" dirty="0"/>
                    </a:p>
                  </a:txBody>
                  <a:tcPr/>
                </a:tc>
                <a:tc>
                  <a:txBody>
                    <a:bodyPr/>
                    <a:lstStyle/>
                    <a:p>
                      <a:r>
                        <a:rPr lang="en-US" sz="1200" kern="1200" dirty="0" smtClean="0">
                          <a:solidFill>
                            <a:schemeClr val="dk1"/>
                          </a:solidFill>
                          <a:latin typeface="+mn-lt"/>
                          <a:ea typeface="+mn-ea"/>
                          <a:cs typeface="+mn-cs"/>
                        </a:rPr>
                        <a:t>This involves two abstract objects, Subject and Observer, and two concrete objects, </a:t>
                      </a:r>
                      <a:r>
                        <a:rPr lang="en-US" sz="1200" kern="1200" dirty="0" err="1" smtClean="0">
                          <a:solidFill>
                            <a:schemeClr val="dk1"/>
                          </a:solidFill>
                          <a:latin typeface="+mn-lt"/>
                          <a:ea typeface="+mn-ea"/>
                          <a:cs typeface="+mn-cs"/>
                        </a:rPr>
                        <a:t>ConcreteSubject</a:t>
                      </a:r>
                      <a:r>
                        <a:rPr lang="en-US" sz="1200" kern="1200" dirty="0" smtClean="0">
                          <a:solidFill>
                            <a:schemeClr val="dk1"/>
                          </a:solidFill>
                          <a:latin typeface="+mn-lt"/>
                          <a:ea typeface="+mn-ea"/>
                          <a:cs typeface="+mn-cs"/>
                        </a:rPr>
                        <a:t> and </a:t>
                      </a:r>
                      <a:r>
                        <a:rPr lang="en-US" sz="1200" kern="1200" dirty="0" err="1" smtClean="0">
                          <a:solidFill>
                            <a:schemeClr val="dk1"/>
                          </a:solidFill>
                          <a:latin typeface="+mn-lt"/>
                          <a:ea typeface="+mn-ea"/>
                          <a:cs typeface="+mn-cs"/>
                        </a:rPr>
                        <a:t>ConcreteObject</a:t>
                      </a:r>
                      <a:r>
                        <a:rPr lang="en-US" sz="1200" kern="1200" dirty="0" smtClean="0">
                          <a:solidFill>
                            <a:schemeClr val="dk1"/>
                          </a:solidFill>
                          <a:latin typeface="+mn-lt"/>
                          <a:ea typeface="+mn-ea"/>
                          <a:cs typeface="+mn-cs"/>
                        </a:rPr>
                        <a:t>, which inherit the attributes of the related abstract objects. The abstract objects include general operations that are applicable in all situations. The state to be displayed is maintained in </a:t>
                      </a:r>
                      <a:r>
                        <a:rPr lang="en-US" sz="1200" kern="1200" dirty="0" err="1" smtClean="0">
                          <a:solidFill>
                            <a:schemeClr val="dk1"/>
                          </a:solidFill>
                          <a:latin typeface="+mn-lt"/>
                          <a:ea typeface="+mn-ea"/>
                          <a:cs typeface="+mn-cs"/>
                        </a:rPr>
                        <a:t>ConcreteSubject</a:t>
                      </a:r>
                      <a:r>
                        <a:rPr lang="en-US" sz="1200" kern="1200" dirty="0" smtClean="0">
                          <a:solidFill>
                            <a:schemeClr val="dk1"/>
                          </a:solidFill>
                          <a:latin typeface="+mn-lt"/>
                          <a:ea typeface="+mn-ea"/>
                          <a:cs typeface="+mn-cs"/>
                        </a:rPr>
                        <a:t>, which inherits operations from Subject allowing it to add and remove Observers (each observer corresponds to a display) and to issue a notification when the state has changed.</a:t>
                      </a:r>
                      <a:endParaRPr lang="en-GB" sz="1200" kern="1200" dirty="0" smtClean="0">
                        <a:solidFill>
                          <a:schemeClr val="dk1"/>
                        </a:solidFill>
                        <a:latin typeface="+mn-lt"/>
                        <a:ea typeface="+mn-ea"/>
                        <a:cs typeface="+mn-cs"/>
                      </a:endParaRPr>
                    </a:p>
                    <a:p>
                      <a:endParaRPr lang="en-GB" sz="1200" kern="1200" dirty="0" smtClean="0">
                        <a:solidFill>
                          <a:schemeClr val="dk1"/>
                        </a:solidFill>
                        <a:latin typeface="+mn-lt"/>
                        <a:ea typeface="+mn-ea"/>
                        <a:cs typeface="+mn-cs"/>
                      </a:endParaRPr>
                    </a:p>
                    <a:p>
                      <a:r>
                        <a:rPr lang="en-US" sz="1200" kern="1200" dirty="0" smtClean="0">
                          <a:solidFill>
                            <a:schemeClr val="dk1"/>
                          </a:solidFill>
                          <a:latin typeface="+mn-lt"/>
                          <a:ea typeface="+mn-ea"/>
                          <a:cs typeface="+mn-cs"/>
                        </a:rPr>
                        <a:t>The </a:t>
                      </a:r>
                      <a:r>
                        <a:rPr lang="en-US" sz="1200" kern="1200" dirty="0" err="1" smtClean="0">
                          <a:solidFill>
                            <a:schemeClr val="dk1"/>
                          </a:solidFill>
                          <a:latin typeface="+mn-lt"/>
                          <a:ea typeface="+mn-ea"/>
                          <a:cs typeface="+mn-cs"/>
                        </a:rPr>
                        <a:t>ConcreteObserver</a:t>
                      </a:r>
                      <a:r>
                        <a:rPr lang="en-US" sz="1200" kern="1200" dirty="0" smtClean="0">
                          <a:solidFill>
                            <a:schemeClr val="dk1"/>
                          </a:solidFill>
                          <a:latin typeface="+mn-lt"/>
                          <a:ea typeface="+mn-ea"/>
                          <a:cs typeface="+mn-cs"/>
                        </a:rPr>
                        <a:t> maintains a copy of the state of </a:t>
                      </a:r>
                      <a:r>
                        <a:rPr lang="en-US" sz="1200" kern="1200" dirty="0" err="1" smtClean="0">
                          <a:solidFill>
                            <a:schemeClr val="dk1"/>
                          </a:solidFill>
                          <a:latin typeface="+mn-lt"/>
                          <a:ea typeface="+mn-ea"/>
                          <a:cs typeface="+mn-cs"/>
                        </a:rPr>
                        <a:t>ConcreteSubject</a:t>
                      </a:r>
                      <a:r>
                        <a:rPr lang="en-US" sz="1200" kern="1200" dirty="0" smtClean="0">
                          <a:solidFill>
                            <a:schemeClr val="dk1"/>
                          </a:solidFill>
                          <a:latin typeface="+mn-lt"/>
                          <a:ea typeface="+mn-ea"/>
                          <a:cs typeface="+mn-cs"/>
                        </a:rPr>
                        <a:t> and implements the Update() interface of Observer that allows these copies to be kept in step. The </a:t>
                      </a:r>
                      <a:r>
                        <a:rPr lang="en-US" sz="1200" kern="1200" dirty="0" err="1" smtClean="0">
                          <a:solidFill>
                            <a:schemeClr val="dk1"/>
                          </a:solidFill>
                          <a:latin typeface="+mn-lt"/>
                          <a:ea typeface="+mn-ea"/>
                          <a:cs typeface="+mn-cs"/>
                        </a:rPr>
                        <a:t>ConcreteObserver</a:t>
                      </a:r>
                      <a:r>
                        <a:rPr lang="en-US" sz="1200" kern="1200" dirty="0" smtClean="0">
                          <a:solidFill>
                            <a:schemeClr val="dk1"/>
                          </a:solidFill>
                          <a:latin typeface="+mn-lt"/>
                          <a:ea typeface="+mn-ea"/>
                          <a:cs typeface="+mn-cs"/>
                        </a:rPr>
                        <a:t> automatically displays the state and reflects changes whenever the state is updated.</a:t>
                      </a:r>
                      <a:endParaRPr lang="en-GB" sz="1200" kern="1200" dirty="0" smtClean="0">
                        <a:solidFill>
                          <a:schemeClr val="dk1"/>
                        </a:solidFill>
                        <a:latin typeface="+mn-lt"/>
                        <a:ea typeface="+mn-ea"/>
                        <a:cs typeface="+mn-cs"/>
                      </a:endParaRPr>
                    </a:p>
                    <a:p>
                      <a:r>
                        <a:rPr lang="en-US" sz="1200" kern="1200" dirty="0" smtClean="0">
                          <a:solidFill>
                            <a:schemeClr val="dk1"/>
                          </a:solidFill>
                          <a:latin typeface="+mn-lt"/>
                          <a:ea typeface="+mn-ea"/>
                          <a:cs typeface="+mn-cs"/>
                        </a:rPr>
                        <a:t>The UML model of the pattern is shown in Figure 7.12</a:t>
                      </a:r>
                      <a:r>
                        <a:rPr lang="en-US" sz="1800" kern="1200" dirty="0" smtClean="0">
                          <a:solidFill>
                            <a:schemeClr val="dk1"/>
                          </a:solidFill>
                          <a:latin typeface="+mn-lt"/>
                          <a:ea typeface="+mn-ea"/>
                          <a:cs typeface="+mn-cs"/>
                        </a:rPr>
                        <a:t>.</a:t>
                      </a:r>
                      <a:endParaRPr lang="en-GB" sz="1800" kern="1200" dirty="0" smtClean="0">
                        <a:solidFill>
                          <a:schemeClr val="dk1"/>
                        </a:solidFill>
                        <a:latin typeface="+mn-lt"/>
                        <a:ea typeface="+mn-ea"/>
                        <a:cs typeface="+mn-cs"/>
                      </a:endParaRPr>
                    </a:p>
                    <a:p>
                      <a:endParaRPr lang="en-US" sz="1200" dirty="0"/>
                    </a:p>
                  </a:txBody>
                  <a:tcPr/>
                </a:tc>
              </a:tr>
              <a:tr h="370840">
                <a:tc>
                  <a:txBody>
                    <a:bodyPr/>
                    <a:lstStyle/>
                    <a:p>
                      <a:r>
                        <a:rPr lang="en-US" sz="1200" dirty="0" smtClean="0"/>
                        <a:t>Consequences</a:t>
                      </a:r>
                      <a:endParaRPr lang="en-US" sz="1200" dirty="0"/>
                    </a:p>
                  </a:txBody>
                  <a:tcPr/>
                </a:tc>
                <a:tc>
                  <a:txBody>
                    <a:bodyPr/>
                    <a:lstStyle/>
                    <a:p>
                      <a:r>
                        <a:rPr lang="en-US" sz="1200" kern="1200" dirty="0" smtClean="0">
                          <a:solidFill>
                            <a:schemeClr val="dk1"/>
                          </a:solidFill>
                          <a:latin typeface="+mn-lt"/>
                          <a:ea typeface="+mn-ea"/>
                          <a:cs typeface="+mn-cs"/>
                        </a:rPr>
                        <a:t>The subject only knows the abstract Observer and does not know details of the concrete class. Therefore there is minimal coupling between these objects. Because of this lack of knowledge, optimizations that enhance display performance are impractical. Changes to the</a:t>
                      </a:r>
                      <a:r>
                        <a:rPr lang="en-US" sz="1200" b="1" kern="1200" dirty="0" smtClean="0">
                          <a:solidFill>
                            <a:schemeClr val="dk1"/>
                          </a:solidFill>
                          <a:latin typeface="+mn-lt"/>
                          <a:ea typeface="+mn-ea"/>
                          <a:cs typeface="+mn-cs"/>
                        </a:rPr>
                        <a:t> </a:t>
                      </a:r>
                      <a:r>
                        <a:rPr lang="en-US" sz="1200" kern="1200" dirty="0" smtClean="0">
                          <a:solidFill>
                            <a:schemeClr val="dk1"/>
                          </a:solidFill>
                          <a:latin typeface="+mn-lt"/>
                          <a:ea typeface="+mn-ea"/>
                          <a:cs typeface="+mn-cs"/>
                        </a:rPr>
                        <a:t>subject may cause a set of</a:t>
                      </a:r>
                      <a:r>
                        <a:rPr lang="en-US" sz="1200" b="1" kern="1200" dirty="0" smtClean="0">
                          <a:solidFill>
                            <a:schemeClr val="dk1"/>
                          </a:solidFill>
                          <a:latin typeface="+mn-lt"/>
                          <a:ea typeface="+mn-ea"/>
                          <a:cs typeface="+mn-cs"/>
                        </a:rPr>
                        <a:t> </a:t>
                      </a:r>
                      <a:r>
                        <a:rPr lang="en-US" sz="1200" kern="1200" dirty="0" smtClean="0">
                          <a:solidFill>
                            <a:schemeClr val="dk1"/>
                          </a:solidFill>
                          <a:latin typeface="+mn-lt"/>
                          <a:ea typeface="+mn-ea"/>
                          <a:cs typeface="+mn-cs"/>
                        </a:rPr>
                        <a:t>linked</a:t>
                      </a:r>
                      <a:r>
                        <a:rPr lang="en-US" sz="1200" b="1" kern="1200" dirty="0" smtClean="0">
                          <a:solidFill>
                            <a:schemeClr val="dk1"/>
                          </a:solidFill>
                          <a:latin typeface="+mn-lt"/>
                          <a:ea typeface="+mn-ea"/>
                          <a:cs typeface="+mn-cs"/>
                        </a:rPr>
                        <a:t> </a:t>
                      </a:r>
                      <a:r>
                        <a:rPr lang="en-US" sz="1200" kern="1200" dirty="0" smtClean="0">
                          <a:solidFill>
                            <a:schemeClr val="dk1"/>
                          </a:solidFill>
                          <a:latin typeface="+mn-lt"/>
                          <a:ea typeface="+mn-ea"/>
                          <a:cs typeface="+mn-cs"/>
                        </a:rPr>
                        <a:t>updates to observers to be generated, some of which may not be necessary.</a:t>
                      </a:r>
                      <a:r>
                        <a:rPr lang="en-GB" sz="1200" dirty="0" smtClean="0"/>
                        <a:t> </a:t>
                      </a:r>
                      <a:endParaRPr lang="en-US" sz="1200"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a:t>
            </a:r>
            <a:r>
              <a:rPr lang="en-US" dirty="0"/>
              <a:t>7.11</a:t>
            </a:r>
            <a:r>
              <a:rPr lang="en-US" dirty="0" smtClean="0"/>
              <a:t>  Multiple </a:t>
            </a:r>
            <a:r>
              <a:rPr lang="en-US" dirty="0"/>
              <a:t>displays</a:t>
            </a:r>
            <a:r>
              <a:rPr lang="en-GB" dirty="0" smtClean="0"/>
              <a:t> </a:t>
            </a:r>
            <a:endParaRPr lang="en-US" dirty="0"/>
          </a:p>
        </p:txBody>
      </p:sp>
      <p:pic>
        <p:nvPicPr>
          <p:cNvPr id="4" name="Content Placeholder 3" descr="7.11 MultipleDisplays.eps"/>
          <p:cNvPicPr>
            <a:picLocks noGrp="1" noChangeAspect="1"/>
          </p:cNvPicPr>
          <p:nvPr>
            <p:ph idx="1"/>
          </p:nvPr>
        </p:nvPicPr>
        <mc:AlternateContent>
          <mc:Choice xmlns:ma="http://schemas.microsoft.com/office/mac/drawingml/2008/main" Requires="ma">
            <p:blipFill>
              <a:blip r:embed="rId2"/>
              <a:srcRect l="-7712" r="-7712"/>
              <a:stretch>
                <a:fillRect/>
              </a:stretch>
            </p:blipFill>
          </mc:Choice>
          <mc:Fallback>
            <p:blipFill>
              <a:blip r:embed="rId3"/>
              <a:srcRect l="-7712" r="-7712"/>
              <a:stretch>
                <a:fillRect/>
              </a:stretch>
            </p:blipFill>
          </mc:Fallback>
        </mc:AlternateContent>
        <p:spPr>
          <a:xfrm>
            <a:off x="1566951" y="2149413"/>
            <a:ext cx="6018251" cy="3309806"/>
          </a:xfrm>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a:t>
            </a:r>
            <a:r>
              <a:rPr lang="en-US"/>
              <a:t>7.12</a:t>
            </a:r>
            <a:r>
              <a:rPr lang="en-US" smtClean="0"/>
              <a:t>  A </a:t>
            </a:r>
            <a:r>
              <a:rPr lang="en-US" dirty="0"/>
              <a:t>UML model of the Observer pattern</a:t>
            </a:r>
            <a:r>
              <a:rPr lang="en-GB" dirty="0" smtClean="0"/>
              <a:t> </a:t>
            </a:r>
            <a:endParaRPr lang="en-US" dirty="0"/>
          </a:p>
        </p:txBody>
      </p:sp>
      <p:pic>
        <p:nvPicPr>
          <p:cNvPr id="4" name="Content Placeholder 3" descr="7.12 ObserverPatternUML.eps"/>
          <p:cNvPicPr>
            <a:picLocks noGrp="1" noChangeAspect="1"/>
          </p:cNvPicPr>
          <p:nvPr>
            <p:ph idx="1"/>
          </p:nvPr>
        </p:nvPicPr>
        <mc:AlternateContent>
          <mc:Choice xmlns:ma="http://schemas.microsoft.com/office/mac/drawingml/2008/main" Requires="ma">
            <p:blipFill>
              <a:blip r:embed="rId2"/>
              <a:srcRect t="-19288" b="-19288"/>
              <a:stretch>
                <a:fillRect/>
              </a:stretch>
            </p:blipFill>
          </mc:Choice>
          <mc:Fallback>
            <p:blipFill>
              <a:blip r:embed="rId3"/>
              <a:srcRect t="-19288" b="-19288"/>
              <a:stretch>
                <a:fillRect/>
              </a:stretch>
            </p:blipFill>
          </mc:Fallback>
        </mc:AlternateConten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Figure 7.1</a:t>
            </a:r>
            <a:r>
              <a:rPr lang="en-US" sz="2400" dirty="0" smtClean="0"/>
              <a:t> System </a:t>
            </a:r>
            <a:r>
              <a:rPr lang="en-US" sz="2400" dirty="0"/>
              <a:t>context for the weather station</a:t>
            </a:r>
            <a:r>
              <a:rPr lang="en-GB" sz="2400" dirty="0" smtClean="0"/>
              <a:t> </a:t>
            </a:r>
            <a:endParaRPr lang="en-US" sz="2400" dirty="0"/>
          </a:p>
        </p:txBody>
      </p:sp>
      <p:pic>
        <p:nvPicPr>
          <p:cNvPr id="4" name="Content Placeholder 3" descr="7.1 WeatherStatContext.eps"/>
          <p:cNvPicPr>
            <a:picLocks noGrp="1" noChangeAspect="1"/>
          </p:cNvPicPr>
          <p:nvPr>
            <p:ph idx="1"/>
          </p:nvPr>
        </p:nvPicPr>
        <mc:AlternateContent>
          <mc:Choice xmlns:ma="http://schemas.microsoft.com/office/mac/drawingml/2008/main" Requires="ma">
            <p:blipFill>
              <a:blip r:embed="rId2"/>
              <a:srcRect l="-3566" r="-3566"/>
              <a:stretch>
                <a:fillRect/>
              </a:stretch>
            </p:blipFill>
          </mc:Choice>
          <mc:Fallback>
            <p:blipFill>
              <a:blip r:embed="rId3"/>
              <a:srcRect l="-3566" r="-3566"/>
              <a:stretch>
                <a:fillRect/>
              </a:stretch>
            </p:blipFill>
          </mc:Fallback>
        </mc:AlternateContent>
        <p:spPr>
          <a:xfrm>
            <a:off x="1612713" y="2172296"/>
            <a:ext cx="5629266" cy="3095879"/>
          </a:xfrm>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Figure 7.2</a:t>
            </a:r>
            <a:r>
              <a:rPr lang="en-US" dirty="0" smtClean="0"/>
              <a:t> Weather </a:t>
            </a:r>
            <a:r>
              <a:rPr lang="en-US" dirty="0"/>
              <a:t>station use cases</a:t>
            </a:r>
            <a:r>
              <a:rPr lang="en-GB" dirty="0" smtClean="0"/>
              <a:t> </a:t>
            </a:r>
            <a:endParaRPr lang="en-US" dirty="0"/>
          </a:p>
        </p:txBody>
      </p:sp>
      <p:pic>
        <p:nvPicPr>
          <p:cNvPr id="4" name="Content Placeholder 3" descr="7.2 WS-UseCases.eps"/>
          <p:cNvPicPr>
            <a:picLocks noGrp="1" noChangeAspect="1"/>
          </p:cNvPicPr>
          <p:nvPr>
            <p:ph idx="1"/>
          </p:nvPr>
        </p:nvPicPr>
        <mc:AlternateContent>
          <mc:Choice xmlns:ma="http://schemas.microsoft.com/office/mac/drawingml/2008/main" Requires="ma">
            <p:blipFill>
              <a:blip r:embed="rId2"/>
              <a:srcRect l="-83216" r="-83216"/>
              <a:stretch>
                <a:fillRect/>
              </a:stretch>
            </p:blipFill>
          </mc:Choice>
          <mc:Fallback>
            <p:blipFill>
              <a:blip r:embed="rId3"/>
              <a:srcRect l="-83216" r="-83216"/>
              <a:stretch>
                <a:fillRect/>
              </a:stretch>
            </p:blipFill>
          </mc:Fallback>
        </mc:AlternateConten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7.3</a:t>
            </a:r>
            <a:r>
              <a:rPr lang="en-US" dirty="0" smtClean="0"/>
              <a:t>  Use </a:t>
            </a:r>
            <a:r>
              <a:rPr lang="en-US" dirty="0"/>
              <a:t>case description—Report weather</a:t>
            </a:r>
            <a:r>
              <a:rPr lang="en-GB" dirty="0" smtClean="0"/>
              <a:t> </a:t>
            </a:r>
            <a:endParaRPr lang="en-US" dirty="0"/>
          </a:p>
        </p:txBody>
      </p:sp>
      <p:graphicFrame>
        <p:nvGraphicFramePr>
          <p:cNvPr id="5" name="Content Placeholder 4"/>
          <p:cNvGraphicFramePr>
            <a:graphicFrameLocks noGrp="1"/>
          </p:cNvGraphicFramePr>
          <p:nvPr>
            <p:ph idx="1"/>
          </p:nvPr>
        </p:nvGraphicFramePr>
        <p:xfrm>
          <a:off x="457200" y="1661727"/>
          <a:ext cx="8229600" cy="4196080"/>
        </p:xfrm>
        <a:graphic>
          <a:graphicData uri="http://schemas.openxmlformats.org/drawingml/2006/table">
            <a:tbl>
              <a:tblPr firstRow="1" bandRow="1">
                <a:tableStyleId>{5C22544A-7EE6-4342-B048-85BDC9FD1C3A}</a:tableStyleId>
              </a:tblPr>
              <a:tblGrid>
                <a:gridCol w="1556034"/>
                <a:gridCol w="6673566"/>
              </a:tblGrid>
              <a:tr h="370840">
                <a:tc>
                  <a:txBody>
                    <a:bodyPr/>
                    <a:lstStyle/>
                    <a:p>
                      <a:r>
                        <a:rPr lang="en-US" sz="1600" dirty="0" smtClean="0"/>
                        <a:t>System</a:t>
                      </a:r>
                    </a:p>
                  </a:txBody>
                  <a:tcPr/>
                </a:tc>
                <a:tc>
                  <a:txBody>
                    <a:bodyPr/>
                    <a:lstStyle/>
                    <a:p>
                      <a:r>
                        <a:rPr lang="en-US" sz="1600" dirty="0" smtClean="0"/>
                        <a:t>Weather station</a:t>
                      </a:r>
                      <a:endParaRPr lang="en-US" sz="1600" dirty="0"/>
                    </a:p>
                  </a:txBody>
                  <a:tcPr/>
                </a:tc>
              </a:tr>
              <a:tr h="370840">
                <a:tc>
                  <a:txBody>
                    <a:bodyPr/>
                    <a:lstStyle/>
                    <a:p>
                      <a:r>
                        <a:rPr lang="en-US" sz="1600" dirty="0" smtClean="0"/>
                        <a:t>Use case</a:t>
                      </a:r>
                      <a:endParaRPr lang="en-US" sz="1600" dirty="0"/>
                    </a:p>
                  </a:txBody>
                  <a:tcPr/>
                </a:tc>
                <a:tc>
                  <a:txBody>
                    <a:bodyPr/>
                    <a:lstStyle/>
                    <a:p>
                      <a:r>
                        <a:rPr lang="en-US" sz="1600" dirty="0" smtClean="0"/>
                        <a:t>Report weather</a:t>
                      </a:r>
                      <a:endParaRPr lang="en-US" sz="1600" dirty="0"/>
                    </a:p>
                  </a:txBody>
                  <a:tcPr/>
                </a:tc>
              </a:tr>
              <a:tr h="370840">
                <a:tc>
                  <a:txBody>
                    <a:bodyPr/>
                    <a:lstStyle/>
                    <a:p>
                      <a:r>
                        <a:rPr lang="en-US" sz="1600" dirty="0" smtClean="0"/>
                        <a:t>Actors</a:t>
                      </a:r>
                      <a:endParaRPr lang="en-US" sz="1600" dirty="0"/>
                    </a:p>
                  </a:txBody>
                  <a:tcPr/>
                </a:tc>
                <a:tc>
                  <a:txBody>
                    <a:bodyPr/>
                    <a:lstStyle/>
                    <a:p>
                      <a:r>
                        <a:rPr lang="en-US" sz="1600" kern="1200" dirty="0" smtClean="0">
                          <a:solidFill>
                            <a:schemeClr val="dk1"/>
                          </a:solidFill>
                          <a:latin typeface="+mn-lt"/>
                          <a:ea typeface="+mn-ea"/>
                          <a:cs typeface="+mn-cs"/>
                        </a:rPr>
                        <a:t>Weather information system, Weather station</a:t>
                      </a:r>
                      <a:r>
                        <a:rPr lang="en-GB" sz="1600" dirty="0" smtClean="0"/>
                        <a:t> </a:t>
                      </a:r>
                      <a:endParaRPr lang="en-US" sz="1600" dirty="0"/>
                    </a:p>
                  </a:txBody>
                  <a:tcPr/>
                </a:tc>
              </a:tr>
              <a:tr h="370840">
                <a:tc>
                  <a:txBody>
                    <a:bodyPr/>
                    <a:lstStyle/>
                    <a:p>
                      <a:r>
                        <a:rPr lang="en-US" sz="1600" dirty="0" smtClean="0"/>
                        <a:t>Description</a:t>
                      </a:r>
                      <a:endParaRPr lang="en-US" sz="1600" dirty="0"/>
                    </a:p>
                  </a:txBody>
                  <a:tcPr/>
                </a:tc>
                <a:tc>
                  <a:txBody>
                    <a:bodyPr/>
                    <a:lstStyle/>
                    <a:p>
                      <a:r>
                        <a:rPr lang="en-US" sz="1600" kern="1200" dirty="0" smtClean="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r>
                        <a:rPr lang="en-GB" sz="1600" dirty="0" smtClean="0"/>
                        <a:t> </a:t>
                      </a:r>
                      <a:endParaRPr lang="en-US" sz="1600" dirty="0"/>
                    </a:p>
                  </a:txBody>
                  <a:tcPr/>
                </a:tc>
              </a:tr>
              <a:tr h="370840">
                <a:tc>
                  <a:txBody>
                    <a:bodyPr/>
                    <a:lstStyle/>
                    <a:p>
                      <a:r>
                        <a:rPr lang="en-US" sz="1600" dirty="0" smtClean="0"/>
                        <a:t>Stimulus</a:t>
                      </a:r>
                      <a:endParaRPr lang="en-US" sz="1600" dirty="0"/>
                    </a:p>
                  </a:txBody>
                  <a:tcPr/>
                </a:tc>
                <a:tc>
                  <a:txBody>
                    <a:bodyPr/>
                    <a:lstStyle/>
                    <a:p>
                      <a:r>
                        <a:rPr lang="en-US" sz="1600" kern="1200" dirty="0" smtClean="0">
                          <a:solidFill>
                            <a:schemeClr val="dk1"/>
                          </a:solidFill>
                          <a:latin typeface="+mn-lt"/>
                          <a:ea typeface="+mn-ea"/>
                          <a:cs typeface="+mn-cs"/>
                        </a:rPr>
                        <a:t>The weather information system establishes a satellite communication link with the weather station and requests transmission of the data.</a:t>
                      </a:r>
                      <a:r>
                        <a:rPr lang="en-GB" sz="1600" dirty="0" smtClean="0"/>
                        <a:t> </a:t>
                      </a:r>
                      <a:endParaRPr lang="en-US" sz="1600" dirty="0"/>
                    </a:p>
                  </a:txBody>
                  <a:tcPr/>
                </a:tc>
              </a:tr>
              <a:tr h="370840">
                <a:tc>
                  <a:txBody>
                    <a:bodyPr/>
                    <a:lstStyle/>
                    <a:p>
                      <a:r>
                        <a:rPr lang="en-US" sz="1600" dirty="0" smtClean="0"/>
                        <a:t>Response</a:t>
                      </a:r>
                      <a:endParaRPr lang="en-US" sz="1600" dirty="0"/>
                    </a:p>
                  </a:txBody>
                  <a:tcPr/>
                </a:tc>
                <a:tc>
                  <a:txBody>
                    <a:bodyPr/>
                    <a:lstStyle/>
                    <a:p>
                      <a:r>
                        <a:rPr lang="en-US" sz="1600" kern="1200" dirty="0" smtClean="0">
                          <a:solidFill>
                            <a:schemeClr val="dk1"/>
                          </a:solidFill>
                          <a:latin typeface="+mn-lt"/>
                          <a:ea typeface="+mn-ea"/>
                          <a:cs typeface="+mn-cs"/>
                        </a:rPr>
                        <a:t>The summarized data is sent to the weather information system.</a:t>
                      </a:r>
                      <a:r>
                        <a:rPr lang="en-GB" sz="1600" dirty="0" smtClean="0"/>
                        <a:t> </a:t>
                      </a:r>
                      <a:endParaRPr lang="en-US" sz="1600" dirty="0"/>
                    </a:p>
                  </a:txBody>
                  <a:tcPr/>
                </a:tc>
              </a:tr>
              <a:tr h="370840">
                <a:tc>
                  <a:txBody>
                    <a:bodyPr/>
                    <a:lstStyle/>
                    <a:p>
                      <a:r>
                        <a:rPr lang="en-US" sz="1600" dirty="0" smtClean="0"/>
                        <a:t>Comments</a:t>
                      </a:r>
                      <a:endParaRPr lang="en-US" sz="1600" dirty="0"/>
                    </a:p>
                  </a:txBody>
                  <a:tcPr/>
                </a:tc>
                <a:tc>
                  <a:txBody>
                    <a:bodyPr/>
                    <a:lstStyle/>
                    <a:p>
                      <a:r>
                        <a:rPr lang="en-US" sz="1600" kern="1200" dirty="0" smtClean="0">
                          <a:solidFill>
                            <a:schemeClr val="dk1"/>
                          </a:solidFill>
                          <a:latin typeface="+mn-lt"/>
                          <a:ea typeface="+mn-ea"/>
                          <a:cs typeface="+mn-cs"/>
                        </a:rPr>
                        <a:t>Weather stations are usually asked to report once per hour but this frequency may differ from one station to another and may be modified in the future.</a:t>
                      </a:r>
                      <a:r>
                        <a:rPr lang="en-GB" sz="1600" dirty="0" smtClean="0"/>
                        <a:t> </a:t>
                      </a:r>
                      <a:endParaRPr lang="en-US" sz="1600"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7.4</a:t>
            </a:r>
            <a:r>
              <a:rPr lang="en-US" dirty="0" smtClean="0"/>
              <a:t>  High</a:t>
            </a:r>
            <a:r>
              <a:rPr lang="en-US" dirty="0"/>
              <a:t>-level architecture of the weather station</a:t>
            </a:r>
            <a:r>
              <a:rPr lang="en-GB" dirty="0" smtClean="0"/>
              <a:t> </a:t>
            </a:r>
            <a:endParaRPr lang="en-US" dirty="0"/>
          </a:p>
        </p:txBody>
      </p:sp>
      <p:pic>
        <p:nvPicPr>
          <p:cNvPr id="4" name="Content Placeholder 3" descr="7.4 WS-Architecture.eps"/>
          <p:cNvPicPr>
            <a:picLocks noGrp="1" noChangeAspect="1"/>
          </p:cNvPicPr>
          <p:nvPr>
            <p:ph idx="1"/>
          </p:nvPr>
        </p:nvPicPr>
        <mc:AlternateContent>
          <mc:Choice xmlns:ma="http://schemas.microsoft.com/office/mac/drawingml/2008/main" Requires="ma">
            <p:blipFill>
              <a:blip r:embed="rId2"/>
              <a:srcRect t="-16491" b="-16491"/>
              <a:stretch>
                <a:fillRect/>
              </a:stretch>
            </p:blipFill>
          </mc:Choice>
          <mc:Fallback>
            <p:blipFill>
              <a:blip r:embed="rId3"/>
              <a:srcRect t="-16491" b="-16491"/>
              <a:stretch>
                <a:fillRect/>
              </a:stretch>
            </p:blipFill>
          </mc:Fallback>
        </mc:AlternateContent>
        <p:spPr>
          <a:xfrm>
            <a:off x="1269492" y="1737504"/>
            <a:ext cx="6647491" cy="3655864"/>
          </a:xfrm>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7.5</a:t>
            </a:r>
            <a:r>
              <a:rPr lang="en-US" dirty="0" smtClean="0"/>
              <a:t> Architecture </a:t>
            </a:r>
            <a:r>
              <a:rPr lang="en-US" dirty="0"/>
              <a:t>of data collection system</a:t>
            </a:r>
            <a:r>
              <a:rPr lang="en-GB" dirty="0" smtClean="0"/>
              <a:t> </a:t>
            </a:r>
            <a:endParaRPr lang="en-US" dirty="0"/>
          </a:p>
        </p:txBody>
      </p:sp>
      <p:pic>
        <p:nvPicPr>
          <p:cNvPr id="4" name="Content Placeholder 3" descr="7.5 DataCollection.eps"/>
          <p:cNvPicPr>
            <a:picLocks noGrp="1" noChangeAspect="1"/>
          </p:cNvPicPr>
          <p:nvPr>
            <p:ph idx="1"/>
          </p:nvPr>
        </p:nvPicPr>
        <mc:AlternateContent>
          <mc:Choice xmlns:ma="http://schemas.microsoft.com/office/mac/drawingml/2008/main" Requires="ma">
            <p:blipFill>
              <a:blip r:embed="rId2"/>
              <a:srcRect l="-9317" r="-9317"/>
              <a:stretch>
                <a:fillRect/>
              </a:stretch>
            </p:blipFill>
          </mc:Choice>
          <mc:Fallback>
            <p:blipFill>
              <a:blip r:embed="rId3"/>
              <a:srcRect l="-9317" r="-9317"/>
              <a:stretch>
                <a:fillRect/>
              </a:stretch>
            </p:blipFill>
          </mc:Fallback>
        </mc:AlternateContent>
        <p:spPr>
          <a:xfrm>
            <a:off x="1738561" y="2023551"/>
            <a:ext cx="5835199" cy="3209135"/>
          </a:xfrm>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7.6</a:t>
            </a:r>
            <a:r>
              <a:rPr lang="en-US" dirty="0" smtClean="0"/>
              <a:t>  Weather </a:t>
            </a:r>
            <a:r>
              <a:rPr lang="en-US" dirty="0"/>
              <a:t>station objects</a:t>
            </a:r>
            <a:r>
              <a:rPr lang="en-GB" dirty="0" smtClean="0"/>
              <a:t> </a:t>
            </a:r>
            <a:endParaRPr lang="en-US" dirty="0"/>
          </a:p>
        </p:txBody>
      </p:sp>
      <p:pic>
        <p:nvPicPr>
          <p:cNvPr id="4" name="Content Placeholder 3" descr="7.6 WeatherStatObjs.eps"/>
          <p:cNvPicPr>
            <a:picLocks noGrp="1" noChangeAspect="1"/>
          </p:cNvPicPr>
          <p:nvPr>
            <p:ph idx="1"/>
          </p:nvPr>
        </p:nvPicPr>
        <mc:AlternateContent>
          <mc:Choice xmlns:ma="http://schemas.microsoft.com/office/mac/drawingml/2008/main" Requires="ma">
            <p:blipFill>
              <a:blip r:embed="rId2"/>
              <a:srcRect l="-26065" r="-26065"/>
              <a:stretch>
                <a:fillRect/>
              </a:stretch>
            </p:blipFill>
          </mc:Choice>
          <mc:Fallback>
            <p:blipFill>
              <a:blip r:embed="rId3"/>
              <a:srcRect l="-26065" r="-26065"/>
              <a:stretch>
                <a:fillRect/>
              </a:stretch>
            </p:blipFill>
          </mc:Fallback>
        </mc:AlternateConten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7.7</a:t>
            </a:r>
            <a:r>
              <a:rPr lang="en-US" dirty="0" smtClean="0"/>
              <a:t>  Sequence </a:t>
            </a:r>
            <a:r>
              <a:rPr lang="en-US" dirty="0"/>
              <a:t>diagram describing data collection</a:t>
            </a:r>
            <a:r>
              <a:rPr lang="en-GB" dirty="0" smtClean="0"/>
              <a:t> </a:t>
            </a:r>
            <a:endParaRPr lang="en-US" dirty="0"/>
          </a:p>
        </p:txBody>
      </p:sp>
      <p:pic>
        <p:nvPicPr>
          <p:cNvPr id="4" name="Content Placeholder 3" descr="7.7 WS-SeqDiagram.eps"/>
          <p:cNvPicPr>
            <a:picLocks noGrp="1" noChangeAspect="1"/>
          </p:cNvPicPr>
          <p:nvPr>
            <p:ph idx="1"/>
          </p:nvPr>
        </p:nvPicPr>
        <mc:AlternateContent>
          <mc:Choice xmlns:ma="http://schemas.microsoft.com/office/mac/drawingml/2008/main" Requires="ma">
            <p:blipFill>
              <a:blip r:embed="rId2"/>
              <a:srcRect l="-4798" r="-4798"/>
              <a:stretch>
                <a:fillRect/>
              </a:stretch>
            </p:blipFill>
          </mc:Choice>
          <mc:Fallback>
            <p:blipFill>
              <a:blip r:embed="rId3"/>
              <a:srcRect l="-4798" r="-4798"/>
              <a:stretch>
                <a:fillRect/>
              </a:stretch>
            </p:blipFill>
          </mc:Fallback>
        </mc:AlternateConten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7.8</a:t>
            </a:r>
            <a:r>
              <a:rPr lang="en-US" dirty="0" smtClean="0"/>
              <a:t>  Weather </a:t>
            </a:r>
            <a:r>
              <a:rPr lang="en-US" dirty="0"/>
              <a:t>station state diagram</a:t>
            </a:r>
            <a:r>
              <a:rPr lang="en-GB" dirty="0" smtClean="0"/>
              <a:t> </a:t>
            </a:r>
            <a:endParaRPr lang="en-US" dirty="0"/>
          </a:p>
        </p:txBody>
      </p:sp>
      <p:pic>
        <p:nvPicPr>
          <p:cNvPr id="4" name="Content Placeholder 3" descr="7.8 WS-StateModel.eps"/>
          <p:cNvPicPr>
            <a:picLocks noGrp="1" noChangeAspect="1"/>
          </p:cNvPicPr>
          <p:nvPr>
            <p:ph idx="1"/>
          </p:nvPr>
        </p:nvPicPr>
        <mc:AlternateContent>
          <mc:Choice xmlns:ma="http://schemas.microsoft.com/office/mac/drawingml/2008/main" Requires="ma">
            <p:blipFill>
              <a:blip r:embed="rId2"/>
              <a:srcRect l="-4549" r="-4549"/>
              <a:stretch>
                <a:fillRect/>
              </a:stretch>
            </p:blipFill>
          </mc:Choice>
          <mc:Fallback>
            <p:blipFill>
              <a:blip r:embed="rId3"/>
              <a:srcRect l="-4549" r="-4549"/>
              <a:stretch>
                <a:fillRect/>
              </a:stretch>
            </p:blipFill>
          </mc:Fallback>
        </mc:AlternateConten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TotalTime>
  <Words>593</Words>
  <Application>Microsoft Macintosh PowerPoint</Application>
  <PresentationFormat>On-screen Show (4:3)</PresentationFormat>
  <Paragraphs>41</Paragraphs>
  <Slides>13</Slides>
  <Notes>0</Notes>
  <HiddenSlides>0</HiddenSlides>
  <MMClips>0</MMClips>
  <ScaleCrop>false</ScaleCrop>
  <HeadingPairs>
    <vt:vector size="4" baseType="variant">
      <vt:variant>
        <vt:lpstr>Design Template</vt:lpstr>
      </vt:variant>
      <vt:variant>
        <vt:i4>1</vt:i4>
      </vt:variant>
      <vt:variant>
        <vt:lpstr>Slide Titles</vt:lpstr>
      </vt:variant>
      <vt:variant>
        <vt:i4>13</vt:i4>
      </vt:variant>
    </vt:vector>
  </HeadingPairs>
  <TitlesOfParts>
    <vt:vector size="14" baseType="lpstr">
      <vt:lpstr>Office Theme</vt:lpstr>
      <vt:lpstr>Figures – Chapter 7</vt:lpstr>
      <vt:lpstr>Figure 7.1 System context for the weather station </vt:lpstr>
      <vt:lpstr>Figure 7.2 Weather station use cases </vt:lpstr>
      <vt:lpstr>Figure 7.3  Use case description—Report weather </vt:lpstr>
      <vt:lpstr>Figure 7.4  High-level architecture of the weather station </vt:lpstr>
      <vt:lpstr>Figure 7.5 Architecture of data collection system </vt:lpstr>
      <vt:lpstr>Figure 7.6  Weather station objects </vt:lpstr>
      <vt:lpstr>Figure 7.7  Sequence diagram describing data collection </vt:lpstr>
      <vt:lpstr>Figure 7.8  Weather station state diagram </vt:lpstr>
      <vt:lpstr>Figure 7.9 Weather station interfaces </vt:lpstr>
      <vt:lpstr>Figure 7.10 The Observer pattern </vt:lpstr>
      <vt:lpstr>Figure 7.11  Multiple displays </vt:lpstr>
      <vt:lpstr>Figure 7.12  A UML model of the Observer pattern </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Ian Sommerville</cp:lastModifiedBy>
  <cp:revision>1</cp:revision>
  <dcterms:created xsi:type="dcterms:W3CDTF">2009-11-19T15:31:12Z</dcterms:created>
  <dcterms:modified xsi:type="dcterms:W3CDTF">2009-11-19T15:54:45Z</dcterms:modified>
</cp:coreProperties>
</file>