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Default Extension="pdf" ContentType="application/pd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11" d="100"/>
          <a:sy n="111" d="100"/>
        </p:scale>
        <p:origin x="-496"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809719CF-8E65-6F48-AAED-2DA15F03E9FF}" type="datetimeFigureOut">
              <a:rPr lang="en-US" smtClean="0"/>
              <a:t>11/19/09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809719CF-8E65-6F48-AAED-2DA15F03E9FF}" type="datetimeFigureOut">
              <a:rPr lang="en-US" smtClean="0"/>
              <a:t>11/19/09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809719CF-8E65-6F48-AAED-2DA15F03E9FF}" type="datetimeFigureOut">
              <a:rPr lang="en-US" smtClean="0"/>
              <a:t>11/19/09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809719CF-8E65-6F48-AAED-2DA15F03E9FF}" type="datetimeFigureOut">
              <a:rPr lang="en-US" smtClean="0"/>
              <a:t>11/19/09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809719CF-8E65-6F48-AAED-2DA15F03E9FF}" type="datetimeFigureOut">
              <a:rPr lang="en-US" smtClean="0"/>
              <a:t>11/19/09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809719CF-8E65-6F48-AAED-2DA15F03E9FF}" type="datetimeFigureOut">
              <a:rPr lang="en-US" smtClean="0"/>
              <a:t>11/19/09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05B8D-1C36-1C40-961B-CAAB1DD98B2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809719CF-8E65-6F48-AAED-2DA15F03E9FF}" type="datetimeFigureOut">
              <a:rPr lang="en-US" smtClean="0"/>
              <a:t>11/19/09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05B8D-1C36-1C40-961B-CAAB1DD98B2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809719CF-8E65-6F48-AAED-2DA15F03E9FF}" type="datetimeFigureOut">
              <a:rPr lang="en-US" smtClean="0"/>
              <a:t>11/19/09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9719CF-8E65-6F48-AAED-2DA15F03E9FF}" type="datetimeFigureOut">
              <a:rPr lang="en-US" smtClean="0"/>
              <a:t>11/19/09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809719CF-8E65-6F48-AAED-2DA15F03E9FF}" type="datetimeFigureOut">
              <a:rPr lang="en-US" smtClean="0"/>
              <a:t>11/19/09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05B8D-1C36-1C40-961B-CAAB1DD98B2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809719CF-8E65-6F48-AAED-2DA15F03E9FF}" type="datetimeFigureOut">
              <a:rPr lang="en-US" smtClean="0"/>
              <a:t>11/19/09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05B8D-1C36-1C40-961B-CAAB1DD98B2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9719CF-8E65-6F48-AAED-2DA15F03E9FF}" type="datetimeFigureOut">
              <a:rPr lang="en-US" smtClean="0"/>
              <a:t>11/19/09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05B8D-1C36-1C40-961B-CAAB1DD98B2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df"/><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df"/><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df"/><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df"/><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df"/><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df"/><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df"/><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df"/><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df"/><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df"/><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Figures – Chapter 8</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8.9</a:t>
            </a:r>
            <a:r>
              <a:rPr lang="en-US" dirty="0" smtClean="0"/>
              <a:t> </a:t>
            </a:r>
            <a:r>
              <a:rPr lang="en-US" dirty="0"/>
              <a:t> </a:t>
            </a:r>
            <a:r>
              <a:rPr lang="en-US" dirty="0" smtClean="0"/>
              <a:t>Test</a:t>
            </a:r>
            <a:r>
              <a:rPr lang="en-US" dirty="0"/>
              <a:t>-driven </a:t>
            </a:r>
            <a:r>
              <a:rPr lang="en-US" dirty="0" smtClean="0"/>
              <a:t>development</a:t>
            </a:r>
            <a:endParaRPr lang="en-US" dirty="0"/>
          </a:p>
        </p:txBody>
      </p:sp>
      <p:pic>
        <p:nvPicPr>
          <p:cNvPr id="4" name="Content Placeholder 3" descr="8.9 TestDrivenDev.eps"/>
          <p:cNvPicPr>
            <a:picLocks noGrp="1" noChangeAspect="1"/>
          </p:cNvPicPr>
          <p:nvPr>
            <p:ph idx="1"/>
          </p:nvPr>
        </p:nvPicPr>
        <mc:AlternateContent>
          <mc:Choice xmlns:ma="http://schemas.microsoft.com/office/mac/drawingml/2008/main" Requires="ma">
            <p:blipFill>
              <a:blip r:embed="rId2"/>
              <a:srcRect t="-43665" b="-43665"/>
              <a:stretch>
                <a:fillRect/>
              </a:stretch>
            </p:blipFill>
          </mc:Choice>
          <mc:Fallback>
            <p:blipFill>
              <a:blip r:embed="rId3"/>
              <a:srcRect t="-43665" b="-43665"/>
              <a:stretch>
                <a:fillRect/>
              </a:stretch>
            </p:blipFill>
          </mc:Fallback>
        </mc:AlternateContent>
        <p:spPr>
          <a:xfrm>
            <a:off x="1280932" y="2023551"/>
            <a:ext cx="6395795" cy="3517441"/>
          </a:xfrm>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8.10</a:t>
            </a:r>
            <a:r>
              <a:rPr lang="en-US" dirty="0" smtClean="0"/>
              <a:t>  A </a:t>
            </a:r>
            <a:r>
              <a:rPr lang="en-US" dirty="0"/>
              <a:t>usage scenario for the MHC-PMS</a:t>
            </a:r>
            <a:r>
              <a:rPr lang="en-GB" dirty="0" smtClean="0"/>
              <a:t> </a:t>
            </a:r>
            <a:endParaRPr lang="en-US" dirty="0"/>
          </a:p>
        </p:txBody>
      </p:sp>
      <p:sp>
        <p:nvSpPr>
          <p:cNvPr id="7" name="Rectangle 6"/>
          <p:cNvSpPr/>
          <p:nvPr/>
        </p:nvSpPr>
        <p:spPr>
          <a:xfrm>
            <a:off x="766100" y="1315819"/>
            <a:ext cx="7597071" cy="5416869"/>
          </a:xfrm>
          <a:prstGeom prst="rect">
            <a:avLst/>
          </a:prstGeom>
          <a:solidFill>
            <a:srgbClr val="FFFF00">
              <a:alpha val="34000"/>
            </a:srgbClr>
          </a:solidFill>
        </p:spPr>
        <p:txBody>
          <a:bodyPr wrap="square">
            <a:spAutoFit/>
          </a:bodyPr>
          <a:lstStyle/>
          <a:p>
            <a:pPr lvl="0" algn="just" defTabSz="914400" fontAlgn="base">
              <a:spcBef>
                <a:spcPct val="0"/>
              </a:spcBef>
              <a:spcAft>
                <a:spcPct val="0"/>
              </a:spcAft>
            </a:pPr>
            <a:r>
              <a:rPr kumimoji="0" lang="en-GB" sz="1600" b="0" i="0" u="none" strike="noStrike" cap="none" normalizeH="0" baseline="0" dirty="0" smtClean="0">
                <a:ln>
                  <a:noFill/>
                </a:ln>
                <a:solidFill>
                  <a:srgbClr val="000000"/>
                </a:solidFill>
                <a:effectLst/>
                <a:latin typeface="Arial"/>
                <a:ea typeface="ＭＳ Ｐゴシック" charset="-128"/>
              </a:rPr>
              <a:t>Kate is a nurse who specializes in mental health care. One of her responsibilities is to visit patients at home to check that their treatment is effective and that they are not suffering from medication side -effects.</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On a day for home visits, Kate logs into the MHC-PMS and  uses it to print her schedule of home visits for that day, along with summary information about the patients to be visited. She requests that the records for these patients be downloaded to her laptop. She is prompted for her key phrase to encrypt the records on the laptop.</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One of the patients that she visits is Jim, who is being treated with medication for depression. Jim feels that the medication is helping him but believes that it has the side -effect of keeping him awake at night. Kate looks up Jim’s record and is prompted for her key phrase to decrypt the record. She checks the drug prescribed and queries its side effects. Sleeplessness is a known side effect so she notes the problem in Jim’s record and suggests that he visits the clinic to have his medication changed. He agrees so Kate enters a prompt to call him when she gets back to the clinic to make an appointment with a physician. She ends the consultation and the system re-encrypts Jim’s record.</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After, finishing her consultations, Kate returns to the clinic and uploads the records of patients visited to the database. The system generates a call list for Kate of those patients who she has to contact for follow-up information and make clinic appointments.</a:t>
            </a:r>
            <a:endParaRPr kumimoji="0" lang="en-US" sz="1600" b="0" i="0" u="none" strike="noStrike" cap="none" normalizeH="0" baseline="0" dirty="0">
              <a:ln>
                <a:noFill/>
              </a:ln>
              <a:solidFill>
                <a:schemeClr val="tx1"/>
              </a:solidFill>
              <a:effectLst/>
              <a:latin typeface="Arial"/>
              <a:ea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a:t>
            </a:r>
            <a:r>
              <a:rPr lang="en-US"/>
              <a:t>8.11</a:t>
            </a:r>
            <a:r>
              <a:rPr lang="en-US" smtClean="0"/>
              <a:t> </a:t>
            </a:r>
            <a:r>
              <a:rPr lang="en-US"/>
              <a:t> </a:t>
            </a:r>
            <a:r>
              <a:rPr lang="en-US" smtClean="0"/>
              <a:t>The </a:t>
            </a:r>
            <a:r>
              <a:rPr lang="en-US" dirty="0"/>
              <a:t>acceptance testing process</a:t>
            </a:r>
            <a:r>
              <a:rPr lang="en-GB" dirty="0" smtClean="0"/>
              <a:t> </a:t>
            </a:r>
            <a:endParaRPr lang="en-US" dirty="0"/>
          </a:p>
        </p:txBody>
      </p:sp>
      <p:pic>
        <p:nvPicPr>
          <p:cNvPr id="4" name="Content Placeholder 3" descr="8.11 AcceptanceTesting.eps"/>
          <p:cNvPicPr>
            <a:picLocks noGrp="1" noChangeAspect="1"/>
          </p:cNvPicPr>
          <p:nvPr>
            <p:ph idx="1"/>
          </p:nvPr>
        </p:nvPicPr>
        <mc:AlternateContent>
          <mc:Choice xmlns:ma="http://schemas.microsoft.com/office/mac/drawingml/2008/main" Requires="ma">
            <p:blipFill>
              <a:blip r:embed="rId2"/>
              <a:srcRect t="-105822" b="-105822"/>
              <a:stretch>
                <a:fillRect/>
              </a:stretch>
            </p:blipFill>
          </mc:Choice>
          <mc:Fallback>
            <p:blipFill>
              <a:blip r:embed="rId3"/>
              <a:srcRect t="-105822" b="-105822"/>
              <a:stretch>
                <a:fillRect/>
              </a:stretch>
            </p:blipFill>
          </mc:Fallback>
        </mc:AlternateConten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8.1</a:t>
            </a:r>
            <a:r>
              <a:rPr lang="en-US" dirty="0" smtClean="0"/>
              <a:t>  An </a:t>
            </a:r>
            <a:r>
              <a:rPr lang="en-US" dirty="0"/>
              <a:t>input-output model of program testing</a:t>
            </a:r>
            <a:r>
              <a:rPr lang="en-GB" dirty="0" smtClean="0"/>
              <a:t> </a:t>
            </a:r>
            <a:endParaRPr lang="en-US" dirty="0"/>
          </a:p>
        </p:txBody>
      </p:sp>
      <p:pic>
        <p:nvPicPr>
          <p:cNvPr id="4" name="Content Placeholder 3" descr="8.1 IOModelofTesting.eps"/>
          <p:cNvPicPr>
            <a:picLocks noGrp="1" noChangeAspect="1"/>
          </p:cNvPicPr>
          <p:nvPr>
            <p:ph idx="1"/>
          </p:nvPr>
        </p:nvPicPr>
        <mc:AlternateContent>
          <mc:Choice xmlns:ma="http://schemas.microsoft.com/office/mac/drawingml/2008/main" Requires="ma">
            <p:blipFill>
              <a:blip r:embed="rId2"/>
              <a:srcRect l="-14077" r="-14077"/>
              <a:stretch>
                <a:fillRect/>
              </a:stretch>
            </p:blipFill>
          </mc:Choice>
          <mc:Fallback>
            <p:blipFill>
              <a:blip r:embed="rId3"/>
              <a:srcRect l="-14077" r="-14077"/>
              <a:stretch>
                <a:fillRect/>
              </a:stretch>
            </p:blipFill>
          </mc:Fallback>
        </mc:AlternateContent>
        <p:spPr>
          <a:xfrm>
            <a:off x="1315254" y="1886248"/>
            <a:ext cx="7097521" cy="3903363"/>
          </a:xfr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8.2</a:t>
            </a:r>
            <a:r>
              <a:rPr lang="en-US" dirty="0" smtClean="0"/>
              <a:t>  Inspections </a:t>
            </a:r>
            <a:r>
              <a:rPr lang="en-US" dirty="0"/>
              <a:t>and testing</a:t>
            </a:r>
            <a:r>
              <a:rPr lang="en-GB" dirty="0" smtClean="0"/>
              <a:t> </a:t>
            </a:r>
            <a:endParaRPr lang="en-US" dirty="0"/>
          </a:p>
        </p:txBody>
      </p:sp>
      <p:pic>
        <p:nvPicPr>
          <p:cNvPr id="4" name="Content Placeholder 3" descr="8.2 InspectionsTesting.eps"/>
          <p:cNvPicPr>
            <a:picLocks noGrp="1" noChangeAspect="1"/>
          </p:cNvPicPr>
          <p:nvPr>
            <p:ph idx="1"/>
          </p:nvPr>
        </p:nvPicPr>
        <mc:AlternateContent>
          <mc:Choice xmlns:ma="http://schemas.microsoft.com/office/mac/drawingml/2008/main" Requires="ma">
            <p:blipFill>
              <a:blip r:embed="rId2"/>
              <a:srcRect t="-15603" b="-15603"/>
              <a:stretch>
                <a:fillRect/>
              </a:stretch>
            </p:blipFill>
          </mc:Choice>
          <mc:Fallback>
            <p:blipFill>
              <a:blip r:embed="rId3"/>
              <a:srcRect t="-15603" b="-15603"/>
              <a:stretch>
                <a:fillRect/>
              </a:stretch>
            </p:blipFill>
          </mc:Fallback>
        </mc:AlternateContent>
        <p:spPr>
          <a:xfrm>
            <a:off x="1120762" y="1748945"/>
            <a:ext cx="7014300" cy="3857595"/>
          </a:xfrm>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8.3</a:t>
            </a:r>
            <a:r>
              <a:rPr lang="en-US" dirty="0" smtClean="0"/>
              <a:t> A </a:t>
            </a:r>
            <a:r>
              <a:rPr lang="en-US" dirty="0"/>
              <a:t>model of the software testing process</a:t>
            </a:r>
            <a:r>
              <a:rPr lang="en-GB" dirty="0" smtClean="0"/>
              <a:t> </a:t>
            </a:r>
            <a:endParaRPr lang="en-US" dirty="0"/>
          </a:p>
        </p:txBody>
      </p:sp>
      <p:pic>
        <p:nvPicPr>
          <p:cNvPr id="4" name="Content Placeholder 3" descr="8.3 TestingProcess.eps"/>
          <p:cNvPicPr>
            <a:picLocks noGrp="1" noChangeAspect="1"/>
          </p:cNvPicPr>
          <p:nvPr>
            <p:ph idx="1"/>
          </p:nvPr>
        </p:nvPicPr>
        <mc:AlternateContent>
          <mc:Choice xmlns:ma="http://schemas.microsoft.com/office/mac/drawingml/2008/main" Requires="ma">
            <p:blipFill>
              <a:blip r:embed="rId2"/>
              <a:srcRect t="-81002" b="-81002"/>
              <a:stretch>
                <a:fillRect/>
              </a:stretch>
            </p:blipFill>
          </mc:Choice>
          <mc:Fallback>
            <p:blipFill>
              <a:blip r:embed="rId3"/>
              <a:srcRect t="-81002" b="-81002"/>
              <a:stretch>
                <a:fillRect/>
              </a:stretch>
            </p:blipFill>
          </mc:Fallback>
        </mc:AlternateConten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8.4</a:t>
            </a:r>
            <a:r>
              <a:rPr lang="en-US" dirty="0" smtClean="0"/>
              <a:t>  The </a:t>
            </a:r>
            <a:r>
              <a:rPr lang="en-US" dirty="0"/>
              <a:t>weather station object interface</a:t>
            </a:r>
            <a:r>
              <a:rPr lang="en-GB" dirty="0" smtClean="0"/>
              <a:t> </a:t>
            </a:r>
            <a:endParaRPr lang="en-US" dirty="0"/>
          </a:p>
        </p:txBody>
      </p:sp>
      <p:pic>
        <p:nvPicPr>
          <p:cNvPr id="4" name="Content Placeholder 3" descr="8.4 WeatherStationIface.eps"/>
          <p:cNvPicPr>
            <a:picLocks noGrp="1" noChangeAspect="1"/>
          </p:cNvPicPr>
          <p:nvPr>
            <p:ph idx="1"/>
          </p:nvPr>
        </p:nvPicPr>
        <mc:AlternateContent>
          <mc:Choice xmlns:ma="http://schemas.microsoft.com/office/mac/drawingml/2008/main" Requires="ma">
            <p:blipFill>
              <a:blip r:embed="rId2"/>
              <a:srcRect l="-45966" r="-45966"/>
              <a:stretch>
                <a:fillRect/>
              </a:stretch>
            </p:blipFill>
          </mc:Choice>
          <mc:Fallback>
            <p:blipFill>
              <a:blip r:embed="rId3"/>
              <a:srcRect l="-45966" r="-45966"/>
              <a:stretch>
                <a:fillRect/>
              </a:stretch>
            </p:blipFill>
          </mc:Fallback>
        </mc:AlternateContent>
        <p:spPr>
          <a:xfrm>
            <a:off x="1269491" y="1886249"/>
            <a:ext cx="6773339" cy="3725075"/>
          </a:xfrm>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8.5</a:t>
            </a:r>
            <a:r>
              <a:rPr lang="en-US" dirty="0" smtClean="0"/>
              <a:t>  Equivalence </a:t>
            </a:r>
            <a:r>
              <a:rPr lang="en-US" dirty="0"/>
              <a:t>partitioning</a:t>
            </a:r>
            <a:r>
              <a:rPr lang="en-GB" dirty="0" smtClean="0"/>
              <a:t> </a:t>
            </a:r>
            <a:endParaRPr lang="en-US" dirty="0"/>
          </a:p>
        </p:txBody>
      </p:sp>
      <p:pic>
        <p:nvPicPr>
          <p:cNvPr id="4" name="Content Placeholder 3" descr="8.5 EquivPartitioning.eps"/>
          <p:cNvPicPr>
            <a:picLocks noGrp="1" noChangeAspect="1"/>
          </p:cNvPicPr>
          <p:nvPr>
            <p:ph idx="1"/>
          </p:nvPr>
        </p:nvPicPr>
        <mc:AlternateContent>
          <mc:Choice xmlns:ma="http://schemas.microsoft.com/office/mac/drawingml/2008/main" Requires="ma">
            <p:blipFill>
              <a:blip r:embed="rId2"/>
              <a:srcRect l="-13531" r="-13531"/>
              <a:stretch>
                <a:fillRect/>
              </a:stretch>
            </p:blipFill>
          </mc:Choice>
          <mc:Fallback>
            <p:blipFill>
              <a:blip r:embed="rId3"/>
              <a:srcRect l="-13531" r="-13531"/>
              <a:stretch>
                <a:fillRect/>
              </a:stretch>
            </p:blipFill>
          </mc:Fallback>
        </mc:AlternateContent>
        <p:spPr>
          <a:xfrm>
            <a:off x="1166525" y="1794712"/>
            <a:ext cx="7013594" cy="3857207"/>
          </a:xfrm>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8.6</a:t>
            </a:r>
            <a:r>
              <a:rPr lang="en-US" dirty="0" smtClean="0"/>
              <a:t>  Equivalence </a:t>
            </a:r>
            <a:r>
              <a:rPr lang="en-US" dirty="0"/>
              <a:t>partitions</a:t>
            </a:r>
            <a:r>
              <a:rPr lang="en-GB" dirty="0" smtClean="0"/>
              <a:t> </a:t>
            </a:r>
            <a:endParaRPr lang="en-US" dirty="0"/>
          </a:p>
        </p:txBody>
      </p:sp>
      <p:pic>
        <p:nvPicPr>
          <p:cNvPr id="4" name="Content Placeholder 3" descr="8.6 Partitions.eps"/>
          <p:cNvPicPr>
            <a:picLocks noGrp="1" noChangeAspect="1"/>
          </p:cNvPicPr>
          <p:nvPr>
            <p:ph idx="1"/>
          </p:nvPr>
        </p:nvPicPr>
        <mc:AlternateContent>
          <mc:Choice xmlns:ma="http://schemas.microsoft.com/office/mac/drawingml/2008/main" Requires="ma">
            <p:blipFill>
              <a:blip r:embed="rId2"/>
              <a:srcRect l="-9407" r="-9407"/>
              <a:stretch>
                <a:fillRect/>
              </a:stretch>
            </p:blipFill>
          </mc:Choice>
          <mc:Fallback>
            <p:blipFill>
              <a:blip r:embed="rId3"/>
              <a:srcRect l="-9407" r="-9407"/>
              <a:stretch>
                <a:fillRect/>
              </a:stretch>
            </p:blipFill>
          </mc:Fallback>
        </mc:AlternateContent>
        <p:spPr>
          <a:xfrm>
            <a:off x="914829" y="1886249"/>
            <a:ext cx="7311053" cy="4020798"/>
          </a:xfr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8.7</a:t>
            </a:r>
            <a:r>
              <a:rPr lang="en-US" dirty="0" smtClean="0"/>
              <a:t> Interface </a:t>
            </a:r>
            <a:r>
              <a:rPr lang="en-US" dirty="0"/>
              <a:t>testing</a:t>
            </a:r>
            <a:r>
              <a:rPr lang="en-GB" dirty="0" smtClean="0"/>
              <a:t> </a:t>
            </a:r>
            <a:endParaRPr lang="en-US" dirty="0"/>
          </a:p>
        </p:txBody>
      </p:sp>
      <p:pic>
        <p:nvPicPr>
          <p:cNvPr id="4" name="Content Placeholder 3" descr="8.7 IfaceTesting.eps"/>
          <p:cNvPicPr>
            <a:picLocks noGrp="1" noChangeAspect="1"/>
          </p:cNvPicPr>
          <p:nvPr>
            <p:ph idx="1"/>
          </p:nvPr>
        </p:nvPicPr>
        <mc:AlternateContent>
          <mc:Choice xmlns:ma="http://schemas.microsoft.com/office/mac/drawingml/2008/main" Requires="ma">
            <p:blipFill>
              <a:blip r:embed="rId2"/>
              <a:srcRect l="-35390" r="-35390"/>
              <a:stretch>
                <a:fillRect/>
              </a:stretch>
            </p:blipFill>
          </mc:Choice>
          <mc:Fallback>
            <p:blipFill>
              <a:blip r:embed="rId3"/>
              <a:srcRect l="-35390" r="-35390"/>
              <a:stretch>
                <a:fillRect/>
              </a:stretch>
            </p:blipFill>
          </mc:Fallback>
        </mc:AlternateContent>
        <p:spPr>
          <a:xfrm>
            <a:off x="926270" y="1840480"/>
            <a:ext cx="7451204" cy="4097875"/>
          </a:xfrm>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8.8</a:t>
            </a:r>
            <a:r>
              <a:rPr lang="en-US" dirty="0" smtClean="0"/>
              <a:t>  Collect</a:t>
            </a:r>
            <a:r>
              <a:rPr lang="en-US" b="1" dirty="0" smtClean="0"/>
              <a:t> </a:t>
            </a:r>
            <a:r>
              <a:rPr lang="en-US" dirty="0"/>
              <a:t>weather data sequence chart</a:t>
            </a:r>
            <a:r>
              <a:rPr lang="en-GB" dirty="0" smtClean="0"/>
              <a:t> </a:t>
            </a:r>
            <a:endParaRPr lang="en-US" dirty="0"/>
          </a:p>
        </p:txBody>
      </p:sp>
      <p:pic>
        <p:nvPicPr>
          <p:cNvPr id="4" name="Content Placeholder 3" descr="8.8 WS-SeqDiagram.eps"/>
          <p:cNvPicPr>
            <a:picLocks noGrp="1" noChangeAspect="1"/>
          </p:cNvPicPr>
          <p:nvPr>
            <p:ph idx="1"/>
          </p:nvPr>
        </p:nvPicPr>
        <mc:AlternateContent>
          <mc:Choice xmlns:ma="http://schemas.microsoft.com/office/mac/drawingml/2008/main" Requires="ma">
            <p:blipFill>
              <a:blip r:embed="rId2"/>
              <a:srcRect l="-4798" r="-4798"/>
              <a:stretch>
                <a:fillRect/>
              </a:stretch>
            </p:blipFill>
          </mc:Choice>
          <mc:Fallback>
            <p:blipFill>
              <a:blip r:embed="rId3"/>
              <a:srcRect l="-4798" r="-4798"/>
              <a:stretch>
                <a:fillRect/>
              </a:stretch>
            </p:blipFill>
          </mc:Fallback>
        </mc:AlternateConten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TotalTime>
  <Words>368</Words>
  <Application>Microsoft Macintosh PowerPoint</Application>
  <PresentationFormat>On-screen Show (4:3)</PresentationFormat>
  <Paragraphs>16</Paragraphs>
  <Slides>12</Slides>
  <Notes>0</Notes>
  <HiddenSlides>0</HiddenSlides>
  <MMClips>0</MMClips>
  <ScaleCrop>false</ScaleCrop>
  <HeadingPairs>
    <vt:vector size="4" baseType="variant">
      <vt:variant>
        <vt:lpstr>Design Template</vt:lpstr>
      </vt:variant>
      <vt:variant>
        <vt:i4>1</vt:i4>
      </vt:variant>
      <vt:variant>
        <vt:lpstr>Slide Titles</vt:lpstr>
      </vt:variant>
      <vt:variant>
        <vt:i4>12</vt:i4>
      </vt:variant>
    </vt:vector>
  </HeadingPairs>
  <TitlesOfParts>
    <vt:vector size="13" baseType="lpstr">
      <vt:lpstr>Office Theme</vt:lpstr>
      <vt:lpstr>Figures – Chapter 8</vt:lpstr>
      <vt:lpstr>Figure 8.1  An input-output model of program testing </vt:lpstr>
      <vt:lpstr>Figure 8.2  Inspections and testing </vt:lpstr>
      <vt:lpstr>Figure 8.3 A model of the software testing process </vt:lpstr>
      <vt:lpstr>Figure 8.4  The weather station object interface </vt:lpstr>
      <vt:lpstr>Figure 8.5  Equivalence partitioning </vt:lpstr>
      <vt:lpstr>Figure 8.6  Equivalence partitions </vt:lpstr>
      <vt:lpstr>Figure 8.7 Interface testing </vt:lpstr>
      <vt:lpstr>Figure 8.8  Collect weather data sequence chart </vt:lpstr>
      <vt:lpstr>Figure 8.9  Test-driven development</vt:lpstr>
      <vt:lpstr>Figure 8.10  A usage scenario for the MHC-PMS </vt:lpstr>
      <vt:lpstr>Figure 8.11  The acceptance testing process </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Ian Sommerville</cp:lastModifiedBy>
  <cp:revision>1</cp:revision>
  <dcterms:created xsi:type="dcterms:W3CDTF">2009-11-19T15:55:37Z</dcterms:created>
  <dcterms:modified xsi:type="dcterms:W3CDTF">2009-11-19T16:10:34Z</dcterms:modified>
</cp:coreProperties>
</file>