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s/slide6.xml" ContentType="application/vnd.openxmlformats-officedocument.presentationml.slide+xml"/>
  <Default Extension="pdf" ContentType="application/pdf"/>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94" d="100"/>
          <a:sy n="94" d="100"/>
        </p:scale>
        <p:origin x="-984" y="-1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9BD2C2FB-9650-5D4B-A808-232E1559F099}" type="datetimeFigureOut">
              <a:rPr lang="en-US" smtClean="0"/>
              <a:t>11/19/09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9BD2C2FB-9650-5D4B-A808-232E1559F099}" type="datetimeFigureOut">
              <a:rPr lang="en-US" smtClean="0"/>
              <a:t>11/19/09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9BD2C2FB-9650-5D4B-A808-232E1559F099}" type="datetimeFigureOut">
              <a:rPr lang="en-US" smtClean="0"/>
              <a:t>11/19/09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9BD2C2FB-9650-5D4B-A808-232E1559F099}" type="datetimeFigureOut">
              <a:rPr lang="en-US" smtClean="0"/>
              <a:t>11/19/09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9BD2C2FB-9650-5D4B-A808-232E1559F099}" type="datetimeFigureOut">
              <a:rPr lang="en-US" smtClean="0"/>
              <a:t>11/19/09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9BD2C2FB-9650-5D4B-A808-232E1559F099}" type="datetimeFigureOut">
              <a:rPr lang="en-US" smtClean="0"/>
              <a:t>11/19/09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9BD2C2FB-9650-5D4B-A808-232E1559F099}" type="datetimeFigureOut">
              <a:rPr lang="en-US" smtClean="0"/>
              <a:t>11/19/09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735F24-F0A4-DB4E-AAD6-0E2C6B4C463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9BD2C2FB-9650-5D4B-A808-232E1559F099}" type="datetimeFigureOut">
              <a:rPr lang="en-US" smtClean="0"/>
              <a:t>11/19/09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D2C2FB-9650-5D4B-A808-232E1559F099}" type="datetimeFigureOut">
              <a:rPr lang="en-US" smtClean="0"/>
              <a:t>11/19/09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735F24-F0A4-DB4E-AAD6-0E2C6B4C463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9BD2C2FB-9650-5D4B-A808-232E1559F099}" type="datetimeFigureOut">
              <a:rPr lang="en-US" smtClean="0"/>
              <a:t>11/19/09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9BD2C2FB-9650-5D4B-A808-232E1559F099}" type="datetimeFigureOut">
              <a:rPr lang="en-US" smtClean="0"/>
              <a:t>11/19/09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D2C2FB-9650-5D4B-A808-232E1559F099}" type="datetimeFigureOut">
              <a:rPr lang="en-US" smtClean="0"/>
              <a:t>11/19/09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735F24-F0A4-DB4E-AAD6-0E2C6B4C463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2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df"/><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df"/><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df"/><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df"/><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df"/><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df"/><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df"/><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df"/><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df"/><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df"/><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df"/><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df"/><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Figures – Chapter 9</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9.9</a:t>
            </a:r>
            <a:r>
              <a:rPr lang="en-US" dirty="0" smtClean="0"/>
              <a:t> </a:t>
            </a:r>
            <a:r>
              <a:rPr lang="en-US" dirty="0"/>
              <a:t> </a:t>
            </a:r>
            <a:r>
              <a:rPr lang="en-US" dirty="0" smtClean="0"/>
              <a:t>Development </a:t>
            </a:r>
            <a:r>
              <a:rPr lang="en-US" dirty="0"/>
              <a:t>and maintenance costs</a:t>
            </a:r>
            <a:r>
              <a:rPr lang="en-GB" dirty="0" smtClean="0"/>
              <a:t> </a:t>
            </a:r>
            <a:endParaRPr lang="en-US" dirty="0"/>
          </a:p>
        </p:txBody>
      </p:sp>
      <p:pic>
        <p:nvPicPr>
          <p:cNvPr id="4" name="Content Placeholder 3" descr="9.9 DevMaintCosts.eps"/>
          <p:cNvPicPr>
            <a:picLocks noGrp="1" noChangeAspect="1"/>
          </p:cNvPicPr>
          <p:nvPr>
            <p:ph idx="1"/>
          </p:nvPr>
        </p:nvPicPr>
        <mc:AlternateContent>
          <mc:Choice xmlns:ma="http://schemas.microsoft.com/office/mac/drawingml/2008/main" Requires="ma">
            <p:blipFill>
              <a:blip r:embed="rId2"/>
              <a:srcRect t="-17580" b="-17580"/>
              <a:stretch>
                <a:fillRect/>
              </a:stretch>
            </p:blipFill>
          </mc:Choice>
          <mc:Fallback>
            <p:blipFill>
              <a:blip r:embed="rId3"/>
              <a:srcRect t="-17580" b="-17580"/>
              <a:stretch>
                <a:fillRect/>
              </a:stretch>
            </p:blipFill>
          </mc:Fallback>
        </mc:AlternateContent>
        <p:spPr>
          <a:xfrm>
            <a:off x="1292373" y="1932016"/>
            <a:ext cx="6578846" cy="3618112"/>
          </a:xfrm>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9.10</a:t>
            </a:r>
            <a:r>
              <a:rPr lang="en-US" dirty="0" smtClean="0"/>
              <a:t>  Maintenance </a:t>
            </a:r>
            <a:r>
              <a:rPr lang="en-US" dirty="0"/>
              <a:t>prediction</a:t>
            </a:r>
            <a:r>
              <a:rPr lang="en-GB" dirty="0" smtClean="0"/>
              <a:t> </a:t>
            </a:r>
            <a:endParaRPr lang="en-US" dirty="0"/>
          </a:p>
        </p:txBody>
      </p:sp>
      <p:pic>
        <p:nvPicPr>
          <p:cNvPr id="4" name="Content Placeholder 3" descr="9.10 MaintPredict.eps"/>
          <p:cNvPicPr>
            <a:picLocks noGrp="1" noChangeAspect="1"/>
          </p:cNvPicPr>
          <p:nvPr>
            <p:ph idx="1"/>
          </p:nvPr>
        </p:nvPicPr>
        <mc:AlternateContent>
          <mc:Choice xmlns:ma="http://schemas.microsoft.com/office/mac/drawingml/2008/main" Requires="ma">
            <p:blipFill>
              <a:blip r:embed="rId2"/>
              <a:srcRect t="-5549" b="-5549"/>
              <a:stretch>
                <a:fillRect/>
              </a:stretch>
            </p:blipFill>
          </mc:Choice>
          <mc:Fallback>
            <p:blipFill>
              <a:blip r:embed="rId3"/>
              <a:srcRect t="-5549" b="-5549"/>
              <a:stretch>
                <a:fillRect/>
              </a:stretch>
            </p:blipFill>
          </mc:Fallback>
        </mc:AlternateConten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9.11</a:t>
            </a:r>
            <a:r>
              <a:rPr lang="en-US" dirty="0" smtClean="0"/>
              <a:t> The </a:t>
            </a:r>
            <a:r>
              <a:rPr lang="en-US" dirty="0"/>
              <a:t>reengineering process</a:t>
            </a:r>
            <a:r>
              <a:rPr lang="en-GB" dirty="0" smtClean="0"/>
              <a:t> </a:t>
            </a:r>
            <a:endParaRPr lang="en-US" dirty="0"/>
          </a:p>
        </p:txBody>
      </p:sp>
      <p:pic>
        <p:nvPicPr>
          <p:cNvPr id="4" name="Content Placeholder 3" descr="9.11 Re-EngProcess.eps"/>
          <p:cNvPicPr>
            <a:picLocks noGrp="1" noChangeAspect="1"/>
          </p:cNvPicPr>
          <p:nvPr>
            <p:ph idx="1"/>
          </p:nvPr>
        </p:nvPicPr>
        <mc:AlternateContent>
          <mc:Choice xmlns:ma="http://schemas.microsoft.com/office/mac/drawingml/2008/main" Requires="ma">
            <p:blipFill>
              <a:blip r:embed="rId2"/>
              <a:srcRect t="-12696" b="-12696"/>
              <a:stretch>
                <a:fillRect/>
              </a:stretch>
            </p:blipFill>
          </mc:Choice>
          <mc:Fallback>
            <p:blipFill>
              <a:blip r:embed="rId3"/>
              <a:srcRect t="-12696" b="-12696"/>
              <a:stretch>
                <a:fillRect/>
              </a:stretch>
            </p:blipFill>
          </mc:Fallback>
        </mc:AlternateConten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a:t>
            </a:r>
            <a:r>
              <a:rPr lang="en-US" dirty="0"/>
              <a:t>9.12</a:t>
            </a:r>
            <a:r>
              <a:rPr lang="en-US" dirty="0" smtClean="0"/>
              <a:t> Reengineering </a:t>
            </a:r>
            <a:r>
              <a:rPr lang="en-US" dirty="0"/>
              <a:t>approaches</a:t>
            </a:r>
            <a:r>
              <a:rPr lang="en-GB" dirty="0" smtClean="0"/>
              <a:t> </a:t>
            </a:r>
            <a:endParaRPr lang="en-US" dirty="0"/>
          </a:p>
        </p:txBody>
      </p:sp>
      <p:pic>
        <p:nvPicPr>
          <p:cNvPr id="4" name="Content Placeholder 3" descr="9.12 Re-EngApproaches.eps"/>
          <p:cNvPicPr>
            <a:picLocks noGrp="1" noChangeAspect="1"/>
          </p:cNvPicPr>
          <p:nvPr>
            <p:ph idx="1"/>
          </p:nvPr>
        </p:nvPicPr>
        <mc:AlternateContent>
          <mc:Choice xmlns:ma="http://schemas.microsoft.com/office/mac/drawingml/2008/main" Requires="ma">
            <p:blipFill>
              <a:blip r:embed="rId2"/>
              <a:srcRect t="-25178" b="-25178"/>
              <a:stretch>
                <a:fillRect/>
              </a:stretch>
            </p:blipFill>
          </mc:Choice>
          <mc:Fallback>
            <p:blipFill>
              <a:blip r:embed="rId3"/>
              <a:srcRect t="-25178" b="-25178"/>
              <a:stretch>
                <a:fillRect/>
              </a:stretch>
            </p:blipFill>
          </mc:Fallback>
        </mc:AlternateContent>
        <p:spPr>
          <a:xfrm>
            <a:off x="1143643" y="1851923"/>
            <a:ext cx="6933509" cy="3813163"/>
          </a:xfrm>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9.13</a:t>
            </a:r>
            <a:r>
              <a:rPr lang="en-US" dirty="0" smtClean="0"/>
              <a:t>  An </a:t>
            </a:r>
            <a:r>
              <a:rPr lang="en-US" dirty="0"/>
              <a:t>example of a legacy system assessment</a:t>
            </a:r>
            <a:r>
              <a:rPr lang="en-GB" dirty="0" smtClean="0"/>
              <a:t> </a:t>
            </a:r>
            <a:endParaRPr lang="en-US" dirty="0"/>
          </a:p>
        </p:txBody>
      </p:sp>
      <p:pic>
        <p:nvPicPr>
          <p:cNvPr id="4" name="Content Placeholder 3" descr="9.13 LegacySysAss.eps"/>
          <p:cNvPicPr>
            <a:picLocks noGrp="1" noChangeAspect="1"/>
          </p:cNvPicPr>
          <p:nvPr>
            <p:ph idx="1"/>
          </p:nvPr>
        </p:nvPicPr>
        <mc:AlternateContent>
          <mc:Choice xmlns:ma="http://schemas.microsoft.com/office/mac/drawingml/2008/main" Requires="ma">
            <p:blipFill>
              <a:blip r:embed="rId2"/>
              <a:srcRect l="-10967" r="-10967"/>
              <a:stretch>
                <a:fillRect/>
              </a:stretch>
            </p:blipFill>
          </mc:Choice>
          <mc:Fallback>
            <p:blipFill>
              <a:blip r:embed="rId3"/>
              <a:srcRect l="-10967" r="-10967"/>
              <a:stretch>
                <a:fillRect/>
              </a:stretch>
            </p:blipFill>
          </mc:Fallback>
        </mc:AlternateContent>
        <p:spPr>
          <a:xfrm>
            <a:off x="914829" y="1886248"/>
            <a:ext cx="6931080" cy="3811827"/>
          </a:xfrm>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9.14</a:t>
            </a:r>
            <a:r>
              <a:rPr lang="en-US" dirty="0" smtClean="0"/>
              <a:t>  Factors </a:t>
            </a:r>
            <a:r>
              <a:rPr lang="en-US" dirty="0"/>
              <a:t>used in environment assessment</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202388"/>
          <a:ext cx="8229600" cy="5149214"/>
        </p:xfrm>
        <a:graphic>
          <a:graphicData uri="http://schemas.openxmlformats.org/drawingml/2006/table">
            <a:tbl>
              <a:tblPr firstRow="1" bandRow="1">
                <a:tableStyleId>{5C22544A-7EE6-4342-B048-85BDC9FD1C3A}</a:tableStyleId>
              </a:tblPr>
              <a:tblGrid>
                <a:gridCol w="1785732"/>
                <a:gridCol w="6443868"/>
              </a:tblGrid>
              <a:tr h="370840">
                <a:tc>
                  <a:txBody>
                    <a:bodyPr/>
                    <a:lstStyle/>
                    <a:p>
                      <a:pPr>
                        <a:spcAft>
                          <a:spcPts val="600"/>
                        </a:spcAft>
                      </a:pPr>
                      <a:r>
                        <a:rPr lang="en-US" sz="1400" dirty="0" smtClean="0">
                          <a:latin typeface="Arial"/>
                          <a:ea typeface="Calibri"/>
                          <a:cs typeface="Times New Roman"/>
                        </a:rPr>
                        <a:t>Factor</a:t>
                      </a:r>
                      <a:endParaRPr lang="en-GB" sz="1400" dirty="0">
                        <a:latin typeface="Arial"/>
                        <a:ea typeface="Calibri"/>
                        <a:cs typeface="Times New Roman"/>
                      </a:endParaRPr>
                    </a:p>
                  </a:txBody>
                  <a:tcPr marL="73025" marR="73025" marT="73025" marB="73025"/>
                </a:tc>
                <a:tc>
                  <a:txBody>
                    <a:bodyPr/>
                    <a:lstStyle/>
                    <a:p>
                      <a:pPr>
                        <a:spcAft>
                          <a:spcPts val="600"/>
                        </a:spcAft>
                      </a:pPr>
                      <a:r>
                        <a:rPr lang="en-US" sz="1400" dirty="0" smtClean="0">
                          <a:latin typeface="Arial"/>
                          <a:ea typeface="Calibri"/>
                          <a:cs typeface="Times New Roman"/>
                        </a:rPr>
                        <a:t>Questions</a:t>
                      </a:r>
                      <a:endParaRPr lang="en-GB" sz="1400" dirty="0">
                        <a:latin typeface="Arial"/>
                        <a:ea typeface="Calibri"/>
                        <a:cs typeface="Times New Roman"/>
                      </a:endParaRPr>
                    </a:p>
                  </a:txBody>
                  <a:tcPr marL="73025" marR="73025" marT="73025" marB="73025"/>
                </a:tc>
              </a:tr>
              <a:tr h="370840">
                <a:tc>
                  <a:txBody>
                    <a:bodyPr/>
                    <a:lstStyle/>
                    <a:p>
                      <a:pPr>
                        <a:spcAft>
                          <a:spcPts val="600"/>
                        </a:spcAft>
                      </a:pPr>
                      <a:r>
                        <a:rPr lang="en-US" sz="1400" dirty="0" smtClean="0">
                          <a:latin typeface="Arial"/>
                          <a:ea typeface="Calibri"/>
                          <a:cs typeface="Times New Roman"/>
                        </a:rPr>
                        <a:t>Supplier </a:t>
                      </a:r>
                      <a:r>
                        <a:rPr lang="en-US" sz="1400" dirty="0">
                          <a:latin typeface="Arial"/>
                          <a:ea typeface="Calibri"/>
                          <a:cs typeface="Times New Roman"/>
                        </a:rPr>
                        <a:t>stability</a:t>
                      </a:r>
                      <a:endParaRPr lang="en-GB" sz="1400" dirty="0">
                        <a:latin typeface="Arial"/>
                        <a:ea typeface="Calibri"/>
                        <a:cs typeface="Times New Roman"/>
                      </a:endParaRPr>
                    </a:p>
                  </a:txBody>
                  <a:tcPr marL="73025" marR="73025" marT="0" marB="73025"/>
                </a:tc>
                <a:tc>
                  <a:txBody>
                    <a:bodyPr/>
                    <a:lstStyle/>
                    <a:p>
                      <a:pPr>
                        <a:spcAft>
                          <a:spcPts val="600"/>
                        </a:spcAft>
                      </a:pPr>
                      <a:r>
                        <a:rPr lang="en-US" sz="1400">
                          <a:latin typeface="Arial"/>
                          <a:ea typeface="Calibri"/>
                          <a:cs typeface="Times New Roman"/>
                        </a:rPr>
                        <a:t>Is the supplier still in existence? Is the supplier financially stable and likely to continue in existence? If the supplier is no longer in business, does someone else maintain the systems? </a:t>
                      </a:r>
                      <a:endParaRPr lang="en-GB" sz="1400">
                        <a:latin typeface="Arial"/>
                        <a:ea typeface="Calibri"/>
                        <a:cs typeface="Times New Roman"/>
                      </a:endParaRPr>
                    </a:p>
                  </a:txBody>
                  <a:tcPr marL="73025" marR="73025" marT="0" marB="73025"/>
                </a:tc>
              </a:tr>
              <a:tr h="370840">
                <a:tc>
                  <a:txBody>
                    <a:bodyPr/>
                    <a:lstStyle/>
                    <a:p>
                      <a:pPr>
                        <a:spcAft>
                          <a:spcPts val="600"/>
                        </a:spcAft>
                      </a:pPr>
                      <a:r>
                        <a:rPr lang="en-US" sz="1400">
                          <a:latin typeface="Arial"/>
                          <a:ea typeface="Calibri"/>
                          <a:cs typeface="Times New Roman"/>
                        </a:rPr>
                        <a:t>Failure rate</a:t>
                      </a:r>
                      <a:endParaRPr lang="en-GB" sz="1400">
                        <a:latin typeface="Arial"/>
                        <a:ea typeface="Calibri"/>
                        <a:cs typeface="Times New Roman"/>
                      </a:endParaRPr>
                    </a:p>
                  </a:txBody>
                  <a:tcPr marL="73025" marR="73025" marT="0" marB="73025"/>
                </a:tc>
                <a:tc>
                  <a:txBody>
                    <a:bodyPr/>
                    <a:lstStyle/>
                    <a:p>
                      <a:pPr>
                        <a:spcAft>
                          <a:spcPts val="600"/>
                        </a:spcAft>
                      </a:pPr>
                      <a:r>
                        <a:rPr lang="en-US" sz="1400">
                          <a:latin typeface="Arial"/>
                          <a:ea typeface="Calibri"/>
                          <a:cs typeface="Times New Roman"/>
                        </a:rPr>
                        <a:t>Does the hardware have a high rate of reported failures? Does the support software crash and force system restarts? </a:t>
                      </a:r>
                      <a:endParaRPr lang="en-GB" sz="1400">
                        <a:latin typeface="Arial"/>
                        <a:ea typeface="Calibri"/>
                        <a:cs typeface="Times New Roman"/>
                      </a:endParaRPr>
                    </a:p>
                  </a:txBody>
                  <a:tcPr marL="73025" marR="73025" marT="0" marB="73025"/>
                </a:tc>
              </a:tr>
              <a:tr h="370840">
                <a:tc>
                  <a:txBody>
                    <a:bodyPr/>
                    <a:lstStyle/>
                    <a:p>
                      <a:pPr>
                        <a:spcAft>
                          <a:spcPts val="600"/>
                        </a:spcAft>
                      </a:pPr>
                      <a:r>
                        <a:rPr lang="en-US" sz="1400">
                          <a:latin typeface="Arial"/>
                          <a:ea typeface="Calibri"/>
                          <a:cs typeface="Times New Roman"/>
                        </a:rPr>
                        <a:t>Age</a:t>
                      </a:r>
                      <a:endParaRPr lang="en-GB" sz="1400">
                        <a:latin typeface="Arial"/>
                        <a:ea typeface="Calibri"/>
                        <a:cs typeface="Times New Roman"/>
                      </a:endParaRPr>
                    </a:p>
                  </a:txBody>
                  <a:tcPr marL="73025" marR="73025" marT="0" marB="73025"/>
                </a:tc>
                <a:tc>
                  <a:txBody>
                    <a:bodyPr/>
                    <a:lstStyle/>
                    <a:p>
                      <a:pPr>
                        <a:spcAft>
                          <a:spcPts val="600"/>
                        </a:spcAft>
                      </a:pPr>
                      <a:r>
                        <a:rPr lang="en-US" sz="1400">
                          <a:latin typeface="Arial"/>
                          <a:ea typeface="Calibri"/>
                          <a:cs typeface="Times New Roman"/>
                        </a:rPr>
                        <a:t>How old is the hardware and software? The older the hardware and support software, the more obsolete it will be. It may still function correctly but there could be significant economic and business benefits to moving to a more modern system.</a:t>
                      </a:r>
                      <a:endParaRPr lang="en-GB" sz="1400">
                        <a:latin typeface="Arial"/>
                        <a:ea typeface="Calibri"/>
                        <a:cs typeface="Times New Roman"/>
                      </a:endParaRPr>
                    </a:p>
                  </a:txBody>
                  <a:tcPr marL="73025" marR="73025" marT="0" marB="73025"/>
                </a:tc>
              </a:tr>
              <a:tr h="370840">
                <a:tc>
                  <a:txBody>
                    <a:bodyPr/>
                    <a:lstStyle/>
                    <a:p>
                      <a:pPr>
                        <a:spcAft>
                          <a:spcPts val="600"/>
                        </a:spcAft>
                      </a:pPr>
                      <a:r>
                        <a:rPr lang="en-US" sz="1400">
                          <a:latin typeface="Arial"/>
                          <a:ea typeface="Calibri"/>
                          <a:cs typeface="Times New Roman"/>
                        </a:rPr>
                        <a:t>Performance</a:t>
                      </a:r>
                      <a:endParaRPr lang="en-GB" sz="1400">
                        <a:latin typeface="Arial"/>
                        <a:ea typeface="Calibri"/>
                        <a:cs typeface="Times New Roman"/>
                      </a:endParaRPr>
                    </a:p>
                  </a:txBody>
                  <a:tcPr marL="73025" marR="73025" marT="0" marB="73025"/>
                </a:tc>
                <a:tc>
                  <a:txBody>
                    <a:bodyPr/>
                    <a:lstStyle/>
                    <a:p>
                      <a:pPr>
                        <a:spcAft>
                          <a:spcPts val="600"/>
                        </a:spcAft>
                      </a:pPr>
                      <a:r>
                        <a:rPr lang="en-US" sz="1400">
                          <a:latin typeface="Arial"/>
                          <a:ea typeface="Calibri"/>
                          <a:cs typeface="Times New Roman"/>
                        </a:rPr>
                        <a:t>Is the performance of the system adequate? Do performance problems have a significant effect on system users?</a:t>
                      </a:r>
                      <a:endParaRPr lang="en-GB" sz="1400">
                        <a:latin typeface="Arial"/>
                        <a:ea typeface="Calibri"/>
                        <a:cs typeface="Times New Roman"/>
                      </a:endParaRPr>
                    </a:p>
                  </a:txBody>
                  <a:tcPr marL="73025" marR="73025" marT="0" marB="73025"/>
                </a:tc>
              </a:tr>
              <a:tr h="370840">
                <a:tc>
                  <a:txBody>
                    <a:bodyPr/>
                    <a:lstStyle/>
                    <a:p>
                      <a:pPr>
                        <a:spcAft>
                          <a:spcPts val="600"/>
                        </a:spcAft>
                      </a:pPr>
                      <a:r>
                        <a:rPr lang="en-US" sz="1400">
                          <a:latin typeface="Arial"/>
                          <a:ea typeface="Calibri"/>
                          <a:cs typeface="Times New Roman"/>
                        </a:rPr>
                        <a:t>Support requirements</a:t>
                      </a:r>
                      <a:endParaRPr lang="en-GB" sz="1400">
                        <a:latin typeface="Arial"/>
                        <a:ea typeface="Calibri"/>
                        <a:cs typeface="Times New Roman"/>
                      </a:endParaRPr>
                    </a:p>
                  </a:txBody>
                  <a:tcPr marL="73025" marR="73025" marT="0" marB="73025"/>
                </a:tc>
                <a:tc>
                  <a:txBody>
                    <a:bodyPr/>
                    <a:lstStyle/>
                    <a:p>
                      <a:pPr>
                        <a:spcAft>
                          <a:spcPts val="600"/>
                        </a:spcAft>
                      </a:pPr>
                      <a:r>
                        <a:rPr lang="en-US" sz="1400">
                          <a:latin typeface="Arial"/>
                          <a:ea typeface="Calibri"/>
                          <a:cs typeface="Times New Roman"/>
                        </a:rPr>
                        <a:t>What local support is required by the hardware and software? If there are high costs associated with this support, it may be worth considering system replacement.</a:t>
                      </a:r>
                      <a:endParaRPr lang="en-GB" sz="1400">
                        <a:latin typeface="Arial"/>
                        <a:ea typeface="Calibri"/>
                        <a:cs typeface="Times New Roman"/>
                      </a:endParaRPr>
                    </a:p>
                  </a:txBody>
                  <a:tcPr marL="73025" marR="73025" marT="0" marB="73025"/>
                </a:tc>
              </a:tr>
              <a:tr h="370840">
                <a:tc>
                  <a:txBody>
                    <a:bodyPr/>
                    <a:lstStyle/>
                    <a:p>
                      <a:pPr>
                        <a:spcAft>
                          <a:spcPts val="600"/>
                        </a:spcAft>
                      </a:pPr>
                      <a:r>
                        <a:rPr lang="en-US" sz="1400">
                          <a:latin typeface="Arial"/>
                          <a:ea typeface="Calibri"/>
                          <a:cs typeface="Times New Roman"/>
                        </a:rPr>
                        <a:t>Maintenance costs</a:t>
                      </a:r>
                      <a:endParaRPr lang="en-GB" sz="1400">
                        <a:latin typeface="Arial"/>
                        <a:ea typeface="Calibri"/>
                        <a:cs typeface="Times New Roman"/>
                      </a:endParaRPr>
                    </a:p>
                  </a:txBody>
                  <a:tcPr marL="73025" marR="73025" marT="0" marB="73025"/>
                </a:tc>
                <a:tc>
                  <a:txBody>
                    <a:bodyPr/>
                    <a:lstStyle/>
                    <a:p>
                      <a:pPr>
                        <a:spcAft>
                          <a:spcPts val="600"/>
                        </a:spcAft>
                      </a:pPr>
                      <a:r>
                        <a:rPr lang="en-US" sz="1400">
                          <a:latin typeface="Arial"/>
                          <a:ea typeface="Calibri"/>
                          <a:cs typeface="Times New Roman"/>
                        </a:rPr>
                        <a:t>What are the costs of hardware maintenance and support software licences? Older hardware may have higher maintenance costs than modern systems. Support software may have high annual licensing costs.</a:t>
                      </a:r>
                      <a:endParaRPr lang="en-GB" sz="1400">
                        <a:latin typeface="Arial"/>
                        <a:ea typeface="Calibri"/>
                        <a:cs typeface="Times New Roman"/>
                      </a:endParaRPr>
                    </a:p>
                  </a:txBody>
                  <a:tcPr marL="73025" marR="73025" marT="0" marB="73025"/>
                </a:tc>
              </a:tr>
              <a:tr h="370840">
                <a:tc>
                  <a:txBody>
                    <a:bodyPr/>
                    <a:lstStyle/>
                    <a:p>
                      <a:pPr>
                        <a:spcAft>
                          <a:spcPts val="600"/>
                        </a:spcAft>
                      </a:pPr>
                      <a:r>
                        <a:rPr lang="en-US" sz="1400">
                          <a:latin typeface="Arial"/>
                          <a:ea typeface="Calibri"/>
                          <a:cs typeface="Times New Roman"/>
                        </a:rPr>
                        <a:t>Interoperability</a:t>
                      </a:r>
                      <a:endParaRPr lang="en-GB" sz="1400">
                        <a:latin typeface="Arial"/>
                        <a:ea typeface="Calibri"/>
                        <a:cs typeface="Times New Roman"/>
                      </a:endParaRPr>
                    </a:p>
                  </a:txBody>
                  <a:tcPr marL="73025" marR="73025" marT="0" marB="73025"/>
                </a:tc>
                <a:tc>
                  <a:txBody>
                    <a:bodyPr/>
                    <a:lstStyle/>
                    <a:p>
                      <a:pPr>
                        <a:spcAft>
                          <a:spcPts val="600"/>
                        </a:spcAft>
                      </a:pPr>
                      <a:r>
                        <a:rPr lang="en-US" sz="1400" dirty="0">
                          <a:latin typeface="Arial"/>
                          <a:ea typeface="Calibri"/>
                          <a:cs typeface="Times New Roman"/>
                        </a:rPr>
                        <a:t>Are there problems interfacing the system to other systems? Can compilers, for example, be used with current versions of the operating system? Is hardware emulation required</a:t>
                      </a:r>
                      <a:r>
                        <a:rPr lang="en-US" sz="1400" dirty="0" smtClean="0">
                          <a:latin typeface="Arial"/>
                          <a:ea typeface="Calibri"/>
                          <a:cs typeface="Times New Roman"/>
                        </a:rPr>
                        <a:t>?</a:t>
                      </a:r>
                      <a:endParaRPr lang="en-GB" sz="1400" dirty="0">
                        <a:latin typeface="Arial"/>
                        <a:ea typeface="Calibri"/>
                        <a:cs typeface="Times New Roman"/>
                      </a:endParaRPr>
                    </a:p>
                  </a:txBody>
                  <a:tcPr marL="73025" marR="73025" marT="0" marB="730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538"/>
            <a:ext cx="8229600" cy="1143000"/>
          </a:xfrm>
        </p:spPr>
        <p:txBody>
          <a:bodyPr/>
          <a:lstStyle/>
          <a:p>
            <a:r>
              <a:rPr lang="en-US" dirty="0"/>
              <a:t>Figure 9.15</a:t>
            </a:r>
            <a:r>
              <a:rPr lang="en-US" dirty="0" smtClean="0"/>
              <a:t> </a:t>
            </a:r>
            <a:r>
              <a:rPr lang="en-US" dirty="0"/>
              <a:t> </a:t>
            </a:r>
            <a:r>
              <a:rPr lang="en-US" dirty="0" smtClean="0"/>
              <a:t>Factors </a:t>
            </a:r>
            <a:r>
              <a:rPr lang="en-US" dirty="0"/>
              <a:t>used in application assessment</a:t>
            </a:r>
            <a:r>
              <a:rPr lang="en-GB" dirty="0" smtClean="0"/>
              <a:t> </a:t>
            </a:r>
            <a:endParaRPr lang="en-US" dirty="0"/>
          </a:p>
        </p:txBody>
      </p:sp>
      <p:graphicFrame>
        <p:nvGraphicFramePr>
          <p:cNvPr id="6" name="Content Placeholder 5"/>
          <p:cNvGraphicFramePr>
            <a:graphicFrameLocks noGrp="1"/>
          </p:cNvGraphicFramePr>
          <p:nvPr>
            <p:ph idx="1"/>
          </p:nvPr>
        </p:nvGraphicFramePr>
        <p:xfrm>
          <a:off x="457200" y="1357020"/>
          <a:ext cx="8229600" cy="5222239"/>
        </p:xfrm>
        <a:graphic>
          <a:graphicData uri="http://schemas.openxmlformats.org/drawingml/2006/table">
            <a:tbl>
              <a:tblPr firstRow="1" bandRow="1">
                <a:tableStyleId>{5C22544A-7EE6-4342-B048-85BDC9FD1C3A}</a:tableStyleId>
              </a:tblPr>
              <a:tblGrid>
                <a:gridCol w="2123523"/>
                <a:gridCol w="6106077"/>
              </a:tblGrid>
              <a:tr h="370840">
                <a:tc>
                  <a:txBody>
                    <a:bodyPr/>
                    <a:lstStyle/>
                    <a:p>
                      <a:pPr>
                        <a:spcAft>
                          <a:spcPts val="600"/>
                        </a:spcAft>
                      </a:pPr>
                      <a:r>
                        <a:rPr lang="en-US" sz="1400" dirty="0" smtClean="0">
                          <a:latin typeface="Arial"/>
                          <a:ea typeface="Calibri"/>
                          <a:cs typeface="Arial"/>
                        </a:rPr>
                        <a:t>Factor</a:t>
                      </a:r>
                      <a:endParaRPr lang="en-GB" sz="1400" dirty="0">
                        <a:latin typeface="Arial"/>
                        <a:ea typeface="Calibri"/>
                        <a:cs typeface="Arial"/>
                      </a:endParaRPr>
                    </a:p>
                  </a:txBody>
                  <a:tcPr marL="73025" marR="73025" marT="73025" marB="73025"/>
                </a:tc>
                <a:tc>
                  <a:txBody>
                    <a:bodyPr/>
                    <a:lstStyle/>
                    <a:p>
                      <a:pPr>
                        <a:spcAft>
                          <a:spcPts val="600"/>
                        </a:spcAft>
                      </a:pPr>
                      <a:r>
                        <a:rPr lang="en-US" sz="1400" dirty="0" smtClean="0">
                          <a:latin typeface="Arial"/>
                          <a:ea typeface="Calibri"/>
                          <a:cs typeface="Arial"/>
                        </a:rPr>
                        <a:t>Questions</a:t>
                      </a:r>
                      <a:endParaRPr lang="en-GB" sz="1400" dirty="0">
                        <a:latin typeface="Arial"/>
                        <a:ea typeface="Calibri"/>
                        <a:cs typeface="Arial"/>
                      </a:endParaRPr>
                    </a:p>
                  </a:txBody>
                  <a:tcPr marL="73025" marR="73025" marT="73025" marB="73025"/>
                </a:tc>
              </a:tr>
              <a:tr h="370840">
                <a:tc>
                  <a:txBody>
                    <a:bodyPr/>
                    <a:lstStyle/>
                    <a:p>
                      <a:pPr>
                        <a:spcAft>
                          <a:spcPts val="600"/>
                        </a:spcAft>
                      </a:pPr>
                      <a:r>
                        <a:rPr lang="en-US" sz="1400" dirty="0" smtClean="0">
                          <a:latin typeface="Arial"/>
                          <a:ea typeface="Calibri"/>
                          <a:cs typeface="Arial"/>
                        </a:rPr>
                        <a:t>Understandability</a:t>
                      </a:r>
                      <a:endParaRPr lang="en-GB" sz="1400" dirty="0">
                        <a:latin typeface="Arial"/>
                        <a:ea typeface="Calibri"/>
                        <a:cs typeface="Arial"/>
                      </a:endParaRPr>
                    </a:p>
                  </a:txBody>
                  <a:tcPr marL="73025" marR="73025" marT="0" marB="73025"/>
                </a:tc>
                <a:tc>
                  <a:txBody>
                    <a:bodyPr/>
                    <a:lstStyle/>
                    <a:p>
                      <a:pPr>
                        <a:spcAft>
                          <a:spcPts val="600"/>
                        </a:spcAft>
                      </a:pPr>
                      <a:r>
                        <a:rPr lang="en-US" sz="1400">
                          <a:latin typeface="Arial"/>
                          <a:ea typeface="Calibri"/>
                          <a:cs typeface="Arial"/>
                        </a:rPr>
                        <a:t>How difficult is it to understand the source code of the current system? How complex are the control structures that are used? Do variables have meaningful names that reflect their function?</a:t>
                      </a:r>
                      <a:endParaRPr lang="en-GB" sz="1400">
                        <a:latin typeface="Arial"/>
                        <a:ea typeface="Calibri"/>
                        <a:cs typeface="Arial"/>
                      </a:endParaRPr>
                    </a:p>
                  </a:txBody>
                  <a:tcPr marL="73025" marR="73025" marT="0" marB="73025"/>
                </a:tc>
              </a:tr>
              <a:tr h="370840">
                <a:tc>
                  <a:txBody>
                    <a:bodyPr/>
                    <a:lstStyle/>
                    <a:p>
                      <a:pPr>
                        <a:spcAft>
                          <a:spcPts val="600"/>
                        </a:spcAft>
                      </a:pPr>
                      <a:r>
                        <a:rPr lang="en-US" sz="1400">
                          <a:latin typeface="Arial"/>
                          <a:ea typeface="Calibri"/>
                          <a:cs typeface="Arial"/>
                        </a:rPr>
                        <a:t>Documentation</a:t>
                      </a:r>
                      <a:endParaRPr lang="en-GB" sz="1400">
                        <a:latin typeface="Arial"/>
                        <a:ea typeface="Calibri"/>
                        <a:cs typeface="Arial"/>
                      </a:endParaRPr>
                    </a:p>
                  </a:txBody>
                  <a:tcPr marL="73025" marR="73025" marT="0" marB="73025"/>
                </a:tc>
                <a:tc>
                  <a:txBody>
                    <a:bodyPr/>
                    <a:lstStyle/>
                    <a:p>
                      <a:pPr>
                        <a:spcAft>
                          <a:spcPts val="600"/>
                        </a:spcAft>
                      </a:pPr>
                      <a:r>
                        <a:rPr lang="en-US" sz="1400">
                          <a:latin typeface="Arial"/>
                          <a:ea typeface="Calibri"/>
                          <a:cs typeface="Arial"/>
                        </a:rPr>
                        <a:t>What system documentation is available? Is the documentation complete, consistent, and current?</a:t>
                      </a:r>
                      <a:endParaRPr lang="en-GB" sz="1400">
                        <a:latin typeface="Arial"/>
                        <a:ea typeface="Calibri"/>
                        <a:cs typeface="Arial"/>
                      </a:endParaRPr>
                    </a:p>
                  </a:txBody>
                  <a:tcPr marL="73025" marR="73025" marT="0" marB="73025"/>
                </a:tc>
              </a:tr>
              <a:tr h="370840">
                <a:tc>
                  <a:txBody>
                    <a:bodyPr/>
                    <a:lstStyle/>
                    <a:p>
                      <a:pPr>
                        <a:spcAft>
                          <a:spcPts val="600"/>
                        </a:spcAft>
                      </a:pPr>
                      <a:r>
                        <a:rPr lang="en-US" sz="1400">
                          <a:latin typeface="Arial"/>
                          <a:ea typeface="Calibri"/>
                          <a:cs typeface="Arial"/>
                        </a:rPr>
                        <a:t>Data</a:t>
                      </a:r>
                      <a:endParaRPr lang="en-GB" sz="1400">
                        <a:latin typeface="Arial"/>
                        <a:ea typeface="Calibri"/>
                        <a:cs typeface="Arial"/>
                      </a:endParaRPr>
                    </a:p>
                  </a:txBody>
                  <a:tcPr marL="73025" marR="73025" marT="0" marB="73025"/>
                </a:tc>
                <a:tc>
                  <a:txBody>
                    <a:bodyPr/>
                    <a:lstStyle/>
                    <a:p>
                      <a:pPr>
                        <a:spcAft>
                          <a:spcPts val="600"/>
                        </a:spcAft>
                      </a:pPr>
                      <a:r>
                        <a:rPr lang="en-US" sz="1400">
                          <a:latin typeface="Arial"/>
                          <a:ea typeface="Calibri"/>
                          <a:cs typeface="Arial"/>
                        </a:rPr>
                        <a:t>Is there an explicit data model for the system? To what extent is data duplicated across files? Is the data used by the system up to date and consistent?</a:t>
                      </a:r>
                      <a:endParaRPr lang="en-GB" sz="1400">
                        <a:latin typeface="Arial"/>
                        <a:ea typeface="Calibri"/>
                        <a:cs typeface="Arial"/>
                      </a:endParaRPr>
                    </a:p>
                  </a:txBody>
                  <a:tcPr marL="73025" marR="73025" marT="0" marB="73025"/>
                </a:tc>
              </a:tr>
              <a:tr h="370840">
                <a:tc>
                  <a:txBody>
                    <a:bodyPr/>
                    <a:lstStyle/>
                    <a:p>
                      <a:pPr>
                        <a:spcAft>
                          <a:spcPts val="600"/>
                        </a:spcAft>
                      </a:pPr>
                      <a:r>
                        <a:rPr lang="en-US" sz="1400">
                          <a:latin typeface="Arial"/>
                          <a:ea typeface="Calibri"/>
                          <a:cs typeface="Arial"/>
                        </a:rPr>
                        <a:t>Performance</a:t>
                      </a:r>
                      <a:endParaRPr lang="en-GB" sz="1400">
                        <a:latin typeface="Arial"/>
                        <a:ea typeface="Calibri"/>
                        <a:cs typeface="Arial"/>
                      </a:endParaRPr>
                    </a:p>
                  </a:txBody>
                  <a:tcPr marL="73025" marR="73025" marT="0" marB="73025"/>
                </a:tc>
                <a:tc>
                  <a:txBody>
                    <a:bodyPr/>
                    <a:lstStyle/>
                    <a:p>
                      <a:pPr>
                        <a:spcAft>
                          <a:spcPts val="600"/>
                        </a:spcAft>
                      </a:pPr>
                      <a:r>
                        <a:rPr lang="en-US" sz="1400">
                          <a:latin typeface="Arial"/>
                          <a:ea typeface="Calibri"/>
                          <a:cs typeface="Arial"/>
                        </a:rPr>
                        <a:t>Is the performance of the application adequate? Do performance problems have a significant effect on system users?</a:t>
                      </a:r>
                      <a:endParaRPr lang="en-GB" sz="1400">
                        <a:latin typeface="Arial"/>
                        <a:ea typeface="Calibri"/>
                        <a:cs typeface="Arial"/>
                      </a:endParaRPr>
                    </a:p>
                  </a:txBody>
                  <a:tcPr marL="73025" marR="73025" marT="0" marB="73025"/>
                </a:tc>
              </a:tr>
              <a:tr h="370840">
                <a:tc>
                  <a:txBody>
                    <a:bodyPr/>
                    <a:lstStyle/>
                    <a:p>
                      <a:pPr>
                        <a:spcAft>
                          <a:spcPts val="600"/>
                        </a:spcAft>
                      </a:pPr>
                      <a:r>
                        <a:rPr lang="en-US" sz="1400">
                          <a:latin typeface="Arial"/>
                          <a:ea typeface="Calibri"/>
                          <a:cs typeface="Arial"/>
                        </a:rPr>
                        <a:t>Programming language</a:t>
                      </a:r>
                      <a:endParaRPr lang="en-GB" sz="1400">
                        <a:latin typeface="Arial"/>
                        <a:ea typeface="Calibri"/>
                        <a:cs typeface="Arial"/>
                      </a:endParaRPr>
                    </a:p>
                  </a:txBody>
                  <a:tcPr marL="73025" marR="73025" marT="0" marB="73025"/>
                </a:tc>
                <a:tc>
                  <a:txBody>
                    <a:bodyPr/>
                    <a:lstStyle/>
                    <a:p>
                      <a:pPr>
                        <a:spcAft>
                          <a:spcPts val="600"/>
                        </a:spcAft>
                      </a:pPr>
                      <a:r>
                        <a:rPr lang="en-US" sz="1400">
                          <a:latin typeface="Arial"/>
                          <a:ea typeface="Calibri"/>
                          <a:cs typeface="Arial"/>
                        </a:rPr>
                        <a:t>Are modern compilers available for the programming language used to develop the system? Is the programming language still used for new system development?</a:t>
                      </a:r>
                      <a:endParaRPr lang="en-GB" sz="1400">
                        <a:latin typeface="Arial"/>
                        <a:ea typeface="Calibri"/>
                        <a:cs typeface="Arial"/>
                      </a:endParaRPr>
                    </a:p>
                  </a:txBody>
                  <a:tcPr marL="73025" marR="73025" marT="0" marB="73025"/>
                </a:tc>
              </a:tr>
              <a:tr h="370840">
                <a:tc>
                  <a:txBody>
                    <a:bodyPr/>
                    <a:lstStyle/>
                    <a:p>
                      <a:pPr>
                        <a:spcAft>
                          <a:spcPts val="600"/>
                        </a:spcAft>
                      </a:pPr>
                      <a:r>
                        <a:rPr lang="en-US" sz="1400">
                          <a:latin typeface="Arial"/>
                          <a:ea typeface="Calibri"/>
                          <a:cs typeface="Arial"/>
                        </a:rPr>
                        <a:t>Configuration management</a:t>
                      </a:r>
                      <a:endParaRPr lang="en-GB" sz="1400">
                        <a:latin typeface="Arial"/>
                        <a:ea typeface="Calibri"/>
                        <a:cs typeface="Arial"/>
                      </a:endParaRPr>
                    </a:p>
                  </a:txBody>
                  <a:tcPr marL="73025" marR="73025" marT="0" marB="73025"/>
                </a:tc>
                <a:tc>
                  <a:txBody>
                    <a:bodyPr/>
                    <a:lstStyle/>
                    <a:p>
                      <a:pPr>
                        <a:spcAft>
                          <a:spcPts val="600"/>
                        </a:spcAft>
                      </a:pPr>
                      <a:r>
                        <a:rPr lang="en-US" sz="1400">
                          <a:latin typeface="Arial"/>
                          <a:ea typeface="Calibri"/>
                          <a:cs typeface="Arial"/>
                        </a:rPr>
                        <a:t>Are all versions of all parts of the system managed by a configuration management system? Is there an explicit description of the versions of components that are used in the current system?</a:t>
                      </a:r>
                      <a:endParaRPr lang="en-GB" sz="1400">
                        <a:latin typeface="Arial"/>
                        <a:ea typeface="Calibri"/>
                        <a:cs typeface="Arial"/>
                      </a:endParaRPr>
                    </a:p>
                  </a:txBody>
                  <a:tcPr marL="73025" marR="73025" marT="0" marB="73025"/>
                </a:tc>
              </a:tr>
              <a:tr h="370840">
                <a:tc>
                  <a:txBody>
                    <a:bodyPr/>
                    <a:lstStyle/>
                    <a:p>
                      <a:pPr>
                        <a:spcAft>
                          <a:spcPts val="600"/>
                        </a:spcAft>
                      </a:pPr>
                      <a:r>
                        <a:rPr lang="en-US" sz="1400">
                          <a:latin typeface="Arial"/>
                          <a:ea typeface="Calibri"/>
                          <a:cs typeface="Arial"/>
                        </a:rPr>
                        <a:t>Test data</a:t>
                      </a:r>
                      <a:endParaRPr lang="en-GB" sz="1400">
                        <a:latin typeface="Arial"/>
                        <a:ea typeface="Calibri"/>
                        <a:cs typeface="Arial"/>
                      </a:endParaRPr>
                    </a:p>
                  </a:txBody>
                  <a:tcPr marL="73025" marR="73025" marT="0" marB="73025"/>
                </a:tc>
                <a:tc>
                  <a:txBody>
                    <a:bodyPr/>
                    <a:lstStyle/>
                    <a:p>
                      <a:pPr>
                        <a:spcAft>
                          <a:spcPts val="600"/>
                        </a:spcAft>
                      </a:pPr>
                      <a:r>
                        <a:rPr lang="en-US" sz="1400">
                          <a:latin typeface="Arial"/>
                          <a:ea typeface="Calibri"/>
                          <a:cs typeface="Arial"/>
                        </a:rPr>
                        <a:t>Does test data for the system exist? Is there a record of regression tests carried out when new features have been added to the system? </a:t>
                      </a:r>
                      <a:endParaRPr lang="en-GB" sz="1400">
                        <a:latin typeface="Arial"/>
                        <a:ea typeface="Calibri"/>
                        <a:cs typeface="Arial"/>
                      </a:endParaRPr>
                    </a:p>
                  </a:txBody>
                  <a:tcPr marL="73025" marR="73025" marT="0" marB="73025"/>
                </a:tc>
              </a:tr>
              <a:tr h="370840">
                <a:tc>
                  <a:txBody>
                    <a:bodyPr/>
                    <a:lstStyle/>
                    <a:p>
                      <a:pPr>
                        <a:spcAft>
                          <a:spcPts val="600"/>
                        </a:spcAft>
                      </a:pPr>
                      <a:r>
                        <a:rPr lang="en-US" sz="1400">
                          <a:latin typeface="Arial"/>
                          <a:ea typeface="Calibri"/>
                          <a:cs typeface="Arial"/>
                        </a:rPr>
                        <a:t>Personnel skills</a:t>
                      </a:r>
                      <a:endParaRPr lang="en-GB" sz="1400">
                        <a:latin typeface="Arial"/>
                        <a:ea typeface="Calibri"/>
                        <a:cs typeface="Arial"/>
                      </a:endParaRPr>
                    </a:p>
                  </a:txBody>
                  <a:tcPr marL="73025" marR="73025" marT="0" marB="73025"/>
                </a:tc>
                <a:tc>
                  <a:txBody>
                    <a:bodyPr/>
                    <a:lstStyle/>
                    <a:p>
                      <a:pPr>
                        <a:spcAft>
                          <a:spcPts val="600"/>
                        </a:spcAft>
                      </a:pPr>
                      <a:r>
                        <a:rPr lang="en-US" sz="1400" dirty="0">
                          <a:latin typeface="Arial"/>
                          <a:ea typeface="Calibri"/>
                          <a:cs typeface="Arial"/>
                        </a:rPr>
                        <a:t>Are there people available who have the skills to maintain the application? Are there people available who have experience with the system?</a:t>
                      </a:r>
                      <a:r>
                        <a:rPr lang="en-US" sz="1400" dirty="0" smtClean="0">
                          <a:latin typeface="Arial"/>
                          <a:ea typeface="Calibri"/>
                          <a:cs typeface="Arial"/>
                        </a:rPr>
                        <a:t> </a:t>
                      </a:r>
                      <a:endParaRPr lang="en-GB" sz="1400" dirty="0">
                        <a:latin typeface="Arial"/>
                        <a:ea typeface="Calibri"/>
                        <a:cs typeface="Arial"/>
                      </a:endParaRPr>
                    </a:p>
                  </a:txBody>
                  <a:tcPr marL="73025" marR="73025" marT="0" marB="730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9.1</a:t>
            </a:r>
            <a:r>
              <a:rPr lang="en-US" dirty="0" smtClean="0"/>
              <a:t>  A </a:t>
            </a:r>
            <a:r>
              <a:rPr lang="en-US" dirty="0"/>
              <a:t>spiral model of development and evolution</a:t>
            </a:r>
            <a:r>
              <a:rPr lang="en-GB" dirty="0" smtClean="0"/>
              <a:t> </a:t>
            </a:r>
            <a:endParaRPr lang="en-US" dirty="0"/>
          </a:p>
        </p:txBody>
      </p:sp>
      <p:pic>
        <p:nvPicPr>
          <p:cNvPr id="4" name="Content Placeholder 3" descr="9.1 SpiralEvolution.eps"/>
          <p:cNvPicPr>
            <a:picLocks noGrp="1" noChangeAspect="1"/>
          </p:cNvPicPr>
          <p:nvPr>
            <p:ph idx="1"/>
          </p:nvPr>
        </p:nvPicPr>
        <mc:AlternateContent>
          <mc:Choice xmlns:ma="http://schemas.microsoft.com/office/mac/drawingml/2008/main" Requires="ma">
            <p:blipFill>
              <a:blip r:embed="rId2"/>
              <a:srcRect l="-7970" r="-7970"/>
              <a:stretch>
                <a:fillRect/>
              </a:stretch>
            </p:blipFill>
          </mc:Choice>
          <mc:Fallback>
            <p:blipFill>
              <a:blip r:embed="rId3"/>
              <a:srcRect l="-7970" r="-7970"/>
              <a:stretch>
                <a:fillRect/>
              </a:stretch>
            </p:blipFill>
          </mc:Fallback>
        </mc:AlternateConten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9.2</a:t>
            </a:r>
            <a:r>
              <a:rPr lang="en-US" dirty="0" smtClean="0"/>
              <a:t>  Evolution </a:t>
            </a:r>
            <a:r>
              <a:rPr lang="en-US" dirty="0"/>
              <a:t>and servicing</a:t>
            </a:r>
            <a:r>
              <a:rPr lang="en-GB" dirty="0" smtClean="0"/>
              <a:t> </a:t>
            </a:r>
            <a:endParaRPr lang="en-US" dirty="0"/>
          </a:p>
        </p:txBody>
      </p:sp>
      <p:pic>
        <p:nvPicPr>
          <p:cNvPr id="4" name="Content Placeholder 3" descr="9.2 EvolutionServicing.eps"/>
          <p:cNvPicPr>
            <a:picLocks noGrp="1" noChangeAspect="1"/>
          </p:cNvPicPr>
          <p:nvPr>
            <p:ph idx="1"/>
          </p:nvPr>
        </p:nvPicPr>
        <mc:AlternateContent>
          <mc:Choice xmlns:ma="http://schemas.microsoft.com/office/mac/drawingml/2008/main" Requires="ma">
            <p:blipFill>
              <a:blip r:embed="rId2"/>
              <a:srcRect t="-123809" b="-123809"/>
              <a:stretch>
                <a:fillRect/>
              </a:stretch>
            </p:blipFill>
          </mc:Choice>
          <mc:Fallback>
            <p:blipFill>
              <a:blip r:embed="rId3"/>
              <a:srcRect t="-123809" b="-123809"/>
              <a:stretch>
                <a:fillRect/>
              </a:stretch>
            </p:blipFill>
          </mc:Fallback>
        </mc:AlternateContent>
        <p:spPr>
          <a:xfrm>
            <a:off x="788981" y="1600200"/>
            <a:ext cx="7576034" cy="4166527"/>
          </a:xfrm>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9.3</a:t>
            </a:r>
            <a:r>
              <a:rPr lang="en-US" dirty="0" smtClean="0"/>
              <a:t>  Change </a:t>
            </a:r>
            <a:r>
              <a:rPr lang="en-US" dirty="0"/>
              <a:t>identification and evolution processes</a:t>
            </a:r>
            <a:r>
              <a:rPr lang="en-GB" dirty="0" smtClean="0"/>
              <a:t> </a:t>
            </a:r>
            <a:endParaRPr lang="en-US" dirty="0"/>
          </a:p>
        </p:txBody>
      </p:sp>
      <p:pic>
        <p:nvPicPr>
          <p:cNvPr id="4" name="Content Placeholder 3" descr="9.3 ChangeEvolProc.eps"/>
          <p:cNvPicPr>
            <a:picLocks noGrp="1" noChangeAspect="1"/>
          </p:cNvPicPr>
          <p:nvPr>
            <p:ph idx="1"/>
          </p:nvPr>
        </p:nvPicPr>
        <mc:AlternateContent>
          <mc:Choice xmlns:ma="http://schemas.microsoft.com/office/mac/drawingml/2008/main" Requires="ma">
            <p:blipFill>
              <a:blip r:embed="rId2"/>
              <a:srcRect l="-7888" r="-7888"/>
              <a:stretch>
                <a:fillRect/>
              </a:stretch>
            </p:blipFill>
          </mc:Choice>
          <mc:Fallback>
            <p:blipFill>
              <a:blip r:embed="rId3"/>
              <a:srcRect l="-7888" r="-7888"/>
              <a:stretch>
                <a:fillRect/>
              </a:stretch>
            </p:blipFill>
          </mc:Fallback>
        </mc:AlternateContent>
        <p:spPr>
          <a:xfrm>
            <a:off x="1200848" y="1966341"/>
            <a:ext cx="6350032" cy="3492273"/>
          </a:xfrm>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9.4</a:t>
            </a:r>
            <a:r>
              <a:rPr lang="en-US" dirty="0" smtClean="0"/>
              <a:t>  The </a:t>
            </a:r>
            <a:r>
              <a:rPr lang="en-US" dirty="0"/>
              <a:t>software evolution process</a:t>
            </a:r>
            <a:r>
              <a:rPr lang="en-GB" dirty="0" smtClean="0"/>
              <a:t> </a:t>
            </a:r>
            <a:endParaRPr lang="en-US" dirty="0"/>
          </a:p>
        </p:txBody>
      </p:sp>
      <p:pic>
        <p:nvPicPr>
          <p:cNvPr id="4" name="Content Placeholder 3" descr="9.4 EvolutionProcess.eps"/>
          <p:cNvPicPr>
            <a:picLocks noGrp="1" noChangeAspect="1"/>
          </p:cNvPicPr>
          <p:nvPr>
            <p:ph idx="1"/>
          </p:nvPr>
        </p:nvPicPr>
        <mc:AlternateContent>
          <mc:Choice xmlns:ma="http://schemas.microsoft.com/office/mac/drawingml/2008/main" Requires="ma">
            <p:blipFill>
              <a:blip r:embed="rId2"/>
              <a:srcRect t="-50826" b="-50826"/>
              <a:stretch>
                <a:fillRect/>
              </a:stretch>
            </p:blipFill>
          </mc:Choice>
          <mc:Fallback>
            <p:blipFill>
              <a:blip r:embed="rId3"/>
              <a:srcRect t="-50826" b="-50826"/>
              <a:stretch>
                <a:fillRect/>
              </a:stretch>
            </p:blipFill>
          </mc:Fallback>
        </mc:AlternateConten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9.5</a:t>
            </a:r>
            <a:r>
              <a:rPr lang="en-US" dirty="0" smtClean="0"/>
              <a:t>  Change </a:t>
            </a:r>
            <a:r>
              <a:rPr lang="en-US" dirty="0"/>
              <a:t>implementation</a:t>
            </a:r>
            <a:r>
              <a:rPr lang="en-GB" dirty="0" smtClean="0"/>
              <a:t> </a:t>
            </a:r>
            <a:endParaRPr lang="en-US" dirty="0"/>
          </a:p>
        </p:txBody>
      </p:sp>
      <p:pic>
        <p:nvPicPr>
          <p:cNvPr id="4" name="Content Placeholder 3" descr="9.5 ChangeImplement.eps"/>
          <p:cNvPicPr>
            <a:picLocks noGrp="1" noChangeAspect="1"/>
          </p:cNvPicPr>
          <p:nvPr>
            <p:ph idx="1"/>
          </p:nvPr>
        </p:nvPicPr>
        <mc:AlternateContent>
          <mc:Choice xmlns:ma="http://schemas.microsoft.com/office/mac/drawingml/2008/main" Requires="ma">
            <p:blipFill>
              <a:blip r:embed="rId2"/>
              <a:srcRect t="-116672" b="-116672"/>
              <a:stretch>
                <a:fillRect/>
              </a:stretch>
            </p:blipFill>
          </mc:Choice>
          <mc:Fallback>
            <p:blipFill>
              <a:blip r:embed="rId3"/>
              <a:srcRect t="-116672" b="-116672"/>
              <a:stretch>
                <a:fillRect/>
              </a:stretch>
            </p:blipFill>
          </mc:Fallback>
        </mc:AlternateContent>
        <p:spPr>
          <a:xfrm>
            <a:off x="1143644" y="1600200"/>
            <a:ext cx="6956390" cy="3825747"/>
          </a:xfrm>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9.6</a:t>
            </a:r>
            <a:r>
              <a:rPr lang="en-US" dirty="0" smtClean="0"/>
              <a:t> The </a:t>
            </a:r>
            <a:r>
              <a:rPr lang="en-US" dirty="0"/>
              <a:t>emergency repair </a:t>
            </a:r>
            <a:r>
              <a:rPr lang="en-US" dirty="0" smtClean="0"/>
              <a:t>process</a:t>
            </a:r>
            <a:endParaRPr lang="en-US" dirty="0"/>
          </a:p>
        </p:txBody>
      </p:sp>
      <p:pic>
        <p:nvPicPr>
          <p:cNvPr id="4" name="Content Placeholder 3" descr="9.6 EmergencyRepair.eps"/>
          <p:cNvPicPr>
            <a:picLocks noGrp="1" noChangeAspect="1"/>
          </p:cNvPicPr>
          <p:nvPr>
            <p:ph idx="1"/>
          </p:nvPr>
        </p:nvPicPr>
        <mc:AlternateContent>
          <mc:Choice xmlns:ma="http://schemas.microsoft.com/office/mac/drawingml/2008/main" Requires="ma">
            <p:blipFill>
              <a:blip r:embed="rId2"/>
              <a:srcRect t="-212562" b="-212562"/>
              <a:stretch>
                <a:fillRect/>
              </a:stretch>
            </p:blipFill>
          </mc:Choice>
          <mc:Fallback>
            <p:blipFill>
              <a:blip r:embed="rId3"/>
              <a:srcRect t="-212562" b="-212562"/>
              <a:stretch>
                <a:fillRect/>
              </a:stretch>
            </p:blipFill>
          </mc:Fallback>
        </mc:AlternateContent>
        <p:spPr>
          <a:xfrm>
            <a:off x="1280932" y="1897690"/>
            <a:ext cx="6269947" cy="3448229"/>
          </a:xfrm>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9.7</a:t>
            </a:r>
            <a:r>
              <a:rPr lang="en-US" dirty="0" smtClean="0"/>
              <a:t>  Lehman’s </a:t>
            </a:r>
            <a:r>
              <a:rPr lang="en-US" dirty="0"/>
              <a:t>laws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417638"/>
          <a:ext cx="8229600" cy="4795519"/>
        </p:xfrm>
        <a:graphic>
          <a:graphicData uri="http://schemas.openxmlformats.org/drawingml/2006/table">
            <a:tbl>
              <a:tblPr firstRow="1" bandRow="1">
                <a:tableStyleId>{5C22544A-7EE6-4342-B048-85BDC9FD1C3A}</a:tableStyleId>
              </a:tblPr>
              <a:tblGrid>
                <a:gridCol w="1907336"/>
                <a:gridCol w="6322264"/>
              </a:tblGrid>
              <a:tr h="370840">
                <a:tc>
                  <a:txBody>
                    <a:bodyPr/>
                    <a:lstStyle/>
                    <a:p>
                      <a:pPr>
                        <a:spcAft>
                          <a:spcPts val="600"/>
                        </a:spcAft>
                      </a:pPr>
                      <a:r>
                        <a:rPr lang="en-US" sz="1400" dirty="0" smtClean="0">
                          <a:latin typeface="Arial"/>
                          <a:ea typeface="Calibri"/>
                          <a:cs typeface="Times New Roman"/>
                        </a:rPr>
                        <a:t>Law</a:t>
                      </a:r>
                      <a:endParaRPr lang="en-GB" sz="1400" dirty="0">
                        <a:latin typeface="Arial"/>
                        <a:ea typeface="Calibri"/>
                        <a:cs typeface="Times New Roman"/>
                      </a:endParaRPr>
                    </a:p>
                  </a:txBody>
                  <a:tcPr marL="54610" marR="54610" marT="73025" marB="73025"/>
                </a:tc>
                <a:tc>
                  <a:txBody>
                    <a:bodyPr/>
                    <a:lstStyle/>
                    <a:p>
                      <a:pPr>
                        <a:spcAft>
                          <a:spcPts val="600"/>
                        </a:spcAft>
                      </a:pPr>
                      <a:r>
                        <a:rPr lang="en-US" sz="1400" dirty="0" smtClean="0">
                          <a:latin typeface="Arial"/>
                          <a:ea typeface="Calibri"/>
                          <a:cs typeface="Times New Roman"/>
                        </a:rPr>
                        <a:t>Description</a:t>
                      </a:r>
                      <a:endParaRPr lang="en-GB" sz="1400" dirty="0">
                        <a:latin typeface="Arial"/>
                        <a:ea typeface="Calibri"/>
                        <a:cs typeface="Times New Roman"/>
                      </a:endParaRPr>
                    </a:p>
                  </a:txBody>
                  <a:tcPr marL="54610" marR="54610" marT="73025" marB="73025"/>
                </a:tc>
              </a:tr>
              <a:tr h="370840">
                <a:tc>
                  <a:txBody>
                    <a:bodyPr/>
                    <a:lstStyle/>
                    <a:p>
                      <a:pPr>
                        <a:spcAft>
                          <a:spcPts val="600"/>
                        </a:spcAft>
                      </a:pPr>
                      <a:r>
                        <a:rPr lang="en-US" sz="1400" dirty="0" smtClean="0">
                          <a:latin typeface="Arial"/>
                          <a:ea typeface="Calibri"/>
                          <a:cs typeface="Times New Roman"/>
                        </a:rPr>
                        <a:t>Continuing </a:t>
                      </a:r>
                      <a:r>
                        <a:rPr lang="en-US" sz="1400" dirty="0">
                          <a:latin typeface="Arial"/>
                          <a:ea typeface="Calibri"/>
                          <a:cs typeface="Times New Roman"/>
                        </a:rPr>
                        <a:t>change</a:t>
                      </a:r>
                      <a:endParaRPr lang="en-GB" sz="1400" dirty="0">
                        <a:latin typeface="Arial"/>
                        <a:ea typeface="Calibri"/>
                        <a:cs typeface="Times New Roman"/>
                      </a:endParaRPr>
                    </a:p>
                  </a:txBody>
                  <a:tcPr marL="54610" marR="54610" marT="0" marB="73025"/>
                </a:tc>
                <a:tc>
                  <a:txBody>
                    <a:bodyPr/>
                    <a:lstStyle/>
                    <a:p>
                      <a:pPr>
                        <a:spcAft>
                          <a:spcPts val="600"/>
                        </a:spcAft>
                      </a:pPr>
                      <a:r>
                        <a:rPr lang="en-US" sz="1400">
                          <a:latin typeface="Arial"/>
                          <a:ea typeface="Calibri"/>
                          <a:cs typeface="Times New Roman"/>
                        </a:rPr>
                        <a:t>A program that is used in a real-world environment must necessarily change, or else become progressively less useful in that environment.</a:t>
                      </a:r>
                      <a:endParaRPr lang="en-GB" sz="1400">
                        <a:latin typeface="Arial"/>
                        <a:ea typeface="Calibri"/>
                        <a:cs typeface="Times New Roman"/>
                      </a:endParaRPr>
                    </a:p>
                  </a:txBody>
                  <a:tcPr marL="54610" marR="54610" marT="0" marB="73025"/>
                </a:tc>
              </a:tr>
              <a:tr h="370840">
                <a:tc>
                  <a:txBody>
                    <a:bodyPr/>
                    <a:lstStyle/>
                    <a:p>
                      <a:pPr>
                        <a:spcAft>
                          <a:spcPts val="600"/>
                        </a:spcAft>
                      </a:pPr>
                      <a:r>
                        <a:rPr lang="en-US" sz="1400">
                          <a:latin typeface="Arial"/>
                          <a:ea typeface="Calibri"/>
                          <a:cs typeface="Times New Roman"/>
                        </a:rPr>
                        <a:t>Increasing complexity</a:t>
                      </a:r>
                      <a:endParaRPr lang="en-GB" sz="1400">
                        <a:latin typeface="Arial"/>
                        <a:ea typeface="Calibri"/>
                        <a:cs typeface="Times New Roman"/>
                      </a:endParaRPr>
                    </a:p>
                  </a:txBody>
                  <a:tcPr marL="54610" marR="54610" marT="0" marB="73025"/>
                </a:tc>
                <a:tc>
                  <a:txBody>
                    <a:bodyPr/>
                    <a:lstStyle/>
                    <a:p>
                      <a:pPr>
                        <a:spcAft>
                          <a:spcPts val="600"/>
                        </a:spcAft>
                      </a:pPr>
                      <a:r>
                        <a:rPr lang="en-US" sz="1400">
                          <a:latin typeface="Arial"/>
                          <a:ea typeface="Calibri"/>
                          <a:cs typeface="Times New Roman"/>
                        </a:rPr>
                        <a:t>As an evolving program changes, its structure tends to become more complex. Extra resources must be devoted to preserving and simplifying the structure.</a:t>
                      </a:r>
                      <a:endParaRPr lang="en-GB" sz="1400">
                        <a:latin typeface="Arial"/>
                        <a:ea typeface="Calibri"/>
                        <a:cs typeface="Times New Roman"/>
                      </a:endParaRPr>
                    </a:p>
                  </a:txBody>
                  <a:tcPr marL="54610" marR="54610" marT="0" marB="73025"/>
                </a:tc>
              </a:tr>
              <a:tr h="370840">
                <a:tc>
                  <a:txBody>
                    <a:bodyPr/>
                    <a:lstStyle/>
                    <a:p>
                      <a:pPr>
                        <a:spcAft>
                          <a:spcPts val="600"/>
                        </a:spcAft>
                      </a:pPr>
                      <a:r>
                        <a:rPr lang="en-US" sz="1400">
                          <a:latin typeface="Arial"/>
                          <a:ea typeface="Calibri"/>
                          <a:cs typeface="Times New Roman"/>
                        </a:rPr>
                        <a:t>Large program evolution</a:t>
                      </a:r>
                      <a:endParaRPr lang="en-GB" sz="1400">
                        <a:latin typeface="Arial"/>
                        <a:ea typeface="Calibri"/>
                        <a:cs typeface="Times New Roman"/>
                      </a:endParaRPr>
                    </a:p>
                  </a:txBody>
                  <a:tcPr marL="54610" marR="54610" marT="0" marB="73025"/>
                </a:tc>
                <a:tc>
                  <a:txBody>
                    <a:bodyPr/>
                    <a:lstStyle/>
                    <a:p>
                      <a:pPr>
                        <a:spcAft>
                          <a:spcPts val="600"/>
                        </a:spcAft>
                      </a:pPr>
                      <a:r>
                        <a:rPr lang="en-US" sz="1400">
                          <a:latin typeface="Arial"/>
                          <a:ea typeface="Calibri"/>
                          <a:cs typeface="Times New Roman"/>
                        </a:rPr>
                        <a:t>Program evolution is a self-regulating process. System attributes such as size, time between releases, and the number of reported errors is approximately invariant for each system release.</a:t>
                      </a:r>
                      <a:endParaRPr lang="en-GB" sz="1400">
                        <a:latin typeface="Arial"/>
                        <a:ea typeface="Calibri"/>
                        <a:cs typeface="Times New Roman"/>
                      </a:endParaRPr>
                    </a:p>
                  </a:txBody>
                  <a:tcPr marL="54610" marR="54610" marT="0" marB="73025"/>
                </a:tc>
              </a:tr>
              <a:tr h="370840">
                <a:tc>
                  <a:txBody>
                    <a:bodyPr/>
                    <a:lstStyle/>
                    <a:p>
                      <a:pPr>
                        <a:spcAft>
                          <a:spcPts val="600"/>
                        </a:spcAft>
                      </a:pPr>
                      <a:r>
                        <a:rPr lang="en-US" sz="1400">
                          <a:latin typeface="Arial"/>
                          <a:ea typeface="Calibri"/>
                          <a:cs typeface="Times New Roman"/>
                        </a:rPr>
                        <a:t>Organizational stability</a:t>
                      </a:r>
                      <a:endParaRPr lang="en-GB" sz="1400">
                        <a:latin typeface="Arial"/>
                        <a:ea typeface="Calibri"/>
                        <a:cs typeface="Times New Roman"/>
                      </a:endParaRPr>
                    </a:p>
                  </a:txBody>
                  <a:tcPr marL="54610" marR="54610" marT="0" marB="73025"/>
                </a:tc>
                <a:tc>
                  <a:txBody>
                    <a:bodyPr/>
                    <a:lstStyle/>
                    <a:p>
                      <a:pPr>
                        <a:spcAft>
                          <a:spcPts val="600"/>
                        </a:spcAft>
                      </a:pPr>
                      <a:r>
                        <a:rPr lang="en-US" sz="1400">
                          <a:latin typeface="Arial"/>
                          <a:ea typeface="Calibri"/>
                          <a:cs typeface="Times New Roman"/>
                        </a:rPr>
                        <a:t>Over a program’s lifetime, its rate of development is approximately constant and independent of the resources devoted to system development.</a:t>
                      </a:r>
                      <a:endParaRPr lang="en-GB" sz="1400">
                        <a:latin typeface="Arial"/>
                        <a:ea typeface="Calibri"/>
                        <a:cs typeface="Times New Roman"/>
                      </a:endParaRPr>
                    </a:p>
                  </a:txBody>
                  <a:tcPr marL="54610" marR="54610" marT="0" marB="73025"/>
                </a:tc>
              </a:tr>
              <a:tr h="370840">
                <a:tc>
                  <a:txBody>
                    <a:bodyPr/>
                    <a:lstStyle/>
                    <a:p>
                      <a:pPr>
                        <a:spcAft>
                          <a:spcPts val="600"/>
                        </a:spcAft>
                      </a:pPr>
                      <a:r>
                        <a:rPr lang="en-US" sz="1400">
                          <a:latin typeface="Arial"/>
                          <a:ea typeface="Calibri"/>
                          <a:cs typeface="Times New Roman"/>
                        </a:rPr>
                        <a:t>Conservation of familiarity</a:t>
                      </a:r>
                      <a:endParaRPr lang="en-GB" sz="1400">
                        <a:latin typeface="Arial"/>
                        <a:ea typeface="Calibri"/>
                        <a:cs typeface="Times New Roman"/>
                      </a:endParaRPr>
                    </a:p>
                  </a:txBody>
                  <a:tcPr marL="54610" marR="54610" marT="0" marB="73025"/>
                </a:tc>
                <a:tc>
                  <a:txBody>
                    <a:bodyPr/>
                    <a:lstStyle/>
                    <a:p>
                      <a:pPr>
                        <a:spcAft>
                          <a:spcPts val="600"/>
                        </a:spcAft>
                      </a:pPr>
                      <a:r>
                        <a:rPr lang="en-US" sz="1400">
                          <a:latin typeface="Arial"/>
                          <a:ea typeface="Calibri"/>
                          <a:cs typeface="Times New Roman"/>
                        </a:rPr>
                        <a:t>Over the lifetime of a system, the incremental change in each release is approximately constant.</a:t>
                      </a:r>
                      <a:endParaRPr lang="en-GB" sz="1400">
                        <a:latin typeface="Arial"/>
                        <a:ea typeface="Calibri"/>
                        <a:cs typeface="Times New Roman"/>
                      </a:endParaRPr>
                    </a:p>
                  </a:txBody>
                  <a:tcPr marL="54610" marR="54610" marT="0" marB="73025"/>
                </a:tc>
              </a:tr>
              <a:tr h="370840">
                <a:tc>
                  <a:txBody>
                    <a:bodyPr/>
                    <a:lstStyle/>
                    <a:p>
                      <a:pPr>
                        <a:spcAft>
                          <a:spcPts val="600"/>
                        </a:spcAft>
                      </a:pPr>
                      <a:r>
                        <a:rPr lang="en-US" sz="1400">
                          <a:latin typeface="Arial"/>
                          <a:ea typeface="Calibri"/>
                          <a:cs typeface="Times New Roman"/>
                        </a:rPr>
                        <a:t>Continuing growth</a:t>
                      </a:r>
                      <a:endParaRPr lang="en-GB" sz="1400">
                        <a:latin typeface="Arial"/>
                        <a:ea typeface="Calibri"/>
                        <a:cs typeface="Times New Roman"/>
                      </a:endParaRPr>
                    </a:p>
                  </a:txBody>
                  <a:tcPr marL="54610" marR="54610" marT="0" marB="73025"/>
                </a:tc>
                <a:tc>
                  <a:txBody>
                    <a:bodyPr/>
                    <a:lstStyle/>
                    <a:p>
                      <a:pPr>
                        <a:spcAft>
                          <a:spcPts val="600"/>
                        </a:spcAft>
                      </a:pPr>
                      <a:r>
                        <a:rPr lang="en-US" sz="1400">
                          <a:latin typeface="Arial"/>
                          <a:ea typeface="Calibri"/>
                          <a:cs typeface="Times New Roman"/>
                        </a:rPr>
                        <a:t>The functionality offered by systems has to continually increase to maintain user satisfaction.</a:t>
                      </a:r>
                      <a:endParaRPr lang="en-GB" sz="1400">
                        <a:latin typeface="Arial"/>
                        <a:ea typeface="Calibri"/>
                        <a:cs typeface="Times New Roman"/>
                      </a:endParaRPr>
                    </a:p>
                  </a:txBody>
                  <a:tcPr marL="54610" marR="54610" marT="0" marB="73025"/>
                </a:tc>
              </a:tr>
              <a:tr h="370840">
                <a:tc>
                  <a:txBody>
                    <a:bodyPr/>
                    <a:lstStyle/>
                    <a:p>
                      <a:pPr>
                        <a:spcAft>
                          <a:spcPts val="600"/>
                        </a:spcAft>
                      </a:pPr>
                      <a:r>
                        <a:rPr lang="en-US" sz="1400">
                          <a:latin typeface="Arial"/>
                          <a:ea typeface="Calibri"/>
                          <a:cs typeface="Times New Roman"/>
                        </a:rPr>
                        <a:t>Declining quality</a:t>
                      </a:r>
                      <a:endParaRPr lang="en-GB" sz="1400">
                        <a:latin typeface="Arial"/>
                        <a:ea typeface="Calibri"/>
                        <a:cs typeface="Times New Roman"/>
                      </a:endParaRPr>
                    </a:p>
                  </a:txBody>
                  <a:tcPr marL="54610" marR="54610" marT="0" marB="73025"/>
                </a:tc>
                <a:tc>
                  <a:txBody>
                    <a:bodyPr/>
                    <a:lstStyle/>
                    <a:p>
                      <a:pPr>
                        <a:spcAft>
                          <a:spcPts val="600"/>
                        </a:spcAft>
                      </a:pPr>
                      <a:r>
                        <a:rPr lang="en-US" sz="1400">
                          <a:latin typeface="Arial"/>
                          <a:ea typeface="Calibri"/>
                          <a:cs typeface="Times New Roman"/>
                        </a:rPr>
                        <a:t>The quality of systems will decline unless they are modified to reflect changes in their operational environment.</a:t>
                      </a:r>
                      <a:endParaRPr lang="en-GB" sz="1400">
                        <a:latin typeface="Arial"/>
                        <a:ea typeface="Calibri"/>
                        <a:cs typeface="Times New Roman"/>
                      </a:endParaRPr>
                    </a:p>
                  </a:txBody>
                  <a:tcPr marL="54610" marR="54610" marT="0" marB="73025"/>
                </a:tc>
              </a:tr>
              <a:tr h="370840">
                <a:tc>
                  <a:txBody>
                    <a:bodyPr/>
                    <a:lstStyle/>
                    <a:p>
                      <a:pPr>
                        <a:spcAft>
                          <a:spcPts val="600"/>
                        </a:spcAft>
                      </a:pPr>
                      <a:r>
                        <a:rPr lang="en-US" sz="1400">
                          <a:latin typeface="Arial"/>
                          <a:ea typeface="Calibri"/>
                          <a:cs typeface="Times New Roman"/>
                        </a:rPr>
                        <a:t>Feedback system</a:t>
                      </a:r>
                      <a:endParaRPr lang="en-GB" sz="1400">
                        <a:latin typeface="Arial"/>
                        <a:ea typeface="Calibri"/>
                        <a:cs typeface="Times New Roman"/>
                      </a:endParaRPr>
                    </a:p>
                  </a:txBody>
                  <a:tcPr marL="54610" marR="54610" marT="0" marB="73025"/>
                </a:tc>
                <a:tc>
                  <a:txBody>
                    <a:bodyPr/>
                    <a:lstStyle/>
                    <a:p>
                      <a:pPr>
                        <a:spcAft>
                          <a:spcPts val="600"/>
                        </a:spcAft>
                      </a:pPr>
                      <a:r>
                        <a:rPr lang="en-US" sz="1400" dirty="0">
                          <a:latin typeface="Arial"/>
                          <a:ea typeface="Calibri"/>
                          <a:cs typeface="Times New Roman"/>
                        </a:rPr>
                        <a:t>Evolution processes incorporate </a:t>
                      </a:r>
                      <a:r>
                        <a:rPr lang="en-US" sz="1400" dirty="0" err="1">
                          <a:latin typeface="Arial"/>
                          <a:ea typeface="Calibri"/>
                          <a:cs typeface="Times New Roman"/>
                        </a:rPr>
                        <a:t>multiagent</a:t>
                      </a:r>
                      <a:r>
                        <a:rPr lang="en-US" sz="1400" dirty="0">
                          <a:latin typeface="Arial"/>
                          <a:ea typeface="Calibri"/>
                          <a:cs typeface="Times New Roman"/>
                        </a:rPr>
                        <a:t>, </a:t>
                      </a:r>
                      <a:r>
                        <a:rPr lang="en-US" sz="1400" dirty="0" err="1">
                          <a:latin typeface="Arial"/>
                          <a:ea typeface="Calibri"/>
                          <a:cs typeface="Times New Roman"/>
                        </a:rPr>
                        <a:t>multiloop</a:t>
                      </a:r>
                      <a:r>
                        <a:rPr lang="en-US" sz="1400" dirty="0">
                          <a:latin typeface="Arial"/>
                          <a:ea typeface="Calibri"/>
                          <a:cs typeface="Times New Roman"/>
                        </a:rPr>
                        <a:t> feedback systems and you have to treat them as feedback systems to achieve significant product improvement</a:t>
                      </a:r>
                      <a:r>
                        <a:rPr lang="en-US" sz="1400" dirty="0" smtClean="0">
                          <a:latin typeface="Arial"/>
                          <a:ea typeface="Calibri"/>
                          <a:cs typeface="Times New Roman"/>
                        </a:rPr>
                        <a:t>.</a:t>
                      </a:r>
                      <a:endParaRPr lang="en-GB" sz="1400" dirty="0">
                        <a:latin typeface="Arial"/>
                        <a:ea typeface="Calibri"/>
                        <a:cs typeface="Times New Roman"/>
                      </a:endParaRPr>
                    </a:p>
                  </a:txBody>
                  <a:tcPr marL="54610" marR="54610" marT="0" marB="730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9.8</a:t>
            </a:r>
            <a:r>
              <a:rPr lang="en-US" dirty="0" smtClean="0"/>
              <a:t> </a:t>
            </a:r>
            <a:r>
              <a:rPr lang="en-US" dirty="0"/>
              <a:t> </a:t>
            </a:r>
            <a:r>
              <a:rPr lang="en-US" dirty="0" smtClean="0"/>
              <a:t>Maintenance </a:t>
            </a:r>
            <a:r>
              <a:rPr lang="en-US" dirty="0"/>
              <a:t>effort distribution</a:t>
            </a:r>
            <a:r>
              <a:rPr lang="en-GB" dirty="0" smtClean="0"/>
              <a:t> </a:t>
            </a:r>
            <a:endParaRPr lang="en-US" dirty="0"/>
          </a:p>
        </p:txBody>
      </p:sp>
      <p:pic>
        <p:nvPicPr>
          <p:cNvPr id="4" name="Content Placeholder 3" descr="9.8 MaintEffort.eps"/>
          <p:cNvPicPr>
            <a:picLocks noGrp="1" noChangeAspect="1"/>
          </p:cNvPicPr>
          <p:nvPr>
            <p:ph idx="1"/>
          </p:nvPr>
        </p:nvPicPr>
        <mc:AlternateContent>
          <mc:Choice xmlns:ma="http://schemas.microsoft.com/office/mac/drawingml/2008/main" Requires="ma">
            <p:blipFill>
              <a:blip r:embed="rId2"/>
              <a:srcRect l="-40915" r="-40915"/>
              <a:stretch>
                <a:fillRect/>
              </a:stretch>
            </p:blipFill>
          </mc:Choice>
          <mc:Fallback>
            <p:blipFill>
              <a:blip r:embed="rId3"/>
              <a:srcRect l="-40915" r="-40915"/>
              <a:stretch>
                <a:fillRect/>
              </a:stretch>
            </p:blipFill>
          </mc:Fallback>
        </mc:AlternateContent>
        <p:spPr>
          <a:xfrm>
            <a:off x="1258051" y="1989226"/>
            <a:ext cx="6029691" cy="3316098"/>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TotalTime>
  <Words>740</Words>
  <Application>Microsoft Macintosh PowerPoint</Application>
  <PresentationFormat>On-screen Show (4:3)</PresentationFormat>
  <Paragraphs>68</Paragraphs>
  <Slides>16</Slides>
  <Notes>0</Notes>
  <HiddenSlides>0</HiddenSlides>
  <MMClips>0</MMClips>
  <ScaleCrop>false</ScaleCrop>
  <HeadingPairs>
    <vt:vector size="4" baseType="variant">
      <vt:variant>
        <vt:lpstr>Design Template</vt:lpstr>
      </vt:variant>
      <vt:variant>
        <vt:i4>1</vt:i4>
      </vt:variant>
      <vt:variant>
        <vt:lpstr>Slide Titles</vt:lpstr>
      </vt:variant>
      <vt:variant>
        <vt:i4>16</vt:i4>
      </vt:variant>
    </vt:vector>
  </HeadingPairs>
  <TitlesOfParts>
    <vt:vector size="17" baseType="lpstr">
      <vt:lpstr>Office Theme</vt:lpstr>
      <vt:lpstr>Figures – Chapter 9</vt:lpstr>
      <vt:lpstr>Figure 9.1  A spiral model of development and evolution </vt:lpstr>
      <vt:lpstr>Figure 9.2  Evolution and servicing </vt:lpstr>
      <vt:lpstr>Figure 9.3  Change identification and evolution processes </vt:lpstr>
      <vt:lpstr>Figure 9.4  The software evolution process </vt:lpstr>
      <vt:lpstr>Figure 9.5  Change implementation </vt:lpstr>
      <vt:lpstr>Figure 9.6 The emergency repair process</vt:lpstr>
      <vt:lpstr>Figure 9.7  Lehman’s laws </vt:lpstr>
      <vt:lpstr>Figure 9.8  Maintenance effort distribution </vt:lpstr>
      <vt:lpstr>Figure 9.9  Development and maintenance costs </vt:lpstr>
      <vt:lpstr>Figure 9.10  Maintenance prediction </vt:lpstr>
      <vt:lpstr>Figure 9.11 The reengineering process </vt:lpstr>
      <vt:lpstr>Figure 9.12 Reengineering approaches </vt:lpstr>
      <vt:lpstr>Figure 9.13  An example of a legacy system assessment </vt:lpstr>
      <vt:lpstr>Figure 9.14  Factors used in environment assessment </vt:lpstr>
      <vt:lpstr>Figure 9.15  Factors used in application assessment </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9</dc:title>
  <dc:creator>Ian Sommerville</dc:creator>
  <cp:lastModifiedBy>Ian Sommerville</cp:lastModifiedBy>
  <cp:revision>1</cp:revision>
  <dcterms:created xsi:type="dcterms:W3CDTF">2009-11-19T16:11:01Z</dcterms:created>
  <dcterms:modified xsi:type="dcterms:W3CDTF">2009-11-19T16:33:15Z</dcterms:modified>
</cp:coreProperties>
</file>