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Default Extension="docx" ContentType="application/vnd.openxmlformats-officedocument.wordprocessingml.document"/>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handoutMasterIdLst>
    <p:handoutMasterId r:id="rId85"/>
  </p:handoutMasterIdLst>
  <p:sldIdLst>
    <p:sldId id="256" r:id="rId2"/>
    <p:sldId id="257" r:id="rId3"/>
    <p:sldId id="391" r:id="rId4"/>
    <p:sldId id="387" r:id="rId5"/>
    <p:sldId id="260" r:id="rId6"/>
    <p:sldId id="390" r:id="rId7"/>
    <p:sldId id="389"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81" r:id="rId23"/>
    <p:sldId id="275" r:id="rId24"/>
    <p:sldId id="282"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33" r:id="rId51"/>
    <p:sldId id="334" r:id="rId52"/>
    <p:sldId id="335" r:id="rId53"/>
    <p:sldId id="336" r:id="rId54"/>
    <p:sldId id="337" r:id="rId55"/>
    <p:sldId id="338" r:id="rId56"/>
    <p:sldId id="339" r:id="rId57"/>
    <p:sldId id="340" r:id="rId58"/>
    <p:sldId id="343" r:id="rId59"/>
    <p:sldId id="341" r:id="rId60"/>
    <p:sldId id="342" r:id="rId61"/>
    <p:sldId id="344" r:id="rId62"/>
    <p:sldId id="345" r:id="rId63"/>
    <p:sldId id="346" r:id="rId64"/>
    <p:sldId id="347" r:id="rId65"/>
    <p:sldId id="348" r:id="rId66"/>
    <p:sldId id="349" r:id="rId67"/>
    <p:sldId id="350" r:id="rId68"/>
    <p:sldId id="351" r:id="rId69"/>
    <p:sldId id="352" r:id="rId70"/>
    <p:sldId id="353" r:id="rId71"/>
    <p:sldId id="354" r:id="rId72"/>
    <p:sldId id="355" r:id="rId73"/>
    <p:sldId id="359" r:id="rId74"/>
    <p:sldId id="361" r:id="rId75"/>
    <p:sldId id="362" r:id="rId76"/>
    <p:sldId id="383" r:id="rId77"/>
    <p:sldId id="384" r:id="rId78"/>
    <p:sldId id="392" r:id="rId79"/>
    <p:sldId id="395" r:id="rId80"/>
    <p:sldId id="393" r:id="rId81"/>
    <p:sldId id="385" r:id="rId82"/>
    <p:sldId id="394" r:id="rId83"/>
    <p:sldId id="386" r:id="rId84"/>
  </p:sldIdLst>
  <p:sldSz cx="9144000" cy="6858000" type="screen4x3"/>
  <p:notesSz cx="6858000" cy="9144000"/>
  <p:defaultTextStyle>
    <a:defPPr>
      <a:defRPr lang="es-E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CC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9044" autoAdjust="0"/>
    <p:restoredTop sz="94558" autoAdjust="0"/>
  </p:normalViewPr>
  <p:slideViewPr>
    <p:cSldViewPr>
      <p:cViewPr>
        <p:scale>
          <a:sx n="66" d="100"/>
          <a:sy n="66" d="100"/>
        </p:scale>
        <p:origin x="-1278" y="-29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7948"/>
    </p:cViewPr>
  </p:sorterViewPr>
  <p:notesViewPr>
    <p:cSldViewPr>
      <p:cViewPr varScale="1">
        <p:scale>
          <a:sx n="57" d="100"/>
          <a:sy n="57" d="100"/>
        </p:scale>
        <p:origin x="-2814"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E6EC23-8EFA-4B88-B35A-408B2CF971DB}" type="datetimeFigureOut">
              <a:rPr lang="en-US" smtClean="0"/>
              <a:pPr/>
              <a:t>4/9/2012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1A19D56-0B11-4EE9-9745-7072BF8CAD99}"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endParaRPr lang="es-ES"/>
          </a:p>
        </p:txBody>
      </p:sp>
      <p:sp>
        <p:nvSpPr>
          <p:cNvPr id="17" name="Footer Placeholder 16"/>
          <p:cNvSpPr>
            <a:spLocks noGrp="1"/>
          </p:cNvSpPr>
          <p:nvPr>
            <p:ph type="ftr" sz="quarter" idx="11"/>
          </p:nvPr>
        </p:nvSpPr>
        <p:spPr/>
        <p:txBody>
          <a:bodyPr/>
          <a:lstStyle/>
          <a:p>
            <a:endParaRPr lang="es-E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5D0D85B-1AAA-41F8-B521-952919C7B60A}" type="slidenum">
              <a:rPr lang="es-ES" smtClean="0"/>
              <a:pPr/>
              <a:t>‹#›</a:t>
            </a:fld>
            <a:endParaRPr lang="es-E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5A731FD-D431-4D3B-8713-70AC46499095}" type="slidenum">
              <a:rPr lang="es-ES" smtClean="0"/>
              <a:pPr/>
              <a:t>‹#›</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700A12F6-12D2-4707-92F8-69D980D48786}" type="slidenum">
              <a:rPr lang="es-ES" smtClean="0"/>
              <a:pPr/>
              <a:t>‹#›</a:t>
            </a:fld>
            <a:endParaRPr lang="es-E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4361688" y="1026372"/>
            <a:ext cx="457200" cy="441325"/>
          </a:xfrm>
        </p:spPr>
        <p:txBody>
          <a:bodyPr/>
          <a:lstStyle/>
          <a:p>
            <a:fld id="{7C0B574F-B38A-48ED-8F65-BE6A552D0A90}" type="slidenum">
              <a:rPr lang="es-ES" smtClean="0"/>
              <a:pPr/>
              <a:t>‹#›</a:t>
            </a:fld>
            <a:endParaRPr lang="es-E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s-ES"/>
          </a:p>
        </p:txBody>
      </p:sp>
      <p:sp>
        <p:nvSpPr>
          <p:cNvPr id="4" name="Date Placeholder 3"/>
          <p:cNvSpPr>
            <a:spLocks noGrp="1"/>
          </p:cNvSpPr>
          <p:nvPr>
            <p:ph type="dt" sz="half" idx="10"/>
          </p:nvPr>
        </p:nvSpPr>
        <p:spPr/>
        <p:txBody>
          <a:bodyPr/>
          <a:lstStyle/>
          <a:p>
            <a:endParaRPr lang="es-E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F7534A5-ECF2-46BF-8382-24625035D6B7}" type="slidenum">
              <a:rPr lang="es-ES" smtClean="0"/>
              <a:pPr/>
              <a:t>‹#›</a:t>
            </a:fld>
            <a:endParaRPr lang="es-E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EED75BA-85FC-4628-86A2-8FB7261E565D}" type="slidenum">
              <a:rPr lang="es-ES" smtClean="0"/>
              <a:pPr/>
              <a:t>‹#›</a:t>
            </a:fld>
            <a:endParaRPr lang="es-E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endParaRPr lang="es-ES"/>
          </a:p>
        </p:txBody>
      </p:sp>
      <p:sp>
        <p:nvSpPr>
          <p:cNvPr id="8" name="Footer Placeholder 7"/>
          <p:cNvSpPr>
            <a:spLocks noGrp="1"/>
          </p:cNvSpPr>
          <p:nvPr>
            <p:ph type="ftr" sz="quarter" idx="11"/>
          </p:nvPr>
        </p:nvSpPr>
        <p:spPr>
          <a:xfrm>
            <a:off x="304800" y="6409944"/>
            <a:ext cx="3581400" cy="365760"/>
          </a:xfrm>
        </p:spPr>
        <p:txBody>
          <a:bodyPr/>
          <a:lstStyle/>
          <a:p>
            <a:endParaRPr lang="es-E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CEA5DC30-F10B-4156-8C7B-E8C5C5DD13BF}" type="slidenum">
              <a:rPr lang="es-ES" smtClean="0"/>
              <a:pPr/>
              <a:t>‹#›</a:t>
            </a:fld>
            <a:endParaRPr lang="es-E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a:xfrm>
            <a:off x="4343400" y="1036020"/>
            <a:ext cx="457200" cy="441325"/>
          </a:xfrm>
        </p:spPr>
        <p:txBody>
          <a:bodyPr/>
          <a:lstStyle/>
          <a:p>
            <a:fld id="{20AFAD08-A5FC-44D4-AF24-D281F7E93F90}" type="slidenum">
              <a:rPr lang="es-ES" smtClean="0"/>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C46C85A-ACA1-49BE-8EF0-616F4C6AAFC6}" type="slidenum">
              <a:rPr lang="es-ES" smtClean="0"/>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D790E321-A773-4E16-85D0-28239501EC75}" type="slidenum">
              <a:rPr lang="es-ES" smtClean="0"/>
              <a:pPr/>
              <a:t>‹#›</a:t>
            </a:fld>
            <a:endParaRPr lang="es-E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endParaRPr lang="es-ES"/>
          </a:p>
        </p:txBody>
      </p:sp>
      <p:sp>
        <p:nvSpPr>
          <p:cNvPr id="6" name="Footer Placeholder 5"/>
          <p:cNvSpPr>
            <a:spLocks noGrp="1"/>
          </p:cNvSpPr>
          <p:nvPr>
            <p:ph type="ftr" sz="quarter" idx="11"/>
          </p:nvPr>
        </p:nvSpPr>
        <p:spPr>
          <a:xfrm>
            <a:off x="301752" y="6410848"/>
            <a:ext cx="3383280" cy="365760"/>
          </a:xfrm>
        </p:spPr>
        <p:txBody>
          <a:bodyPr/>
          <a:lstStyle/>
          <a:p>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3EB566A6-8BDF-44EF-B11D-C972B90AF32F}" type="slidenum">
              <a:rPr lang="es-ES" smtClean="0"/>
              <a:pPr/>
              <a:t>‹#›</a:t>
            </a:fld>
            <a:endParaRPr lang="es-E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endParaRPr lang="es-ES"/>
          </a:p>
        </p:txBody>
      </p:sp>
      <p:sp>
        <p:nvSpPr>
          <p:cNvPr id="6" name="Footer Placeholder 5"/>
          <p:cNvSpPr>
            <a:spLocks noGrp="1"/>
          </p:cNvSpPr>
          <p:nvPr>
            <p:ph type="ftr" sz="quarter" idx="11"/>
          </p:nvPr>
        </p:nvSpPr>
        <p:spPr>
          <a:xfrm>
            <a:off x="301752" y="6410848"/>
            <a:ext cx="3584448" cy="365760"/>
          </a:xfrm>
        </p:spPr>
        <p:txBody>
          <a:bodyPr/>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endParaRPr lang="es-E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s-E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2F3BBE42-2DDC-4E3E-9C17-449ADD43DECD}" type="slidenum">
              <a:rPr lang="es-ES" smtClean="0"/>
              <a:pPr/>
              <a:t>‹#›</a:t>
            </a:fld>
            <a:endParaRPr lang="es-E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upload.wikimedia.org/wikipedia/commons/e/ef/CompilationScheme-Spanish.png" TargetMode="External"/><Relationship Id="rId1" Type="http://schemas.openxmlformats.org/officeDocument/2006/relationships/slideLayout" Target="../slideLayouts/slideLayout7.xml"/><Relationship Id="rId4" Type="http://schemas.openxmlformats.org/officeDocument/2006/relationships/image" Target="../media/image6.gif"/></Relationships>
</file>

<file path=ppt/slides/_rels/slide7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package" Target="../embeddings/Microsoft_Office_Word_Document1.docx"/></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3568" y="620688"/>
            <a:ext cx="7772400" cy="1143000"/>
          </a:xfrm>
        </p:spPr>
        <p:txBody>
          <a:bodyPr/>
          <a:lstStyle/>
          <a:p>
            <a:r>
              <a:rPr lang="es-MX" dirty="0"/>
              <a:t>LENGUAJES Y AUTOMATAS</a:t>
            </a:r>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457200" y="1046341"/>
            <a:ext cx="8015336" cy="5262979"/>
          </a:xfrm>
          <a:prstGeom prst="rect">
            <a:avLst/>
          </a:prstGeom>
          <a:noFill/>
          <a:ln w="9525">
            <a:noFill/>
            <a:miter lim="800000"/>
            <a:headEnd/>
            <a:tailEnd/>
          </a:ln>
          <a:effectLst/>
        </p:spPr>
        <p:txBody>
          <a:bodyPr wrap="none">
            <a:spAutoFit/>
          </a:bodyPr>
          <a:lstStyle/>
          <a:p>
            <a:r>
              <a:rPr lang="es-MX" b="1" dirty="0" smtClean="0"/>
              <a:t>Representación </a:t>
            </a:r>
            <a:r>
              <a:rPr lang="es-MX" b="1" dirty="0" err="1"/>
              <a:t>finíta</a:t>
            </a:r>
            <a:r>
              <a:rPr lang="es-MX" b="1" dirty="0"/>
              <a:t> del </a:t>
            </a:r>
            <a:r>
              <a:rPr lang="es-MX" b="1" dirty="0" smtClean="0"/>
              <a:t>lenguaje</a:t>
            </a:r>
            <a:endParaRPr lang="es-MX" b="1" dirty="0"/>
          </a:p>
          <a:p>
            <a:r>
              <a:rPr lang="es-MX" dirty="0"/>
              <a:t>Un</a:t>
            </a:r>
            <a:r>
              <a:rPr lang="es-MX" b="1" dirty="0"/>
              <a:t> lenguaje</a:t>
            </a:r>
            <a:r>
              <a:rPr lang="es-MX" dirty="0"/>
              <a:t> consiste de un grupo de cadenas de un alfabeto.</a:t>
            </a:r>
          </a:p>
          <a:p>
            <a:r>
              <a:rPr lang="es-MX" dirty="0"/>
              <a:t>Usualmente ciertas restricciones se aplican a las cadenas de </a:t>
            </a:r>
          </a:p>
          <a:p>
            <a:r>
              <a:rPr lang="es-MX" dirty="0"/>
              <a:t>el lenguaje.  Por ejemplo el lenguaje Español consiste de </a:t>
            </a:r>
          </a:p>
          <a:p>
            <a:r>
              <a:rPr lang="es-MX" dirty="0"/>
              <a:t>todas las cadenas de palabras que nosotros llamamos oraciones.</a:t>
            </a:r>
          </a:p>
          <a:p>
            <a:r>
              <a:rPr lang="es-MX" dirty="0"/>
              <a:t>No todas las combinaciones de palabras forman oraciones. De</a:t>
            </a:r>
          </a:p>
          <a:p>
            <a:r>
              <a:rPr lang="es-MX" dirty="0" smtClean="0"/>
              <a:t>allí </a:t>
            </a:r>
            <a:r>
              <a:rPr lang="es-MX" dirty="0"/>
              <a:t>que un lenguaje consiste de un subconjunto de el conjunto</a:t>
            </a:r>
          </a:p>
          <a:p>
            <a:r>
              <a:rPr lang="es-MX" dirty="0"/>
              <a:t>de todas las posibles cadenas que se pueden formar de el</a:t>
            </a:r>
          </a:p>
          <a:p>
            <a:r>
              <a:rPr lang="es-MX" dirty="0"/>
              <a:t>alfabeto. </a:t>
            </a:r>
          </a:p>
          <a:p>
            <a:endParaRPr lang="es-MX" dirty="0"/>
          </a:p>
          <a:p>
            <a:r>
              <a:rPr lang="es-MX" b="1" dirty="0"/>
              <a:t>Ejemplo:</a:t>
            </a:r>
            <a:r>
              <a:rPr lang="es-MX" dirty="0"/>
              <a:t> El lenguaje L de cadenas de el alfabeto </a:t>
            </a:r>
            <a:r>
              <a:rPr lang="es-MX" i="1" dirty="0"/>
              <a:t>{</a:t>
            </a:r>
            <a:r>
              <a:rPr lang="es-MX" i="1" dirty="0" err="1"/>
              <a:t>a,b</a:t>
            </a:r>
            <a:r>
              <a:rPr lang="es-MX" i="1" dirty="0"/>
              <a:t>}</a:t>
            </a:r>
            <a:r>
              <a:rPr lang="es-MX" dirty="0"/>
              <a:t> en </a:t>
            </a:r>
          </a:p>
          <a:p>
            <a:r>
              <a:rPr lang="es-MX" dirty="0"/>
              <a:t>donde cada cadena comienza con una </a:t>
            </a:r>
            <a:r>
              <a:rPr lang="es-MX" i="1" dirty="0"/>
              <a:t>a</a:t>
            </a:r>
            <a:r>
              <a:rPr lang="es-MX" dirty="0"/>
              <a:t> y tiene longitud par.</a:t>
            </a:r>
          </a:p>
          <a:p>
            <a:r>
              <a:rPr lang="es-MX" dirty="0"/>
              <a:t>Las cadenas </a:t>
            </a:r>
            <a:r>
              <a:rPr lang="es-MX" dirty="0" err="1"/>
              <a:t>aa</a:t>
            </a:r>
            <a:r>
              <a:rPr lang="es-MX" dirty="0"/>
              <a:t>, ab, </a:t>
            </a:r>
            <a:r>
              <a:rPr lang="es-MX" dirty="0" err="1"/>
              <a:t>aaaa</a:t>
            </a:r>
            <a:r>
              <a:rPr lang="es-MX" dirty="0"/>
              <a:t>, </a:t>
            </a:r>
            <a:r>
              <a:rPr lang="es-MX" dirty="0" err="1"/>
              <a:t>abbb</a:t>
            </a:r>
            <a:r>
              <a:rPr lang="es-MX" dirty="0"/>
              <a:t>, abab, </a:t>
            </a:r>
            <a:r>
              <a:rPr lang="es-MX" dirty="0" err="1"/>
              <a:t>abbbaaba</a:t>
            </a:r>
            <a:r>
              <a:rPr lang="es-MX" dirty="0"/>
              <a:t> forman parte</a:t>
            </a:r>
          </a:p>
          <a:p>
            <a:r>
              <a:rPr lang="es-MX" dirty="0"/>
              <a:t>de ese lenguaje.</a:t>
            </a:r>
            <a:endParaRPr lang="es-ES" dirty="0"/>
          </a:p>
        </p:txBody>
      </p:sp>
      <p:sp>
        <p:nvSpPr>
          <p:cNvPr id="5" name="Rectangle 2"/>
          <p:cNvSpPr txBox="1">
            <a:spLocks noChangeArrowheads="1"/>
          </p:cNvSpPr>
          <p:nvPr/>
        </p:nvSpPr>
        <p:spPr>
          <a:xfrm>
            <a:off x="467544" y="332656"/>
            <a:ext cx="8424936" cy="500608"/>
          </a:xfrm>
          <a:prstGeom prst="rect">
            <a:avLst/>
          </a:prstGeom>
        </p:spPr>
        <p:txBody>
          <a:bodyPr vert="horz" anchor="b">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MX" sz="3300" dirty="0" smtClean="0">
                <a:solidFill>
                  <a:schemeClr val="accent3">
                    <a:shade val="75000"/>
                  </a:schemeClr>
                </a:solidFill>
                <a:latin typeface="+mj-lt"/>
                <a:ea typeface="+mj-ea"/>
                <a:cs typeface="+mj-cs"/>
              </a:rPr>
              <a:t>LENGUAJES</a:t>
            </a:r>
            <a:endParaRPr kumimoji="0" lang="es-ES" sz="3300" b="0" u="none" strike="noStrike" kern="1200" cap="none" spc="0" normalizeH="0" baseline="0" noProof="0" dirty="0">
              <a:ln>
                <a:noFill/>
              </a:ln>
              <a:solidFill>
                <a:schemeClr val="accent3">
                  <a:shade val="75000"/>
                </a:schemeClr>
              </a:solidFill>
              <a:effectLst/>
              <a:uLnTx/>
              <a:uFillTx/>
              <a:latin typeface="+mj-lt"/>
              <a:ea typeface="+mj-ea"/>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457200" y="838200"/>
            <a:ext cx="8366125" cy="3013075"/>
          </a:xfrm>
          <a:prstGeom prst="rect">
            <a:avLst/>
          </a:prstGeom>
          <a:noFill/>
          <a:ln w="9525">
            <a:noFill/>
            <a:miter lim="800000"/>
            <a:headEnd/>
            <a:tailEnd/>
          </a:ln>
          <a:effectLst/>
        </p:spPr>
        <p:txBody>
          <a:bodyPr wrap="none">
            <a:spAutoFit/>
          </a:bodyPr>
          <a:lstStyle/>
          <a:p>
            <a:pPr marL="495300" indent="-495300"/>
            <a:r>
              <a:rPr lang="es-MX"/>
              <a:t>El lenguaje anterior se puede definir recursivamente como:</a:t>
            </a:r>
          </a:p>
          <a:p>
            <a:pPr marL="495300" indent="-495300"/>
            <a:endParaRPr lang="es-MX"/>
          </a:p>
          <a:p>
            <a:pPr marL="495300" indent="-495300">
              <a:buFontTx/>
              <a:buAutoNum type="romanLcParenR"/>
            </a:pPr>
            <a:r>
              <a:rPr lang="es-MX" b="1"/>
              <a:t>Base</a:t>
            </a:r>
            <a:r>
              <a:rPr lang="es-MX"/>
              <a:t>: </a:t>
            </a:r>
            <a:r>
              <a:rPr lang="es-MX" i="1"/>
              <a:t>aa, ab</a:t>
            </a:r>
            <a:r>
              <a:rPr lang="es-MX"/>
              <a:t> son miembros de L.</a:t>
            </a:r>
          </a:p>
          <a:p>
            <a:pPr marL="495300" indent="-495300">
              <a:buFontTx/>
              <a:buAutoNum type="romanLcParenR"/>
            </a:pPr>
            <a:r>
              <a:rPr lang="es-MX" b="1"/>
              <a:t>Paso recursivo</a:t>
            </a:r>
            <a:r>
              <a:rPr lang="es-MX"/>
              <a:t>: Si </a:t>
            </a:r>
            <a:r>
              <a:rPr lang="es-MX" i="1"/>
              <a:t>u</a:t>
            </a:r>
            <a:r>
              <a:rPr lang="es-MX"/>
              <a:t> es miembro de L, Entonces</a:t>
            </a:r>
          </a:p>
          <a:p>
            <a:pPr marL="495300" indent="-495300"/>
            <a:r>
              <a:rPr lang="es-MX"/>
              <a:t>				</a:t>
            </a:r>
            <a:r>
              <a:rPr lang="es-MX" i="1"/>
              <a:t>uaa, uab, uba, ubb</a:t>
            </a:r>
            <a:r>
              <a:rPr lang="es-MX"/>
              <a:t> son miembros de L.</a:t>
            </a:r>
          </a:p>
          <a:p>
            <a:pPr marL="495300" indent="-495300">
              <a:buFontTx/>
              <a:buAutoNum type="romanLcParenR" startAt="3"/>
            </a:pPr>
            <a:r>
              <a:rPr lang="es-MX" b="1"/>
              <a:t>Cierre</a:t>
            </a:r>
            <a:r>
              <a:rPr lang="es-MX"/>
              <a:t> (Closure): Una cadena </a:t>
            </a:r>
            <a:r>
              <a:rPr lang="es-MX" i="1"/>
              <a:t>u</a:t>
            </a:r>
            <a:r>
              <a:rPr lang="es-MX"/>
              <a:t> es miembro de L solo si puede</a:t>
            </a:r>
          </a:p>
          <a:p>
            <a:pPr marL="495300" indent="-495300"/>
            <a:r>
              <a:rPr lang="es-MX"/>
              <a:t>		ser obtenida de los elementos base por un número finíto </a:t>
            </a:r>
          </a:p>
          <a:p>
            <a:pPr marL="495300" indent="-495300"/>
            <a:r>
              <a:rPr lang="es-MX"/>
              <a:t>		de aplicaciones del paso recursivo.</a:t>
            </a:r>
            <a:endParaRPr lang="es-ES"/>
          </a:p>
        </p:txBody>
      </p:sp>
      <p:sp>
        <p:nvSpPr>
          <p:cNvPr id="6" name="Rectangle 2"/>
          <p:cNvSpPr txBox="1">
            <a:spLocks noChangeArrowheads="1"/>
          </p:cNvSpPr>
          <p:nvPr/>
        </p:nvSpPr>
        <p:spPr>
          <a:xfrm>
            <a:off x="467544" y="332656"/>
            <a:ext cx="8424936" cy="500608"/>
          </a:xfrm>
          <a:prstGeom prst="rect">
            <a:avLst/>
          </a:prstGeom>
        </p:spPr>
        <p:txBody>
          <a:bodyPr vert="horz" anchor="b">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MX" sz="3300" dirty="0" smtClean="0">
                <a:solidFill>
                  <a:schemeClr val="accent3">
                    <a:shade val="75000"/>
                  </a:schemeClr>
                </a:solidFill>
                <a:latin typeface="+mj-lt"/>
                <a:ea typeface="+mj-ea"/>
                <a:cs typeface="+mj-cs"/>
              </a:rPr>
              <a:t>LENGUAJES</a:t>
            </a:r>
            <a:endParaRPr kumimoji="0" lang="es-ES" sz="3300" b="0" u="none" strike="noStrike" kern="1200" cap="none" spc="0" normalizeH="0" baseline="0" noProof="0" dirty="0">
              <a:ln>
                <a:noFill/>
              </a:ln>
              <a:solidFill>
                <a:schemeClr val="accent3">
                  <a:shade val="75000"/>
                </a:schemeClr>
              </a:solidFill>
              <a:effectLst/>
              <a:uLnTx/>
              <a:uFillTx/>
              <a:latin typeface="+mj-lt"/>
              <a:ea typeface="+mj-ea"/>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457200" y="304800"/>
            <a:ext cx="8366125" cy="6299200"/>
          </a:xfrm>
          <a:prstGeom prst="rect">
            <a:avLst/>
          </a:prstGeom>
          <a:noFill/>
          <a:ln w="9525">
            <a:noFill/>
            <a:miter lim="800000"/>
            <a:headEnd/>
            <a:tailEnd/>
          </a:ln>
          <a:effectLst/>
        </p:spPr>
        <p:txBody>
          <a:bodyPr wrap="none">
            <a:spAutoFit/>
          </a:bodyPr>
          <a:lstStyle/>
          <a:p>
            <a:pPr marL="495300" indent="-495300"/>
            <a:r>
              <a:rPr lang="es-MX" b="1"/>
              <a:t>Ejemplo</a:t>
            </a:r>
            <a:r>
              <a:rPr lang="es-MX"/>
              <a:t>: El lenguaje L consiste de cadenas del alfabeto {a,b}</a:t>
            </a:r>
          </a:p>
          <a:p>
            <a:pPr marL="495300" indent="-495300"/>
            <a:r>
              <a:rPr lang="es-MX"/>
              <a:t>en donde cada ocurrencia de b es inmediatamente precedida </a:t>
            </a:r>
          </a:p>
          <a:p>
            <a:pPr marL="495300" indent="-495300"/>
            <a:r>
              <a:rPr lang="es-MX"/>
              <a:t>por una a. Por ejemplo, </a:t>
            </a:r>
            <a:r>
              <a:rPr lang="es-MX" b="1">
                <a:latin typeface="Symbol" pitchFamily="18" charset="2"/>
              </a:rPr>
              <a:t>l, </a:t>
            </a:r>
            <a:r>
              <a:rPr lang="es-MX"/>
              <a:t>a, abaab estan en L y bb, bab, abb </a:t>
            </a:r>
          </a:p>
          <a:p>
            <a:pPr marL="495300" indent="-495300"/>
            <a:r>
              <a:rPr lang="es-MX"/>
              <a:t>no estan en L.</a:t>
            </a:r>
            <a:r>
              <a:rPr lang="es-MX" b="1">
                <a:latin typeface="Symbol" pitchFamily="18" charset="2"/>
              </a:rPr>
              <a:t> </a:t>
            </a:r>
          </a:p>
          <a:p>
            <a:pPr marL="495300" indent="-495300"/>
            <a:endParaRPr lang="es-MX" b="1">
              <a:latin typeface="Symbol" pitchFamily="18" charset="2"/>
            </a:endParaRPr>
          </a:p>
          <a:p>
            <a:pPr marL="495300" indent="-495300">
              <a:buFontTx/>
              <a:buAutoNum type="romanLcParenR"/>
            </a:pPr>
            <a:r>
              <a:rPr lang="es-MX" b="1"/>
              <a:t>Base</a:t>
            </a:r>
            <a:r>
              <a:rPr lang="es-MX"/>
              <a:t>: </a:t>
            </a:r>
            <a:r>
              <a:rPr lang="es-MX" b="1">
                <a:latin typeface="Symbol" pitchFamily="18" charset="2"/>
              </a:rPr>
              <a:t>l</a:t>
            </a:r>
            <a:r>
              <a:rPr lang="es-MX"/>
              <a:t> es miembro de L.</a:t>
            </a:r>
          </a:p>
          <a:p>
            <a:pPr marL="495300" indent="-495300">
              <a:buFontTx/>
              <a:buAutoNum type="romanLcParenR"/>
            </a:pPr>
            <a:r>
              <a:rPr lang="es-MX" b="1"/>
              <a:t>Paso recursivo</a:t>
            </a:r>
            <a:r>
              <a:rPr lang="es-MX"/>
              <a:t>: Si </a:t>
            </a:r>
            <a:r>
              <a:rPr lang="es-MX" i="1"/>
              <a:t>u</a:t>
            </a:r>
            <a:r>
              <a:rPr lang="es-MX"/>
              <a:t> es miembro de L, Entonces</a:t>
            </a:r>
          </a:p>
          <a:p>
            <a:pPr marL="495300" indent="-495300"/>
            <a:r>
              <a:rPr lang="es-MX"/>
              <a:t>				</a:t>
            </a:r>
            <a:r>
              <a:rPr lang="es-MX" i="1"/>
              <a:t>ua, uab</a:t>
            </a:r>
            <a:r>
              <a:rPr lang="es-MX"/>
              <a:t> son miembros de L.</a:t>
            </a:r>
          </a:p>
          <a:p>
            <a:pPr marL="495300" indent="-495300">
              <a:buFontTx/>
              <a:buAutoNum type="romanLcParenR" startAt="3"/>
            </a:pPr>
            <a:r>
              <a:rPr lang="es-MX" b="1"/>
              <a:t>Cierre</a:t>
            </a:r>
            <a:r>
              <a:rPr lang="es-MX"/>
              <a:t> (Closure): Una cadena </a:t>
            </a:r>
            <a:r>
              <a:rPr lang="es-MX" i="1"/>
              <a:t>u</a:t>
            </a:r>
            <a:r>
              <a:rPr lang="es-MX"/>
              <a:t> es miembro de L solo si puede</a:t>
            </a:r>
          </a:p>
          <a:p>
            <a:pPr marL="495300" indent="-495300"/>
            <a:r>
              <a:rPr lang="es-MX"/>
              <a:t>		ser obtenida de los elementos base por un número finíto </a:t>
            </a:r>
          </a:p>
          <a:p>
            <a:pPr marL="495300" indent="-495300"/>
            <a:r>
              <a:rPr lang="es-MX"/>
              <a:t>		de aplicaciones del paso recursivo.</a:t>
            </a:r>
          </a:p>
          <a:p>
            <a:pPr marL="495300" indent="-495300"/>
            <a:endParaRPr lang="es-MX"/>
          </a:p>
          <a:p>
            <a:pPr marL="495300" indent="-495300"/>
            <a:r>
              <a:rPr lang="es-MX"/>
              <a:t>Definiciones recursivas como la anterior son una herramienta</a:t>
            </a:r>
          </a:p>
          <a:p>
            <a:pPr marL="495300" indent="-495300"/>
            <a:r>
              <a:rPr lang="es-MX"/>
              <a:t>para definir las cadenas de un lenguaje. Sin embargo esta técnica </a:t>
            </a:r>
          </a:p>
          <a:p>
            <a:pPr marL="495300" indent="-495300"/>
            <a:r>
              <a:rPr lang="es-MX"/>
              <a:t>no es suficiente para definir lenguajes complejos como los </a:t>
            </a:r>
          </a:p>
          <a:p>
            <a:pPr marL="495300" indent="-495300"/>
            <a:r>
              <a:rPr lang="es-MX" i="1"/>
              <a:t>Lenguajes de Programación</a:t>
            </a:r>
            <a:r>
              <a:rPr lang="es-MX"/>
              <a:t>.</a:t>
            </a:r>
            <a:endParaRPr lang="es-ES"/>
          </a:p>
          <a:p>
            <a:pPr marL="495300" indent="-495300"/>
            <a:endParaRPr lang="es-ES" b="1">
              <a:latin typeface="Symbol" pitchFamily="18" charset="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609600" y="838200"/>
            <a:ext cx="7970838" cy="4473575"/>
          </a:xfrm>
          <a:prstGeom prst="rect">
            <a:avLst/>
          </a:prstGeom>
          <a:noFill/>
          <a:ln w="9525">
            <a:noFill/>
            <a:miter lim="800000"/>
            <a:headEnd/>
            <a:tailEnd/>
          </a:ln>
          <a:effectLst/>
        </p:spPr>
        <p:txBody>
          <a:bodyPr wrap="none">
            <a:spAutoFit/>
          </a:bodyPr>
          <a:lstStyle/>
          <a:p>
            <a:r>
              <a:rPr lang="es-MX"/>
              <a:t>Otra técnica para construír lenguajes es usar operaciones de </a:t>
            </a:r>
          </a:p>
          <a:p>
            <a:r>
              <a:rPr lang="es-MX"/>
              <a:t>conjuntos (sets) para construír, desde conjuntos mas simples </a:t>
            </a:r>
          </a:p>
          <a:p>
            <a:r>
              <a:rPr lang="es-MX"/>
              <a:t>conjuntos complejos de cadenas.</a:t>
            </a:r>
          </a:p>
          <a:p>
            <a:endParaRPr lang="es-MX"/>
          </a:p>
          <a:p>
            <a:r>
              <a:rPr lang="es-MX"/>
              <a:t>Por ejemplo La concatenación de los lenguajes X y Y, denotada</a:t>
            </a:r>
          </a:p>
          <a:p>
            <a:r>
              <a:rPr lang="es-MX"/>
              <a:t>XY, es el lenguaje</a:t>
            </a:r>
          </a:p>
          <a:p>
            <a:r>
              <a:rPr lang="es-MX"/>
              <a:t>	XY = {</a:t>
            </a:r>
            <a:r>
              <a:rPr lang="es-MX" i="1"/>
              <a:t>uv</a:t>
            </a:r>
            <a:r>
              <a:rPr lang="es-MX"/>
              <a:t> | </a:t>
            </a:r>
            <a:r>
              <a:rPr lang="es-MX" i="1"/>
              <a:t>u</a:t>
            </a:r>
            <a:r>
              <a:rPr lang="es-MX"/>
              <a:t> es miembro de X y </a:t>
            </a:r>
            <a:r>
              <a:rPr lang="es-MX" i="1"/>
              <a:t>v </a:t>
            </a:r>
            <a:r>
              <a:rPr lang="es-MX"/>
              <a:t>es miembro de Y}</a:t>
            </a:r>
          </a:p>
          <a:p>
            <a:endParaRPr lang="es-MX"/>
          </a:p>
          <a:p>
            <a:r>
              <a:rPr lang="es-MX"/>
              <a:t>La concatenación de X consigo mismo </a:t>
            </a:r>
            <a:r>
              <a:rPr lang="es-MX" i="1"/>
              <a:t>n</a:t>
            </a:r>
            <a:r>
              <a:rPr lang="es-MX"/>
              <a:t> veces es denotada </a:t>
            </a:r>
          </a:p>
          <a:p>
            <a:r>
              <a:rPr lang="es-MX"/>
              <a:t>como X</a:t>
            </a:r>
            <a:r>
              <a:rPr lang="es-MX" baseline="30000"/>
              <a:t>n</a:t>
            </a:r>
            <a:r>
              <a:rPr lang="es-MX"/>
              <a:t>. X</a:t>
            </a:r>
            <a:r>
              <a:rPr lang="es-MX" baseline="30000"/>
              <a:t>0</a:t>
            </a:r>
            <a:r>
              <a:rPr lang="es-MX"/>
              <a:t> es definida como {</a:t>
            </a:r>
            <a:r>
              <a:rPr lang="es-MX" b="1">
                <a:latin typeface="Symbol" pitchFamily="18" charset="2"/>
              </a:rPr>
              <a:t>l</a:t>
            </a:r>
            <a:r>
              <a:rPr lang="es-MX">
                <a:latin typeface="Symbol" pitchFamily="18" charset="2"/>
              </a:rPr>
              <a:t>}.</a:t>
            </a:r>
          </a:p>
          <a:p>
            <a:endParaRPr lang="es-MX">
              <a:latin typeface="Symbol" pitchFamily="18" charset="2"/>
            </a:endParaRPr>
          </a:p>
          <a:p>
            <a:endParaRPr lang="es-ES" b="1">
              <a:latin typeface="Symbol" pitchFamily="18" charset="2"/>
            </a:endParaRPr>
          </a:p>
        </p:txBody>
      </p:sp>
      <p:sp>
        <p:nvSpPr>
          <p:cNvPr id="6" name="Rectangle 2"/>
          <p:cNvSpPr txBox="1">
            <a:spLocks noChangeArrowheads="1"/>
          </p:cNvSpPr>
          <p:nvPr/>
        </p:nvSpPr>
        <p:spPr>
          <a:xfrm>
            <a:off x="467544" y="332656"/>
            <a:ext cx="8424936" cy="500608"/>
          </a:xfrm>
          <a:prstGeom prst="rect">
            <a:avLst/>
          </a:prstGeom>
        </p:spPr>
        <p:txBody>
          <a:bodyPr vert="horz" anchor="b">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MX" sz="3300" dirty="0" smtClean="0">
                <a:solidFill>
                  <a:schemeClr val="accent3">
                    <a:shade val="75000"/>
                  </a:schemeClr>
                </a:solidFill>
                <a:latin typeface="+mj-lt"/>
                <a:ea typeface="+mj-ea"/>
                <a:cs typeface="+mj-cs"/>
              </a:rPr>
              <a:t>LENGUAJES</a:t>
            </a:r>
            <a:endParaRPr kumimoji="0" lang="es-ES" sz="3300" b="0" u="none" strike="noStrike" kern="1200" cap="none" spc="0" normalizeH="0" baseline="0" noProof="0" dirty="0">
              <a:ln>
                <a:noFill/>
              </a:ln>
              <a:solidFill>
                <a:schemeClr val="accent3">
                  <a:shade val="75000"/>
                </a:schemeClr>
              </a:solidFill>
              <a:effectLst/>
              <a:uLnTx/>
              <a:uFillTx/>
              <a:latin typeface="+mj-lt"/>
              <a:ea typeface="+mj-ea"/>
              <a:cs typeface="+mj-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974725" y="879475"/>
            <a:ext cx="7613650" cy="4838700"/>
          </a:xfrm>
          <a:prstGeom prst="rect">
            <a:avLst/>
          </a:prstGeom>
          <a:noFill/>
          <a:ln w="9525">
            <a:noFill/>
            <a:miter lim="800000"/>
            <a:headEnd/>
            <a:tailEnd/>
          </a:ln>
          <a:effectLst/>
        </p:spPr>
        <p:txBody>
          <a:bodyPr wrap="none">
            <a:spAutoFit/>
          </a:bodyPr>
          <a:lstStyle/>
          <a:p>
            <a:r>
              <a:rPr lang="es-MX"/>
              <a:t>Ejemplo: Sea X = {a,b,c} y Y = {abb, ba}. Entonces</a:t>
            </a:r>
          </a:p>
          <a:p>
            <a:endParaRPr lang="es-MX"/>
          </a:p>
          <a:p>
            <a:r>
              <a:rPr lang="es-MX"/>
              <a:t>	XY = {aabb,babb,cabb,aba,bba,cba}</a:t>
            </a:r>
          </a:p>
          <a:p>
            <a:r>
              <a:rPr lang="es-MX"/>
              <a:t>	X</a:t>
            </a:r>
            <a:r>
              <a:rPr lang="es-MX" baseline="30000"/>
              <a:t>0</a:t>
            </a:r>
            <a:r>
              <a:rPr lang="es-MX"/>
              <a:t> =  {</a:t>
            </a:r>
            <a:r>
              <a:rPr lang="es-MX" b="1">
                <a:latin typeface="Symbol" pitchFamily="18" charset="2"/>
              </a:rPr>
              <a:t>l</a:t>
            </a:r>
            <a:r>
              <a:rPr lang="es-MX">
                <a:latin typeface="Symbol" pitchFamily="18" charset="2"/>
              </a:rPr>
              <a:t>}</a:t>
            </a:r>
          </a:p>
          <a:p>
            <a:r>
              <a:rPr lang="es-MX">
                <a:latin typeface="Symbol" pitchFamily="18" charset="2"/>
              </a:rPr>
              <a:t>	</a:t>
            </a:r>
            <a:r>
              <a:rPr lang="es-MX"/>
              <a:t>X</a:t>
            </a:r>
            <a:r>
              <a:rPr lang="es-MX" baseline="30000"/>
              <a:t>1</a:t>
            </a:r>
            <a:r>
              <a:rPr lang="es-MX"/>
              <a:t> =  X = {a,b,c}</a:t>
            </a:r>
          </a:p>
          <a:p>
            <a:r>
              <a:rPr lang="es-MX"/>
              <a:t>	X</a:t>
            </a:r>
            <a:r>
              <a:rPr lang="es-MX" baseline="30000"/>
              <a:t>2</a:t>
            </a:r>
            <a:r>
              <a:rPr lang="es-MX"/>
              <a:t> =  XX = {aa,ab,ac,ba,bb,bc,ca,cb,cc}</a:t>
            </a:r>
          </a:p>
          <a:p>
            <a:r>
              <a:rPr lang="es-MX"/>
              <a:t>	X</a:t>
            </a:r>
            <a:r>
              <a:rPr lang="es-MX" baseline="30000"/>
              <a:t>3</a:t>
            </a:r>
            <a:r>
              <a:rPr lang="es-MX"/>
              <a:t> = X</a:t>
            </a:r>
            <a:r>
              <a:rPr lang="es-MX" baseline="30000"/>
              <a:t>2</a:t>
            </a:r>
            <a:r>
              <a:rPr lang="es-MX"/>
              <a:t>X = {aaa,aab,aac,aba,abb,abc,aca,acb,acc,</a:t>
            </a:r>
          </a:p>
          <a:p>
            <a:r>
              <a:rPr lang="es-MX"/>
              <a:t>			baa,bab,bac,bba,bbb,bbc,bca,bcb,bcc,</a:t>
            </a:r>
          </a:p>
          <a:p>
            <a:r>
              <a:rPr lang="es-MX"/>
              <a:t>			caa,cab,cac,cba,cbb,cbc,cca,ccb,ccc}</a:t>
            </a:r>
          </a:p>
          <a:p>
            <a:endParaRPr lang="es-MX"/>
          </a:p>
          <a:p>
            <a:r>
              <a:rPr lang="es-MX"/>
              <a:t>Una operación importante es el “Kleene Star”, denotada para</a:t>
            </a:r>
          </a:p>
          <a:p>
            <a:r>
              <a:rPr lang="es-MX"/>
              <a:t> un conjunto X como X*, que no es otra cosa que la concate-</a:t>
            </a:r>
          </a:p>
          <a:p>
            <a:r>
              <a:rPr lang="es-MX"/>
              <a:t>Nación de del mismo lenguaje.</a:t>
            </a:r>
            <a:endParaRPr lang="es-ES" b="1">
              <a:latin typeface="Symbol" pitchFamily="18" charset="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898525" y="1470620"/>
            <a:ext cx="7745413" cy="4838700"/>
          </a:xfrm>
          <a:prstGeom prst="rect">
            <a:avLst/>
          </a:prstGeom>
          <a:noFill/>
          <a:ln w="9525">
            <a:noFill/>
            <a:miter lim="800000"/>
            <a:headEnd/>
            <a:tailEnd/>
          </a:ln>
          <a:effectLst/>
        </p:spPr>
        <p:txBody>
          <a:bodyPr wrap="none">
            <a:spAutoFit/>
          </a:bodyPr>
          <a:lstStyle/>
          <a:p>
            <a:r>
              <a:rPr lang="es-MX" dirty="0"/>
              <a:t>Lo anterior también es representado como</a:t>
            </a:r>
          </a:p>
          <a:p>
            <a:r>
              <a:rPr lang="es-MX" dirty="0"/>
              <a:t>		</a:t>
            </a:r>
            <a:r>
              <a:rPr lang="es-MX" dirty="0">
                <a:latin typeface="Symbol" pitchFamily="18" charset="2"/>
              </a:rPr>
              <a:t>v</a:t>
            </a:r>
            <a:endParaRPr lang="es-MX" dirty="0"/>
          </a:p>
          <a:p>
            <a:r>
              <a:rPr lang="es-MX" dirty="0"/>
              <a:t>	X* =  	U  X</a:t>
            </a:r>
            <a:r>
              <a:rPr lang="es-MX" baseline="30000" dirty="0"/>
              <a:t>i </a:t>
            </a:r>
          </a:p>
          <a:p>
            <a:r>
              <a:rPr lang="es-MX" dirty="0"/>
              <a:t>		i=0</a:t>
            </a:r>
          </a:p>
          <a:p>
            <a:r>
              <a:rPr lang="es-MX" dirty="0" err="1"/>
              <a:t>Contien</a:t>
            </a:r>
            <a:r>
              <a:rPr lang="es-MX" dirty="0"/>
              <a:t> todos loas cadenas </a:t>
            </a:r>
            <a:r>
              <a:rPr lang="es-MX" dirty="0" err="1"/>
              <a:t>construídas</a:t>
            </a:r>
            <a:r>
              <a:rPr lang="es-MX" dirty="0"/>
              <a:t> desde X incluyendo la</a:t>
            </a:r>
          </a:p>
          <a:p>
            <a:r>
              <a:rPr lang="es-MX" dirty="0"/>
              <a:t>cadena nula.</a:t>
            </a:r>
          </a:p>
          <a:p>
            <a:endParaRPr lang="es-MX" dirty="0"/>
          </a:p>
          <a:p>
            <a:r>
              <a:rPr lang="es-MX" dirty="0"/>
              <a:t>Si no se incluye la cadena vacía entonces tenemos a </a:t>
            </a:r>
          </a:p>
          <a:p>
            <a:r>
              <a:rPr lang="es-MX" dirty="0"/>
              <a:t>		</a:t>
            </a:r>
            <a:r>
              <a:rPr lang="es-MX" dirty="0">
                <a:latin typeface="Symbol" pitchFamily="18" charset="2"/>
              </a:rPr>
              <a:t>v</a:t>
            </a:r>
            <a:endParaRPr lang="es-MX" dirty="0"/>
          </a:p>
          <a:p>
            <a:r>
              <a:rPr lang="es-MX" dirty="0"/>
              <a:t>	X</a:t>
            </a:r>
            <a:r>
              <a:rPr lang="es-MX" baseline="30000" dirty="0"/>
              <a:t>+</a:t>
            </a:r>
            <a:r>
              <a:rPr lang="es-MX" dirty="0"/>
              <a:t> =  	U  X</a:t>
            </a:r>
            <a:r>
              <a:rPr lang="es-MX" baseline="30000" dirty="0"/>
              <a:t>i </a:t>
            </a:r>
          </a:p>
          <a:p>
            <a:r>
              <a:rPr lang="es-MX" dirty="0"/>
              <a:t>		i=1</a:t>
            </a:r>
          </a:p>
          <a:p>
            <a:r>
              <a:rPr lang="es-MX" dirty="0"/>
              <a:t>El conjunto de cadenas no nulas </a:t>
            </a:r>
            <a:r>
              <a:rPr lang="es-MX" dirty="0" err="1"/>
              <a:t>construídas</a:t>
            </a:r>
            <a:r>
              <a:rPr lang="es-MX" dirty="0"/>
              <a:t> desde X.</a:t>
            </a:r>
          </a:p>
          <a:p>
            <a:endParaRPr lang="es-ES" dirty="0"/>
          </a:p>
        </p:txBody>
      </p:sp>
      <p:sp>
        <p:nvSpPr>
          <p:cNvPr id="5" name="Rectangle 2"/>
          <p:cNvSpPr txBox="1">
            <a:spLocks noChangeArrowheads="1"/>
          </p:cNvSpPr>
          <p:nvPr/>
        </p:nvSpPr>
        <p:spPr>
          <a:xfrm>
            <a:off x="467544" y="332656"/>
            <a:ext cx="8424936" cy="500608"/>
          </a:xfrm>
          <a:prstGeom prst="rect">
            <a:avLst/>
          </a:prstGeom>
        </p:spPr>
        <p:txBody>
          <a:bodyPr vert="horz" anchor="b">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MX" sz="3300" dirty="0" smtClean="0">
                <a:solidFill>
                  <a:schemeClr val="accent3">
                    <a:shade val="75000"/>
                  </a:schemeClr>
                </a:solidFill>
                <a:latin typeface="+mj-lt"/>
                <a:ea typeface="+mj-ea"/>
                <a:cs typeface="+mj-cs"/>
              </a:rPr>
              <a:t>LENGUAJES</a:t>
            </a:r>
            <a:endParaRPr kumimoji="0" lang="es-ES" sz="3300" b="0" u="none" strike="noStrike" kern="1200" cap="none" spc="0" normalizeH="0" baseline="0" noProof="0" dirty="0">
              <a:ln>
                <a:noFill/>
              </a:ln>
              <a:solidFill>
                <a:schemeClr val="accent3">
                  <a:shade val="75000"/>
                </a:schemeClr>
              </a:solidFill>
              <a:effectLst/>
              <a:uLnTx/>
              <a:uFillTx/>
              <a:latin typeface="+mj-lt"/>
              <a:ea typeface="+mj-ea"/>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539552" y="1844824"/>
            <a:ext cx="7488238" cy="4108450"/>
          </a:xfrm>
          <a:prstGeom prst="rect">
            <a:avLst/>
          </a:prstGeom>
          <a:noFill/>
          <a:ln w="9525">
            <a:noFill/>
            <a:miter lim="800000"/>
            <a:headEnd/>
            <a:tailEnd/>
          </a:ln>
          <a:effectLst/>
        </p:spPr>
        <p:txBody>
          <a:bodyPr wrap="none">
            <a:spAutoFit/>
          </a:bodyPr>
          <a:lstStyle/>
          <a:p>
            <a:r>
              <a:rPr lang="es-MX" b="1" dirty="0"/>
              <a:t>Ejemplo</a:t>
            </a:r>
            <a:r>
              <a:rPr lang="es-MX" dirty="0"/>
              <a:t>: El lenguaje L = </a:t>
            </a:r>
            <a:r>
              <a:rPr lang="es-MX" i="1" dirty="0"/>
              <a:t>{</a:t>
            </a:r>
            <a:r>
              <a:rPr lang="es-MX" i="1" dirty="0" err="1"/>
              <a:t>a,b</a:t>
            </a:r>
            <a:r>
              <a:rPr lang="es-MX" i="1" dirty="0"/>
              <a:t>}*{</a:t>
            </a:r>
            <a:r>
              <a:rPr lang="es-MX" i="1" dirty="0" err="1"/>
              <a:t>bb</a:t>
            </a:r>
            <a:r>
              <a:rPr lang="es-MX" i="1" dirty="0"/>
              <a:t>}{</a:t>
            </a:r>
            <a:r>
              <a:rPr lang="es-MX" i="1" dirty="0" err="1"/>
              <a:t>a,b</a:t>
            </a:r>
            <a:r>
              <a:rPr lang="es-MX" i="1" dirty="0"/>
              <a:t>}*</a:t>
            </a:r>
            <a:r>
              <a:rPr lang="es-MX" dirty="0"/>
              <a:t> consiste de las</a:t>
            </a:r>
          </a:p>
          <a:p>
            <a:r>
              <a:rPr lang="es-MX" dirty="0"/>
              <a:t>cadenas del alfabeto </a:t>
            </a:r>
            <a:r>
              <a:rPr lang="es-MX" i="1" dirty="0"/>
              <a:t>{</a:t>
            </a:r>
            <a:r>
              <a:rPr lang="es-MX" i="1" dirty="0" err="1"/>
              <a:t>a,b</a:t>
            </a:r>
            <a:r>
              <a:rPr lang="es-MX" i="1" dirty="0"/>
              <a:t>}</a:t>
            </a:r>
            <a:r>
              <a:rPr lang="es-MX" dirty="0"/>
              <a:t> que contiene la </a:t>
            </a:r>
            <a:r>
              <a:rPr lang="es-MX" dirty="0" err="1"/>
              <a:t>subcadena</a:t>
            </a:r>
            <a:r>
              <a:rPr lang="es-MX" dirty="0"/>
              <a:t> </a:t>
            </a:r>
            <a:r>
              <a:rPr lang="es-MX" i="1" dirty="0" err="1"/>
              <a:t>bb</a:t>
            </a:r>
            <a:r>
              <a:rPr lang="es-MX" dirty="0"/>
              <a:t>. La</a:t>
            </a:r>
          </a:p>
          <a:p>
            <a:r>
              <a:rPr lang="es-MX" dirty="0"/>
              <a:t>concatenación de el conjunto </a:t>
            </a:r>
            <a:r>
              <a:rPr lang="es-MX" i="1" dirty="0"/>
              <a:t>{</a:t>
            </a:r>
            <a:r>
              <a:rPr lang="es-MX" i="1" dirty="0" err="1"/>
              <a:t>bb</a:t>
            </a:r>
            <a:r>
              <a:rPr lang="es-MX" i="1" dirty="0"/>
              <a:t>}</a:t>
            </a:r>
            <a:r>
              <a:rPr lang="es-MX" dirty="0"/>
              <a:t> asegura la presencia de</a:t>
            </a:r>
          </a:p>
          <a:p>
            <a:r>
              <a:rPr lang="es-MX" i="1" dirty="0" err="1"/>
              <a:t>bb</a:t>
            </a:r>
            <a:r>
              <a:rPr lang="es-MX" i="1" dirty="0"/>
              <a:t> </a:t>
            </a:r>
            <a:r>
              <a:rPr lang="es-MX" dirty="0"/>
              <a:t>en cualquier cadena en L. Los conjuntos </a:t>
            </a:r>
            <a:r>
              <a:rPr lang="es-MX" i="1" dirty="0"/>
              <a:t>{</a:t>
            </a:r>
            <a:r>
              <a:rPr lang="es-MX" i="1" dirty="0" err="1"/>
              <a:t>a,b</a:t>
            </a:r>
            <a:r>
              <a:rPr lang="es-MX" i="1" dirty="0"/>
              <a:t>}*</a:t>
            </a:r>
            <a:r>
              <a:rPr lang="es-MX" dirty="0"/>
              <a:t> permiten</a:t>
            </a:r>
          </a:p>
          <a:p>
            <a:r>
              <a:rPr lang="es-MX" dirty="0"/>
              <a:t>cualquier número de </a:t>
            </a:r>
            <a:r>
              <a:rPr lang="es-MX" i="1" dirty="0" err="1"/>
              <a:t>a’s</a:t>
            </a:r>
            <a:r>
              <a:rPr lang="es-MX" i="1" dirty="0"/>
              <a:t> </a:t>
            </a:r>
            <a:r>
              <a:rPr lang="es-MX" dirty="0"/>
              <a:t>y </a:t>
            </a:r>
            <a:r>
              <a:rPr lang="es-MX" i="1" dirty="0" err="1"/>
              <a:t>b’s</a:t>
            </a:r>
            <a:r>
              <a:rPr lang="es-MX" dirty="0"/>
              <a:t>, en cualquier orden, y que </a:t>
            </a:r>
          </a:p>
          <a:p>
            <a:r>
              <a:rPr lang="es-MX" dirty="0"/>
              <a:t>preceden y siguen la ocurrencia de </a:t>
            </a:r>
            <a:r>
              <a:rPr lang="es-MX" i="1" dirty="0" err="1"/>
              <a:t>bb</a:t>
            </a:r>
            <a:r>
              <a:rPr lang="es-MX" dirty="0"/>
              <a:t>.</a:t>
            </a:r>
          </a:p>
          <a:p>
            <a:endParaRPr lang="es-MX" dirty="0"/>
          </a:p>
          <a:p>
            <a:r>
              <a:rPr lang="es-MX" dirty="0"/>
              <a:t>Las cadenas </a:t>
            </a:r>
            <a:r>
              <a:rPr lang="es-MX" i="1" dirty="0" err="1"/>
              <a:t>bb</a:t>
            </a:r>
            <a:r>
              <a:rPr lang="es-MX" i="1" dirty="0"/>
              <a:t>, </a:t>
            </a:r>
            <a:r>
              <a:rPr lang="es-MX" i="1" dirty="0" err="1"/>
              <a:t>abba</a:t>
            </a:r>
            <a:r>
              <a:rPr lang="es-MX" i="1" dirty="0"/>
              <a:t>, </a:t>
            </a:r>
            <a:r>
              <a:rPr lang="es-MX" i="1" dirty="0" err="1"/>
              <a:t>ababbbabab</a:t>
            </a:r>
            <a:r>
              <a:rPr lang="es-MX" i="1" dirty="0"/>
              <a:t>, </a:t>
            </a:r>
            <a:r>
              <a:rPr lang="es-MX" i="1" dirty="0" err="1"/>
              <a:t>bbaaaa</a:t>
            </a:r>
            <a:r>
              <a:rPr lang="es-MX" i="1" dirty="0"/>
              <a:t>, </a:t>
            </a:r>
            <a:r>
              <a:rPr lang="es-MX" i="1" dirty="0" err="1"/>
              <a:t>aaaabb</a:t>
            </a:r>
            <a:r>
              <a:rPr lang="es-MX" dirty="0"/>
              <a:t> son </a:t>
            </a:r>
          </a:p>
          <a:p>
            <a:r>
              <a:rPr lang="es-MX" dirty="0"/>
              <a:t>ejemplos de cadenas de el lenguaje L.</a:t>
            </a:r>
          </a:p>
          <a:p>
            <a:endParaRPr lang="es-MX" dirty="0"/>
          </a:p>
          <a:p>
            <a:endParaRPr lang="es-ES" dirty="0"/>
          </a:p>
        </p:txBody>
      </p:sp>
      <p:sp>
        <p:nvSpPr>
          <p:cNvPr id="5" name="Rectangle 2"/>
          <p:cNvSpPr txBox="1">
            <a:spLocks noChangeArrowheads="1"/>
          </p:cNvSpPr>
          <p:nvPr/>
        </p:nvSpPr>
        <p:spPr>
          <a:xfrm>
            <a:off x="467544" y="332656"/>
            <a:ext cx="8424936" cy="500608"/>
          </a:xfrm>
          <a:prstGeom prst="rect">
            <a:avLst/>
          </a:prstGeom>
        </p:spPr>
        <p:txBody>
          <a:bodyPr vert="horz" anchor="b">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MX" sz="3300" dirty="0" smtClean="0">
                <a:solidFill>
                  <a:schemeClr val="accent3">
                    <a:shade val="75000"/>
                  </a:schemeClr>
                </a:solidFill>
                <a:latin typeface="+mj-lt"/>
                <a:ea typeface="+mj-ea"/>
                <a:cs typeface="+mj-cs"/>
              </a:rPr>
              <a:t>LENGUAJES</a:t>
            </a:r>
            <a:endParaRPr kumimoji="0" lang="es-ES" sz="3300" b="0" u="none" strike="noStrike" kern="1200" cap="none" spc="0" normalizeH="0" baseline="0" noProof="0" dirty="0">
              <a:ln>
                <a:noFill/>
              </a:ln>
              <a:solidFill>
                <a:schemeClr val="accent3">
                  <a:shade val="75000"/>
                </a:schemeClr>
              </a:solidFill>
              <a:effectLst/>
              <a:uLnTx/>
              <a:uFillTx/>
              <a:latin typeface="+mj-lt"/>
              <a:ea typeface="+mj-ea"/>
              <a:cs typeface="+mj-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3"/>
          <p:cNvSpPr txBox="1">
            <a:spLocks noChangeArrowheads="1"/>
          </p:cNvSpPr>
          <p:nvPr/>
        </p:nvSpPr>
        <p:spPr bwMode="auto">
          <a:xfrm>
            <a:off x="533400" y="914400"/>
            <a:ext cx="8281988" cy="6299200"/>
          </a:xfrm>
          <a:prstGeom prst="rect">
            <a:avLst/>
          </a:prstGeom>
          <a:noFill/>
          <a:ln w="9525">
            <a:noFill/>
            <a:miter lim="800000"/>
            <a:headEnd/>
            <a:tailEnd/>
          </a:ln>
          <a:effectLst/>
        </p:spPr>
        <p:txBody>
          <a:bodyPr wrap="none">
            <a:spAutoFit/>
          </a:bodyPr>
          <a:lstStyle/>
          <a:p>
            <a:r>
              <a:rPr lang="es-MX" b="1"/>
              <a:t>Ejercicios</a:t>
            </a:r>
            <a:r>
              <a:rPr lang="es-MX"/>
              <a:t>.</a:t>
            </a:r>
          </a:p>
          <a:p>
            <a:endParaRPr lang="es-MX"/>
          </a:p>
          <a:p>
            <a:pPr>
              <a:buFontTx/>
              <a:buChar char="•"/>
            </a:pPr>
            <a:r>
              <a:rPr lang="es-MX"/>
              <a:t> Sea X = {aa,bb} y Y = {</a:t>
            </a:r>
            <a:r>
              <a:rPr lang="es-MX">
                <a:latin typeface="Symbol" pitchFamily="18" charset="2"/>
              </a:rPr>
              <a:t>l,</a:t>
            </a:r>
            <a:r>
              <a:rPr lang="es-MX"/>
              <a:t>b,ab}</a:t>
            </a:r>
          </a:p>
          <a:p>
            <a:pPr lvl="1">
              <a:buFontTx/>
              <a:buChar char="•"/>
            </a:pPr>
            <a:r>
              <a:rPr lang="es-MX"/>
              <a:t> Lista las cadenas en el conjunto XY.</a:t>
            </a:r>
          </a:p>
          <a:p>
            <a:pPr lvl="1">
              <a:buFontTx/>
              <a:buChar char="•"/>
            </a:pPr>
            <a:r>
              <a:rPr lang="es-MX"/>
              <a:t> Lista las cadenas de el conjunto Y* de longitud tres o menos.</a:t>
            </a:r>
          </a:p>
          <a:p>
            <a:pPr lvl="1">
              <a:buFontTx/>
              <a:buChar char="•"/>
            </a:pPr>
            <a:r>
              <a:rPr lang="es-MX"/>
              <a:t> ¿Cuántos cadenas de longitud 6 existen en X* ?</a:t>
            </a:r>
          </a:p>
          <a:p>
            <a:pPr lvl="1">
              <a:buFontTx/>
              <a:buChar char="•"/>
            </a:pPr>
            <a:endParaRPr lang="es-MX"/>
          </a:p>
          <a:p>
            <a:pPr>
              <a:buFontTx/>
              <a:buChar char="•"/>
            </a:pPr>
            <a:r>
              <a:rPr lang="es-MX"/>
              <a:t> Dar un lenguaje L sobre el alfabeto {a,b} que contenga</a:t>
            </a:r>
          </a:p>
          <a:p>
            <a:r>
              <a:rPr lang="es-MX"/>
              <a:t>   todas las cadenas que comienzan con aa y terminan con bb.</a:t>
            </a:r>
          </a:p>
          <a:p>
            <a:endParaRPr lang="es-MX"/>
          </a:p>
          <a:p>
            <a:pPr>
              <a:buFontTx/>
              <a:buChar char="•"/>
            </a:pPr>
            <a:r>
              <a:rPr lang="es-MX"/>
              <a:t> Sea  L</a:t>
            </a:r>
            <a:r>
              <a:rPr lang="es-MX" baseline="-25000"/>
              <a:t>1</a:t>
            </a:r>
            <a:r>
              <a:rPr lang="es-MX"/>
              <a:t>= {aaa}*,  L</a:t>
            </a:r>
            <a:r>
              <a:rPr lang="es-MX" baseline="-25000"/>
              <a:t>2</a:t>
            </a:r>
            <a:r>
              <a:rPr lang="es-MX"/>
              <a:t>= {a,b}{a,b}{a,b}{a,b} y L</a:t>
            </a:r>
            <a:r>
              <a:rPr lang="es-MX" baseline="-25000"/>
              <a:t>3</a:t>
            </a:r>
            <a:r>
              <a:rPr lang="es-MX"/>
              <a:t>= L</a:t>
            </a:r>
            <a:r>
              <a:rPr lang="es-MX" baseline="-25000"/>
              <a:t>2</a:t>
            </a:r>
            <a:r>
              <a:rPr lang="es-MX"/>
              <a:t>*.</a:t>
            </a:r>
          </a:p>
          <a:p>
            <a:r>
              <a:rPr lang="es-MX"/>
              <a:t>   Describe las cadenas que estan en los lenguajes L2, L3 y </a:t>
            </a:r>
          </a:p>
          <a:p>
            <a:r>
              <a:rPr lang="es-MX"/>
              <a:t>   L</a:t>
            </a:r>
            <a:r>
              <a:rPr lang="es-MX" baseline="-25000"/>
              <a:t>1</a:t>
            </a:r>
            <a:r>
              <a:rPr lang="es-MX"/>
              <a:t> </a:t>
            </a:r>
            <a:r>
              <a:rPr lang="es-MX">
                <a:latin typeface="Symbol" pitchFamily="18" charset="2"/>
              </a:rPr>
              <a:t>Ç </a:t>
            </a:r>
            <a:r>
              <a:rPr lang="es-MX"/>
              <a:t>L</a:t>
            </a:r>
            <a:r>
              <a:rPr lang="es-MX" baseline="-25000"/>
              <a:t>3</a:t>
            </a:r>
          </a:p>
          <a:p>
            <a:endParaRPr lang="es-MX">
              <a:latin typeface="Symbol" pitchFamily="18" charset="2"/>
            </a:endParaRPr>
          </a:p>
          <a:p>
            <a:endParaRPr lang="es-MX"/>
          </a:p>
          <a:p>
            <a:endParaRPr lang="es-MX"/>
          </a:p>
          <a:p>
            <a:endParaRPr lang="es-ES"/>
          </a:p>
        </p:txBody>
      </p:sp>
      <p:sp>
        <p:nvSpPr>
          <p:cNvPr id="5" name="Rectangle 2"/>
          <p:cNvSpPr txBox="1">
            <a:spLocks noChangeArrowheads="1"/>
          </p:cNvSpPr>
          <p:nvPr/>
        </p:nvSpPr>
        <p:spPr>
          <a:xfrm>
            <a:off x="467544" y="332656"/>
            <a:ext cx="8424936" cy="500608"/>
          </a:xfrm>
          <a:prstGeom prst="rect">
            <a:avLst/>
          </a:prstGeom>
        </p:spPr>
        <p:txBody>
          <a:bodyPr vert="horz" anchor="b">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MX" sz="3300" dirty="0" smtClean="0">
                <a:solidFill>
                  <a:schemeClr val="accent3">
                    <a:shade val="75000"/>
                  </a:schemeClr>
                </a:solidFill>
                <a:latin typeface="+mj-lt"/>
                <a:ea typeface="+mj-ea"/>
                <a:cs typeface="+mj-cs"/>
              </a:rPr>
              <a:t>LENGUAJES</a:t>
            </a:r>
            <a:endParaRPr kumimoji="0" lang="es-ES" sz="3300" b="0" u="none" strike="noStrike" kern="1200" cap="none" spc="0" normalizeH="0" baseline="0" noProof="0" dirty="0">
              <a:ln>
                <a:noFill/>
              </a:ln>
              <a:solidFill>
                <a:schemeClr val="accent3">
                  <a:shade val="75000"/>
                </a:schemeClr>
              </a:solidFill>
              <a:effectLst/>
              <a:uLnTx/>
              <a:uFillTx/>
              <a:latin typeface="+mj-lt"/>
              <a:ea typeface="+mj-ea"/>
              <a:cs typeface="+mj-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467544" y="332656"/>
            <a:ext cx="7772400" cy="500608"/>
          </a:xfrm>
        </p:spPr>
        <p:txBody>
          <a:bodyPr>
            <a:normAutofit fontScale="90000"/>
          </a:bodyPr>
          <a:lstStyle/>
          <a:p>
            <a:r>
              <a:rPr lang="es-MX" dirty="0" smtClean="0"/>
              <a:t>GRAMATICAS</a:t>
            </a:r>
            <a:endParaRPr lang="es-ES" dirty="0"/>
          </a:p>
        </p:txBody>
      </p:sp>
      <p:sp>
        <p:nvSpPr>
          <p:cNvPr id="20483" name="Text Box 3"/>
          <p:cNvSpPr txBox="1">
            <a:spLocks noChangeArrowheads="1"/>
          </p:cNvSpPr>
          <p:nvPr/>
        </p:nvSpPr>
        <p:spPr bwMode="auto">
          <a:xfrm>
            <a:off x="251521" y="1793875"/>
            <a:ext cx="8584652" cy="4154984"/>
          </a:xfrm>
          <a:prstGeom prst="rect">
            <a:avLst/>
          </a:prstGeom>
          <a:noFill/>
          <a:ln w="9525">
            <a:noFill/>
            <a:miter lim="800000"/>
            <a:headEnd/>
            <a:tailEnd/>
          </a:ln>
          <a:effectLst/>
        </p:spPr>
        <p:txBody>
          <a:bodyPr wrap="square">
            <a:spAutoFit/>
          </a:bodyPr>
          <a:lstStyle/>
          <a:p>
            <a:r>
              <a:rPr lang="es-MX" b="1" dirty="0" smtClean="0"/>
              <a:t>Introducción </a:t>
            </a:r>
            <a:r>
              <a:rPr lang="es-MX" b="1" dirty="0"/>
              <a:t>a las Gramáticas</a:t>
            </a:r>
          </a:p>
          <a:p>
            <a:r>
              <a:rPr lang="es-MX" dirty="0"/>
              <a:t>Una gramática es una herramienta o notación que nos </a:t>
            </a:r>
          </a:p>
          <a:p>
            <a:r>
              <a:rPr lang="es-MX" dirty="0"/>
              <a:t>permite definir un lenguaje por medio de una serie de reglas</a:t>
            </a:r>
          </a:p>
          <a:p>
            <a:r>
              <a:rPr lang="es-MX" dirty="0"/>
              <a:t>que nos dicen como </a:t>
            </a:r>
            <a:r>
              <a:rPr lang="es-MX" dirty="0" err="1"/>
              <a:t>construír</a:t>
            </a:r>
            <a:r>
              <a:rPr lang="es-MX" dirty="0"/>
              <a:t> cadenas </a:t>
            </a:r>
            <a:r>
              <a:rPr lang="es-MX" dirty="0" err="1"/>
              <a:t>v´alidas</a:t>
            </a:r>
            <a:r>
              <a:rPr lang="es-MX" dirty="0"/>
              <a:t> (oraciones)</a:t>
            </a:r>
          </a:p>
          <a:p>
            <a:r>
              <a:rPr lang="es-MX" dirty="0"/>
              <a:t>para el lenguaje. </a:t>
            </a:r>
          </a:p>
          <a:p>
            <a:r>
              <a:rPr lang="es-MX" dirty="0" err="1"/>
              <a:t>Chomski</a:t>
            </a:r>
            <a:r>
              <a:rPr lang="es-MX" dirty="0"/>
              <a:t> formalizó el concepto de una </a:t>
            </a:r>
            <a:r>
              <a:rPr lang="es-MX" dirty="0" err="1"/>
              <a:t>gramatica</a:t>
            </a:r>
            <a:r>
              <a:rPr lang="es-MX" dirty="0"/>
              <a:t>, al hacer</a:t>
            </a:r>
          </a:p>
          <a:p>
            <a:r>
              <a:rPr lang="es-MX" dirty="0"/>
              <a:t>observaciones importantes en la complejidad de una</a:t>
            </a:r>
          </a:p>
          <a:p>
            <a:r>
              <a:rPr lang="es-MX" dirty="0"/>
              <a:t>gramática que a su vez establece la complejidad de el lenguaje</a:t>
            </a:r>
          </a:p>
          <a:p>
            <a:r>
              <a:rPr lang="es-MX" dirty="0"/>
              <a:t>Como se estableció antes, un lenguaje es un conjunto </a:t>
            </a:r>
            <a:r>
              <a:rPr lang="es-MX" dirty="0" err="1"/>
              <a:t>finíto</a:t>
            </a:r>
            <a:endParaRPr lang="es-MX" dirty="0"/>
          </a:p>
          <a:p>
            <a:r>
              <a:rPr lang="es-MX" dirty="0"/>
              <a:t>de cadenas desde un alfabeto. Una gramática es una forma de</a:t>
            </a:r>
          </a:p>
          <a:p>
            <a:r>
              <a:rPr lang="es-MX" dirty="0"/>
              <a:t>describir al lenguaje.</a:t>
            </a:r>
            <a:endParaRPr lang="es-E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251520" y="1260475"/>
            <a:ext cx="8514655" cy="4893647"/>
          </a:xfrm>
          <a:prstGeom prst="rect">
            <a:avLst/>
          </a:prstGeom>
          <a:noFill/>
          <a:ln w="9525">
            <a:noFill/>
            <a:miter lim="800000"/>
            <a:headEnd/>
            <a:tailEnd/>
          </a:ln>
          <a:effectLst/>
        </p:spPr>
        <p:txBody>
          <a:bodyPr wrap="square">
            <a:spAutoFit/>
          </a:bodyPr>
          <a:lstStyle/>
          <a:p>
            <a:r>
              <a:rPr lang="es-MX" b="1" dirty="0" smtClean="0"/>
              <a:t>Estructuras </a:t>
            </a:r>
            <a:r>
              <a:rPr lang="es-MX" b="1" dirty="0"/>
              <a:t>de las gramáticas</a:t>
            </a:r>
          </a:p>
          <a:p>
            <a:r>
              <a:rPr lang="es-MX" dirty="0"/>
              <a:t>Una gramática </a:t>
            </a:r>
            <a:r>
              <a:rPr lang="es-MX" b="1" dirty="0"/>
              <a:t>G</a:t>
            </a:r>
            <a:r>
              <a:rPr lang="es-MX" dirty="0"/>
              <a:t> consiste de:</a:t>
            </a:r>
          </a:p>
          <a:p>
            <a:pPr>
              <a:buFontTx/>
              <a:buChar char="•"/>
            </a:pPr>
            <a:r>
              <a:rPr lang="es-MX" dirty="0"/>
              <a:t> Un alfabeto de símbolos terminales  </a:t>
            </a:r>
            <a:r>
              <a:rPr lang="es-MX" b="1" dirty="0">
                <a:latin typeface="Symbol" pitchFamily="18" charset="2"/>
              </a:rPr>
              <a:t>S</a:t>
            </a:r>
            <a:endParaRPr lang="es-MX" b="1" dirty="0"/>
          </a:p>
          <a:p>
            <a:pPr>
              <a:buFontTx/>
              <a:buChar char="•"/>
            </a:pPr>
            <a:r>
              <a:rPr lang="es-MX" dirty="0"/>
              <a:t> Un conjunto </a:t>
            </a:r>
            <a:r>
              <a:rPr lang="es-MX" dirty="0" err="1"/>
              <a:t>finíto</a:t>
            </a:r>
            <a:r>
              <a:rPr lang="es-MX" dirty="0"/>
              <a:t> de variables (símbolos no-terminales) </a:t>
            </a:r>
            <a:r>
              <a:rPr lang="es-MX" b="1" i="1" dirty="0"/>
              <a:t>V</a:t>
            </a:r>
          </a:p>
          <a:p>
            <a:pPr>
              <a:buFontTx/>
              <a:buChar char="•"/>
            </a:pPr>
            <a:r>
              <a:rPr lang="es-MX" dirty="0"/>
              <a:t> Un conjunto de reglas de substitución o producciones </a:t>
            </a:r>
            <a:r>
              <a:rPr lang="es-MX" b="1" i="1" dirty="0"/>
              <a:t>P</a:t>
            </a:r>
          </a:p>
          <a:p>
            <a:pPr>
              <a:buFontTx/>
              <a:buChar char="•"/>
            </a:pPr>
            <a:r>
              <a:rPr lang="es-MX" dirty="0"/>
              <a:t> Un símbolo inicial  </a:t>
            </a:r>
            <a:r>
              <a:rPr lang="es-MX" b="1" i="1" dirty="0"/>
              <a:t>S</a:t>
            </a:r>
          </a:p>
          <a:p>
            <a:endParaRPr lang="es-MX" dirty="0">
              <a:latin typeface="Symbol" pitchFamily="18" charset="2"/>
            </a:endParaRPr>
          </a:p>
          <a:p>
            <a:pPr lvl="2">
              <a:buFont typeface="Symbol" pitchFamily="18" charset="2"/>
              <a:buChar char=" "/>
            </a:pPr>
            <a:r>
              <a:rPr lang="es-MX" b="1" dirty="0"/>
              <a:t>G = (</a:t>
            </a:r>
            <a:r>
              <a:rPr lang="es-MX" b="1" dirty="0">
                <a:latin typeface="Symbol" pitchFamily="18" charset="2"/>
              </a:rPr>
              <a:t>S, </a:t>
            </a:r>
            <a:r>
              <a:rPr lang="es-MX" b="1" dirty="0"/>
              <a:t>V, P, S)</a:t>
            </a:r>
          </a:p>
          <a:p>
            <a:pPr>
              <a:buFont typeface="Symbol" pitchFamily="18" charset="2"/>
              <a:buNone/>
            </a:pPr>
            <a:endParaRPr lang="es-MX" b="1" dirty="0">
              <a:latin typeface="Symbol" pitchFamily="18" charset="2"/>
            </a:endParaRPr>
          </a:p>
          <a:p>
            <a:pPr>
              <a:buFont typeface="Symbol" pitchFamily="18" charset="2"/>
              <a:buNone/>
            </a:pPr>
            <a:r>
              <a:rPr lang="es-MX" dirty="0"/>
              <a:t>Una regla de substitución o producción está formada por</a:t>
            </a:r>
          </a:p>
          <a:p>
            <a:pPr>
              <a:buFont typeface="Symbol" pitchFamily="18" charset="2"/>
              <a:buNone/>
            </a:pPr>
            <a:r>
              <a:rPr lang="es-MX" dirty="0"/>
              <a:t> una parte izquierda </a:t>
            </a:r>
            <a:r>
              <a:rPr lang="es-MX" b="1" dirty="0">
                <a:latin typeface="Symbol" pitchFamily="18" charset="2"/>
              </a:rPr>
              <a:t>a</a:t>
            </a:r>
            <a:r>
              <a:rPr lang="es-MX" dirty="0"/>
              <a:t> y una parte derecha </a:t>
            </a:r>
            <a:r>
              <a:rPr lang="es-MX" b="1" dirty="0">
                <a:latin typeface="Symbol" pitchFamily="18" charset="2"/>
              </a:rPr>
              <a:t>b</a:t>
            </a:r>
            <a:r>
              <a:rPr lang="es-MX" dirty="0"/>
              <a:t>: </a:t>
            </a:r>
            <a:r>
              <a:rPr lang="es-MX" b="1" dirty="0">
                <a:latin typeface="Symbol" pitchFamily="18" charset="2"/>
              </a:rPr>
              <a:t>a</a:t>
            </a:r>
            <a:r>
              <a:rPr lang="es-MX" dirty="0"/>
              <a:t> </a:t>
            </a:r>
            <a:r>
              <a:rPr lang="es-MX" dirty="0">
                <a:sym typeface="Wingdings" pitchFamily="2" charset="2"/>
              </a:rPr>
              <a:t> </a:t>
            </a:r>
            <a:r>
              <a:rPr lang="es-MX" b="1" dirty="0">
                <a:latin typeface="Symbol" pitchFamily="18" charset="2"/>
              </a:rPr>
              <a:t>b</a:t>
            </a:r>
            <a:endParaRPr lang="es-MX" dirty="0"/>
          </a:p>
          <a:p>
            <a:pPr>
              <a:buFont typeface="Symbol" pitchFamily="18" charset="2"/>
              <a:buNone/>
            </a:pPr>
            <a:r>
              <a:rPr lang="es-MX" dirty="0"/>
              <a:t>Su significado es reemplazar </a:t>
            </a:r>
            <a:r>
              <a:rPr lang="es-MX" b="1" dirty="0">
                <a:latin typeface="Symbol" pitchFamily="18" charset="2"/>
              </a:rPr>
              <a:t>a</a:t>
            </a:r>
            <a:r>
              <a:rPr lang="es-MX" dirty="0"/>
              <a:t> con  </a:t>
            </a:r>
            <a:r>
              <a:rPr lang="es-MX" b="1" dirty="0">
                <a:latin typeface="Symbol" pitchFamily="18" charset="2"/>
              </a:rPr>
              <a:t>b.</a:t>
            </a:r>
            <a:endParaRPr lang="es-MX" dirty="0"/>
          </a:p>
          <a:p>
            <a:pPr>
              <a:buFont typeface="Symbol" pitchFamily="18" charset="2"/>
              <a:buNone/>
            </a:pPr>
            <a:endParaRPr lang="es-MX" dirty="0"/>
          </a:p>
        </p:txBody>
      </p:sp>
      <p:sp>
        <p:nvSpPr>
          <p:cNvPr id="5" name="Rectangle 2"/>
          <p:cNvSpPr txBox="1">
            <a:spLocks noChangeArrowheads="1"/>
          </p:cNvSpPr>
          <p:nvPr/>
        </p:nvSpPr>
        <p:spPr>
          <a:xfrm>
            <a:off x="467544" y="332656"/>
            <a:ext cx="7772400" cy="500608"/>
          </a:xfrm>
          <a:prstGeom prst="rect">
            <a:avLst/>
          </a:prstGeom>
        </p:spPr>
        <p:txBody>
          <a:bodyPr vert="horz" anchor="b">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3300" b="0" i="0" u="none" strike="noStrike" kern="1200" cap="none" spc="0" normalizeH="0" baseline="0" noProof="0" smtClean="0">
                <a:ln>
                  <a:noFill/>
                </a:ln>
                <a:solidFill>
                  <a:schemeClr val="accent3">
                    <a:shade val="75000"/>
                  </a:schemeClr>
                </a:solidFill>
                <a:effectLst/>
                <a:uLnTx/>
                <a:uFillTx/>
                <a:latin typeface="+mj-lt"/>
                <a:ea typeface="+mj-ea"/>
                <a:cs typeface="+mj-cs"/>
              </a:rPr>
              <a:t>GRAMATICAS</a:t>
            </a:r>
            <a:endParaRPr kumimoji="0" lang="es-ES" sz="3300" b="0" i="0" u="none" strike="noStrike" kern="1200" cap="none" spc="0" normalizeH="0" baseline="0" noProof="0" dirty="0">
              <a:ln>
                <a:noFill/>
              </a:ln>
              <a:solidFill>
                <a:schemeClr val="accent3">
                  <a:shade val="75000"/>
                </a:schemeClr>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s-MX"/>
              <a:t>INDICE</a:t>
            </a:r>
            <a:endParaRPr lang="es-ES"/>
          </a:p>
        </p:txBody>
      </p:sp>
      <p:sp>
        <p:nvSpPr>
          <p:cNvPr id="3075" name="Rectangle 3"/>
          <p:cNvSpPr>
            <a:spLocks noGrp="1" noChangeArrowheads="1"/>
          </p:cNvSpPr>
          <p:nvPr>
            <p:ph sz="quarter" idx="1"/>
          </p:nvPr>
        </p:nvSpPr>
        <p:spPr/>
        <p:txBody>
          <a:bodyPr/>
          <a:lstStyle/>
          <a:p>
            <a:pPr marL="609600" indent="-609600">
              <a:buNone/>
            </a:pPr>
            <a:r>
              <a:rPr lang="es-MX" dirty="0" smtClean="0"/>
              <a:t>INTRODUCCION</a:t>
            </a:r>
          </a:p>
          <a:p>
            <a:pPr marL="609600" indent="-609600">
              <a:buNone/>
            </a:pPr>
            <a:r>
              <a:rPr lang="es-MX" dirty="0" smtClean="0"/>
              <a:t>LENGUAJES</a:t>
            </a:r>
            <a:endParaRPr lang="es-MX" dirty="0"/>
          </a:p>
          <a:p>
            <a:pPr marL="609600" indent="-609600">
              <a:buNone/>
            </a:pPr>
            <a:r>
              <a:rPr lang="es-MX" dirty="0"/>
              <a:t>GRAMATICAS</a:t>
            </a:r>
          </a:p>
          <a:p>
            <a:pPr marL="609600" indent="-609600">
              <a:buNone/>
            </a:pPr>
            <a:r>
              <a:rPr lang="es-MX" dirty="0"/>
              <a:t>AUTOMATAS FINITOS</a:t>
            </a:r>
          </a:p>
          <a:p>
            <a:pPr marL="609600" indent="-609600">
              <a:buNone/>
            </a:pPr>
            <a:r>
              <a:rPr lang="es-MX" dirty="0"/>
              <a:t>MAQUINAS DE TURING</a:t>
            </a:r>
          </a:p>
          <a:p>
            <a:pPr marL="609600" indent="-609600">
              <a:buNone/>
            </a:pPr>
            <a:r>
              <a:rPr lang="es-MX" dirty="0"/>
              <a:t>GRAMATICAS Y AUTOMATAS</a:t>
            </a:r>
          </a:p>
          <a:p>
            <a:pPr marL="609600" indent="-609600">
              <a:buNone/>
            </a:pPr>
            <a:r>
              <a:rPr lang="es-MX" dirty="0"/>
              <a:t>APLICACIONES A LENGUAJES</a:t>
            </a:r>
            <a:endParaRPr lang="es-E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127125" y="879475"/>
            <a:ext cx="184150" cy="822325"/>
          </a:xfrm>
          <a:prstGeom prst="rect">
            <a:avLst/>
          </a:prstGeom>
          <a:noFill/>
          <a:ln w="9525">
            <a:noFill/>
            <a:miter lim="800000"/>
            <a:headEnd/>
            <a:tailEnd/>
          </a:ln>
          <a:effectLst/>
        </p:spPr>
        <p:txBody>
          <a:bodyPr wrap="none">
            <a:spAutoFit/>
          </a:bodyPr>
          <a:lstStyle/>
          <a:p>
            <a:endParaRPr lang="es-ES"/>
          </a:p>
          <a:p>
            <a:endParaRPr lang="es-ES"/>
          </a:p>
        </p:txBody>
      </p:sp>
      <p:sp>
        <p:nvSpPr>
          <p:cNvPr id="23560" name="Text Box 8"/>
          <p:cNvSpPr txBox="1">
            <a:spLocks noChangeArrowheads="1"/>
          </p:cNvSpPr>
          <p:nvPr/>
        </p:nvSpPr>
        <p:spPr bwMode="auto">
          <a:xfrm>
            <a:off x="251520" y="720725"/>
            <a:ext cx="8617843" cy="6001643"/>
          </a:xfrm>
          <a:prstGeom prst="rect">
            <a:avLst/>
          </a:prstGeom>
          <a:noFill/>
          <a:ln w="9525">
            <a:noFill/>
            <a:miter lim="800000"/>
            <a:headEnd/>
            <a:tailEnd/>
          </a:ln>
          <a:effectLst/>
        </p:spPr>
        <p:txBody>
          <a:bodyPr wrap="square">
            <a:spAutoFit/>
          </a:bodyPr>
          <a:lstStyle/>
          <a:p>
            <a:r>
              <a:rPr lang="es-MX" dirty="0"/>
              <a:t>La parte izquierda son cadenas desde V </a:t>
            </a:r>
            <a:r>
              <a:rPr lang="es-ES" dirty="0">
                <a:latin typeface="Symbol" pitchFamily="18" charset="2"/>
              </a:rPr>
              <a:t>È</a:t>
            </a:r>
            <a:r>
              <a:rPr lang="es-MX" dirty="0">
                <a:latin typeface="Symbol" pitchFamily="18" charset="2"/>
              </a:rPr>
              <a:t> S</a:t>
            </a:r>
            <a:r>
              <a:rPr lang="es-MX" dirty="0"/>
              <a:t>, que contienen al </a:t>
            </a:r>
          </a:p>
          <a:p>
            <a:r>
              <a:rPr lang="es-MX" dirty="0"/>
              <a:t>menos una variable desde V: </a:t>
            </a:r>
            <a:r>
              <a:rPr lang="es-MX" dirty="0">
                <a:latin typeface="Symbol" pitchFamily="18" charset="2"/>
              </a:rPr>
              <a:t>a</a:t>
            </a:r>
            <a:r>
              <a:rPr lang="es-MX" b="1" dirty="0">
                <a:latin typeface="Symbol" pitchFamily="18" charset="2"/>
              </a:rPr>
              <a:t> </a:t>
            </a:r>
            <a:r>
              <a:rPr lang="es-MX" dirty="0"/>
              <a:t>es un miembro de</a:t>
            </a:r>
          </a:p>
          <a:p>
            <a:r>
              <a:rPr lang="es-MX" dirty="0"/>
              <a:t>	</a:t>
            </a:r>
          </a:p>
          <a:p>
            <a:r>
              <a:rPr lang="es-MX" dirty="0"/>
              <a:t>	(V </a:t>
            </a:r>
            <a:r>
              <a:rPr lang="es-ES" dirty="0">
                <a:latin typeface="Symbol" pitchFamily="18" charset="2"/>
              </a:rPr>
              <a:t>È</a:t>
            </a:r>
            <a:r>
              <a:rPr lang="es-MX" dirty="0">
                <a:latin typeface="Symbol" pitchFamily="18" charset="2"/>
              </a:rPr>
              <a:t> S)</a:t>
            </a:r>
            <a:r>
              <a:rPr lang="es-MX" dirty="0"/>
              <a:t>* V (V </a:t>
            </a:r>
            <a:r>
              <a:rPr lang="es-ES" dirty="0">
                <a:latin typeface="Symbol" pitchFamily="18" charset="2"/>
              </a:rPr>
              <a:t>È</a:t>
            </a:r>
            <a:r>
              <a:rPr lang="es-MX" dirty="0">
                <a:latin typeface="Symbol" pitchFamily="18" charset="2"/>
              </a:rPr>
              <a:t> S)</a:t>
            </a:r>
            <a:r>
              <a:rPr lang="es-MX" dirty="0"/>
              <a:t>* </a:t>
            </a:r>
          </a:p>
          <a:p>
            <a:endParaRPr lang="es-MX" dirty="0"/>
          </a:p>
          <a:p>
            <a:r>
              <a:rPr lang="es-MX" dirty="0"/>
              <a:t>Mientras que el lado derecho son cadenas desde V </a:t>
            </a:r>
            <a:r>
              <a:rPr lang="es-ES" dirty="0">
                <a:latin typeface="Symbol" pitchFamily="18" charset="2"/>
              </a:rPr>
              <a:t>È</a:t>
            </a:r>
            <a:r>
              <a:rPr lang="es-MX" dirty="0">
                <a:latin typeface="Symbol" pitchFamily="18" charset="2"/>
              </a:rPr>
              <a:t> S: b </a:t>
            </a:r>
            <a:r>
              <a:rPr lang="es-MX" dirty="0"/>
              <a:t>es</a:t>
            </a:r>
          </a:p>
          <a:p>
            <a:r>
              <a:rPr lang="es-MX" dirty="0"/>
              <a:t>un miembro de </a:t>
            </a:r>
          </a:p>
          <a:p>
            <a:endParaRPr lang="es-MX" dirty="0"/>
          </a:p>
          <a:p>
            <a:r>
              <a:rPr lang="es-MX" dirty="0"/>
              <a:t>	 (V </a:t>
            </a:r>
            <a:r>
              <a:rPr lang="es-ES" dirty="0">
                <a:latin typeface="Symbol" pitchFamily="18" charset="2"/>
              </a:rPr>
              <a:t>È</a:t>
            </a:r>
            <a:r>
              <a:rPr lang="es-MX" dirty="0">
                <a:latin typeface="Symbol" pitchFamily="18" charset="2"/>
              </a:rPr>
              <a:t> S)</a:t>
            </a:r>
            <a:r>
              <a:rPr lang="es-MX" dirty="0"/>
              <a:t>* 	</a:t>
            </a:r>
          </a:p>
          <a:p>
            <a:endParaRPr lang="es-ES" dirty="0">
              <a:latin typeface="MS Shell Dlg" charset="0"/>
            </a:endParaRPr>
          </a:p>
          <a:p>
            <a:r>
              <a:rPr lang="es-MX" dirty="0"/>
              <a:t>La gramática produce cadenas de </a:t>
            </a:r>
            <a:r>
              <a:rPr lang="es-MX" dirty="0">
                <a:latin typeface="Symbol" pitchFamily="18" charset="2"/>
              </a:rPr>
              <a:t>S</a:t>
            </a:r>
            <a:r>
              <a:rPr lang="es-MX" baseline="30000" dirty="0"/>
              <a:t>*</a:t>
            </a:r>
            <a:r>
              <a:rPr lang="es-MX" dirty="0"/>
              <a:t> al aplicar las producciones e</a:t>
            </a:r>
          </a:p>
          <a:p>
            <a:r>
              <a:rPr lang="es-MX" dirty="0"/>
              <a:t>iniciando con el símbolo inicial hasta que no existan variables.</a:t>
            </a:r>
          </a:p>
          <a:p>
            <a:r>
              <a:rPr lang="es-MX" dirty="0"/>
              <a:t>Cada vez que una producción o regla es aplicada, una forma de </a:t>
            </a:r>
          </a:p>
          <a:p>
            <a:r>
              <a:rPr lang="es-MX" dirty="0"/>
              <a:t>sentencia (cadenas de variables de V y terminales de </a:t>
            </a:r>
            <a:r>
              <a:rPr lang="es-MX" dirty="0">
                <a:latin typeface="Symbol" pitchFamily="18" charset="2"/>
              </a:rPr>
              <a:t>S)</a:t>
            </a:r>
            <a:r>
              <a:rPr lang="es-MX" dirty="0"/>
              <a:t> es</a:t>
            </a:r>
          </a:p>
          <a:p>
            <a:r>
              <a:rPr lang="es-MX" dirty="0"/>
              <a:t>producida.</a:t>
            </a:r>
          </a:p>
          <a:p>
            <a:endParaRPr lang="es-ES" dirty="0">
              <a:latin typeface="Symbol" pitchFamily="18" charset="2"/>
            </a:endParaRPr>
          </a:p>
        </p:txBody>
      </p:sp>
      <p:sp>
        <p:nvSpPr>
          <p:cNvPr id="6" name="Rectangle 2"/>
          <p:cNvSpPr txBox="1">
            <a:spLocks noChangeArrowheads="1"/>
          </p:cNvSpPr>
          <p:nvPr/>
        </p:nvSpPr>
        <p:spPr>
          <a:xfrm>
            <a:off x="467544" y="332656"/>
            <a:ext cx="7772400" cy="500608"/>
          </a:xfrm>
          <a:prstGeom prst="rect">
            <a:avLst/>
          </a:prstGeom>
        </p:spPr>
        <p:txBody>
          <a:bodyPr vert="horz" anchor="b">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3300" b="0" i="0" u="none" strike="noStrike" kern="1200" cap="none" spc="0" normalizeH="0" baseline="0" noProof="0" smtClean="0">
                <a:ln>
                  <a:noFill/>
                </a:ln>
                <a:solidFill>
                  <a:schemeClr val="accent3">
                    <a:shade val="75000"/>
                  </a:schemeClr>
                </a:solidFill>
                <a:effectLst/>
                <a:uLnTx/>
                <a:uFillTx/>
                <a:latin typeface="+mj-lt"/>
                <a:ea typeface="+mj-ea"/>
                <a:cs typeface="+mj-cs"/>
              </a:rPr>
              <a:t>GRAMATICAS</a:t>
            </a:r>
            <a:endParaRPr kumimoji="0" lang="es-ES" sz="3300" b="0" i="0" u="none" strike="noStrike" kern="1200" cap="none" spc="0" normalizeH="0" baseline="0" noProof="0" dirty="0">
              <a:ln>
                <a:noFill/>
              </a:ln>
              <a:solidFill>
                <a:schemeClr val="accent3">
                  <a:shade val="75000"/>
                </a:schemeClr>
              </a:solidFill>
              <a:effectLst/>
              <a:uLnTx/>
              <a:uFillTx/>
              <a:latin typeface="+mj-lt"/>
              <a:ea typeface="+mj-ea"/>
              <a:cs typeface="+mj-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539552" y="836712"/>
            <a:ext cx="8182048" cy="5632311"/>
          </a:xfrm>
          <a:prstGeom prst="rect">
            <a:avLst/>
          </a:prstGeom>
          <a:noFill/>
          <a:ln w="9525">
            <a:noFill/>
            <a:miter lim="800000"/>
            <a:headEnd/>
            <a:tailEnd/>
          </a:ln>
          <a:effectLst/>
        </p:spPr>
        <p:txBody>
          <a:bodyPr wrap="none">
            <a:spAutoFit/>
          </a:bodyPr>
          <a:lstStyle/>
          <a:p>
            <a:r>
              <a:rPr lang="es-MX" dirty="0"/>
              <a:t>El lenguaje generado por la gramática, </a:t>
            </a:r>
            <a:r>
              <a:rPr lang="es-MX" b="1" dirty="0"/>
              <a:t>L(G)</a:t>
            </a:r>
            <a:r>
              <a:rPr lang="es-MX" dirty="0"/>
              <a:t>, es el conjunto de </a:t>
            </a:r>
          </a:p>
          <a:p>
            <a:r>
              <a:rPr lang="es-MX" dirty="0"/>
              <a:t>cadenas que pueden generarse aplicando las reglas anteriormente</a:t>
            </a:r>
          </a:p>
          <a:p>
            <a:r>
              <a:rPr lang="es-MX" dirty="0"/>
              <a:t>descritas. </a:t>
            </a:r>
          </a:p>
          <a:p>
            <a:r>
              <a:rPr lang="es-MX" dirty="0"/>
              <a:t>Ejemplo: Consideremos la siguiente gramática</a:t>
            </a:r>
          </a:p>
          <a:p>
            <a:r>
              <a:rPr lang="es-MX" dirty="0"/>
              <a:t>	 G = (</a:t>
            </a:r>
            <a:r>
              <a:rPr lang="es-MX" dirty="0">
                <a:latin typeface="Symbol" pitchFamily="18" charset="2"/>
              </a:rPr>
              <a:t>S, </a:t>
            </a:r>
            <a:r>
              <a:rPr lang="es-MX" dirty="0"/>
              <a:t>V, P, S)</a:t>
            </a:r>
          </a:p>
          <a:p>
            <a:endParaRPr lang="es-MX" dirty="0"/>
          </a:p>
          <a:p>
            <a:r>
              <a:rPr lang="es-MX" dirty="0"/>
              <a:t>	 V= {S, A}</a:t>
            </a:r>
          </a:p>
          <a:p>
            <a:endParaRPr lang="es-MX" dirty="0"/>
          </a:p>
          <a:p>
            <a:r>
              <a:rPr lang="es-MX" b="1" dirty="0"/>
              <a:t>	 </a:t>
            </a:r>
            <a:r>
              <a:rPr lang="es-MX" dirty="0">
                <a:latin typeface="Symbol" pitchFamily="18" charset="2"/>
              </a:rPr>
              <a:t>S= {</a:t>
            </a:r>
            <a:r>
              <a:rPr lang="es-MX" dirty="0"/>
              <a:t>a, m, o, t}</a:t>
            </a:r>
          </a:p>
          <a:p>
            <a:endParaRPr lang="es-MX" dirty="0"/>
          </a:p>
          <a:p>
            <a:r>
              <a:rPr lang="es-MX" dirty="0"/>
              <a:t>	 P={  (1)  S </a:t>
            </a:r>
            <a:r>
              <a:rPr lang="es-MX" dirty="0">
                <a:sym typeface="Wingdings" pitchFamily="2" charset="2"/>
              </a:rPr>
              <a:t> </a:t>
            </a:r>
            <a:r>
              <a:rPr lang="es-MX" dirty="0" err="1">
                <a:sym typeface="Wingdings" pitchFamily="2" charset="2"/>
              </a:rPr>
              <a:t>toAto</a:t>
            </a:r>
            <a:r>
              <a:rPr lang="es-MX" dirty="0">
                <a:sym typeface="Wingdings" pitchFamily="2" charset="2"/>
              </a:rPr>
              <a:t>, (2) A  </a:t>
            </a:r>
            <a:r>
              <a:rPr lang="es-MX" dirty="0" err="1">
                <a:sym typeface="Wingdings" pitchFamily="2" charset="2"/>
              </a:rPr>
              <a:t>ma</a:t>
            </a:r>
            <a:r>
              <a:rPr lang="es-MX" dirty="0">
                <a:sym typeface="Wingdings" pitchFamily="2" charset="2"/>
              </a:rPr>
              <a:t>, (3) A  </a:t>
            </a:r>
            <a:r>
              <a:rPr lang="es-MX" dirty="0" err="1">
                <a:sym typeface="Wingdings" pitchFamily="2" charset="2"/>
              </a:rPr>
              <a:t>maA</a:t>
            </a:r>
            <a:r>
              <a:rPr lang="es-MX" dirty="0">
                <a:sym typeface="Wingdings" pitchFamily="2" charset="2"/>
              </a:rPr>
              <a:t> }</a:t>
            </a:r>
          </a:p>
          <a:p>
            <a:r>
              <a:rPr lang="es-MX" dirty="0">
                <a:sym typeface="Wingdings" pitchFamily="2" charset="2"/>
              </a:rPr>
              <a:t>Que genera el lenguaje</a:t>
            </a:r>
          </a:p>
          <a:p>
            <a:r>
              <a:rPr lang="es-MX" dirty="0">
                <a:sym typeface="Wingdings" pitchFamily="2" charset="2"/>
              </a:rPr>
              <a:t>	L(G)= {</a:t>
            </a:r>
            <a:r>
              <a:rPr lang="es-MX" dirty="0" err="1">
                <a:sym typeface="Wingdings" pitchFamily="2" charset="2"/>
              </a:rPr>
              <a:t>tomato</a:t>
            </a:r>
            <a:r>
              <a:rPr lang="es-MX" dirty="0">
                <a:sym typeface="Wingdings" pitchFamily="2" charset="2"/>
              </a:rPr>
              <a:t>, </a:t>
            </a:r>
            <a:r>
              <a:rPr lang="es-MX" dirty="0" err="1">
                <a:sym typeface="Wingdings" pitchFamily="2" charset="2"/>
              </a:rPr>
              <a:t>tomamato</a:t>
            </a:r>
            <a:r>
              <a:rPr lang="es-MX" dirty="0">
                <a:sym typeface="Wingdings" pitchFamily="2" charset="2"/>
              </a:rPr>
              <a:t>, </a:t>
            </a:r>
            <a:r>
              <a:rPr lang="es-MX" dirty="0" err="1">
                <a:sym typeface="Wingdings" pitchFamily="2" charset="2"/>
              </a:rPr>
              <a:t>tomamamato</a:t>
            </a:r>
            <a:r>
              <a:rPr lang="es-MX" dirty="0">
                <a:sym typeface="Wingdings" pitchFamily="2" charset="2"/>
              </a:rPr>
              <a:t>,...}</a:t>
            </a:r>
          </a:p>
          <a:p>
            <a:r>
              <a:rPr lang="es-MX" dirty="0">
                <a:sym typeface="Wingdings" pitchFamily="2" charset="2"/>
              </a:rPr>
              <a:t>Usando las siguientes reglas para la cadena </a:t>
            </a:r>
            <a:r>
              <a:rPr lang="es-MX" dirty="0" err="1">
                <a:sym typeface="Wingdings" pitchFamily="2" charset="2"/>
              </a:rPr>
              <a:t>tomamato</a:t>
            </a:r>
            <a:endParaRPr lang="es-MX" dirty="0">
              <a:sym typeface="Wingdings" pitchFamily="2" charset="2"/>
            </a:endParaRPr>
          </a:p>
          <a:p>
            <a:r>
              <a:rPr lang="es-MX" dirty="0">
                <a:sym typeface="Wingdings" pitchFamily="2" charset="2"/>
              </a:rPr>
              <a:t>	S</a:t>
            </a:r>
            <a:r>
              <a:rPr lang="es-MX" baseline="-25000" dirty="0">
                <a:sym typeface="Wingdings" pitchFamily="2" charset="2"/>
              </a:rPr>
              <a:t>(1)</a:t>
            </a:r>
            <a:r>
              <a:rPr lang="es-MX" dirty="0">
                <a:sym typeface="Wingdings" pitchFamily="2" charset="2"/>
              </a:rPr>
              <a:t> </a:t>
            </a:r>
            <a:r>
              <a:rPr lang="es-MX" dirty="0" err="1">
                <a:sym typeface="Wingdings" pitchFamily="2" charset="2"/>
              </a:rPr>
              <a:t>toAto</a:t>
            </a:r>
            <a:r>
              <a:rPr lang="es-MX" dirty="0">
                <a:sym typeface="Wingdings" pitchFamily="2" charset="2"/>
              </a:rPr>
              <a:t></a:t>
            </a:r>
            <a:r>
              <a:rPr lang="es-MX" baseline="-25000" dirty="0">
                <a:sym typeface="Wingdings" pitchFamily="2" charset="2"/>
              </a:rPr>
              <a:t>(3)</a:t>
            </a:r>
            <a:r>
              <a:rPr lang="es-MX" dirty="0">
                <a:sym typeface="Wingdings" pitchFamily="2" charset="2"/>
              </a:rPr>
              <a:t> </a:t>
            </a:r>
            <a:r>
              <a:rPr lang="es-MX" dirty="0" err="1">
                <a:sym typeface="Wingdings" pitchFamily="2" charset="2"/>
              </a:rPr>
              <a:t>tomaAto</a:t>
            </a:r>
            <a:r>
              <a:rPr lang="es-MX" dirty="0">
                <a:sym typeface="Wingdings" pitchFamily="2" charset="2"/>
              </a:rPr>
              <a:t></a:t>
            </a:r>
            <a:r>
              <a:rPr lang="es-MX" baseline="-25000" dirty="0">
                <a:sym typeface="Wingdings" pitchFamily="2" charset="2"/>
              </a:rPr>
              <a:t>(2)</a:t>
            </a:r>
            <a:r>
              <a:rPr lang="es-MX" dirty="0" err="1">
                <a:sym typeface="Wingdings" pitchFamily="2" charset="2"/>
              </a:rPr>
              <a:t>tomamato</a:t>
            </a:r>
            <a:endParaRPr lang="es-ES" dirty="0">
              <a:latin typeface="Symbol" pitchFamily="18" charset="2"/>
            </a:endParaRPr>
          </a:p>
        </p:txBody>
      </p:sp>
      <p:sp>
        <p:nvSpPr>
          <p:cNvPr id="5" name="Rectangle 2"/>
          <p:cNvSpPr txBox="1">
            <a:spLocks noChangeArrowheads="1"/>
          </p:cNvSpPr>
          <p:nvPr/>
        </p:nvSpPr>
        <p:spPr>
          <a:xfrm>
            <a:off x="467544" y="332656"/>
            <a:ext cx="7772400" cy="500608"/>
          </a:xfrm>
          <a:prstGeom prst="rect">
            <a:avLst/>
          </a:prstGeom>
        </p:spPr>
        <p:txBody>
          <a:bodyPr vert="horz" anchor="b">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3300" b="0" i="0" u="none" strike="noStrike" kern="1200" cap="none" spc="0" normalizeH="0" baseline="0" noProof="0" smtClean="0">
                <a:ln>
                  <a:noFill/>
                </a:ln>
                <a:solidFill>
                  <a:schemeClr val="accent3">
                    <a:shade val="75000"/>
                  </a:schemeClr>
                </a:solidFill>
                <a:effectLst/>
                <a:uLnTx/>
                <a:uFillTx/>
                <a:latin typeface="+mj-lt"/>
                <a:ea typeface="+mj-ea"/>
                <a:cs typeface="+mj-cs"/>
              </a:rPr>
              <a:t>GRAMATICAS</a:t>
            </a:r>
            <a:endParaRPr kumimoji="0" lang="es-ES" sz="3300" b="0" i="0" u="none" strike="noStrike" kern="1200" cap="none" spc="0" normalizeH="0" baseline="0" noProof="0" dirty="0">
              <a:ln>
                <a:noFill/>
              </a:ln>
              <a:solidFill>
                <a:schemeClr val="accent3">
                  <a:shade val="75000"/>
                </a:schemeClr>
              </a:solidFill>
              <a:effectLst/>
              <a:uLnTx/>
              <a:uFillTx/>
              <a:latin typeface="+mj-lt"/>
              <a:ea typeface="+mj-ea"/>
              <a:cs typeface="+mj-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746125" y="650875"/>
            <a:ext cx="8077200" cy="5568950"/>
          </a:xfrm>
          <a:prstGeom prst="rect">
            <a:avLst/>
          </a:prstGeom>
          <a:noFill/>
          <a:ln w="9525">
            <a:noFill/>
            <a:miter lim="800000"/>
            <a:headEnd/>
            <a:tailEnd/>
          </a:ln>
          <a:effectLst/>
        </p:spPr>
        <p:txBody>
          <a:bodyPr wrap="none">
            <a:spAutoFit/>
          </a:bodyPr>
          <a:lstStyle/>
          <a:p>
            <a:r>
              <a:rPr lang="es-MX" b="1"/>
              <a:t>Ejemplo</a:t>
            </a:r>
            <a:r>
              <a:rPr lang="es-MX"/>
              <a:t>: La siguiente gramática genera el lenguaje que consiste</a:t>
            </a:r>
          </a:p>
          <a:p>
            <a:r>
              <a:rPr lang="es-MX"/>
              <a:t>de cadenas con un número par positivo de a’s.</a:t>
            </a:r>
          </a:p>
          <a:p>
            <a:endParaRPr lang="es-MX"/>
          </a:p>
          <a:p>
            <a:r>
              <a:rPr lang="es-MX"/>
              <a:t>	 G= (V, </a:t>
            </a:r>
            <a:r>
              <a:rPr lang="es-MX">
                <a:latin typeface="Symbol" pitchFamily="18" charset="2"/>
              </a:rPr>
              <a:t>S</a:t>
            </a:r>
            <a:r>
              <a:rPr lang="es-MX"/>
              <a:t> , P, S) </a:t>
            </a:r>
          </a:p>
          <a:p>
            <a:r>
              <a:rPr lang="es-MX"/>
              <a:t>	 V={S,A}</a:t>
            </a:r>
          </a:p>
          <a:p>
            <a:r>
              <a:rPr lang="es-MX"/>
              <a:t>	 </a:t>
            </a:r>
            <a:r>
              <a:rPr lang="es-MX">
                <a:latin typeface="Symbol" pitchFamily="18" charset="2"/>
              </a:rPr>
              <a:t>S={</a:t>
            </a:r>
            <a:r>
              <a:rPr lang="es-MX"/>
              <a:t>a,b</a:t>
            </a:r>
            <a:r>
              <a:rPr lang="es-MX">
                <a:latin typeface="Symbol" pitchFamily="18" charset="2"/>
              </a:rPr>
              <a:t>}</a:t>
            </a:r>
          </a:p>
          <a:p>
            <a:r>
              <a:rPr lang="es-MX"/>
              <a:t>	 P:  S </a:t>
            </a:r>
            <a:r>
              <a:rPr lang="es-MX">
                <a:sym typeface="Wingdings" pitchFamily="2" charset="2"/>
              </a:rPr>
              <a:t> AA</a:t>
            </a:r>
          </a:p>
          <a:p>
            <a:r>
              <a:rPr lang="es-MX">
                <a:sym typeface="Wingdings" pitchFamily="2" charset="2"/>
              </a:rPr>
              <a:t>	      A  AAA | bA | Ab | a</a:t>
            </a:r>
          </a:p>
          <a:p>
            <a:endParaRPr lang="es-MX">
              <a:sym typeface="Wingdings" pitchFamily="2" charset="2"/>
            </a:endParaRPr>
          </a:p>
          <a:p>
            <a:r>
              <a:rPr lang="es-MX">
                <a:sym typeface="Wingdings" pitchFamily="2" charset="2"/>
              </a:rPr>
              <a:t>Una derivación por la </a:t>
            </a:r>
            <a:r>
              <a:rPr lang="es-MX" b="1">
                <a:sym typeface="Wingdings" pitchFamily="2" charset="2"/>
              </a:rPr>
              <a:t>izquierda</a:t>
            </a:r>
            <a:r>
              <a:rPr lang="es-MX">
                <a:sym typeface="Wingdings" pitchFamily="2" charset="2"/>
              </a:rPr>
              <a:t> es la siguiente:</a:t>
            </a:r>
          </a:p>
          <a:p>
            <a:r>
              <a:rPr lang="es-MX">
                <a:sym typeface="Wingdings" pitchFamily="2" charset="2"/>
              </a:rPr>
              <a:t>	S</a:t>
            </a:r>
            <a:r>
              <a:rPr lang="es-MX" u="sng">
                <a:sym typeface="Wingdings" pitchFamily="2" charset="2"/>
              </a:rPr>
              <a:t>A</a:t>
            </a:r>
            <a:r>
              <a:rPr lang="es-MX">
                <a:sym typeface="Wingdings" pitchFamily="2" charset="2"/>
              </a:rPr>
              <a:t>Ab</a:t>
            </a:r>
            <a:r>
              <a:rPr lang="es-MX" u="sng">
                <a:sym typeface="Wingdings" pitchFamily="2" charset="2"/>
              </a:rPr>
              <a:t>A</a:t>
            </a:r>
            <a:r>
              <a:rPr lang="es-MX">
                <a:sym typeface="Wingdings" pitchFamily="2" charset="2"/>
              </a:rPr>
              <a:t>Aba</a:t>
            </a:r>
            <a:r>
              <a:rPr lang="es-MX" u="sng">
                <a:sym typeface="Wingdings" pitchFamily="2" charset="2"/>
              </a:rPr>
              <a:t>A</a:t>
            </a:r>
            <a:r>
              <a:rPr lang="es-MX">
                <a:sym typeface="Wingdings" pitchFamily="2" charset="2"/>
              </a:rPr>
              <a:t>baa</a:t>
            </a:r>
          </a:p>
          <a:p>
            <a:endParaRPr lang="es-MX">
              <a:sym typeface="Wingdings" pitchFamily="2" charset="2"/>
            </a:endParaRPr>
          </a:p>
          <a:p>
            <a:r>
              <a:rPr lang="es-MX">
                <a:sym typeface="Wingdings" pitchFamily="2" charset="2"/>
              </a:rPr>
              <a:t>Una derivación por la </a:t>
            </a:r>
            <a:r>
              <a:rPr lang="es-MX" b="1">
                <a:sym typeface="Wingdings" pitchFamily="2" charset="2"/>
              </a:rPr>
              <a:t>derecha</a:t>
            </a:r>
            <a:r>
              <a:rPr lang="es-MX">
                <a:sym typeface="Wingdings" pitchFamily="2" charset="2"/>
              </a:rPr>
              <a:t> </a:t>
            </a:r>
          </a:p>
          <a:p>
            <a:r>
              <a:rPr lang="es-MX">
                <a:sym typeface="Wingdings" pitchFamily="2" charset="2"/>
              </a:rPr>
              <a:t>	SAAAbAAbaaba</a:t>
            </a:r>
          </a:p>
          <a:p>
            <a:endParaRPr lang="es-E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467544" y="1268760"/>
            <a:ext cx="8386763" cy="3013075"/>
          </a:xfrm>
          <a:prstGeom prst="rect">
            <a:avLst/>
          </a:prstGeom>
          <a:noFill/>
          <a:ln w="9525">
            <a:noFill/>
            <a:miter lim="800000"/>
            <a:headEnd/>
            <a:tailEnd/>
          </a:ln>
          <a:effectLst/>
        </p:spPr>
        <p:txBody>
          <a:bodyPr wrap="none">
            <a:spAutoFit/>
          </a:bodyPr>
          <a:lstStyle/>
          <a:p>
            <a:r>
              <a:rPr lang="es-MX" b="1" dirty="0"/>
              <a:t>Ejercicios:</a:t>
            </a:r>
          </a:p>
          <a:p>
            <a:r>
              <a:rPr lang="es-MX" dirty="0" err="1"/>
              <a:t>Construír</a:t>
            </a:r>
            <a:r>
              <a:rPr lang="es-MX" dirty="0"/>
              <a:t> una gramática con alfabeto {</a:t>
            </a:r>
            <a:r>
              <a:rPr lang="es-MX" dirty="0" err="1"/>
              <a:t>a,b,c</a:t>
            </a:r>
            <a:r>
              <a:rPr lang="es-MX" dirty="0"/>
              <a:t>} para los </a:t>
            </a:r>
          </a:p>
          <a:p>
            <a:r>
              <a:rPr lang="es-MX" dirty="0"/>
              <a:t>Siguientes lenguajes:</a:t>
            </a:r>
          </a:p>
          <a:p>
            <a:pPr>
              <a:buFontTx/>
              <a:buChar char="•"/>
            </a:pPr>
            <a:r>
              <a:rPr lang="es-MX" dirty="0"/>
              <a:t> {a</a:t>
            </a:r>
            <a:r>
              <a:rPr lang="es-MX" baseline="30000" dirty="0"/>
              <a:t>n</a:t>
            </a:r>
            <a:r>
              <a:rPr lang="es-MX" dirty="0"/>
              <a:t>b2</a:t>
            </a:r>
            <a:r>
              <a:rPr lang="es-MX" baseline="30000" dirty="0"/>
              <a:t>n</a:t>
            </a:r>
            <a:r>
              <a:rPr lang="es-MX" dirty="0"/>
              <a:t>c</a:t>
            </a:r>
            <a:r>
              <a:rPr lang="es-MX" baseline="30000" dirty="0"/>
              <a:t>m</a:t>
            </a:r>
            <a:r>
              <a:rPr lang="es-MX" dirty="0"/>
              <a:t> | </a:t>
            </a:r>
            <a:r>
              <a:rPr lang="es-MX" dirty="0" err="1"/>
              <a:t>n,m</a:t>
            </a:r>
            <a:r>
              <a:rPr lang="es-MX" dirty="0"/>
              <a:t> &gt; 0}</a:t>
            </a:r>
          </a:p>
          <a:p>
            <a:pPr>
              <a:buFontTx/>
              <a:buChar char="•"/>
            </a:pPr>
            <a:r>
              <a:rPr lang="es-MX" dirty="0"/>
              <a:t> {</a:t>
            </a:r>
            <a:r>
              <a:rPr lang="es-MX" dirty="0" err="1"/>
              <a:t>a</a:t>
            </a:r>
            <a:r>
              <a:rPr lang="es-MX" baseline="30000" dirty="0" err="1"/>
              <a:t>n</a:t>
            </a:r>
            <a:r>
              <a:rPr lang="es-MX" dirty="0" err="1"/>
              <a:t>b</a:t>
            </a:r>
            <a:r>
              <a:rPr lang="es-MX" baseline="30000" dirty="0" err="1"/>
              <a:t>m</a:t>
            </a:r>
            <a:r>
              <a:rPr lang="es-MX" dirty="0" err="1"/>
              <a:t>c</a:t>
            </a:r>
            <a:r>
              <a:rPr lang="es-MX" dirty="0"/>
              <a:t> </a:t>
            </a:r>
            <a:r>
              <a:rPr lang="es-MX" baseline="30000" dirty="0"/>
              <a:t>2n+m</a:t>
            </a:r>
            <a:r>
              <a:rPr lang="es-MX" dirty="0"/>
              <a:t> | </a:t>
            </a:r>
            <a:r>
              <a:rPr lang="es-MX" dirty="0" err="1"/>
              <a:t>n,m</a:t>
            </a:r>
            <a:r>
              <a:rPr lang="es-MX" dirty="0"/>
              <a:t>&gt;0}</a:t>
            </a:r>
          </a:p>
          <a:p>
            <a:endParaRPr lang="es-MX" dirty="0"/>
          </a:p>
          <a:p>
            <a:r>
              <a:rPr lang="es-MX" dirty="0" err="1"/>
              <a:t>Construír</a:t>
            </a:r>
            <a:r>
              <a:rPr lang="es-MX" dirty="0"/>
              <a:t> una gramática con alfabeto {</a:t>
            </a:r>
            <a:r>
              <a:rPr lang="es-MX" dirty="0" err="1"/>
              <a:t>a,b</a:t>
            </a:r>
            <a:r>
              <a:rPr lang="es-MX" dirty="0"/>
              <a:t>} cuyo lenguaje contiene </a:t>
            </a:r>
          </a:p>
          <a:p>
            <a:r>
              <a:rPr lang="es-MX" dirty="0"/>
              <a:t>Precisamente cadenas con el mismo numero de </a:t>
            </a:r>
            <a:r>
              <a:rPr lang="es-MX" dirty="0" err="1"/>
              <a:t>a’s</a:t>
            </a:r>
            <a:r>
              <a:rPr lang="es-MX" dirty="0"/>
              <a:t> y </a:t>
            </a:r>
            <a:r>
              <a:rPr lang="es-MX" dirty="0" err="1"/>
              <a:t>b´s</a:t>
            </a:r>
            <a:r>
              <a:rPr lang="es-MX" dirty="0"/>
              <a:t>.</a:t>
            </a:r>
            <a:endParaRPr lang="es-ES" dirty="0"/>
          </a:p>
        </p:txBody>
      </p:sp>
      <p:sp>
        <p:nvSpPr>
          <p:cNvPr id="5" name="Rectangle 2"/>
          <p:cNvSpPr txBox="1">
            <a:spLocks noChangeArrowheads="1"/>
          </p:cNvSpPr>
          <p:nvPr/>
        </p:nvSpPr>
        <p:spPr>
          <a:xfrm>
            <a:off x="467544" y="332656"/>
            <a:ext cx="7772400" cy="500608"/>
          </a:xfrm>
          <a:prstGeom prst="rect">
            <a:avLst/>
          </a:prstGeom>
        </p:spPr>
        <p:txBody>
          <a:bodyPr vert="horz" anchor="b">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3300" b="0" i="0" u="none" strike="noStrike" kern="1200" cap="none" spc="0" normalizeH="0" baseline="0" noProof="0" smtClean="0">
                <a:ln>
                  <a:noFill/>
                </a:ln>
                <a:solidFill>
                  <a:schemeClr val="accent3">
                    <a:shade val="75000"/>
                  </a:schemeClr>
                </a:solidFill>
                <a:effectLst/>
                <a:uLnTx/>
                <a:uFillTx/>
                <a:latin typeface="+mj-lt"/>
                <a:ea typeface="+mj-ea"/>
                <a:cs typeface="+mj-cs"/>
              </a:rPr>
              <a:t>GRAMATICAS</a:t>
            </a:r>
            <a:endParaRPr kumimoji="0" lang="es-ES" sz="3300" b="0" i="0" u="none" strike="noStrike" kern="1200" cap="none" spc="0" normalizeH="0" baseline="0" noProof="0" dirty="0">
              <a:ln>
                <a:noFill/>
              </a:ln>
              <a:solidFill>
                <a:schemeClr val="accent3">
                  <a:shade val="75000"/>
                </a:schemeClr>
              </a:solidFill>
              <a:effectLst/>
              <a:uLnTx/>
              <a:uFillTx/>
              <a:latin typeface="+mj-lt"/>
              <a:ea typeface="+mj-ea"/>
              <a:cs typeface="+mj-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323528" y="955675"/>
            <a:ext cx="8710935" cy="1569660"/>
          </a:xfrm>
          <a:prstGeom prst="rect">
            <a:avLst/>
          </a:prstGeom>
          <a:noFill/>
          <a:ln w="9525">
            <a:noFill/>
            <a:miter lim="800000"/>
            <a:headEnd/>
            <a:tailEnd/>
          </a:ln>
          <a:effectLst/>
        </p:spPr>
        <p:txBody>
          <a:bodyPr wrap="square">
            <a:spAutoFit/>
          </a:bodyPr>
          <a:lstStyle/>
          <a:p>
            <a:r>
              <a:rPr lang="es-MX" b="1" dirty="0"/>
              <a:t>Un árbol de </a:t>
            </a:r>
            <a:r>
              <a:rPr lang="es-MX" b="1" dirty="0" err="1"/>
              <a:t>parsing</a:t>
            </a:r>
            <a:r>
              <a:rPr lang="es-MX" dirty="0"/>
              <a:t> o árbol de derivación es una representación</a:t>
            </a:r>
          </a:p>
          <a:p>
            <a:r>
              <a:rPr lang="es-MX" dirty="0"/>
              <a:t>gráfica de la derivación.</a:t>
            </a:r>
          </a:p>
          <a:p>
            <a:r>
              <a:rPr lang="es-MX" b="1" dirty="0"/>
              <a:t>Ejemplo</a:t>
            </a:r>
            <a:r>
              <a:rPr lang="es-MX" dirty="0"/>
              <a:t>: La siguiente figura representa el árbol de </a:t>
            </a:r>
            <a:r>
              <a:rPr lang="es-MX" dirty="0" err="1"/>
              <a:t>parsing</a:t>
            </a:r>
            <a:r>
              <a:rPr lang="es-MX" dirty="0"/>
              <a:t> </a:t>
            </a:r>
          </a:p>
          <a:p>
            <a:r>
              <a:rPr lang="es-MX" dirty="0"/>
              <a:t>para las cadenas del ejemplo anterior.</a:t>
            </a:r>
            <a:endParaRPr lang="es-ES" dirty="0"/>
          </a:p>
        </p:txBody>
      </p:sp>
      <p:sp>
        <p:nvSpPr>
          <p:cNvPr id="32771" name="Text Box 3"/>
          <p:cNvSpPr txBox="1">
            <a:spLocks noChangeArrowheads="1"/>
          </p:cNvSpPr>
          <p:nvPr/>
        </p:nvSpPr>
        <p:spPr bwMode="auto">
          <a:xfrm>
            <a:off x="2574925" y="2479675"/>
            <a:ext cx="354013" cy="457200"/>
          </a:xfrm>
          <a:prstGeom prst="rect">
            <a:avLst/>
          </a:prstGeom>
          <a:noFill/>
          <a:ln w="9525">
            <a:noFill/>
            <a:miter lim="800000"/>
            <a:headEnd/>
            <a:tailEnd/>
          </a:ln>
          <a:effectLst/>
        </p:spPr>
        <p:txBody>
          <a:bodyPr wrap="none">
            <a:spAutoFit/>
          </a:bodyPr>
          <a:lstStyle/>
          <a:p>
            <a:r>
              <a:rPr lang="es-MX"/>
              <a:t>S</a:t>
            </a:r>
            <a:endParaRPr lang="es-ES"/>
          </a:p>
        </p:txBody>
      </p:sp>
      <p:sp>
        <p:nvSpPr>
          <p:cNvPr id="32772" name="Text Box 4"/>
          <p:cNvSpPr txBox="1">
            <a:spLocks noChangeArrowheads="1"/>
          </p:cNvSpPr>
          <p:nvPr/>
        </p:nvSpPr>
        <p:spPr bwMode="auto">
          <a:xfrm>
            <a:off x="1752600" y="3200400"/>
            <a:ext cx="1920875" cy="457200"/>
          </a:xfrm>
          <a:prstGeom prst="rect">
            <a:avLst/>
          </a:prstGeom>
          <a:noFill/>
          <a:ln w="9525">
            <a:noFill/>
            <a:miter lim="800000"/>
            <a:headEnd/>
            <a:tailEnd/>
          </a:ln>
          <a:effectLst/>
        </p:spPr>
        <p:txBody>
          <a:bodyPr wrap="none">
            <a:spAutoFit/>
          </a:bodyPr>
          <a:lstStyle/>
          <a:p>
            <a:r>
              <a:rPr lang="es-MX" dirty="0"/>
              <a:t>A                 </a:t>
            </a:r>
            <a:r>
              <a:rPr lang="es-MX" dirty="0" err="1"/>
              <a:t>A</a:t>
            </a:r>
            <a:endParaRPr lang="es-ES" dirty="0"/>
          </a:p>
        </p:txBody>
      </p:sp>
      <p:sp>
        <p:nvSpPr>
          <p:cNvPr id="32773" name="Text Box 5"/>
          <p:cNvSpPr txBox="1">
            <a:spLocks noChangeArrowheads="1"/>
          </p:cNvSpPr>
          <p:nvPr/>
        </p:nvSpPr>
        <p:spPr bwMode="auto">
          <a:xfrm>
            <a:off x="914400" y="4232275"/>
            <a:ext cx="3673475" cy="822325"/>
          </a:xfrm>
          <a:prstGeom prst="rect">
            <a:avLst/>
          </a:prstGeom>
          <a:noFill/>
          <a:ln w="9525">
            <a:noFill/>
            <a:miter lim="800000"/>
            <a:headEnd/>
            <a:tailEnd/>
          </a:ln>
          <a:effectLst/>
        </p:spPr>
        <p:txBody>
          <a:bodyPr>
            <a:spAutoFit/>
          </a:bodyPr>
          <a:lstStyle/>
          <a:p>
            <a:r>
              <a:rPr lang="es-MX"/>
              <a:t>b         A                 a		</a:t>
            </a:r>
            <a:endParaRPr lang="es-ES"/>
          </a:p>
        </p:txBody>
      </p:sp>
      <p:sp>
        <p:nvSpPr>
          <p:cNvPr id="32774" name="Text Box 6"/>
          <p:cNvSpPr txBox="1">
            <a:spLocks noChangeArrowheads="1"/>
          </p:cNvSpPr>
          <p:nvPr/>
        </p:nvSpPr>
        <p:spPr bwMode="auto">
          <a:xfrm>
            <a:off x="1828800" y="5334000"/>
            <a:ext cx="319088" cy="457200"/>
          </a:xfrm>
          <a:prstGeom prst="rect">
            <a:avLst/>
          </a:prstGeom>
          <a:noFill/>
          <a:ln w="9525">
            <a:noFill/>
            <a:miter lim="800000"/>
            <a:headEnd/>
            <a:tailEnd/>
          </a:ln>
          <a:effectLst/>
        </p:spPr>
        <p:txBody>
          <a:bodyPr wrap="none">
            <a:spAutoFit/>
          </a:bodyPr>
          <a:lstStyle/>
          <a:p>
            <a:r>
              <a:rPr lang="es-MX"/>
              <a:t>a</a:t>
            </a:r>
            <a:endParaRPr lang="es-ES"/>
          </a:p>
        </p:txBody>
      </p:sp>
      <p:sp>
        <p:nvSpPr>
          <p:cNvPr id="32775" name="Line 7"/>
          <p:cNvSpPr>
            <a:spLocks noChangeShapeType="1"/>
          </p:cNvSpPr>
          <p:nvPr/>
        </p:nvSpPr>
        <p:spPr bwMode="auto">
          <a:xfrm flipH="1">
            <a:off x="2057400" y="2895600"/>
            <a:ext cx="685800" cy="381000"/>
          </a:xfrm>
          <a:prstGeom prst="line">
            <a:avLst/>
          </a:prstGeom>
          <a:noFill/>
          <a:ln w="9525">
            <a:solidFill>
              <a:schemeClr val="tx1"/>
            </a:solidFill>
            <a:round/>
            <a:headEnd/>
            <a:tailEnd/>
          </a:ln>
          <a:effectLst/>
        </p:spPr>
        <p:txBody>
          <a:bodyPr/>
          <a:lstStyle/>
          <a:p>
            <a:endParaRPr lang="en-US"/>
          </a:p>
        </p:txBody>
      </p:sp>
      <p:sp>
        <p:nvSpPr>
          <p:cNvPr id="32776" name="Line 8"/>
          <p:cNvSpPr>
            <a:spLocks noChangeShapeType="1"/>
          </p:cNvSpPr>
          <p:nvPr/>
        </p:nvSpPr>
        <p:spPr bwMode="auto">
          <a:xfrm flipH="1">
            <a:off x="1981200" y="3657600"/>
            <a:ext cx="0" cy="685800"/>
          </a:xfrm>
          <a:prstGeom prst="line">
            <a:avLst/>
          </a:prstGeom>
          <a:noFill/>
          <a:ln w="9525">
            <a:solidFill>
              <a:schemeClr val="tx1"/>
            </a:solidFill>
            <a:round/>
            <a:headEnd/>
            <a:tailEnd/>
          </a:ln>
          <a:effectLst/>
        </p:spPr>
        <p:txBody>
          <a:bodyPr/>
          <a:lstStyle/>
          <a:p>
            <a:endParaRPr lang="en-US"/>
          </a:p>
        </p:txBody>
      </p:sp>
      <p:sp>
        <p:nvSpPr>
          <p:cNvPr id="32777" name="Line 9"/>
          <p:cNvSpPr>
            <a:spLocks noChangeShapeType="1"/>
          </p:cNvSpPr>
          <p:nvPr/>
        </p:nvSpPr>
        <p:spPr bwMode="auto">
          <a:xfrm>
            <a:off x="3505200" y="3657600"/>
            <a:ext cx="0" cy="609600"/>
          </a:xfrm>
          <a:prstGeom prst="line">
            <a:avLst/>
          </a:prstGeom>
          <a:noFill/>
          <a:ln w="9525">
            <a:solidFill>
              <a:schemeClr val="tx1"/>
            </a:solidFill>
            <a:round/>
            <a:headEnd/>
            <a:tailEnd/>
          </a:ln>
          <a:effectLst/>
        </p:spPr>
        <p:txBody>
          <a:bodyPr/>
          <a:lstStyle/>
          <a:p>
            <a:endParaRPr lang="en-US"/>
          </a:p>
        </p:txBody>
      </p:sp>
      <p:sp>
        <p:nvSpPr>
          <p:cNvPr id="32778" name="Line 10"/>
          <p:cNvSpPr>
            <a:spLocks noChangeShapeType="1"/>
          </p:cNvSpPr>
          <p:nvPr/>
        </p:nvSpPr>
        <p:spPr bwMode="auto">
          <a:xfrm>
            <a:off x="1981200" y="4572000"/>
            <a:ext cx="0" cy="914400"/>
          </a:xfrm>
          <a:prstGeom prst="line">
            <a:avLst/>
          </a:prstGeom>
          <a:noFill/>
          <a:ln w="9525">
            <a:solidFill>
              <a:schemeClr val="tx1"/>
            </a:solidFill>
            <a:round/>
            <a:headEnd/>
            <a:tailEnd/>
          </a:ln>
          <a:effectLst/>
        </p:spPr>
        <p:txBody>
          <a:bodyPr/>
          <a:lstStyle/>
          <a:p>
            <a:endParaRPr lang="en-US"/>
          </a:p>
        </p:txBody>
      </p:sp>
      <p:sp>
        <p:nvSpPr>
          <p:cNvPr id="32779" name="Text Box 11"/>
          <p:cNvSpPr txBox="1">
            <a:spLocks noChangeArrowheads="1"/>
          </p:cNvSpPr>
          <p:nvPr/>
        </p:nvSpPr>
        <p:spPr bwMode="auto">
          <a:xfrm>
            <a:off x="6080125" y="2479675"/>
            <a:ext cx="354013" cy="457200"/>
          </a:xfrm>
          <a:prstGeom prst="rect">
            <a:avLst/>
          </a:prstGeom>
          <a:noFill/>
          <a:ln w="9525">
            <a:noFill/>
            <a:miter lim="800000"/>
            <a:headEnd/>
            <a:tailEnd/>
          </a:ln>
          <a:effectLst/>
        </p:spPr>
        <p:txBody>
          <a:bodyPr wrap="none">
            <a:spAutoFit/>
          </a:bodyPr>
          <a:lstStyle/>
          <a:p>
            <a:r>
              <a:rPr lang="es-MX"/>
              <a:t>S</a:t>
            </a:r>
            <a:endParaRPr lang="es-ES"/>
          </a:p>
        </p:txBody>
      </p:sp>
      <p:sp>
        <p:nvSpPr>
          <p:cNvPr id="32780" name="Text Box 12"/>
          <p:cNvSpPr txBox="1">
            <a:spLocks noChangeArrowheads="1"/>
          </p:cNvSpPr>
          <p:nvPr/>
        </p:nvSpPr>
        <p:spPr bwMode="auto">
          <a:xfrm>
            <a:off x="5181600" y="3276600"/>
            <a:ext cx="2362200" cy="457200"/>
          </a:xfrm>
          <a:prstGeom prst="rect">
            <a:avLst/>
          </a:prstGeom>
          <a:noFill/>
          <a:ln w="9525">
            <a:noFill/>
            <a:miter lim="800000"/>
            <a:headEnd/>
            <a:tailEnd/>
          </a:ln>
          <a:effectLst/>
        </p:spPr>
        <p:txBody>
          <a:bodyPr>
            <a:spAutoFit/>
          </a:bodyPr>
          <a:lstStyle/>
          <a:p>
            <a:r>
              <a:rPr lang="es-MX"/>
              <a:t>A                      A</a:t>
            </a:r>
            <a:endParaRPr lang="es-ES"/>
          </a:p>
        </p:txBody>
      </p:sp>
      <p:sp>
        <p:nvSpPr>
          <p:cNvPr id="32781" name="Text Box 13"/>
          <p:cNvSpPr txBox="1">
            <a:spLocks noChangeArrowheads="1"/>
          </p:cNvSpPr>
          <p:nvPr/>
        </p:nvSpPr>
        <p:spPr bwMode="auto">
          <a:xfrm>
            <a:off x="5181600" y="4191000"/>
            <a:ext cx="2743200" cy="457200"/>
          </a:xfrm>
          <a:prstGeom prst="rect">
            <a:avLst/>
          </a:prstGeom>
          <a:noFill/>
          <a:ln w="9525">
            <a:noFill/>
            <a:miter lim="800000"/>
            <a:headEnd/>
            <a:tailEnd/>
          </a:ln>
          <a:effectLst/>
        </p:spPr>
        <p:txBody>
          <a:bodyPr>
            <a:spAutoFit/>
          </a:bodyPr>
          <a:lstStyle/>
          <a:p>
            <a:r>
              <a:rPr lang="es-MX"/>
              <a:t>a                  b   A  </a:t>
            </a:r>
            <a:endParaRPr lang="es-ES"/>
          </a:p>
        </p:txBody>
      </p:sp>
      <p:sp>
        <p:nvSpPr>
          <p:cNvPr id="32782" name="Text Box 14"/>
          <p:cNvSpPr txBox="1">
            <a:spLocks noChangeArrowheads="1"/>
          </p:cNvSpPr>
          <p:nvPr/>
        </p:nvSpPr>
        <p:spPr bwMode="auto">
          <a:xfrm>
            <a:off x="6781800" y="5334000"/>
            <a:ext cx="762000" cy="457200"/>
          </a:xfrm>
          <a:prstGeom prst="rect">
            <a:avLst/>
          </a:prstGeom>
          <a:noFill/>
          <a:ln w="9525">
            <a:noFill/>
            <a:miter lim="800000"/>
            <a:headEnd/>
            <a:tailEnd/>
          </a:ln>
          <a:effectLst/>
        </p:spPr>
        <p:txBody>
          <a:bodyPr>
            <a:spAutoFit/>
          </a:bodyPr>
          <a:lstStyle/>
          <a:p>
            <a:r>
              <a:rPr lang="es-MX"/>
              <a:t>    a</a:t>
            </a:r>
            <a:endParaRPr lang="es-ES"/>
          </a:p>
        </p:txBody>
      </p:sp>
      <p:sp>
        <p:nvSpPr>
          <p:cNvPr id="32783" name="Line 15"/>
          <p:cNvSpPr>
            <a:spLocks noChangeShapeType="1"/>
          </p:cNvSpPr>
          <p:nvPr/>
        </p:nvSpPr>
        <p:spPr bwMode="auto">
          <a:xfrm flipH="1">
            <a:off x="5486400" y="2819400"/>
            <a:ext cx="762000" cy="533400"/>
          </a:xfrm>
          <a:prstGeom prst="line">
            <a:avLst/>
          </a:prstGeom>
          <a:noFill/>
          <a:ln w="9525">
            <a:solidFill>
              <a:schemeClr val="tx1"/>
            </a:solidFill>
            <a:round/>
            <a:headEnd/>
            <a:tailEnd/>
          </a:ln>
          <a:effectLst/>
        </p:spPr>
        <p:txBody>
          <a:bodyPr/>
          <a:lstStyle/>
          <a:p>
            <a:endParaRPr lang="en-US"/>
          </a:p>
        </p:txBody>
      </p:sp>
      <p:sp>
        <p:nvSpPr>
          <p:cNvPr id="32784" name="Line 16"/>
          <p:cNvSpPr>
            <a:spLocks noChangeShapeType="1"/>
          </p:cNvSpPr>
          <p:nvPr/>
        </p:nvSpPr>
        <p:spPr bwMode="auto">
          <a:xfrm flipH="1">
            <a:off x="5334000" y="3657600"/>
            <a:ext cx="0" cy="685800"/>
          </a:xfrm>
          <a:prstGeom prst="line">
            <a:avLst/>
          </a:prstGeom>
          <a:noFill/>
          <a:ln w="9525">
            <a:solidFill>
              <a:schemeClr val="tx1"/>
            </a:solidFill>
            <a:round/>
            <a:headEnd/>
            <a:tailEnd/>
          </a:ln>
          <a:effectLst/>
        </p:spPr>
        <p:txBody>
          <a:bodyPr/>
          <a:lstStyle/>
          <a:p>
            <a:endParaRPr lang="en-US"/>
          </a:p>
        </p:txBody>
      </p:sp>
      <p:sp>
        <p:nvSpPr>
          <p:cNvPr id="32785" name="Line 17"/>
          <p:cNvSpPr>
            <a:spLocks noChangeShapeType="1"/>
          </p:cNvSpPr>
          <p:nvPr/>
        </p:nvSpPr>
        <p:spPr bwMode="auto">
          <a:xfrm>
            <a:off x="7239000" y="3657600"/>
            <a:ext cx="0" cy="609600"/>
          </a:xfrm>
          <a:prstGeom prst="line">
            <a:avLst/>
          </a:prstGeom>
          <a:noFill/>
          <a:ln w="9525">
            <a:solidFill>
              <a:schemeClr val="tx1"/>
            </a:solidFill>
            <a:round/>
            <a:headEnd/>
            <a:tailEnd/>
          </a:ln>
          <a:effectLst/>
        </p:spPr>
        <p:txBody>
          <a:bodyPr/>
          <a:lstStyle/>
          <a:p>
            <a:endParaRPr lang="en-US"/>
          </a:p>
        </p:txBody>
      </p:sp>
      <p:sp>
        <p:nvSpPr>
          <p:cNvPr id="32786" name="Line 18"/>
          <p:cNvSpPr>
            <a:spLocks noChangeShapeType="1"/>
          </p:cNvSpPr>
          <p:nvPr/>
        </p:nvSpPr>
        <p:spPr bwMode="auto">
          <a:xfrm>
            <a:off x="7239000" y="4572000"/>
            <a:ext cx="0" cy="838200"/>
          </a:xfrm>
          <a:prstGeom prst="line">
            <a:avLst/>
          </a:prstGeom>
          <a:noFill/>
          <a:ln w="9525">
            <a:solidFill>
              <a:schemeClr val="tx1"/>
            </a:solidFill>
            <a:round/>
            <a:headEnd/>
            <a:tailEnd/>
          </a:ln>
          <a:effectLst/>
        </p:spPr>
        <p:txBody>
          <a:bodyPr/>
          <a:lstStyle/>
          <a:p>
            <a:endParaRPr lang="en-US"/>
          </a:p>
        </p:txBody>
      </p:sp>
      <p:sp>
        <p:nvSpPr>
          <p:cNvPr id="32787" name="Line 19"/>
          <p:cNvSpPr>
            <a:spLocks noChangeShapeType="1"/>
          </p:cNvSpPr>
          <p:nvPr/>
        </p:nvSpPr>
        <p:spPr bwMode="auto">
          <a:xfrm>
            <a:off x="2819400" y="2895600"/>
            <a:ext cx="457200" cy="304800"/>
          </a:xfrm>
          <a:prstGeom prst="line">
            <a:avLst/>
          </a:prstGeom>
          <a:noFill/>
          <a:ln w="9525">
            <a:solidFill>
              <a:schemeClr val="tx1"/>
            </a:solidFill>
            <a:round/>
            <a:headEnd/>
            <a:tailEnd/>
          </a:ln>
          <a:effectLst/>
        </p:spPr>
        <p:txBody>
          <a:bodyPr/>
          <a:lstStyle/>
          <a:p>
            <a:endParaRPr lang="en-US"/>
          </a:p>
        </p:txBody>
      </p:sp>
      <p:sp>
        <p:nvSpPr>
          <p:cNvPr id="32788" name="Line 20"/>
          <p:cNvSpPr>
            <a:spLocks noChangeShapeType="1"/>
          </p:cNvSpPr>
          <p:nvPr/>
        </p:nvSpPr>
        <p:spPr bwMode="auto">
          <a:xfrm flipH="1">
            <a:off x="1143000" y="3581400"/>
            <a:ext cx="685800" cy="685800"/>
          </a:xfrm>
          <a:prstGeom prst="line">
            <a:avLst/>
          </a:prstGeom>
          <a:noFill/>
          <a:ln w="9525">
            <a:solidFill>
              <a:schemeClr val="tx1"/>
            </a:solidFill>
            <a:round/>
            <a:headEnd/>
            <a:tailEnd/>
          </a:ln>
          <a:effectLst/>
        </p:spPr>
        <p:txBody>
          <a:bodyPr/>
          <a:lstStyle/>
          <a:p>
            <a:endParaRPr lang="en-US"/>
          </a:p>
        </p:txBody>
      </p:sp>
      <p:sp>
        <p:nvSpPr>
          <p:cNvPr id="32789" name="Line 21"/>
          <p:cNvSpPr>
            <a:spLocks noChangeShapeType="1"/>
          </p:cNvSpPr>
          <p:nvPr/>
        </p:nvSpPr>
        <p:spPr bwMode="auto">
          <a:xfrm>
            <a:off x="6324600" y="2819400"/>
            <a:ext cx="838200" cy="533400"/>
          </a:xfrm>
          <a:prstGeom prst="line">
            <a:avLst/>
          </a:prstGeom>
          <a:noFill/>
          <a:ln w="9525">
            <a:solidFill>
              <a:schemeClr val="tx1"/>
            </a:solidFill>
            <a:round/>
            <a:headEnd/>
            <a:tailEnd/>
          </a:ln>
          <a:effectLst/>
        </p:spPr>
        <p:txBody>
          <a:bodyPr/>
          <a:lstStyle/>
          <a:p>
            <a:endParaRPr lang="en-US"/>
          </a:p>
        </p:txBody>
      </p:sp>
      <p:sp>
        <p:nvSpPr>
          <p:cNvPr id="32790" name="Line 22"/>
          <p:cNvSpPr>
            <a:spLocks noChangeShapeType="1"/>
          </p:cNvSpPr>
          <p:nvPr/>
        </p:nvSpPr>
        <p:spPr bwMode="auto">
          <a:xfrm flipH="1">
            <a:off x="6858000" y="3657600"/>
            <a:ext cx="304800" cy="609600"/>
          </a:xfrm>
          <a:prstGeom prst="line">
            <a:avLst/>
          </a:prstGeom>
          <a:noFill/>
          <a:ln w="9525">
            <a:solidFill>
              <a:schemeClr val="tx1"/>
            </a:solidFill>
            <a:round/>
            <a:headEnd/>
            <a:tailEnd/>
          </a:ln>
          <a:effectLst/>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527867" y="1343665"/>
            <a:ext cx="7356501" cy="4893647"/>
          </a:xfrm>
          <a:prstGeom prst="rect">
            <a:avLst/>
          </a:prstGeom>
          <a:noFill/>
          <a:ln w="9525">
            <a:noFill/>
            <a:miter lim="800000"/>
            <a:headEnd/>
            <a:tailEnd/>
          </a:ln>
          <a:effectLst/>
        </p:spPr>
        <p:txBody>
          <a:bodyPr wrap="none">
            <a:spAutoFit/>
          </a:bodyPr>
          <a:lstStyle/>
          <a:p>
            <a:pPr marL="457200" indent="-457200"/>
            <a:r>
              <a:rPr lang="es-MX" b="1" dirty="0" smtClean="0"/>
              <a:t>Gramáticas </a:t>
            </a:r>
            <a:r>
              <a:rPr lang="es-MX" b="1" dirty="0"/>
              <a:t>Regulares</a:t>
            </a:r>
          </a:p>
          <a:p>
            <a:pPr marL="457200" indent="-457200"/>
            <a:r>
              <a:rPr lang="es-MX" dirty="0"/>
              <a:t>Estas gramáticas constituyen una importante subclase de</a:t>
            </a:r>
          </a:p>
          <a:p>
            <a:pPr marL="457200" indent="-457200"/>
            <a:r>
              <a:rPr lang="es-MX" dirty="0"/>
              <a:t>las gramáticas de contexto libre. Son también útiles en la </a:t>
            </a:r>
          </a:p>
          <a:p>
            <a:pPr marL="457200" indent="-457200"/>
            <a:r>
              <a:rPr lang="es-MX" dirty="0"/>
              <a:t>definición de lenguajes de programación.</a:t>
            </a:r>
          </a:p>
          <a:p>
            <a:pPr marL="457200" indent="-457200"/>
            <a:r>
              <a:rPr lang="es-MX" dirty="0"/>
              <a:t>Una gramática es regular (GR) si cada regla o producción </a:t>
            </a:r>
          </a:p>
          <a:p>
            <a:pPr marL="457200" indent="-457200"/>
            <a:r>
              <a:rPr lang="es-MX" dirty="0"/>
              <a:t>cumple con las siguientes formas:</a:t>
            </a:r>
          </a:p>
          <a:p>
            <a:pPr marL="457200" indent="-457200"/>
            <a:endParaRPr lang="es-MX" dirty="0"/>
          </a:p>
          <a:p>
            <a:pPr marL="457200" indent="-457200">
              <a:buFontTx/>
              <a:buAutoNum type="arabicPeriod"/>
            </a:pPr>
            <a:r>
              <a:rPr lang="es-MX" dirty="0"/>
              <a:t>A </a:t>
            </a:r>
            <a:r>
              <a:rPr lang="es-MX" dirty="0">
                <a:sym typeface="Wingdings" pitchFamily="2" charset="2"/>
              </a:rPr>
              <a:t> a</a:t>
            </a:r>
          </a:p>
          <a:p>
            <a:pPr marL="457200" indent="-457200">
              <a:buFontTx/>
              <a:buAutoNum type="arabicPeriod"/>
            </a:pPr>
            <a:r>
              <a:rPr lang="es-MX" dirty="0">
                <a:sym typeface="Wingdings" pitchFamily="2" charset="2"/>
              </a:rPr>
              <a:t>A  </a:t>
            </a:r>
            <a:r>
              <a:rPr lang="es-MX" dirty="0" err="1">
                <a:sym typeface="Wingdings" pitchFamily="2" charset="2"/>
              </a:rPr>
              <a:t>aB</a:t>
            </a:r>
            <a:endParaRPr lang="es-MX" dirty="0">
              <a:sym typeface="Wingdings" pitchFamily="2" charset="2"/>
            </a:endParaRPr>
          </a:p>
          <a:p>
            <a:pPr marL="457200" indent="-457200">
              <a:buFontTx/>
              <a:buAutoNum type="arabicPeriod"/>
            </a:pPr>
            <a:r>
              <a:rPr lang="es-MX" dirty="0">
                <a:sym typeface="Wingdings" pitchFamily="2" charset="2"/>
              </a:rPr>
              <a:t>A  </a:t>
            </a:r>
            <a:r>
              <a:rPr lang="es-MX" dirty="0">
                <a:latin typeface="Symbol" pitchFamily="18" charset="2"/>
              </a:rPr>
              <a:t>l</a:t>
            </a:r>
          </a:p>
          <a:p>
            <a:pPr marL="457200" indent="-457200"/>
            <a:endParaRPr lang="es-MX" dirty="0">
              <a:latin typeface="Symbol" pitchFamily="18" charset="2"/>
            </a:endParaRPr>
          </a:p>
          <a:p>
            <a:pPr marL="457200" indent="-457200"/>
            <a:r>
              <a:rPr lang="es-MX" dirty="0"/>
              <a:t>Donde A, B son miembros de V y a es miembro de </a:t>
            </a:r>
            <a:r>
              <a:rPr lang="es-MX" dirty="0">
                <a:latin typeface="Symbol" pitchFamily="18" charset="2"/>
              </a:rPr>
              <a:t>S.</a:t>
            </a:r>
          </a:p>
          <a:p>
            <a:pPr marL="457200" indent="-457200"/>
            <a:r>
              <a:rPr lang="es-MX" dirty="0"/>
              <a:t>Una GR </a:t>
            </a:r>
            <a:r>
              <a:rPr lang="es-MX" b="1" dirty="0"/>
              <a:t>G</a:t>
            </a:r>
            <a:r>
              <a:rPr lang="es-MX" dirty="0"/>
              <a:t> genera un lenguaje regular </a:t>
            </a:r>
            <a:r>
              <a:rPr lang="es-MX" b="1" dirty="0"/>
              <a:t>L(G).</a:t>
            </a:r>
            <a:endParaRPr lang="es-ES" b="1" dirty="0"/>
          </a:p>
        </p:txBody>
      </p:sp>
      <p:sp>
        <p:nvSpPr>
          <p:cNvPr id="5" name="Rectangle 2"/>
          <p:cNvSpPr txBox="1">
            <a:spLocks noChangeArrowheads="1"/>
          </p:cNvSpPr>
          <p:nvPr/>
        </p:nvSpPr>
        <p:spPr>
          <a:xfrm>
            <a:off x="467544" y="332656"/>
            <a:ext cx="7772400" cy="500608"/>
          </a:xfrm>
          <a:prstGeom prst="rect">
            <a:avLst/>
          </a:prstGeom>
        </p:spPr>
        <p:txBody>
          <a:bodyPr vert="horz" anchor="b">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3300" b="0" i="0" u="none" strike="noStrike" kern="1200" cap="none" spc="0" normalizeH="0" baseline="0" noProof="0" smtClean="0">
                <a:ln>
                  <a:noFill/>
                </a:ln>
                <a:solidFill>
                  <a:schemeClr val="accent3">
                    <a:shade val="75000"/>
                  </a:schemeClr>
                </a:solidFill>
                <a:effectLst/>
                <a:uLnTx/>
                <a:uFillTx/>
                <a:latin typeface="+mj-lt"/>
                <a:ea typeface="+mj-ea"/>
                <a:cs typeface="+mj-cs"/>
              </a:rPr>
              <a:t>GRAMATICAS</a:t>
            </a:r>
            <a:endParaRPr kumimoji="0" lang="es-ES" sz="3300" b="0" i="0" u="none" strike="noStrike" kern="1200" cap="none" spc="0" normalizeH="0" baseline="0" noProof="0" dirty="0">
              <a:ln>
                <a:noFill/>
              </a:ln>
              <a:solidFill>
                <a:schemeClr val="accent3">
                  <a:shade val="75000"/>
                </a:schemeClr>
              </a:solidFill>
              <a:effectLst/>
              <a:uLnTx/>
              <a:uFillTx/>
              <a:latin typeface="+mj-lt"/>
              <a:ea typeface="+mj-ea"/>
              <a:cs typeface="+mj-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611560" y="1268760"/>
            <a:ext cx="5592763" cy="5203825"/>
          </a:xfrm>
          <a:prstGeom prst="rect">
            <a:avLst/>
          </a:prstGeom>
          <a:noFill/>
          <a:ln w="9525">
            <a:noFill/>
            <a:miter lim="800000"/>
            <a:headEnd/>
            <a:tailEnd/>
          </a:ln>
          <a:effectLst/>
        </p:spPr>
        <p:txBody>
          <a:bodyPr wrap="none">
            <a:spAutoFit/>
          </a:bodyPr>
          <a:lstStyle/>
          <a:p>
            <a:pPr marL="457200" indent="-457200"/>
            <a:r>
              <a:rPr lang="es-MX" b="1" dirty="0"/>
              <a:t>Ejemplo</a:t>
            </a:r>
          </a:p>
          <a:p>
            <a:pPr marL="457200" indent="-457200"/>
            <a:r>
              <a:rPr lang="es-MX" dirty="0"/>
              <a:t>La siguiente es una GCL  ( </a:t>
            </a:r>
            <a:r>
              <a:rPr lang="es-MX" dirty="0">
                <a:latin typeface="Symbol" pitchFamily="18" charset="2"/>
              </a:rPr>
              <a:t>l </a:t>
            </a:r>
            <a:r>
              <a:rPr lang="es-MX" dirty="0"/>
              <a:t>U (ab)</a:t>
            </a:r>
            <a:r>
              <a:rPr lang="es-MX" baseline="30000" dirty="0"/>
              <a:t>+</a:t>
            </a:r>
            <a:r>
              <a:rPr lang="es-MX" dirty="0"/>
              <a:t>a* )</a:t>
            </a:r>
            <a:endParaRPr lang="es-MX" dirty="0">
              <a:latin typeface="Symbol" pitchFamily="18" charset="2"/>
            </a:endParaRPr>
          </a:p>
          <a:p>
            <a:pPr marL="457200" indent="-457200"/>
            <a:r>
              <a:rPr lang="es-MX" dirty="0"/>
              <a:t> </a:t>
            </a:r>
          </a:p>
          <a:p>
            <a:pPr marL="457200" indent="-457200"/>
            <a:endParaRPr lang="es-MX" dirty="0"/>
          </a:p>
          <a:p>
            <a:pPr marL="457200" indent="-457200"/>
            <a:r>
              <a:rPr lang="es-MX" dirty="0"/>
              <a:t>	</a:t>
            </a:r>
            <a:r>
              <a:rPr lang="es-MX" b="1" dirty="0"/>
              <a:t>G</a:t>
            </a:r>
            <a:r>
              <a:rPr lang="es-MX" dirty="0"/>
              <a:t>: S </a:t>
            </a:r>
            <a:r>
              <a:rPr lang="es-MX" dirty="0">
                <a:sym typeface="Wingdings" pitchFamily="2" charset="2"/>
              </a:rPr>
              <a:t> </a:t>
            </a:r>
            <a:r>
              <a:rPr lang="es-MX" dirty="0" err="1">
                <a:sym typeface="Wingdings" pitchFamily="2" charset="2"/>
              </a:rPr>
              <a:t>abSA</a:t>
            </a:r>
            <a:r>
              <a:rPr lang="es-MX" dirty="0">
                <a:sym typeface="Wingdings" pitchFamily="2" charset="2"/>
              </a:rPr>
              <a:t> | </a:t>
            </a:r>
            <a:r>
              <a:rPr lang="es-MX" dirty="0">
                <a:latin typeface="Symbol" pitchFamily="18" charset="2"/>
              </a:rPr>
              <a:t>l</a:t>
            </a:r>
          </a:p>
          <a:p>
            <a:pPr marL="457200" indent="-457200"/>
            <a:r>
              <a:rPr lang="es-MX" dirty="0">
                <a:latin typeface="Symbol" pitchFamily="18" charset="2"/>
              </a:rPr>
              <a:t>	    A </a:t>
            </a:r>
            <a:r>
              <a:rPr lang="es-MX" dirty="0">
                <a:latin typeface="Symbol" pitchFamily="18" charset="2"/>
                <a:sym typeface="Wingdings" pitchFamily="2" charset="2"/>
              </a:rPr>
              <a:t> </a:t>
            </a:r>
            <a:r>
              <a:rPr lang="es-MX" dirty="0" err="1">
                <a:latin typeface="Symbol" pitchFamily="18" charset="2"/>
                <a:sym typeface="Wingdings" pitchFamily="2" charset="2"/>
              </a:rPr>
              <a:t>A</a:t>
            </a:r>
            <a:r>
              <a:rPr lang="es-MX" dirty="0" err="1">
                <a:sym typeface="Wingdings" pitchFamily="2" charset="2"/>
              </a:rPr>
              <a:t>a</a:t>
            </a:r>
            <a:r>
              <a:rPr lang="es-MX" dirty="0">
                <a:latin typeface="Symbol" pitchFamily="18" charset="2"/>
                <a:sym typeface="Wingdings" pitchFamily="2" charset="2"/>
              </a:rPr>
              <a:t> | </a:t>
            </a:r>
            <a:r>
              <a:rPr lang="es-MX" dirty="0">
                <a:latin typeface="Symbol" pitchFamily="18" charset="2"/>
              </a:rPr>
              <a:t>l</a:t>
            </a:r>
          </a:p>
          <a:p>
            <a:pPr marL="457200" indent="-457200"/>
            <a:endParaRPr lang="es-MX" dirty="0">
              <a:latin typeface="Symbol" pitchFamily="18" charset="2"/>
            </a:endParaRPr>
          </a:p>
          <a:p>
            <a:pPr marL="457200" indent="-457200"/>
            <a:r>
              <a:rPr lang="es-MX" dirty="0"/>
              <a:t>una correspondiente gramática regular sería:</a:t>
            </a:r>
          </a:p>
          <a:p>
            <a:pPr marL="457200" indent="-457200"/>
            <a:endParaRPr lang="es-MX" dirty="0"/>
          </a:p>
          <a:p>
            <a:pPr marL="457200" indent="-457200"/>
            <a:r>
              <a:rPr lang="es-MX" dirty="0"/>
              <a:t>	    S </a:t>
            </a:r>
            <a:r>
              <a:rPr lang="es-MX" dirty="0">
                <a:sym typeface="Wingdings" pitchFamily="2" charset="2"/>
              </a:rPr>
              <a:t> </a:t>
            </a:r>
            <a:r>
              <a:rPr lang="es-MX" dirty="0" err="1">
                <a:sym typeface="Wingdings" pitchFamily="2" charset="2"/>
              </a:rPr>
              <a:t>aB</a:t>
            </a:r>
            <a:r>
              <a:rPr lang="es-MX" dirty="0">
                <a:sym typeface="Wingdings" pitchFamily="2" charset="2"/>
              </a:rPr>
              <a:t> | </a:t>
            </a:r>
            <a:r>
              <a:rPr lang="es-MX" dirty="0">
                <a:latin typeface="Symbol" pitchFamily="18" charset="2"/>
              </a:rPr>
              <a:t>l</a:t>
            </a:r>
          </a:p>
          <a:p>
            <a:pPr marL="457200" indent="-457200"/>
            <a:r>
              <a:rPr lang="es-MX" dirty="0"/>
              <a:t>	    B </a:t>
            </a:r>
            <a:r>
              <a:rPr lang="es-MX" dirty="0">
                <a:sym typeface="Wingdings" pitchFamily="2" charset="2"/>
              </a:rPr>
              <a:t> </a:t>
            </a:r>
            <a:r>
              <a:rPr lang="es-MX" dirty="0" err="1">
                <a:sym typeface="Wingdings" pitchFamily="2" charset="2"/>
              </a:rPr>
              <a:t>bS</a:t>
            </a:r>
            <a:r>
              <a:rPr lang="es-MX" dirty="0">
                <a:sym typeface="Wingdings" pitchFamily="2" charset="2"/>
              </a:rPr>
              <a:t> | </a:t>
            </a:r>
            <a:r>
              <a:rPr lang="es-MX" dirty="0" err="1">
                <a:sym typeface="Wingdings" pitchFamily="2" charset="2"/>
              </a:rPr>
              <a:t>bA</a:t>
            </a:r>
            <a:endParaRPr lang="es-MX" dirty="0">
              <a:sym typeface="Wingdings" pitchFamily="2" charset="2"/>
            </a:endParaRPr>
          </a:p>
          <a:p>
            <a:pPr marL="457200" indent="-457200"/>
            <a:r>
              <a:rPr lang="es-MX" dirty="0">
                <a:sym typeface="Wingdings" pitchFamily="2" charset="2"/>
              </a:rPr>
              <a:t>	    A  </a:t>
            </a:r>
            <a:r>
              <a:rPr lang="es-MX" dirty="0" err="1">
                <a:sym typeface="Wingdings" pitchFamily="2" charset="2"/>
              </a:rPr>
              <a:t>aA</a:t>
            </a:r>
            <a:r>
              <a:rPr lang="es-MX" dirty="0">
                <a:sym typeface="Wingdings" pitchFamily="2" charset="2"/>
              </a:rPr>
              <a:t> | </a:t>
            </a:r>
            <a:r>
              <a:rPr lang="es-MX" dirty="0">
                <a:latin typeface="Symbol" pitchFamily="18" charset="2"/>
              </a:rPr>
              <a:t>l</a:t>
            </a:r>
          </a:p>
          <a:p>
            <a:pPr marL="457200" indent="-457200"/>
            <a:endParaRPr lang="es-MX" dirty="0"/>
          </a:p>
          <a:p>
            <a:pPr marL="457200" indent="-457200"/>
            <a:endParaRPr lang="es-ES" dirty="0"/>
          </a:p>
        </p:txBody>
      </p:sp>
      <p:sp>
        <p:nvSpPr>
          <p:cNvPr id="5" name="Rectangle 2"/>
          <p:cNvSpPr txBox="1">
            <a:spLocks noChangeArrowheads="1"/>
          </p:cNvSpPr>
          <p:nvPr/>
        </p:nvSpPr>
        <p:spPr>
          <a:xfrm>
            <a:off x="467544" y="332656"/>
            <a:ext cx="7772400" cy="500608"/>
          </a:xfrm>
          <a:prstGeom prst="rect">
            <a:avLst/>
          </a:prstGeom>
        </p:spPr>
        <p:txBody>
          <a:bodyPr vert="horz" anchor="b">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MX" sz="3300" b="0" i="0" u="none" strike="noStrike" kern="1200" cap="none" spc="0" normalizeH="0" baseline="0" noProof="0" smtClean="0">
                <a:ln>
                  <a:noFill/>
                </a:ln>
                <a:solidFill>
                  <a:schemeClr val="accent3">
                    <a:shade val="75000"/>
                  </a:schemeClr>
                </a:solidFill>
                <a:effectLst/>
                <a:uLnTx/>
                <a:uFillTx/>
                <a:latin typeface="+mj-lt"/>
                <a:ea typeface="+mj-ea"/>
                <a:cs typeface="+mj-cs"/>
              </a:rPr>
              <a:t>GRAMATICAS</a:t>
            </a:r>
            <a:endParaRPr kumimoji="0" lang="es-ES" sz="3300" b="0" i="0" u="none" strike="noStrike" kern="1200" cap="none" spc="0" normalizeH="0" baseline="0" noProof="0" dirty="0">
              <a:ln>
                <a:noFill/>
              </a:ln>
              <a:solidFill>
                <a:schemeClr val="accent3">
                  <a:shade val="75000"/>
                </a:schemeClr>
              </a:solidFill>
              <a:effectLst/>
              <a:uLnTx/>
              <a:uFillTx/>
              <a:latin typeface="+mj-lt"/>
              <a:ea typeface="+mj-ea"/>
              <a:cs typeface="+mj-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755576" y="1124744"/>
            <a:ext cx="7397750" cy="5203825"/>
          </a:xfrm>
          <a:prstGeom prst="rect">
            <a:avLst/>
          </a:prstGeom>
          <a:noFill/>
          <a:ln w="9525">
            <a:noFill/>
            <a:miter lim="800000"/>
            <a:headEnd/>
            <a:tailEnd/>
          </a:ln>
          <a:effectLst/>
        </p:spPr>
        <p:txBody>
          <a:bodyPr wrap="none">
            <a:spAutoFit/>
          </a:bodyPr>
          <a:lstStyle/>
          <a:p>
            <a:pPr marL="495300" indent="-495300"/>
            <a:r>
              <a:rPr lang="es-MX" b="1" dirty="0"/>
              <a:t>Expresiones Regulares</a:t>
            </a:r>
          </a:p>
          <a:p>
            <a:pPr marL="495300" indent="-495300"/>
            <a:r>
              <a:rPr lang="es-MX" dirty="0"/>
              <a:t>Sea </a:t>
            </a:r>
            <a:r>
              <a:rPr lang="es-MX" dirty="0">
                <a:latin typeface="Symbol" pitchFamily="18" charset="2"/>
              </a:rPr>
              <a:t>S </a:t>
            </a:r>
            <a:r>
              <a:rPr lang="es-MX" dirty="0"/>
              <a:t>un alfabeto. </a:t>
            </a:r>
            <a:r>
              <a:rPr lang="es-MX" u="sng" dirty="0"/>
              <a:t>Una expresión regular</a:t>
            </a:r>
            <a:r>
              <a:rPr lang="es-MX" dirty="0"/>
              <a:t> para </a:t>
            </a:r>
            <a:r>
              <a:rPr lang="es-MX" dirty="0">
                <a:latin typeface="Symbol" pitchFamily="18" charset="2"/>
              </a:rPr>
              <a:t>S </a:t>
            </a:r>
            <a:r>
              <a:rPr lang="es-MX" dirty="0"/>
              <a:t>se define</a:t>
            </a:r>
          </a:p>
          <a:p>
            <a:pPr marL="495300" indent="-495300"/>
            <a:r>
              <a:rPr lang="es-MX" dirty="0"/>
              <a:t> recursivamente como:</a:t>
            </a:r>
          </a:p>
          <a:p>
            <a:pPr marL="495300" indent="-495300">
              <a:buFontTx/>
              <a:buAutoNum type="romanLcParenR"/>
            </a:pPr>
            <a:r>
              <a:rPr lang="es-MX" dirty="0"/>
              <a:t>Base: 0 (el conjunto vacío), </a:t>
            </a:r>
            <a:r>
              <a:rPr lang="es-MX" dirty="0">
                <a:latin typeface="Symbol" pitchFamily="18" charset="2"/>
              </a:rPr>
              <a:t>l </a:t>
            </a:r>
            <a:r>
              <a:rPr lang="es-MX" dirty="0"/>
              <a:t>y </a:t>
            </a:r>
            <a:r>
              <a:rPr lang="es-MX" i="1" dirty="0"/>
              <a:t>a</a:t>
            </a:r>
            <a:r>
              <a:rPr lang="es-MX" dirty="0"/>
              <a:t> para cada </a:t>
            </a:r>
            <a:r>
              <a:rPr lang="es-MX" i="1" dirty="0"/>
              <a:t>a</a:t>
            </a:r>
            <a:r>
              <a:rPr lang="es-MX" dirty="0"/>
              <a:t> que es </a:t>
            </a:r>
          </a:p>
          <a:p>
            <a:pPr marL="495300" indent="-495300"/>
            <a:r>
              <a:rPr lang="es-MX" dirty="0"/>
              <a:t>	miembro de </a:t>
            </a:r>
            <a:r>
              <a:rPr lang="es-MX" dirty="0">
                <a:latin typeface="Symbol" pitchFamily="18" charset="2"/>
              </a:rPr>
              <a:t>S, </a:t>
            </a:r>
            <a:r>
              <a:rPr lang="es-MX" dirty="0"/>
              <a:t>son expresiones regulares</a:t>
            </a:r>
            <a:r>
              <a:rPr lang="es-MX" dirty="0">
                <a:latin typeface="Symbol" pitchFamily="18" charset="2"/>
              </a:rPr>
              <a:t> </a:t>
            </a:r>
            <a:r>
              <a:rPr lang="es-MX" dirty="0"/>
              <a:t>para </a:t>
            </a:r>
            <a:r>
              <a:rPr lang="es-MX" dirty="0">
                <a:latin typeface="Symbol" pitchFamily="18" charset="2"/>
              </a:rPr>
              <a:t>S.</a:t>
            </a:r>
          </a:p>
          <a:p>
            <a:pPr marL="495300" indent="-495300">
              <a:buFontTx/>
              <a:buAutoNum type="romanLcParenR" startAt="2"/>
            </a:pPr>
            <a:r>
              <a:rPr lang="es-MX" dirty="0"/>
              <a:t>Paso recursivo: Sea u y v expresiones regulares para </a:t>
            </a:r>
            <a:r>
              <a:rPr lang="es-MX" dirty="0">
                <a:latin typeface="Symbol" pitchFamily="18" charset="2"/>
              </a:rPr>
              <a:t>S.</a:t>
            </a:r>
            <a:endParaRPr lang="es-MX" dirty="0"/>
          </a:p>
          <a:p>
            <a:pPr marL="495300" indent="-495300"/>
            <a:r>
              <a:rPr lang="es-MX" dirty="0">
                <a:latin typeface="Symbol" pitchFamily="18" charset="2"/>
              </a:rPr>
              <a:t>	</a:t>
            </a:r>
            <a:r>
              <a:rPr lang="es-MX" dirty="0"/>
              <a:t>Las expresiones</a:t>
            </a:r>
          </a:p>
          <a:p>
            <a:pPr marL="495300" indent="-495300"/>
            <a:r>
              <a:rPr lang="es-MX" dirty="0"/>
              <a:t>		(u </a:t>
            </a:r>
            <a:r>
              <a:rPr lang="es-MX" dirty="0" err="1"/>
              <a:t>U</a:t>
            </a:r>
            <a:r>
              <a:rPr lang="es-MX" dirty="0"/>
              <a:t> v)</a:t>
            </a:r>
          </a:p>
          <a:p>
            <a:pPr marL="495300" indent="-495300"/>
            <a:r>
              <a:rPr lang="es-MX" dirty="0"/>
              <a:t>		(</a:t>
            </a:r>
            <a:r>
              <a:rPr lang="es-MX" dirty="0" err="1"/>
              <a:t>uv</a:t>
            </a:r>
            <a:r>
              <a:rPr lang="es-MX" dirty="0"/>
              <a:t>)</a:t>
            </a:r>
          </a:p>
          <a:p>
            <a:pPr marL="495300" indent="-495300"/>
            <a:r>
              <a:rPr lang="es-MX" dirty="0"/>
              <a:t>		(u*)</a:t>
            </a:r>
          </a:p>
          <a:p>
            <a:pPr marL="495300" indent="-495300"/>
            <a:r>
              <a:rPr lang="es-MX" dirty="0"/>
              <a:t>	son expresiones regulares para </a:t>
            </a:r>
            <a:r>
              <a:rPr lang="es-MX" dirty="0">
                <a:latin typeface="Symbol" pitchFamily="18" charset="2"/>
              </a:rPr>
              <a:t>S.</a:t>
            </a:r>
          </a:p>
          <a:p>
            <a:pPr marL="495300" indent="-495300">
              <a:buFontTx/>
              <a:buAutoNum type="romanLcParenR" startAt="3"/>
            </a:pPr>
            <a:r>
              <a:rPr lang="es-MX" dirty="0"/>
              <a:t>Cierre: </a:t>
            </a:r>
            <a:r>
              <a:rPr lang="es-MX" i="1" dirty="0"/>
              <a:t>u</a:t>
            </a:r>
            <a:r>
              <a:rPr lang="es-MX" dirty="0"/>
              <a:t> es una expresión regular para </a:t>
            </a:r>
            <a:r>
              <a:rPr lang="es-MX" dirty="0">
                <a:latin typeface="Symbol" pitchFamily="18" charset="2"/>
              </a:rPr>
              <a:t>S </a:t>
            </a:r>
            <a:r>
              <a:rPr lang="es-MX" dirty="0"/>
              <a:t>solo si puede </a:t>
            </a:r>
          </a:p>
          <a:p>
            <a:pPr marL="495300" indent="-495300"/>
            <a:r>
              <a:rPr lang="es-MX" dirty="0"/>
              <a:t>	ser obtenido de los elementos base por medio de un </a:t>
            </a:r>
          </a:p>
          <a:p>
            <a:pPr marL="495300" indent="-495300"/>
            <a:r>
              <a:rPr lang="es-MX" dirty="0"/>
              <a:t>	número </a:t>
            </a:r>
            <a:r>
              <a:rPr lang="es-MX" dirty="0" err="1"/>
              <a:t>infiníto</a:t>
            </a:r>
            <a:r>
              <a:rPr lang="es-MX" dirty="0"/>
              <a:t> de aplicaciones de el paso recursivo.</a:t>
            </a:r>
            <a:endParaRPr lang="es-ES" dirty="0">
              <a:latin typeface="Symbol" pitchFamily="18" charset="2"/>
            </a:endParaRPr>
          </a:p>
        </p:txBody>
      </p:sp>
      <p:sp>
        <p:nvSpPr>
          <p:cNvPr id="5" name="Rectangle 2"/>
          <p:cNvSpPr txBox="1">
            <a:spLocks noChangeArrowheads="1"/>
          </p:cNvSpPr>
          <p:nvPr/>
        </p:nvSpPr>
        <p:spPr>
          <a:xfrm>
            <a:off x="467544" y="332656"/>
            <a:ext cx="7772400" cy="500608"/>
          </a:xfrm>
          <a:prstGeom prst="rect">
            <a:avLst/>
          </a:prstGeom>
        </p:spPr>
        <p:txBody>
          <a:bodyPr vert="horz" anchor="b">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MX" sz="3300" noProof="0" dirty="0" smtClean="0">
                <a:solidFill>
                  <a:schemeClr val="accent3">
                    <a:shade val="75000"/>
                  </a:schemeClr>
                </a:solidFill>
                <a:latin typeface="+mj-lt"/>
                <a:ea typeface="+mj-ea"/>
                <a:cs typeface="+mj-cs"/>
              </a:rPr>
              <a:t>EXPRESIONES REGULARES</a:t>
            </a:r>
            <a:endParaRPr kumimoji="0" lang="es-ES" sz="3300" b="0" i="0" u="none" strike="noStrike" kern="1200" cap="none" spc="0" normalizeH="0" baseline="0" noProof="0" dirty="0">
              <a:ln>
                <a:noFill/>
              </a:ln>
              <a:solidFill>
                <a:schemeClr val="accent3">
                  <a:shade val="75000"/>
                </a:schemeClr>
              </a:solidFill>
              <a:effectLst/>
              <a:uLnTx/>
              <a:uFillTx/>
              <a:latin typeface="+mj-lt"/>
              <a:ea typeface="+mj-ea"/>
              <a:cs typeface="+mj-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457200" y="304800"/>
            <a:ext cx="8096250" cy="7029450"/>
          </a:xfrm>
          <a:prstGeom prst="rect">
            <a:avLst/>
          </a:prstGeom>
          <a:noFill/>
          <a:ln w="9525">
            <a:noFill/>
            <a:miter lim="800000"/>
            <a:headEnd/>
            <a:tailEnd/>
          </a:ln>
          <a:effectLst/>
        </p:spPr>
        <p:txBody>
          <a:bodyPr wrap="none">
            <a:spAutoFit/>
          </a:bodyPr>
          <a:lstStyle/>
          <a:p>
            <a:pPr marL="457200" indent="-457200"/>
            <a:r>
              <a:rPr lang="es-MX"/>
              <a:t>Debido a que la unión y concatenación son asociativas, </a:t>
            </a:r>
          </a:p>
          <a:p>
            <a:pPr marL="457200" indent="-457200"/>
            <a:r>
              <a:rPr lang="es-MX"/>
              <a:t>los paréntesis pueden ser omitídos de las expresiones que</a:t>
            </a:r>
          </a:p>
          <a:p>
            <a:pPr marL="457200" indent="-457200"/>
            <a:r>
              <a:rPr lang="es-MX"/>
              <a:t>consisten de una secuencia de una de esas operaciones. Se</a:t>
            </a:r>
          </a:p>
          <a:p>
            <a:pPr marL="457200" indent="-457200"/>
            <a:r>
              <a:rPr lang="es-MX"/>
              <a:t>Asigna también un orden de precedencia a los operadores.</a:t>
            </a:r>
          </a:p>
          <a:p>
            <a:pPr marL="457200" indent="-457200"/>
            <a:r>
              <a:rPr lang="es-MX"/>
              <a:t>La operación ‘Kleene Star’ tiene el mayor grado de precedencia,</a:t>
            </a:r>
          </a:p>
          <a:p>
            <a:pPr marL="457200" indent="-457200"/>
            <a:r>
              <a:rPr lang="es-MX"/>
              <a:t>seguido de la concatenación y la unión.</a:t>
            </a:r>
          </a:p>
          <a:p>
            <a:pPr marL="457200" indent="-457200"/>
            <a:r>
              <a:rPr lang="es-MX"/>
              <a:t>Por último, podemos decir que las expresiones regulares, al</a:t>
            </a:r>
          </a:p>
          <a:p>
            <a:pPr marL="457200" indent="-457200"/>
            <a:r>
              <a:rPr lang="es-MX"/>
              <a:t>igual que las gramáticas, son una notación usada para especificar</a:t>
            </a:r>
          </a:p>
          <a:p>
            <a:pPr marL="457200" indent="-457200"/>
            <a:r>
              <a:rPr lang="es-MX"/>
              <a:t>o definir un lenguaje</a:t>
            </a:r>
          </a:p>
          <a:p>
            <a:pPr marL="457200" indent="-457200"/>
            <a:r>
              <a:rPr lang="es-MX" b="1"/>
              <a:t>Ejemplo: </a:t>
            </a:r>
            <a:r>
              <a:rPr lang="es-MX"/>
              <a:t>Sea </a:t>
            </a:r>
            <a:r>
              <a:rPr lang="es-MX">
                <a:latin typeface="Symbol" pitchFamily="18" charset="2"/>
              </a:rPr>
              <a:t>S </a:t>
            </a:r>
            <a:r>
              <a:rPr lang="es-MX"/>
              <a:t>= {a,b}</a:t>
            </a:r>
          </a:p>
          <a:p>
            <a:pPr marL="457200" indent="-457200">
              <a:buFontTx/>
              <a:buAutoNum type="arabicPeriod"/>
            </a:pPr>
            <a:r>
              <a:rPr lang="es-MX"/>
              <a:t>La expresión regular </a:t>
            </a:r>
            <a:r>
              <a:rPr lang="es-MX" i="1"/>
              <a:t>(a|b)</a:t>
            </a:r>
            <a:r>
              <a:rPr lang="es-MX"/>
              <a:t> denota el lenguaje </a:t>
            </a:r>
            <a:r>
              <a:rPr lang="es-MX" i="1"/>
              <a:t>{a, b}</a:t>
            </a:r>
          </a:p>
          <a:p>
            <a:pPr marL="457200" indent="-457200">
              <a:buFontTx/>
              <a:buAutoNum type="arabicPeriod"/>
            </a:pPr>
            <a:r>
              <a:rPr lang="es-MX"/>
              <a:t>La ER </a:t>
            </a:r>
            <a:r>
              <a:rPr lang="es-MX" i="1"/>
              <a:t>(a|b)(a|b</a:t>
            </a:r>
            <a:r>
              <a:rPr lang="es-MX"/>
              <a:t>) denota el lenguaje </a:t>
            </a:r>
            <a:r>
              <a:rPr lang="es-MX" i="1"/>
              <a:t>{aa,ab,ba,bb}</a:t>
            </a:r>
          </a:p>
          <a:p>
            <a:pPr marL="457200" indent="-457200">
              <a:buFontTx/>
              <a:buAutoNum type="arabicPeriod"/>
            </a:pPr>
            <a:r>
              <a:rPr lang="es-MX"/>
              <a:t>La ER </a:t>
            </a:r>
            <a:r>
              <a:rPr lang="es-MX" i="1"/>
              <a:t>a*</a:t>
            </a:r>
            <a:r>
              <a:rPr lang="es-MX"/>
              <a:t> denota el lenguaje </a:t>
            </a:r>
            <a:r>
              <a:rPr lang="es-MX" i="1"/>
              <a:t>{</a:t>
            </a:r>
            <a:r>
              <a:rPr lang="es-MX" i="1">
                <a:latin typeface="Symbol" pitchFamily="18" charset="2"/>
              </a:rPr>
              <a:t>l, </a:t>
            </a:r>
            <a:r>
              <a:rPr lang="es-MX" i="1"/>
              <a:t>a, aa, aaa,...}</a:t>
            </a:r>
          </a:p>
          <a:p>
            <a:pPr marL="457200" indent="-457200">
              <a:buFontTx/>
              <a:buAutoNum type="arabicPeriod"/>
            </a:pPr>
            <a:r>
              <a:rPr lang="es-MX"/>
              <a:t>La ER </a:t>
            </a:r>
            <a:r>
              <a:rPr lang="es-MX" i="1"/>
              <a:t>(a|b)*</a:t>
            </a:r>
            <a:r>
              <a:rPr lang="es-MX"/>
              <a:t> denota el lenguaje de todos loas cadenas que </a:t>
            </a:r>
          </a:p>
          <a:p>
            <a:pPr marL="457200" indent="-457200"/>
            <a:r>
              <a:rPr lang="es-MX"/>
              <a:t>	contienen cero o mas instancias de una </a:t>
            </a:r>
            <a:r>
              <a:rPr lang="es-MX" i="1"/>
              <a:t>a</a:t>
            </a:r>
            <a:r>
              <a:rPr lang="es-MX"/>
              <a:t> o </a:t>
            </a:r>
            <a:r>
              <a:rPr lang="es-MX" i="1"/>
              <a:t>b, </a:t>
            </a:r>
            <a:r>
              <a:rPr lang="es-MX"/>
              <a:t>esto es, </a:t>
            </a:r>
          </a:p>
          <a:p>
            <a:pPr marL="457200" indent="-457200"/>
            <a:r>
              <a:rPr lang="es-MX"/>
              <a:t>	el conjunto de todas las cadenas de </a:t>
            </a:r>
            <a:r>
              <a:rPr lang="es-MX" i="1"/>
              <a:t>a’s</a:t>
            </a:r>
            <a:r>
              <a:rPr lang="es-MX"/>
              <a:t> y </a:t>
            </a:r>
            <a:r>
              <a:rPr lang="es-MX" i="1"/>
              <a:t>b’s</a:t>
            </a:r>
            <a:r>
              <a:rPr lang="es-MX"/>
              <a:t>. </a:t>
            </a:r>
          </a:p>
          <a:p>
            <a:pPr marL="457200" indent="-457200"/>
            <a:endParaRPr lang="es-MX"/>
          </a:p>
          <a:p>
            <a:pPr marL="457200" indent="-457200"/>
            <a:endParaRPr lang="es-MX"/>
          </a:p>
          <a:p>
            <a:pPr marL="457200" indent="-457200"/>
            <a:endParaRPr lang="es-E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533400" y="685800"/>
            <a:ext cx="7877175" cy="7029450"/>
          </a:xfrm>
          <a:prstGeom prst="rect">
            <a:avLst/>
          </a:prstGeom>
          <a:noFill/>
          <a:ln w="9525">
            <a:noFill/>
            <a:miter lim="800000"/>
            <a:headEnd/>
            <a:tailEnd/>
          </a:ln>
          <a:effectLst/>
        </p:spPr>
        <p:txBody>
          <a:bodyPr wrap="none">
            <a:spAutoFit/>
          </a:bodyPr>
          <a:lstStyle/>
          <a:p>
            <a:pPr marL="457200" indent="-457200">
              <a:buFontTx/>
              <a:buAutoNum type="arabicPeriod" startAt="5"/>
            </a:pPr>
            <a:r>
              <a:rPr lang="es-MX"/>
              <a:t>La ER  </a:t>
            </a:r>
            <a:r>
              <a:rPr lang="es-MX" i="1"/>
              <a:t>a | a*b</a:t>
            </a:r>
            <a:r>
              <a:rPr lang="es-MX"/>
              <a:t> denota el lenguaje que contiene la cadena </a:t>
            </a:r>
            <a:r>
              <a:rPr lang="es-MX" i="1"/>
              <a:t>a</a:t>
            </a:r>
            <a:r>
              <a:rPr lang="es-MX"/>
              <a:t> </a:t>
            </a:r>
          </a:p>
          <a:p>
            <a:pPr marL="457200" indent="-457200"/>
            <a:r>
              <a:rPr lang="es-MX"/>
              <a:t>	y las cadenas que consisten de cero o mas </a:t>
            </a:r>
            <a:r>
              <a:rPr lang="es-MX" i="1"/>
              <a:t>a’s </a:t>
            </a:r>
            <a:r>
              <a:rPr lang="es-MX"/>
              <a:t>seguido de </a:t>
            </a:r>
          </a:p>
          <a:p>
            <a:pPr marL="457200" indent="-457200"/>
            <a:r>
              <a:rPr lang="es-MX"/>
              <a:t>	una </a:t>
            </a:r>
            <a:r>
              <a:rPr lang="es-MX" i="1"/>
              <a:t>b</a:t>
            </a:r>
            <a:r>
              <a:rPr lang="es-MX"/>
              <a:t>.</a:t>
            </a:r>
          </a:p>
          <a:p>
            <a:pPr marL="457200" indent="-457200">
              <a:buFontTx/>
              <a:buAutoNum type="arabicPeriod" startAt="6"/>
            </a:pPr>
            <a:r>
              <a:rPr lang="es-MX"/>
              <a:t>La ER </a:t>
            </a:r>
            <a:r>
              <a:rPr lang="es-MX" i="1"/>
              <a:t>(a|b)*bb(a|b)*</a:t>
            </a:r>
            <a:r>
              <a:rPr lang="es-MX"/>
              <a:t> denota el lenguaje que contiene las </a:t>
            </a:r>
          </a:p>
          <a:p>
            <a:pPr marL="457200" indent="-457200"/>
            <a:r>
              <a:rPr lang="es-MX"/>
              <a:t>	cadenas de </a:t>
            </a:r>
            <a:r>
              <a:rPr lang="es-MX" i="1"/>
              <a:t>a’s</a:t>
            </a:r>
            <a:r>
              <a:rPr lang="es-MX"/>
              <a:t> y </a:t>
            </a:r>
            <a:r>
              <a:rPr lang="es-MX" i="1"/>
              <a:t>b’s</a:t>
            </a:r>
            <a:r>
              <a:rPr lang="es-MX"/>
              <a:t> con al menos una subcadena</a:t>
            </a:r>
            <a:r>
              <a:rPr lang="es-MX" i="1"/>
              <a:t> bb</a:t>
            </a:r>
            <a:r>
              <a:rPr lang="es-MX"/>
              <a:t>.</a:t>
            </a:r>
          </a:p>
          <a:p>
            <a:pPr marL="457200" indent="-457200"/>
            <a:endParaRPr lang="es-MX"/>
          </a:p>
          <a:p>
            <a:pPr marL="457200" indent="-457200"/>
            <a:r>
              <a:rPr lang="es-MX" b="1"/>
              <a:t>Ejercicios: </a:t>
            </a:r>
            <a:r>
              <a:rPr lang="es-MX"/>
              <a:t>sea </a:t>
            </a:r>
            <a:r>
              <a:rPr lang="es-MX">
                <a:latin typeface="Symbol" pitchFamily="18" charset="2"/>
              </a:rPr>
              <a:t>S </a:t>
            </a:r>
            <a:r>
              <a:rPr lang="es-MX"/>
              <a:t>= {a,b}</a:t>
            </a:r>
          </a:p>
          <a:p>
            <a:pPr marL="457200" indent="-457200">
              <a:buFontTx/>
              <a:buChar char="•"/>
            </a:pPr>
            <a:r>
              <a:rPr lang="es-MX"/>
              <a:t>Escribir una ER para un lenguaje con cadenas que inician y</a:t>
            </a:r>
          </a:p>
          <a:p>
            <a:pPr marL="457200" indent="-457200"/>
            <a:r>
              <a:rPr lang="es-MX"/>
              <a:t>	terminan con </a:t>
            </a:r>
            <a:r>
              <a:rPr lang="es-MX" i="1"/>
              <a:t>a</a:t>
            </a:r>
            <a:r>
              <a:rPr lang="es-MX"/>
              <a:t> y contienen al menos una </a:t>
            </a:r>
            <a:r>
              <a:rPr lang="es-MX" i="1"/>
              <a:t>b</a:t>
            </a:r>
            <a:r>
              <a:rPr lang="es-MX"/>
              <a:t>.</a:t>
            </a:r>
          </a:p>
          <a:p>
            <a:pPr marL="457200" indent="-457200">
              <a:buFontTx/>
              <a:buChar char="•"/>
            </a:pPr>
            <a:r>
              <a:rPr lang="es-MX"/>
              <a:t>Lo mismo pero par el lenguaje de cadenas que contienen </a:t>
            </a:r>
          </a:p>
          <a:p>
            <a:pPr marL="457200" indent="-457200"/>
            <a:r>
              <a:rPr lang="es-MX"/>
              <a:t>	la subcadena </a:t>
            </a:r>
            <a:r>
              <a:rPr lang="es-MX" i="1"/>
              <a:t>aa</a:t>
            </a:r>
            <a:r>
              <a:rPr lang="es-MX"/>
              <a:t> y y la subcadena </a:t>
            </a:r>
            <a:r>
              <a:rPr lang="es-MX" i="1"/>
              <a:t>bb</a:t>
            </a:r>
            <a:r>
              <a:rPr lang="es-MX"/>
              <a:t>.</a:t>
            </a:r>
          </a:p>
          <a:p>
            <a:pPr marL="457200" indent="-457200">
              <a:buFontTx/>
              <a:buChar char="•"/>
            </a:pPr>
            <a:r>
              <a:rPr lang="es-MX"/>
              <a:t>Lo mismo pero para el lenguaje de cadenas que contienen</a:t>
            </a:r>
          </a:p>
          <a:p>
            <a:pPr marL="457200" indent="-457200"/>
            <a:r>
              <a:rPr lang="es-MX"/>
              <a:t>	la subcadena </a:t>
            </a:r>
            <a:r>
              <a:rPr lang="es-MX" i="1"/>
              <a:t>aa </a:t>
            </a:r>
            <a:r>
              <a:rPr lang="es-MX"/>
              <a:t>mínimo dos veces (cuidaddo con </a:t>
            </a:r>
            <a:r>
              <a:rPr lang="es-MX" i="1"/>
              <a:t>aaa</a:t>
            </a:r>
            <a:r>
              <a:rPr lang="es-MX"/>
              <a:t>).</a:t>
            </a:r>
          </a:p>
          <a:p>
            <a:pPr marL="457200" indent="-457200">
              <a:buFontTx/>
              <a:buChar char="•"/>
            </a:pPr>
            <a:r>
              <a:rPr lang="es-MX"/>
              <a:t>Lo mismo pero para el lenguaje de cadenas que no inician</a:t>
            </a:r>
          </a:p>
          <a:p>
            <a:pPr marL="457200" indent="-457200"/>
            <a:r>
              <a:rPr lang="es-MX"/>
              <a:t>	con la la subcadena aaa.</a:t>
            </a:r>
          </a:p>
          <a:p>
            <a:pPr marL="457200" indent="-457200">
              <a:buFontTx/>
              <a:buChar char="•"/>
            </a:pPr>
            <a:endParaRPr lang="es-MX"/>
          </a:p>
          <a:p>
            <a:pPr marL="457200" indent="-457200">
              <a:buFontTx/>
              <a:buChar char="•"/>
            </a:pPr>
            <a:endParaRPr lang="es-MX"/>
          </a:p>
          <a:p>
            <a:pPr marL="457200" indent="-457200"/>
            <a:endParaRPr lang="es-MX"/>
          </a:p>
          <a:p>
            <a:pPr marL="457200" indent="-457200">
              <a:buFontTx/>
              <a:buChar char="•"/>
            </a:pPr>
            <a:endParaRPr lang="es-E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CR" dirty="0" smtClean="0"/>
              <a:t>INTRODUCCION</a:t>
            </a:r>
            <a:endParaRPr lang="en-US" dirty="0"/>
          </a:p>
        </p:txBody>
      </p:sp>
      <p:pic>
        <p:nvPicPr>
          <p:cNvPr id="9" name="Picture 4"/>
          <p:cNvPicPr>
            <a:picLocks noChangeAspect="1" noChangeArrowheads="1"/>
          </p:cNvPicPr>
          <p:nvPr/>
        </p:nvPicPr>
        <p:blipFill>
          <a:blip r:embed="rId2" cstate="print"/>
          <a:srcRect/>
          <a:stretch>
            <a:fillRect/>
          </a:stretch>
        </p:blipFill>
        <p:spPr bwMode="auto">
          <a:xfrm>
            <a:off x="899592" y="1700808"/>
            <a:ext cx="7239000" cy="395287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685800" y="533400"/>
            <a:ext cx="8225329" cy="6740307"/>
          </a:xfrm>
          <a:prstGeom prst="rect">
            <a:avLst/>
          </a:prstGeom>
          <a:noFill/>
          <a:ln w="9525">
            <a:noFill/>
            <a:miter lim="800000"/>
            <a:headEnd/>
            <a:tailEnd/>
          </a:ln>
          <a:effectLst/>
        </p:spPr>
        <p:txBody>
          <a:bodyPr wrap="none">
            <a:spAutoFit/>
          </a:bodyPr>
          <a:lstStyle/>
          <a:p>
            <a:r>
              <a:rPr lang="es-MX" b="1" dirty="0" smtClean="0"/>
              <a:t>Representación </a:t>
            </a:r>
            <a:r>
              <a:rPr lang="es-MX" b="1" dirty="0"/>
              <a:t>de Gramáticas</a:t>
            </a:r>
          </a:p>
          <a:p>
            <a:r>
              <a:rPr lang="es-MX" dirty="0"/>
              <a:t>En las secciones anteriores, se usaron pequeñas gramáticas </a:t>
            </a:r>
          </a:p>
          <a:p>
            <a:r>
              <a:rPr lang="es-MX" dirty="0"/>
              <a:t>para generar lenguajes también pequeños. Esos ejemplos </a:t>
            </a:r>
          </a:p>
          <a:p>
            <a:r>
              <a:rPr lang="es-MX" dirty="0"/>
              <a:t>sirvieron para ilustrar el uso de gramáticas para definir lenguajes.</a:t>
            </a:r>
          </a:p>
          <a:p>
            <a:r>
              <a:rPr lang="es-MX" dirty="0"/>
              <a:t>Por otra parte, en el diseño de lenguajes de programación se</a:t>
            </a:r>
          </a:p>
          <a:p>
            <a:r>
              <a:rPr lang="es-MX" dirty="0"/>
              <a:t>maneja </a:t>
            </a:r>
            <a:r>
              <a:rPr lang="es-MX" dirty="0" err="1"/>
              <a:t>sintáxis</a:t>
            </a:r>
            <a:r>
              <a:rPr lang="es-MX" dirty="0"/>
              <a:t> y alfabetos mas complejas y mas grandes. Esto</a:t>
            </a:r>
          </a:p>
          <a:p>
            <a:r>
              <a:rPr lang="es-MX" dirty="0"/>
              <a:t>Por supuesto, incrementa la complejidad de las reglas para </a:t>
            </a:r>
          </a:p>
          <a:p>
            <a:r>
              <a:rPr lang="es-MX" dirty="0"/>
              <a:t>generar el lenguaje.</a:t>
            </a:r>
          </a:p>
          <a:p>
            <a:endParaRPr lang="es-MX" dirty="0"/>
          </a:p>
          <a:p>
            <a:pPr>
              <a:buFontTx/>
              <a:buChar char="•"/>
            </a:pPr>
            <a:r>
              <a:rPr lang="es-MX" dirty="0"/>
              <a:t> Notación de BNF.</a:t>
            </a:r>
          </a:p>
          <a:p>
            <a:r>
              <a:rPr lang="es-MX" dirty="0"/>
              <a:t>John Backus y Peter Naur inventaron un sistema de reglas para</a:t>
            </a:r>
          </a:p>
          <a:p>
            <a:r>
              <a:rPr lang="es-MX" dirty="0"/>
              <a:t>definir el lenguaje de programación ALGOL 60. Este sistema</a:t>
            </a:r>
          </a:p>
          <a:p>
            <a:r>
              <a:rPr lang="es-MX" dirty="0"/>
              <a:t>recibió el nombre de </a:t>
            </a:r>
            <a:r>
              <a:rPr lang="es-MX" i="1" dirty="0"/>
              <a:t>Backus-Naur </a:t>
            </a:r>
            <a:r>
              <a:rPr lang="es-MX" i="1" dirty="0" err="1"/>
              <a:t>Form</a:t>
            </a:r>
            <a:r>
              <a:rPr lang="es-MX" i="1" dirty="0"/>
              <a:t> </a:t>
            </a:r>
            <a:r>
              <a:rPr lang="es-MX" dirty="0"/>
              <a:t>o BNF. La </a:t>
            </a:r>
            <a:r>
              <a:rPr lang="es-MX" dirty="0" err="1"/>
              <a:t>sintáxis</a:t>
            </a:r>
            <a:r>
              <a:rPr lang="es-MX" dirty="0"/>
              <a:t> del </a:t>
            </a:r>
          </a:p>
          <a:p>
            <a:r>
              <a:rPr lang="es-MX" dirty="0"/>
              <a:t>Pascal también fue definido con este sistema o técnica, y hoy en</a:t>
            </a:r>
          </a:p>
          <a:p>
            <a:r>
              <a:rPr lang="es-MX" dirty="0"/>
              <a:t>día se usa para definir la gran mayoría de los lenguajes de </a:t>
            </a:r>
          </a:p>
          <a:p>
            <a:r>
              <a:rPr lang="es-MX" dirty="0"/>
              <a:t>programación.</a:t>
            </a:r>
          </a:p>
          <a:p>
            <a:endParaRPr lang="es-MX" i="1" dirty="0"/>
          </a:p>
          <a:p>
            <a:endParaRPr lang="es-E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457200" y="685800"/>
            <a:ext cx="8083550" cy="5029200"/>
          </a:xfrm>
          <a:prstGeom prst="rect">
            <a:avLst/>
          </a:prstGeom>
          <a:noFill/>
          <a:ln w="9525">
            <a:noFill/>
            <a:miter lim="800000"/>
            <a:headEnd/>
            <a:tailEnd/>
          </a:ln>
          <a:effectLst/>
        </p:spPr>
        <p:txBody>
          <a:bodyPr wrap="none">
            <a:spAutoFit/>
          </a:bodyPr>
          <a:lstStyle/>
          <a:p>
            <a:r>
              <a:rPr lang="es-MX"/>
              <a:t>Una especificación BNF es un conjunto de reglas de producción,</a:t>
            </a:r>
          </a:p>
          <a:p>
            <a:r>
              <a:rPr lang="es-MX"/>
              <a:t> escritas como:</a:t>
            </a:r>
          </a:p>
          <a:p>
            <a:r>
              <a:rPr lang="es-ES"/>
              <a:t>&lt;</a:t>
            </a:r>
            <a:r>
              <a:rPr lang="es-MX"/>
              <a:t>Símbolo de </a:t>
            </a:r>
            <a:r>
              <a:rPr lang="es-MX" i="1"/>
              <a:t>V</a:t>
            </a:r>
            <a:r>
              <a:rPr lang="es-ES"/>
              <a:t>&gt; ::= &lt;expression with symbols</a:t>
            </a:r>
            <a:r>
              <a:rPr lang="es-MX"/>
              <a:t> de </a:t>
            </a:r>
            <a:r>
              <a:rPr lang="es-MX" i="1"/>
              <a:t>V </a:t>
            </a:r>
            <a:r>
              <a:rPr lang="es-MX"/>
              <a:t>y </a:t>
            </a:r>
            <a:r>
              <a:rPr lang="es-MX" i="1"/>
              <a:t>S</a:t>
            </a:r>
            <a:r>
              <a:rPr lang="es-MX"/>
              <a:t> </a:t>
            </a:r>
            <a:r>
              <a:rPr lang="es-ES"/>
              <a:t>&gt; </a:t>
            </a:r>
            <a:endParaRPr lang="es-MX"/>
          </a:p>
          <a:p>
            <a:endParaRPr lang="es-MX"/>
          </a:p>
          <a:p>
            <a:r>
              <a:rPr lang="es-MX"/>
              <a:t>Ejemplo: Constantes Numéricas en Pascal</a:t>
            </a:r>
          </a:p>
          <a:p>
            <a:endParaRPr lang="es-MX"/>
          </a:p>
          <a:p>
            <a:r>
              <a:rPr lang="es-MX" sz="1800"/>
              <a:t>&lt;digito&gt; ::= 0 | 1 | 2 | 3 | 4 | 5 | 6 | 7 | 8 | 9</a:t>
            </a:r>
          </a:p>
          <a:p>
            <a:r>
              <a:rPr lang="es-MX" sz="1800"/>
              <a:t>&lt;entero sin signo&gt; ::= &lt;digito&gt; &lt;entero sin signo&gt; | &lt;digito&gt;</a:t>
            </a:r>
          </a:p>
          <a:p>
            <a:r>
              <a:rPr lang="es-MX" sz="1800"/>
              <a:t>&lt;real sin signo&gt; ::=  &lt;entero sin signo&gt; </a:t>
            </a:r>
            <a:r>
              <a:rPr lang="es-MX" sz="1800" b="1"/>
              <a:t>.</a:t>
            </a:r>
            <a:r>
              <a:rPr lang="es-MX" sz="1800"/>
              <a:t> &lt;entero sin signo&gt;  |</a:t>
            </a:r>
          </a:p>
          <a:p>
            <a:r>
              <a:rPr lang="es-MX" sz="1800"/>
              <a:t>		 &lt;entero sin signo&gt; </a:t>
            </a:r>
            <a:r>
              <a:rPr lang="es-MX" sz="1800" b="1"/>
              <a:t>.</a:t>
            </a:r>
            <a:r>
              <a:rPr lang="es-MX" sz="1800"/>
              <a:t> &lt;entero sin signo&gt; E  &lt;factor de escala&gt;</a:t>
            </a:r>
          </a:p>
          <a:p>
            <a:r>
              <a:rPr lang="es-MX" sz="1800"/>
              <a:t>		 &lt;entero sin signo&gt;  </a:t>
            </a:r>
            <a:r>
              <a:rPr lang="es-MX" sz="1800" b="1"/>
              <a:t>E</a:t>
            </a:r>
            <a:r>
              <a:rPr lang="es-MX" sz="1800"/>
              <a:t>  &lt;factor de escala&gt;</a:t>
            </a:r>
          </a:p>
          <a:p>
            <a:r>
              <a:rPr lang="es-MX" sz="1800"/>
              <a:t>&lt;factor de escala&gt; ::= &lt;entero sin signo&gt;  |  &lt;signo&gt; &lt;entero sin signo&gt; </a:t>
            </a:r>
          </a:p>
          <a:p>
            <a:r>
              <a:rPr lang="es-MX" sz="1800"/>
              <a:t>&lt;signo&gt; ::= + | -</a:t>
            </a:r>
          </a:p>
          <a:p>
            <a:r>
              <a:rPr lang="es-MX" sz="1800"/>
              <a:t>&lt;numero sin signo&gt; ::= &lt;entero sin signo&gt;  | &lt;real sin signo&gt; </a:t>
            </a:r>
          </a:p>
          <a:p>
            <a:r>
              <a:rPr lang="es-MX" sz="1800"/>
              <a:t>&lt;constante sin signo&gt; ::= &lt;numero sin signo&gt; </a:t>
            </a:r>
          </a:p>
          <a:p>
            <a:r>
              <a:rPr lang="es-MX" sz="1800"/>
              <a:t>&lt;constante&gt; ::= &lt;numero sin signo&gt;  | &lt;signo&gt; &lt;numero sin signo&gt; </a:t>
            </a:r>
            <a:endParaRPr lang="es-ES" sz="1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898525" y="650875"/>
            <a:ext cx="7793038" cy="2282825"/>
          </a:xfrm>
          <a:prstGeom prst="rect">
            <a:avLst/>
          </a:prstGeom>
          <a:noFill/>
          <a:ln w="9525">
            <a:noFill/>
            <a:miter lim="800000"/>
            <a:headEnd/>
            <a:tailEnd/>
          </a:ln>
          <a:effectLst/>
        </p:spPr>
        <p:txBody>
          <a:bodyPr>
            <a:spAutoFit/>
          </a:bodyPr>
          <a:lstStyle/>
          <a:p>
            <a:pPr>
              <a:buFontTx/>
              <a:buChar char="•"/>
            </a:pPr>
            <a:r>
              <a:rPr lang="es-MX"/>
              <a:t> Diagramas Sintácticos</a:t>
            </a:r>
          </a:p>
          <a:p>
            <a:r>
              <a:rPr lang="es-MX"/>
              <a:t>Es también un tipo de notación para especificar la sintáxis de</a:t>
            </a:r>
          </a:p>
          <a:p>
            <a:r>
              <a:rPr lang="es-MX"/>
              <a:t>Un lenguaje. La diferencia con la notación BNF es que en esta</a:t>
            </a:r>
          </a:p>
          <a:p>
            <a:r>
              <a:rPr lang="es-MX"/>
              <a:t>se usan líneas y figuras en lugar de nombres.</a:t>
            </a:r>
          </a:p>
          <a:p>
            <a:endParaRPr lang="es-MX"/>
          </a:p>
          <a:p>
            <a:endParaRPr lang="es-ES"/>
          </a:p>
        </p:txBody>
      </p:sp>
      <p:sp>
        <p:nvSpPr>
          <p:cNvPr id="41987" name="Line 3"/>
          <p:cNvSpPr>
            <a:spLocks noChangeShapeType="1"/>
          </p:cNvSpPr>
          <p:nvPr/>
        </p:nvSpPr>
        <p:spPr bwMode="auto">
          <a:xfrm>
            <a:off x="1066800" y="3048000"/>
            <a:ext cx="1600200" cy="0"/>
          </a:xfrm>
          <a:prstGeom prst="line">
            <a:avLst/>
          </a:prstGeom>
          <a:noFill/>
          <a:ln w="9525">
            <a:solidFill>
              <a:schemeClr val="tx1"/>
            </a:solidFill>
            <a:round/>
            <a:headEnd/>
            <a:tailEnd type="triangle" w="med" len="med"/>
          </a:ln>
          <a:effectLst/>
        </p:spPr>
        <p:txBody>
          <a:bodyPr/>
          <a:lstStyle/>
          <a:p>
            <a:endParaRPr lang="en-US"/>
          </a:p>
        </p:txBody>
      </p:sp>
      <p:sp>
        <p:nvSpPr>
          <p:cNvPr id="41988" name="Rectangle 4"/>
          <p:cNvSpPr>
            <a:spLocks noChangeArrowheads="1"/>
          </p:cNvSpPr>
          <p:nvPr/>
        </p:nvSpPr>
        <p:spPr bwMode="auto">
          <a:xfrm>
            <a:off x="990600" y="3581400"/>
            <a:ext cx="1676400" cy="685800"/>
          </a:xfrm>
          <a:prstGeom prst="rect">
            <a:avLst/>
          </a:prstGeom>
          <a:noFill/>
          <a:ln w="9525">
            <a:solidFill>
              <a:schemeClr val="tx1"/>
            </a:solidFill>
            <a:miter lim="800000"/>
            <a:headEnd/>
            <a:tailEnd/>
          </a:ln>
          <a:effectLst/>
        </p:spPr>
        <p:txBody>
          <a:bodyPr wrap="none" anchor="ctr"/>
          <a:lstStyle/>
          <a:p>
            <a:endParaRPr lang="en-US"/>
          </a:p>
        </p:txBody>
      </p:sp>
      <p:sp>
        <p:nvSpPr>
          <p:cNvPr id="41989" name="Oval 5"/>
          <p:cNvSpPr>
            <a:spLocks noChangeArrowheads="1"/>
          </p:cNvSpPr>
          <p:nvPr/>
        </p:nvSpPr>
        <p:spPr bwMode="auto">
          <a:xfrm>
            <a:off x="990600" y="4876800"/>
            <a:ext cx="1676400" cy="762000"/>
          </a:xfrm>
          <a:prstGeom prst="ellipse">
            <a:avLst/>
          </a:prstGeom>
          <a:noFill/>
          <a:ln w="9525">
            <a:solidFill>
              <a:schemeClr val="tx1"/>
            </a:solidFill>
            <a:round/>
            <a:headEnd/>
            <a:tailEnd/>
          </a:ln>
          <a:effectLst/>
        </p:spPr>
        <p:txBody>
          <a:bodyPr wrap="none" anchor="ctr"/>
          <a:lstStyle/>
          <a:p>
            <a:endParaRPr lang="en-US"/>
          </a:p>
        </p:txBody>
      </p:sp>
      <p:sp>
        <p:nvSpPr>
          <p:cNvPr id="41990" name="Text Box 6"/>
          <p:cNvSpPr txBox="1">
            <a:spLocks noChangeArrowheads="1"/>
          </p:cNvSpPr>
          <p:nvPr/>
        </p:nvSpPr>
        <p:spPr bwMode="auto">
          <a:xfrm>
            <a:off x="4022725" y="2784475"/>
            <a:ext cx="3370263" cy="2647950"/>
          </a:xfrm>
          <a:prstGeom prst="rect">
            <a:avLst/>
          </a:prstGeom>
          <a:noFill/>
          <a:ln w="9525">
            <a:noFill/>
            <a:miter lim="800000"/>
            <a:headEnd/>
            <a:tailEnd/>
          </a:ln>
          <a:effectLst/>
        </p:spPr>
        <p:txBody>
          <a:bodyPr wrap="none">
            <a:spAutoFit/>
          </a:bodyPr>
          <a:lstStyle/>
          <a:p>
            <a:r>
              <a:rPr lang="es-MX"/>
              <a:t>Diagrama sintáctico de un</a:t>
            </a:r>
          </a:p>
          <a:p>
            <a:r>
              <a:rPr lang="es-MX"/>
              <a:t>Símbolo no terminal</a:t>
            </a:r>
          </a:p>
          <a:p>
            <a:endParaRPr lang="es-MX"/>
          </a:p>
          <a:p>
            <a:r>
              <a:rPr lang="es-MX"/>
              <a:t>Símbolo no terminal</a:t>
            </a:r>
          </a:p>
          <a:p>
            <a:endParaRPr lang="es-MX"/>
          </a:p>
          <a:p>
            <a:endParaRPr lang="es-MX"/>
          </a:p>
          <a:p>
            <a:r>
              <a:rPr lang="es-MX"/>
              <a:t>Símbolo terminal</a:t>
            </a:r>
            <a:endParaRPr lang="es-E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609600" y="762000"/>
            <a:ext cx="6238875" cy="822325"/>
          </a:xfrm>
          <a:prstGeom prst="rect">
            <a:avLst/>
          </a:prstGeom>
          <a:noFill/>
          <a:ln w="9525">
            <a:noFill/>
            <a:miter lim="800000"/>
            <a:headEnd/>
            <a:tailEnd/>
          </a:ln>
          <a:effectLst/>
        </p:spPr>
        <p:txBody>
          <a:bodyPr wrap="none">
            <a:spAutoFit/>
          </a:bodyPr>
          <a:lstStyle/>
          <a:p>
            <a:r>
              <a:rPr lang="es-MX" b="1"/>
              <a:t>Ejemplo</a:t>
            </a:r>
            <a:r>
              <a:rPr lang="es-MX"/>
              <a:t>: Diagramas sintácticos para expresiones</a:t>
            </a:r>
          </a:p>
          <a:p>
            <a:r>
              <a:rPr lang="es-MX"/>
              <a:t>	    aritméticas como  </a:t>
            </a:r>
            <a:r>
              <a:rPr lang="es-MX" i="1"/>
              <a:t>a + b - 8 </a:t>
            </a:r>
            <a:endParaRPr lang="es-ES" i="1"/>
          </a:p>
        </p:txBody>
      </p:sp>
      <p:sp>
        <p:nvSpPr>
          <p:cNvPr id="43012" name="Rectangle 4"/>
          <p:cNvSpPr>
            <a:spLocks noChangeArrowheads="1"/>
          </p:cNvSpPr>
          <p:nvPr/>
        </p:nvSpPr>
        <p:spPr bwMode="auto">
          <a:xfrm>
            <a:off x="2133600" y="2286000"/>
            <a:ext cx="1219200" cy="457200"/>
          </a:xfrm>
          <a:prstGeom prst="rect">
            <a:avLst/>
          </a:prstGeom>
          <a:noFill/>
          <a:ln w="9525">
            <a:solidFill>
              <a:schemeClr val="tx1"/>
            </a:solidFill>
            <a:miter lim="800000"/>
            <a:headEnd/>
            <a:tailEnd/>
          </a:ln>
          <a:effectLst/>
        </p:spPr>
        <p:txBody>
          <a:bodyPr wrap="none" anchor="ctr"/>
          <a:lstStyle/>
          <a:p>
            <a:endParaRPr lang="en-US"/>
          </a:p>
        </p:txBody>
      </p:sp>
      <p:sp>
        <p:nvSpPr>
          <p:cNvPr id="43014" name="Rectangle 6"/>
          <p:cNvSpPr>
            <a:spLocks noChangeArrowheads="1"/>
          </p:cNvSpPr>
          <p:nvPr/>
        </p:nvSpPr>
        <p:spPr bwMode="auto">
          <a:xfrm>
            <a:off x="3886200" y="3048000"/>
            <a:ext cx="1219200" cy="457200"/>
          </a:xfrm>
          <a:prstGeom prst="rect">
            <a:avLst/>
          </a:prstGeom>
          <a:noFill/>
          <a:ln w="9525">
            <a:solidFill>
              <a:schemeClr val="tx1"/>
            </a:solidFill>
            <a:miter lim="800000"/>
            <a:headEnd/>
            <a:tailEnd/>
          </a:ln>
          <a:effectLst/>
        </p:spPr>
        <p:txBody>
          <a:bodyPr wrap="none" anchor="ctr"/>
          <a:lstStyle/>
          <a:p>
            <a:endParaRPr lang="en-US"/>
          </a:p>
        </p:txBody>
      </p:sp>
      <p:sp>
        <p:nvSpPr>
          <p:cNvPr id="43015" name="Oval 7"/>
          <p:cNvSpPr>
            <a:spLocks noChangeArrowheads="1"/>
          </p:cNvSpPr>
          <p:nvPr/>
        </p:nvSpPr>
        <p:spPr bwMode="auto">
          <a:xfrm>
            <a:off x="5943600" y="2819400"/>
            <a:ext cx="457200" cy="457200"/>
          </a:xfrm>
          <a:prstGeom prst="ellipse">
            <a:avLst/>
          </a:prstGeom>
          <a:noFill/>
          <a:ln w="9525">
            <a:solidFill>
              <a:schemeClr val="tx1"/>
            </a:solidFill>
            <a:round/>
            <a:headEnd/>
            <a:tailEnd/>
          </a:ln>
          <a:effectLst/>
        </p:spPr>
        <p:txBody>
          <a:bodyPr wrap="none" anchor="ctr"/>
          <a:lstStyle/>
          <a:p>
            <a:endParaRPr lang="en-US"/>
          </a:p>
        </p:txBody>
      </p:sp>
      <p:sp>
        <p:nvSpPr>
          <p:cNvPr id="43017" name="Line 9"/>
          <p:cNvSpPr>
            <a:spLocks noChangeShapeType="1"/>
          </p:cNvSpPr>
          <p:nvPr/>
        </p:nvSpPr>
        <p:spPr bwMode="auto">
          <a:xfrm flipH="1">
            <a:off x="3657600" y="3276600"/>
            <a:ext cx="228600" cy="0"/>
          </a:xfrm>
          <a:prstGeom prst="line">
            <a:avLst/>
          </a:prstGeom>
          <a:noFill/>
          <a:ln w="9525">
            <a:solidFill>
              <a:schemeClr val="tx1"/>
            </a:solidFill>
            <a:round/>
            <a:headEnd/>
            <a:tailEnd/>
          </a:ln>
          <a:effectLst/>
        </p:spPr>
        <p:txBody>
          <a:bodyPr/>
          <a:lstStyle/>
          <a:p>
            <a:endParaRPr lang="en-US"/>
          </a:p>
        </p:txBody>
      </p:sp>
      <p:sp>
        <p:nvSpPr>
          <p:cNvPr id="43027" name="Text Box 19"/>
          <p:cNvSpPr txBox="1">
            <a:spLocks noChangeArrowheads="1"/>
          </p:cNvSpPr>
          <p:nvPr/>
        </p:nvSpPr>
        <p:spPr bwMode="auto">
          <a:xfrm>
            <a:off x="6019800" y="3352800"/>
            <a:ext cx="285750" cy="457200"/>
          </a:xfrm>
          <a:prstGeom prst="rect">
            <a:avLst/>
          </a:prstGeom>
          <a:noFill/>
          <a:ln w="9525">
            <a:noFill/>
            <a:miter lim="800000"/>
            <a:headEnd/>
            <a:tailEnd/>
          </a:ln>
          <a:effectLst/>
        </p:spPr>
        <p:txBody>
          <a:bodyPr wrap="none">
            <a:spAutoFit/>
          </a:bodyPr>
          <a:lstStyle/>
          <a:p>
            <a:r>
              <a:rPr lang="es-MX"/>
              <a:t>-</a:t>
            </a:r>
            <a:endParaRPr lang="es-ES"/>
          </a:p>
        </p:txBody>
      </p:sp>
      <p:sp>
        <p:nvSpPr>
          <p:cNvPr id="43029" name="Text Box 21"/>
          <p:cNvSpPr txBox="1">
            <a:spLocks noChangeArrowheads="1"/>
          </p:cNvSpPr>
          <p:nvPr/>
        </p:nvSpPr>
        <p:spPr bwMode="auto">
          <a:xfrm>
            <a:off x="2193925" y="2251075"/>
            <a:ext cx="184150" cy="457200"/>
          </a:xfrm>
          <a:prstGeom prst="rect">
            <a:avLst/>
          </a:prstGeom>
          <a:noFill/>
          <a:ln w="9525">
            <a:noFill/>
            <a:miter lim="800000"/>
            <a:headEnd/>
            <a:tailEnd/>
          </a:ln>
          <a:effectLst/>
        </p:spPr>
        <p:txBody>
          <a:bodyPr wrap="none">
            <a:spAutoFit/>
          </a:bodyPr>
          <a:lstStyle/>
          <a:p>
            <a:endParaRPr lang="es-MX"/>
          </a:p>
        </p:txBody>
      </p:sp>
      <p:sp>
        <p:nvSpPr>
          <p:cNvPr id="43011" name="Line 3"/>
          <p:cNvSpPr>
            <a:spLocks noChangeShapeType="1"/>
          </p:cNvSpPr>
          <p:nvPr/>
        </p:nvSpPr>
        <p:spPr bwMode="auto">
          <a:xfrm>
            <a:off x="1066800" y="2514600"/>
            <a:ext cx="1066800" cy="0"/>
          </a:xfrm>
          <a:prstGeom prst="line">
            <a:avLst/>
          </a:prstGeom>
          <a:noFill/>
          <a:ln w="9525">
            <a:solidFill>
              <a:schemeClr val="tx1"/>
            </a:solidFill>
            <a:round/>
            <a:headEnd/>
            <a:tailEnd/>
          </a:ln>
          <a:effectLst/>
        </p:spPr>
        <p:txBody>
          <a:bodyPr/>
          <a:lstStyle/>
          <a:p>
            <a:endParaRPr lang="en-US"/>
          </a:p>
        </p:txBody>
      </p:sp>
      <p:sp>
        <p:nvSpPr>
          <p:cNvPr id="43013" name="Line 5"/>
          <p:cNvSpPr>
            <a:spLocks noChangeShapeType="1"/>
          </p:cNvSpPr>
          <p:nvPr/>
        </p:nvSpPr>
        <p:spPr bwMode="auto">
          <a:xfrm>
            <a:off x="3352800" y="2514600"/>
            <a:ext cx="4495800" cy="0"/>
          </a:xfrm>
          <a:prstGeom prst="line">
            <a:avLst/>
          </a:prstGeom>
          <a:noFill/>
          <a:ln w="9525">
            <a:solidFill>
              <a:schemeClr val="tx1"/>
            </a:solidFill>
            <a:round/>
            <a:headEnd/>
            <a:tailEnd type="triangle" w="med" len="med"/>
          </a:ln>
          <a:effectLst/>
        </p:spPr>
        <p:txBody>
          <a:bodyPr/>
          <a:lstStyle/>
          <a:p>
            <a:endParaRPr lang="en-US"/>
          </a:p>
        </p:txBody>
      </p:sp>
      <p:sp>
        <p:nvSpPr>
          <p:cNvPr id="43016" name="Oval 8"/>
          <p:cNvSpPr>
            <a:spLocks noChangeArrowheads="1"/>
          </p:cNvSpPr>
          <p:nvPr/>
        </p:nvSpPr>
        <p:spPr bwMode="auto">
          <a:xfrm>
            <a:off x="5943600" y="3429000"/>
            <a:ext cx="457200" cy="457200"/>
          </a:xfrm>
          <a:prstGeom prst="ellipse">
            <a:avLst/>
          </a:prstGeom>
          <a:noFill/>
          <a:ln w="9525">
            <a:solidFill>
              <a:schemeClr val="tx1"/>
            </a:solidFill>
            <a:round/>
            <a:headEnd/>
            <a:tailEnd/>
          </a:ln>
          <a:effectLst/>
        </p:spPr>
        <p:txBody>
          <a:bodyPr wrap="none" anchor="ctr"/>
          <a:lstStyle/>
          <a:p>
            <a:endParaRPr lang="en-US"/>
          </a:p>
        </p:txBody>
      </p:sp>
      <p:sp>
        <p:nvSpPr>
          <p:cNvPr id="43018" name="Line 10"/>
          <p:cNvSpPr>
            <a:spLocks noChangeShapeType="1"/>
          </p:cNvSpPr>
          <p:nvPr/>
        </p:nvSpPr>
        <p:spPr bwMode="auto">
          <a:xfrm flipV="1">
            <a:off x="3657600" y="2514600"/>
            <a:ext cx="0" cy="762000"/>
          </a:xfrm>
          <a:prstGeom prst="line">
            <a:avLst/>
          </a:prstGeom>
          <a:noFill/>
          <a:ln w="9525">
            <a:solidFill>
              <a:schemeClr val="tx1"/>
            </a:solidFill>
            <a:round/>
            <a:headEnd/>
            <a:tailEnd type="triangle" w="med" len="med"/>
          </a:ln>
          <a:effectLst/>
        </p:spPr>
        <p:txBody>
          <a:bodyPr/>
          <a:lstStyle/>
          <a:p>
            <a:endParaRPr lang="en-US"/>
          </a:p>
        </p:txBody>
      </p:sp>
      <p:sp>
        <p:nvSpPr>
          <p:cNvPr id="43019" name="Line 11"/>
          <p:cNvSpPr>
            <a:spLocks noChangeShapeType="1"/>
          </p:cNvSpPr>
          <p:nvPr/>
        </p:nvSpPr>
        <p:spPr bwMode="auto">
          <a:xfrm>
            <a:off x="5105400" y="3276600"/>
            <a:ext cx="304800" cy="0"/>
          </a:xfrm>
          <a:prstGeom prst="line">
            <a:avLst/>
          </a:prstGeom>
          <a:noFill/>
          <a:ln w="9525">
            <a:solidFill>
              <a:schemeClr val="tx1"/>
            </a:solidFill>
            <a:round/>
            <a:headEnd/>
            <a:tailEnd/>
          </a:ln>
          <a:effectLst/>
        </p:spPr>
        <p:txBody>
          <a:bodyPr/>
          <a:lstStyle/>
          <a:p>
            <a:endParaRPr lang="en-US"/>
          </a:p>
        </p:txBody>
      </p:sp>
      <p:sp>
        <p:nvSpPr>
          <p:cNvPr id="43020" name="Line 12"/>
          <p:cNvSpPr>
            <a:spLocks noChangeShapeType="1"/>
          </p:cNvSpPr>
          <p:nvPr/>
        </p:nvSpPr>
        <p:spPr bwMode="auto">
          <a:xfrm flipV="1">
            <a:off x="5410200" y="3048000"/>
            <a:ext cx="533400" cy="228600"/>
          </a:xfrm>
          <a:prstGeom prst="line">
            <a:avLst/>
          </a:prstGeom>
          <a:noFill/>
          <a:ln w="9525">
            <a:solidFill>
              <a:schemeClr val="tx1"/>
            </a:solidFill>
            <a:round/>
            <a:headEnd/>
            <a:tailEnd/>
          </a:ln>
          <a:effectLst/>
        </p:spPr>
        <p:txBody>
          <a:bodyPr/>
          <a:lstStyle/>
          <a:p>
            <a:endParaRPr lang="en-US"/>
          </a:p>
        </p:txBody>
      </p:sp>
      <p:sp>
        <p:nvSpPr>
          <p:cNvPr id="43021" name="Line 13"/>
          <p:cNvSpPr>
            <a:spLocks noChangeShapeType="1"/>
          </p:cNvSpPr>
          <p:nvPr/>
        </p:nvSpPr>
        <p:spPr bwMode="auto">
          <a:xfrm>
            <a:off x="5410200" y="3276600"/>
            <a:ext cx="533400" cy="304800"/>
          </a:xfrm>
          <a:prstGeom prst="line">
            <a:avLst/>
          </a:prstGeom>
          <a:noFill/>
          <a:ln w="9525">
            <a:solidFill>
              <a:schemeClr val="tx1"/>
            </a:solidFill>
            <a:round/>
            <a:headEnd/>
            <a:tailEnd/>
          </a:ln>
          <a:effectLst/>
        </p:spPr>
        <p:txBody>
          <a:bodyPr/>
          <a:lstStyle/>
          <a:p>
            <a:endParaRPr lang="en-US"/>
          </a:p>
        </p:txBody>
      </p:sp>
      <p:sp>
        <p:nvSpPr>
          <p:cNvPr id="43022" name="Line 14"/>
          <p:cNvSpPr>
            <a:spLocks noChangeShapeType="1"/>
          </p:cNvSpPr>
          <p:nvPr/>
        </p:nvSpPr>
        <p:spPr bwMode="auto">
          <a:xfrm>
            <a:off x="6400800" y="3048000"/>
            <a:ext cx="457200" cy="228600"/>
          </a:xfrm>
          <a:prstGeom prst="line">
            <a:avLst/>
          </a:prstGeom>
          <a:noFill/>
          <a:ln w="9525">
            <a:solidFill>
              <a:schemeClr val="tx1"/>
            </a:solidFill>
            <a:round/>
            <a:headEnd/>
            <a:tailEnd/>
          </a:ln>
          <a:effectLst/>
        </p:spPr>
        <p:txBody>
          <a:bodyPr/>
          <a:lstStyle/>
          <a:p>
            <a:endParaRPr lang="en-US"/>
          </a:p>
        </p:txBody>
      </p:sp>
      <p:sp>
        <p:nvSpPr>
          <p:cNvPr id="43023" name="Line 15"/>
          <p:cNvSpPr>
            <a:spLocks noChangeShapeType="1"/>
          </p:cNvSpPr>
          <p:nvPr/>
        </p:nvSpPr>
        <p:spPr bwMode="auto">
          <a:xfrm>
            <a:off x="6858000" y="3276600"/>
            <a:ext cx="381000" cy="0"/>
          </a:xfrm>
          <a:prstGeom prst="line">
            <a:avLst/>
          </a:prstGeom>
          <a:noFill/>
          <a:ln w="9525">
            <a:solidFill>
              <a:schemeClr val="tx1"/>
            </a:solidFill>
            <a:round/>
            <a:headEnd/>
            <a:tailEnd/>
          </a:ln>
          <a:effectLst/>
        </p:spPr>
        <p:txBody>
          <a:bodyPr/>
          <a:lstStyle/>
          <a:p>
            <a:endParaRPr lang="en-US"/>
          </a:p>
        </p:txBody>
      </p:sp>
      <p:sp>
        <p:nvSpPr>
          <p:cNvPr id="43024" name="Line 16"/>
          <p:cNvSpPr>
            <a:spLocks noChangeShapeType="1"/>
          </p:cNvSpPr>
          <p:nvPr/>
        </p:nvSpPr>
        <p:spPr bwMode="auto">
          <a:xfrm flipV="1">
            <a:off x="6400800" y="3276600"/>
            <a:ext cx="457200" cy="304800"/>
          </a:xfrm>
          <a:prstGeom prst="line">
            <a:avLst/>
          </a:prstGeom>
          <a:noFill/>
          <a:ln w="9525">
            <a:solidFill>
              <a:schemeClr val="tx1"/>
            </a:solidFill>
            <a:round/>
            <a:headEnd/>
            <a:tailEnd/>
          </a:ln>
          <a:effectLst/>
        </p:spPr>
        <p:txBody>
          <a:bodyPr/>
          <a:lstStyle/>
          <a:p>
            <a:endParaRPr lang="en-US"/>
          </a:p>
        </p:txBody>
      </p:sp>
      <p:sp>
        <p:nvSpPr>
          <p:cNvPr id="43025" name="Line 17"/>
          <p:cNvSpPr>
            <a:spLocks noChangeShapeType="1"/>
          </p:cNvSpPr>
          <p:nvPr/>
        </p:nvSpPr>
        <p:spPr bwMode="auto">
          <a:xfrm flipV="1">
            <a:off x="7239000" y="2514600"/>
            <a:ext cx="0" cy="762000"/>
          </a:xfrm>
          <a:prstGeom prst="line">
            <a:avLst/>
          </a:prstGeom>
          <a:noFill/>
          <a:ln w="9525">
            <a:solidFill>
              <a:schemeClr val="tx1"/>
            </a:solidFill>
            <a:round/>
            <a:headEnd/>
            <a:tailEnd/>
          </a:ln>
          <a:effectLst/>
        </p:spPr>
        <p:txBody>
          <a:bodyPr/>
          <a:lstStyle/>
          <a:p>
            <a:endParaRPr lang="en-US"/>
          </a:p>
        </p:txBody>
      </p:sp>
      <p:sp>
        <p:nvSpPr>
          <p:cNvPr id="43026" name="Text Box 18"/>
          <p:cNvSpPr txBox="1">
            <a:spLocks noChangeArrowheads="1"/>
          </p:cNvSpPr>
          <p:nvPr/>
        </p:nvSpPr>
        <p:spPr bwMode="auto">
          <a:xfrm>
            <a:off x="6003925" y="2784475"/>
            <a:ext cx="355600" cy="457200"/>
          </a:xfrm>
          <a:prstGeom prst="rect">
            <a:avLst/>
          </a:prstGeom>
          <a:noFill/>
          <a:ln w="9525">
            <a:noFill/>
            <a:miter lim="800000"/>
            <a:headEnd/>
            <a:tailEnd/>
          </a:ln>
          <a:effectLst/>
        </p:spPr>
        <p:txBody>
          <a:bodyPr wrap="none">
            <a:spAutoFit/>
          </a:bodyPr>
          <a:lstStyle/>
          <a:p>
            <a:r>
              <a:rPr lang="es-MX"/>
              <a:t>+</a:t>
            </a:r>
            <a:endParaRPr lang="es-ES"/>
          </a:p>
        </p:txBody>
      </p:sp>
      <p:sp>
        <p:nvSpPr>
          <p:cNvPr id="43028" name="Text Box 20"/>
          <p:cNvSpPr txBox="1">
            <a:spLocks noChangeArrowheads="1"/>
          </p:cNvSpPr>
          <p:nvPr/>
        </p:nvSpPr>
        <p:spPr bwMode="auto">
          <a:xfrm>
            <a:off x="3962400" y="3048000"/>
            <a:ext cx="1130300" cy="457200"/>
          </a:xfrm>
          <a:prstGeom prst="rect">
            <a:avLst/>
          </a:prstGeom>
          <a:noFill/>
          <a:ln w="9525">
            <a:noFill/>
            <a:miter lim="800000"/>
            <a:headEnd/>
            <a:tailEnd/>
          </a:ln>
          <a:effectLst/>
        </p:spPr>
        <p:txBody>
          <a:bodyPr wrap="none">
            <a:spAutoFit/>
          </a:bodyPr>
          <a:lstStyle/>
          <a:p>
            <a:r>
              <a:rPr lang="es-MX"/>
              <a:t>término</a:t>
            </a:r>
            <a:endParaRPr lang="es-ES"/>
          </a:p>
        </p:txBody>
      </p:sp>
      <p:sp>
        <p:nvSpPr>
          <p:cNvPr id="43030" name="Text Box 22"/>
          <p:cNvSpPr txBox="1">
            <a:spLocks noChangeArrowheads="1"/>
          </p:cNvSpPr>
          <p:nvPr/>
        </p:nvSpPr>
        <p:spPr bwMode="auto">
          <a:xfrm>
            <a:off x="2133600" y="2286000"/>
            <a:ext cx="1130300" cy="457200"/>
          </a:xfrm>
          <a:prstGeom prst="rect">
            <a:avLst/>
          </a:prstGeom>
          <a:noFill/>
          <a:ln w="9525">
            <a:noFill/>
            <a:miter lim="800000"/>
            <a:headEnd/>
            <a:tailEnd/>
          </a:ln>
          <a:effectLst/>
        </p:spPr>
        <p:txBody>
          <a:bodyPr wrap="none">
            <a:spAutoFit/>
          </a:bodyPr>
          <a:lstStyle/>
          <a:p>
            <a:r>
              <a:rPr lang="es-MX"/>
              <a:t>término</a:t>
            </a:r>
            <a:endParaRPr lang="es-ES"/>
          </a:p>
        </p:txBody>
      </p:sp>
      <p:sp>
        <p:nvSpPr>
          <p:cNvPr id="43031" name="Text Box 23"/>
          <p:cNvSpPr txBox="1">
            <a:spLocks noChangeArrowheads="1"/>
          </p:cNvSpPr>
          <p:nvPr/>
        </p:nvSpPr>
        <p:spPr bwMode="auto">
          <a:xfrm>
            <a:off x="609600" y="2057400"/>
            <a:ext cx="1368425" cy="457200"/>
          </a:xfrm>
          <a:prstGeom prst="rect">
            <a:avLst/>
          </a:prstGeom>
          <a:noFill/>
          <a:ln w="9525">
            <a:noFill/>
            <a:miter lim="800000"/>
            <a:headEnd/>
            <a:tailEnd/>
          </a:ln>
          <a:effectLst/>
        </p:spPr>
        <p:txBody>
          <a:bodyPr wrap="none">
            <a:spAutoFit/>
          </a:bodyPr>
          <a:lstStyle/>
          <a:p>
            <a:r>
              <a:rPr lang="es-MX"/>
              <a:t>expresión</a:t>
            </a:r>
            <a:endParaRPr lang="es-ES"/>
          </a:p>
        </p:txBody>
      </p:sp>
      <p:sp>
        <p:nvSpPr>
          <p:cNvPr id="43036" name="Line 28"/>
          <p:cNvSpPr>
            <a:spLocks noChangeShapeType="1"/>
          </p:cNvSpPr>
          <p:nvPr/>
        </p:nvSpPr>
        <p:spPr bwMode="auto">
          <a:xfrm>
            <a:off x="1066800" y="4419600"/>
            <a:ext cx="1066800" cy="0"/>
          </a:xfrm>
          <a:prstGeom prst="line">
            <a:avLst/>
          </a:prstGeom>
          <a:noFill/>
          <a:ln w="9525">
            <a:solidFill>
              <a:schemeClr val="tx1"/>
            </a:solidFill>
            <a:round/>
            <a:headEnd/>
            <a:tailEnd/>
          </a:ln>
          <a:effectLst/>
        </p:spPr>
        <p:txBody>
          <a:bodyPr/>
          <a:lstStyle/>
          <a:p>
            <a:endParaRPr lang="en-US"/>
          </a:p>
        </p:txBody>
      </p:sp>
      <p:sp>
        <p:nvSpPr>
          <p:cNvPr id="43037" name="Line 29"/>
          <p:cNvSpPr>
            <a:spLocks noChangeShapeType="1"/>
          </p:cNvSpPr>
          <p:nvPr/>
        </p:nvSpPr>
        <p:spPr bwMode="auto">
          <a:xfrm>
            <a:off x="3352800" y="4419600"/>
            <a:ext cx="4495800" cy="0"/>
          </a:xfrm>
          <a:prstGeom prst="line">
            <a:avLst/>
          </a:prstGeom>
          <a:noFill/>
          <a:ln w="9525">
            <a:solidFill>
              <a:schemeClr val="tx1"/>
            </a:solidFill>
            <a:round/>
            <a:headEnd/>
            <a:tailEnd type="triangle" w="med" len="med"/>
          </a:ln>
          <a:effectLst/>
        </p:spPr>
        <p:txBody>
          <a:bodyPr/>
          <a:lstStyle/>
          <a:p>
            <a:endParaRPr lang="en-US"/>
          </a:p>
        </p:txBody>
      </p:sp>
      <p:sp>
        <p:nvSpPr>
          <p:cNvPr id="43038" name="Oval 30"/>
          <p:cNvSpPr>
            <a:spLocks noChangeArrowheads="1"/>
          </p:cNvSpPr>
          <p:nvPr/>
        </p:nvSpPr>
        <p:spPr bwMode="auto">
          <a:xfrm>
            <a:off x="5943600" y="5334000"/>
            <a:ext cx="457200" cy="457200"/>
          </a:xfrm>
          <a:prstGeom prst="ellipse">
            <a:avLst/>
          </a:prstGeom>
          <a:noFill/>
          <a:ln w="9525">
            <a:solidFill>
              <a:schemeClr val="tx1"/>
            </a:solidFill>
            <a:round/>
            <a:headEnd/>
            <a:tailEnd/>
          </a:ln>
          <a:effectLst/>
        </p:spPr>
        <p:txBody>
          <a:bodyPr wrap="none" anchor="ctr"/>
          <a:lstStyle/>
          <a:p>
            <a:endParaRPr lang="en-US"/>
          </a:p>
        </p:txBody>
      </p:sp>
      <p:sp>
        <p:nvSpPr>
          <p:cNvPr id="43039" name="Line 31"/>
          <p:cNvSpPr>
            <a:spLocks noChangeShapeType="1"/>
          </p:cNvSpPr>
          <p:nvPr/>
        </p:nvSpPr>
        <p:spPr bwMode="auto">
          <a:xfrm flipV="1">
            <a:off x="3657600" y="4419600"/>
            <a:ext cx="0" cy="762000"/>
          </a:xfrm>
          <a:prstGeom prst="line">
            <a:avLst/>
          </a:prstGeom>
          <a:noFill/>
          <a:ln w="9525">
            <a:solidFill>
              <a:schemeClr val="tx1"/>
            </a:solidFill>
            <a:round/>
            <a:headEnd/>
            <a:tailEnd type="triangle" w="med" len="med"/>
          </a:ln>
          <a:effectLst/>
        </p:spPr>
        <p:txBody>
          <a:bodyPr/>
          <a:lstStyle/>
          <a:p>
            <a:endParaRPr lang="en-US"/>
          </a:p>
        </p:txBody>
      </p:sp>
      <p:sp>
        <p:nvSpPr>
          <p:cNvPr id="43040" name="Line 32"/>
          <p:cNvSpPr>
            <a:spLocks noChangeShapeType="1"/>
          </p:cNvSpPr>
          <p:nvPr/>
        </p:nvSpPr>
        <p:spPr bwMode="auto">
          <a:xfrm>
            <a:off x="5105400" y="5181600"/>
            <a:ext cx="304800" cy="0"/>
          </a:xfrm>
          <a:prstGeom prst="line">
            <a:avLst/>
          </a:prstGeom>
          <a:noFill/>
          <a:ln w="9525">
            <a:solidFill>
              <a:schemeClr val="tx1"/>
            </a:solidFill>
            <a:round/>
            <a:headEnd/>
            <a:tailEnd/>
          </a:ln>
          <a:effectLst/>
        </p:spPr>
        <p:txBody>
          <a:bodyPr/>
          <a:lstStyle/>
          <a:p>
            <a:endParaRPr lang="en-US"/>
          </a:p>
        </p:txBody>
      </p:sp>
      <p:sp>
        <p:nvSpPr>
          <p:cNvPr id="43041" name="Line 33"/>
          <p:cNvSpPr>
            <a:spLocks noChangeShapeType="1"/>
          </p:cNvSpPr>
          <p:nvPr/>
        </p:nvSpPr>
        <p:spPr bwMode="auto">
          <a:xfrm flipV="1">
            <a:off x="5410200" y="4953000"/>
            <a:ext cx="533400" cy="228600"/>
          </a:xfrm>
          <a:prstGeom prst="line">
            <a:avLst/>
          </a:prstGeom>
          <a:noFill/>
          <a:ln w="9525">
            <a:solidFill>
              <a:schemeClr val="tx1"/>
            </a:solidFill>
            <a:round/>
            <a:headEnd/>
            <a:tailEnd/>
          </a:ln>
          <a:effectLst/>
        </p:spPr>
        <p:txBody>
          <a:bodyPr/>
          <a:lstStyle/>
          <a:p>
            <a:endParaRPr lang="en-US"/>
          </a:p>
        </p:txBody>
      </p:sp>
      <p:sp>
        <p:nvSpPr>
          <p:cNvPr id="43042" name="Line 34"/>
          <p:cNvSpPr>
            <a:spLocks noChangeShapeType="1"/>
          </p:cNvSpPr>
          <p:nvPr/>
        </p:nvSpPr>
        <p:spPr bwMode="auto">
          <a:xfrm>
            <a:off x="5410200" y="5181600"/>
            <a:ext cx="533400" cy="304800"/>
          </a:xfrm>
          <a:prstGeom prst="line">
            <a:avLst/>
          </a:prstGeom>
          <a:noFill/>
          <a:ln w="9525">
            <a:solidFill>
              <a:schemeClr val="tx1"/>
            </a:solidFill>
            <a:round/>
            <a:headEnd/>
            <a:tailEnd/>
          </a:ln>
          <a:effectLst/>
        </p:spPr>
        <p:txBody>
          <a:bodyPr/>
          <a:lstStyle/>
          <a:p>
            <a:endParaRPr lang="en-US"/>
          </a:p>
        </p:txBody>
      </p:sp>
      <p:sp>
        <p:nvSpPr>
          <p:cNvPr id="43043" name="Line 35"/>
          <p:cNvSpPr>
            <a:spLocks noChangeShapeType="1"/>
          </p:cNvSpPr>
          <p:nvPr/>
        </p:nvSpPr>
        <p:spPr bwMode="auto">
          <a:xfrm>
            <a:off x="6400800" y="4953000"/>
            <a:ext cx="457200" cy="228600"/>
          </a:xfrm>
          <a:prstGeom prst="line">
            <a:avLst/>
          </a:prstGeom>
          <a:noFill/>
          <a:ln w="9525">
            <a:solidFill>
              <a:schemeClr val="tx1"/>
            </a:solidFill>
            <a:round/>
            <a:headEnd/>
            <a:tailEnd/>
          </a:ln>
          <a:effectLst/>
        </p:spPr>
        <p:txBody>
          <a:bodyPr/>
          <a:lstStyle/>
          <a:p>
            <a:endParaRPr lang="en-US"/>
          </a:p>
        </p:txBody>
      </p:sp>
      <p:sp>
        <p:nvSpPr>
          <p:cNvPr id="43044" name="Line 36"/>
          <p:cNvSpPr>
            <a:spLocks noChangeShapeType="1"/>
          </p:cNvSpPr>
          <p:nvPr/>
        </p:nvSpPr>
        <p:spPr bwMode="auto">
          <a:xfrm>
            <a:off x="6858000" y="5181600"/>
            <a:ext cx="381000" cy="0"/>
          </a:xfrm>
          <a:prstGeom prst="line">
            <a:avLst/>
          </a:prstGeom>
          <a:noFill/>
          <a:ln w="9525">
            <a:solidFill>
              <a:schemeClr val="tx1"/>
            </a:solidFill>
            <a:round/>
            <a:headEnd/>
            <a:tailEnd/>
          </a:ln>
          <a:effectLst/>
        </p:spPr>
        <p:txBody>
          <a:bodyPr/>
          <a:lstStyle/>
          <a:p>
            <a:endParaRPr lang="en-US"/>
          </a:p>
        </p:txBody>
      </p:sp>
      <p:sp>
        <p:nvSpPr>
          <p:cNvPr id="43045" name="Line 37"/>
          <p:cNvSpPr>
            <a:spLocks noChangeShapeType="1"/>
          </p:cNvSpPr>
          <p:nvPr/>
        </p:nvSpPr>
        <p:spPr bwMode="auto">
          <a:xfrm flipV="1">
            <a:off x="6400800" y="5181600"/>
            <a:ext cx="457200" cy="304800"/>
          </a:xfrm>
          <a:prstGeom prst="line">
            <a:avLst/>
          </a:prstGeom>
          <a:noFill/>
          <a:ln w="9525">
            <a:solidFill>
              <a:schemeClr val="tx1"/>
            </a:solidFill>
            <a:round/>
            <a:headEnd/>
            <a:tailEnd/>
          </a:ln>
          <a:effectLst/>
        </p:spPr>
        <p:txBody>
          <a:bodyPr/>
          <a:lstStyle/>
          <a:p>
            <a:endParaRPr lang="en-US"/>
          </a:p>
        </p:txBody>
      </p:sp>
      <p:sp>
        <p:nvSpPr>
          <p:cNvPr id="43046" name="Line 38"/>
          <p:cNvSpPr>
            <a:spLocks noChangeShapeType="1"/>
          </p:cNvSpPr>
          <p:nvPr/>
        </p:nvSpPr>
        <p:spPr bwMode="auto">
          <a:xfrm flipV="1">
            <a:off x="7239000" y="4419600"/>
            <a:ext cx="0" cy="762000"/>
          </a:xfrm>
          <a:prstGeom prst="line">
            <a:avLst/>
          </a:prstGeom>
          <a:noFill/>
          <a:ln w="9525">
            <a:solidFill>
              <a:schemeClr val="tx1"/>
            </a:solidFill>
            <a:round/>
            <a:headEnd/>
            <a:tailEnd/>
          </a:ln>
          <a:effectLst/>
        </p:spPr>
        <p:txBody>
          <a:bodyPr/>
          <a:lstStyle/>
          <a:p>
            <a:endParaRPr lang="en-US"/>
          </a:p>
        </p:txBody>
      </p:sp>
      <p:sp>
        <p:nvSpPr>
          <p:cNvPr id="43047" name="Text Box 39"/>
          <p:cNvSpPr txBox="1">
            <a:spLocks noChangeArrowheads="1"/>
          </p:cNvSpPr>
          <p:nvPr/>
        </p:nvSpPr>
        <p:spPr bwMode="auto">
          <a:xfrm>
            <a:off x="6003925" y="4689475"/>
            <a:ext cx="336550" cy="457200"/>
          </a:xfrm>
          <a:prstGeom prst="rect">
            <a:avLst/>
          </a:prstGeom>
          <a:noFill/>
          <a:ln w="9525">
            <a:noFill/>
            <a:miter lim="800000"/>
            <a:headEnd/>
            <a:tailEnd/>
          </a:ln>
          <a:effectLst/>
        </p:spPr>
        <p:txBody>
          <a:bodyPr wrap="none">
            <a:spAutoFit/>
          </a:bodyPr>
          <a:lstStyle/>
          <a:p>
            <a:r>
              <a:rPr lang="es-MX"/>
              <a:t>*</a:t>
            </a:r>
            <a:endParaRPr lang="es-ES"/>
          </a:p>
        </p:txBody>
      </p:sp>
      <p:sp>
        <p:nvSpPr>
          <p:cNvPr id="43048" name="Text Box 40"/>
          <p:cNvSpPr txBox="1">
            <a:spLocks noChangeArrowheads="1"/>
          </p:cNvSpPr>
          <p:nvPr/>
        </p:nvSpPr>
        <p:spPr bwMode="auto">
          <a:xfrm>
            <a:off x="3962400" y="4953000"/>
            <a:ext cx="893763" cy="457200"/>
          </a:xfrm>
          <a:prstGeom prst="rect">
            <a:avLst/>
          </a:prstGeom>
          <a:noFill/>
          <a:ln w="9525">
            <a:noFill/>
            <a:miter lim="800000"/>
            <a:headEnd/>
            <a:tailEnd/>
          </a:ln>
          <a:effectLst/>
        </p:spPr>
        <p:txBody>
          <a:bodyPr wrap="none">
            <a:spAutoFit/>
          </a:bodyPr>
          <a:lstStyle/>
          <a:p>
            <a:r>
              <a:rPr lang="es-MX"/>
              <a:t>factor</a:t>
            </a:r>
            <a:endParaRPr lang="es-ES"/>
          </a:p>
        </p:txBody>
      </p:sp>
      <p:sp>
        <p:nvSpPr>
          <p:cNvPr id="43049" name="Text Box 41"/>
          <p:cNvSpPr txBox="1">
            <a:spLocks noChangeArrowheads="1"/>
          </p:cNvSpPr>
          <p:nvPr/>
        </p:nvSpPr>
        <p:spPr bwMode="auto">
          <a:xfrm>
            <a:off x="2133600" y="4191000"/>
            <a:ext cx="893763" cy="457200"/>
          </a:xfrm>
          <a:prstGeom prst="rect">
            <a:avLst/>
          </a:prstGeom>
          <a:noFill/>
          <a:ln w="9525">
            <a:noFill/>
            <a:miter lim="800000"/>
            <a:headEnd/>
            <a:tailEnd/>
          </a:ln>
          <a:effectLst/>
        </p:spPr>
        <p:txBody>
          <a:bodyPr wrap="none">
            <a:spAutoFit/>
          </a:bodyPr>
          <a:lstStyle/>
          <a:p>
            <a:r>
              <a:rPr lang="es-MX"/>
              <a:t>factor</a:t>
            </a:r>
            <a:endParaRPr lang="es-ES"/>
          </a:p>
        </p:txBody>
      </p:sp>
      <p:sp>
        <p:nvSpPr>
          <p:cNvPr id="43050" name="Line 42"/>
          <p:cNvSpPr>
            <a:spLocks noChangeShapeType="1"/>
          </p:cNvSpPr>
          <p:nvPr/>
        </p:nvSpPr>
        <p:spPr bwMode="auto">
          <a:xfrm>
            <a:off x="3657600" y="5181600"/>
            <a:ext cx="228600" cy="0"/>
          </a:xfrm>
          <a:prstGeom prst="line">
            <a:avLst/>
          </a:prstGeom>
          <a:noFill/>
          <a:ln w="9525">
            <a:solidFill>
              <a:schemeClr val="tx1"/>
            </a:solidFill>
            <a:round/>
            <a:headEnd/>
            <a:tailEnd/>
          </a:ln>
          <a:effectLst/>
        </p:spPr>
        <p:txBody>
          <a:bodyPr/>
          <a:lstStyle/>
          <a:p>
            <a:endParaRPr lang="en-US"/>
          </a:p>
        </p:txBody>
      </p:sp>
      <p:sp>
        <p:nvSpPr>
          <p:cNvPr id="43051" name="Rectangle 43"/>
          <p:cNvSpPr>
            <a:spLocks noChangeArrowheads="1"/>
          </p:cNvSpPr>
          <p:nvPr/>
        </p:nvSpPr>
        <p:spPr bwMode="auto">
          <a:xfrm>
            <a:off x="3886200" y="4953000"/>
            <a:ext cx="1219200" cy="457200"/>
          </a:xfrm>
          <a:prstGeom prst="rect">
            <a:avLst/>
          </a:prstGeom>
          <a:noFill/>
          <a:ln w="9525">
            <a:solidFill>
              <a:schemeClr val="tx1"/>
            </a:solidFill>
            <a:miter lim="800000"/>
            <a:headEnd/>
            <a:tailEnd/>
          </a:ln>
          <a:effectLst/>
        </p:spPr>
        <p:txBody>
          <a:bodyPr wrap="none" anchor="ctr"/>
          <a:lstStyle/>
          <a:p>
            <a:endParaRPr lang="en-US"/>
          </a:p>
        </p:txBody>
      </p:sp>
      <p:sp>
        <p:nvSpPr>
          <p:cNvPr id="43052" name="Oval 44"/>
          <p:cNvSpPr>
            <a:spLocks noChangeArrowheads="1"/>
          </p:cNvSpPr>
          <p:nvPr/>
        </p:nvSpPr>
        <p:spPr bwMode="auto">
          <a:xfrm>
            <a:off x="5943600" y="4724400"/>
            <a:ext cx="457200" cy="457200"/>
          </a:xfrm>
          <a:prstGeom prst="ellipse">
            <a:avLst/>
          </a:prstGeom>
          <a:noFill/>
          <a:ln w="9525">
            <a:solidFill>
              <a:schemeClr val="tx1"/>
            </a:solidFill>
            <a:round/>
            <a:headEnd/>
            <a:tailEnd/>
          </a:ln>
          <a:effectLst/>
        </p:spPr>
        <p:txBody>
          <a:bodyPr wrap="none" anchor="ctr"/>
          <a:lstStyle/>
          <a:p>
            <a:endParaRPr lang="en-US"/>
          </a:p>
        </p:txBody>
      </p:sp>
      <p:sp>
        <p:nvSpPr>
          <p:cNvPr id="43053" name="Text Box 45"/>
          <p:cNvSpPr txBox="1">
            <a:spLocks noChangeArrowheads="1"/>
          </p:cNvSpPr>
          <p:nvPr/>
        </p:nvSpPr>
        <p:spPr bwMode="auto">
          <a:xfrm>
            <a:off x="6019800" y="5334000"/>
            <a:ext cx="268288" cy="457200"/>
          </a:xfrm>
          <a:prstGeom prst="rect">
            <a:avLst/>
          </a:prstGeom>
          <a:noFill/>
          <a:ln w="9525">
            <a:noFill/>
            <a:miter lim="800000"/>
            <a:headEnd/>
            <a:tailEnd/>
          </a:ln>
          <a:effectLst/>
        </p:spPr>
        <p:txBody>
          <a:bodyPr wrap="none">
            <a:spAutoFit/>
          </a:bodyPr>
          <a:lstStyle/>
          <a:p>
            <a:r>
              <a:rPr lang="es-MX"/>
              <a:t>/</a:t>
            </a:r>
            <a:endParaRPr lang="es-ES"/>
          </a:p>
        </p:txBody>
      </p:sp>
      <p:sp>
        <p:nvSpPr>
          <p:cNvPr id="43054" name="Text Box 46"/>
          <p:cNvSpPr txBox="1">
            <a:spLocks noChangeArrowheads="1"/>
          </p:cNvSpPr>
          <p:nvPr/>
        </p:nvSpPr>
        <p:spPr bwMode="auto">
          <a:xfrm>
            <a:off x="609600" y="3886200"/>
            <a:ext cx="1130300" cy="457200"/>
          </a:xfrm>
          <a:prstGeom prst="rect">
            <a:avLst/>
          </a:prstGeom>
          <a:noFill/>
          <a:ln w="9525">
            <a:noFill/>
            <a:miter lim="800000"/>
            <a:headEnd/>
            <a:tailEnd/>
          </a:ln>
          <a:effectLst/>
        </p:spPr>
        <p:txBody>
          <a:bodyPr wrap="none">
            <a:spAutoFit/>
          </a:bodyPr>
          <a:lstStyle/>
          <a:p>
            <a:r>
              <a:rPr lang="es-MX"/>
              <a:t>término</a:t>
            </a:r>
            <a:endParaRPr lang="es-ES"/>
          </a:p>
        </p:txBody>
      </p:sp>
      <p:sp>
        <p:nvSpPr>
          <p:cNvPr id="43055" name="Rectangle 47"/>
          <p:cNvSpPr>
            <a:spLocks noChangeArrowheads="1"/>
          </p:cNvSpPr>
          <p:nvPr/>
        </p:nvSpPr>
        <p:spPr bwMode="auto">
          <a:xfrm>
            <a:off x="2133600" y="4191000"/>
            <a:ext cx="1219200" cy="457200"/>
          </a:xfrm>
          <a:prstGeom prst="rect">
            <a:avLst/>
          </a:prstGeom>
          <a:noFill/>
          <a:ln w="9525">
            <a:solidFill>
              <a:schemeClr val="tx1"/>
            </a:solidFill>
            <a:miter lim="800000"/>
            <a:headEnd/>
            <a:tailEnd/>
          </a:ln>
          <a:effectLst/>
        </p:spPr>
        <p:txBody>
          <a:bodyPr wrap="none" anchor="ct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Line 2"/>
          <p:cNvSpPr>
            <a:spLocks noChangeShapeType="1"/>
          </p:cNvSpPr>
          <p:nvPr/>
        </p:nvSpPr>
        <p:spPr bwMode="auto">
          <a:xfrm>
            <a:off x="990600" y="3124200"/>
            <a:ext cx="914400" cy="0"/>
          </a:xfrm>
          <a:prstGeom prst="line">
            <a:avLst/>
          </a:prstGeom>
          <a:noFill/>
          <a:ln w="9525">
            <a:solidFill>
              <a:schemeClr val="tx1"/>
            </a:solidFill>
            <a:round/>
            <a:headEnd/>
            <a:tailEnd/>
          </a:ln>
          <a:effectLst/>
        </p:spPr>
        <p:txBody>
          <a:bodyPr/>
          <a:lstStyle/>
          <a:p>
            <a:endParaRPr lang="en-US"/>
          </a:p>
        </p:txBody>
      </p:sp>
      <p:sp>
        <p:nvSpPr>
          <p:cNvPr id="44035" name="Line 3"/>
          <p:cNvSpPr>
            <a:spLocks noChangeShapeType="1"/>
          </p:cNvSpPr>
          <p:nvPr/>
        </p:nvSpPr>
        <p:spPr bwMode="auto">
          <a:xfrm flipV="1">
            <a:off x="1981200" y="1905000"/>
            <a:ext cx="1143000" cy="1219200"/>
          </a:xfrm>
          <a:prstGeom prst="line">
            <a:avLst/>
          </a:prstGeom>
          <a:noFill/>
          <a:ln w="9525">
            <a:solidFill>
              <a:schemeClr val="tx1"/>
            </a:solidFill>
            <a:round/>
            <a:headEnd/>
            <a:tailEnd/>
          </a:ln>
          <a:effectLst/>
        </p:spPr>
        <p:txBody>
          <a:bodyPr/>
          <a:lstStyle/>
          <a:p>
            <a:endParaRPr lang="en-US"/>
          </a:p>
        </p:txBody>
      </p:sp>
      <p:sp>
        <p:nvSpPr>
          <p:cNvPr id="44036" name="Line 4"/>
          <p:cNvSpPr>
            <a:spLocks noChangeShapeType="1"/>
          </p:cNvSpPr>
          <p:nvPr/>
        </p:nvSpPr>
        <p:spPr bwMode="auto">
          <a:xfrm flipV="1">
            <a:off x="1905000" y="2590800"/>
            <a:ext cx="1219200" cy="533400"/>
          </a:xfrm>
          <a:prstGeom prst="line">
            <a:avLst/>
          </a:prstGeom>
          <a:noFill/>
          <a:ln w="9525">
            <a:solidFill>
              <a:schemeClr val="tx1"/>
            </a:solidFill>
            <a:round/>
            <a:headEnd/>
            <a:tailEnd/>
          </a:ln>
          <a:effectLst/>
        </p:spPr>
        <p:txBody>
          <a:bodyPr/>
          <a:lstStyle/>
          <a:p>
            <a:endParaRPr lang="en-US"/>
          </a:p>
        </p:txBody>
      </p:sp>
      <p:sp>
        <p:nvSpPr>
          <p:cNvPr id="44037" name="Line 5"/>
          <p:cNvSpPr>
            <a:spLocks noChangeShapeType="1"/>
          </p:cNvSpPr>
          <p:nvPr/>
        </p:nvSpPr>
        <p:spPr bwMode="auto">
          <a:xfrm>
            <a:off x="1905000" y="3124200"/>
            <a:ext cx="1219200" cy="228600"/>
          </a:xfrm>
          <a:prstGeom prst="line">
            <a:avLst/>
          </a:prstGeom>
          <a:noFill/>
          <a:ln w="9525">
            <a:solidFill>
              <a:schemeClr val="tx1"/>
            </a:solidFill>
            <a:round/>
            <a:headEnd/>
            <a:tailEnd/>
          </a:ln>
          <a:effectLst/>
        </p:spPr>
        <p:txBody>
          <a:bodyPr/>
          <a:lstStyle/>
          <a:p>
            <a:endParaRPr lang="en-US"/>
          </a:p>
        </p:txBody>
      </p:sp>
      <p:sp>
        <p:nvSpPr>
          <p:cNvPr id="44038" name="Line 6"/>
          <p:cNvSpPr>
            <a:spLocks noChangeShapeType="1"/>
          </p:cNvSpPr>
          <p:nvPr/>
        </p:nvSpPr>
        <p:spPr bwMode="auto">
          <a:xfrm>
            <a:off x="1905000" y="3124200"/>
            <a:ext cx="1066800" cy="990600"/>
          </a:xfrm>
          <a:prstGeom prst="line">
            <a:avLst/>
          </a:prstGeom>
          <a:noFill/>
          <a:ln w="9525">
            <a:solidFill>
              <a:schemeClr val="tx1"/>
            </a:solidFill>
            <a:round/>
            <a:headEnd/>
            <a:tailEnd/>
          </a:ln>
          <a:effectLst/>
        </p:spPr>
        <p:txBody>
          <a:bodyPr/>
          <a:lstStyle/>
          <a:p>
            <a:endParaRPr lang="en-US"/>
          </a:p>
        </p:txBody>
      </p:sp>
      <p:sp>
        <p:nvSpPr>
          <p:cNvPr id="44039" name="Oval 7"/>
          <p:cNvSpPr>
            <a:spLocks noChangeArrowheads="1"/>
          </p:cNvSpPr>
          <p:nvPr/>
        </p:nvSpPr>
        <p:spPr bwMode="auto">
          <a:xfrm>
            <a:off x="3124200" y="1676400"/>
            <a:ext cx="457200" cy="381000"/>
          </a:xfrm>
          <a:prstGeom prst="ellipse">
            <a:avLst/>
          </a:prstGeom>
          <a:noFill/>
          <a:ln w="9525">
            <a:solidFill>
              <a:schemeClr val="tx1"/>
            </a:solidFill>
            <a:round/>
            <a:headEnd/>
            <a:tailEnd/>
          </a:ln>
          <a:effectLst/>
        </p:spPr>
        <p:txBody>
          <a:bodyPr wrap="none" anchor="ctr"/>
          <a:lstStyle/>
          <a:p>
            <a:endParaRPr lang="en-US"/>
          </a:p>
        </p:txBody>
      </p:sp>
      <p:sp>
        <p:nvSpPr>
          <p:cNvPr id="44040" name="Rectangle 8"/>
          <p:cNvSpPr>
            <a:spLocks noChangeArrowheads="1"/>
          </p:cNvSpPr>
          <p:nvPr/>
        </p:nvSpPr>
        <p:spPr bwMode="auto">
          <a:xfrm>
            <a:off x="4191000" y="1600200"/>
            <a:ext cx="1219200" cy="533400"/>
          </a:xfrm>
          <a:prstGeom prst="rect">
            <a:avLst/>
          </a:prstGeom>
          <a:noFill/>
          <a:ln w="9525">
            <a:solidFill>
              <a:schemeClr val="tx1"/>
            </a:solidFill>
            <a:miter lim="800000"/>
            <a:headEnd/>
            <a:tailEnd/>
          </a:ln>
          <a:effectLst/>
        </p:spPr>
        <p:txBody>
          <a:bodyPr wrap="none" anchor="ctr"/>
          <a:lstStyle/>
          <a:p>
            <a:endParaRPr lang="en-US"/>
          </a:p>
        </p:txBody>
      </p:sp>
      <p:sp>
        <p:nvSpPr>
          <p:cNvPr id="44041" name="Oval 9"/>
          <p:cNvSpPr>
            <a:spLocks noChangeArrowheads="1"/>
          </p:cNvSpPr>
          <p:nvPr/>
        </p:nvSpPr>
        <p:spPr bwMode="auto">
          <a:xfrm>
            <a:off x="3124200" y="2362200"/>
            <a:ext cx="2209800" cy="533400"/>
          </a:xfrm>
          <a:prstGeom prst="ellipse">
            <a:avLst/>
          </a:prstGeom>
          <a:noFill/>
          <a:ln w="9525">
            <a:solidFill>
              <a:schemeClr val="tx1"/>
            </a:solidFill>
            <a:round/>
            <a:headEnd/>
            <a:tailEnd/>
          </a:ln>
          <a:effectLst/>
        </p:spPr>
        <p:txBody>
          <a:bodyPr wrap="none" anchor="ctr"/>
          <a:lstStyle/>
          <a:p>
            <a:endParaRPr lang="en-US"/>
          </a:p>
        </p:txBody>
      </p:sp>
      <p:sp>
        <p:nvSpPr>
          <p:cNvPr id="44042" name="Oval 10"/>
          <p:cNvSpPr>
            <a:spLocks noChangeArrowheads="1"/>
          </p:cNvSpPr>
          <p:nvPr/>
        </p:nvSpPr>
        <p:spPr bwMode="auto">
          <a:xfrm>
            <a:off x="3124200" y="3048000"/>
            <a:ext cx="1600200" cy="533400"/>
          </a:xfrm>
          <a:prstGeom prst="ellipse">
            <a:avLst/>
          </a:prstGeom>
          <a:noFill/>
          <a:ln w="9525">
            <a:solidFill>
              <a:schemeClr val="tx1"/>
            </a:solidFill>
            <a:round/>
            <a:headEnd/>
            <a:tailEnd/>
          </a:ln>
          <a:effectLst/>
        </p:spPr>
        <p:txBody>
          <a:bodyPr wrap="none" anchor="ctr"/>
          <a:lstStyle/>
          <a:p>
            <a:endParaRPr lang="en-US"/>
          </a:p>
        </p:txBody>
      </p:sp>
      <p:sp>
        <p:nvSpPr>
          <p:cNvPr id="44043" name="Oval 11"/>
          <p:cNvSpPr>
            <a:spLocks noChangeArrowheads="1"/>
          </p:cNvSpPr>
          <p:nvPr/>
        </p:nvSpPr>
        <p:spPr bwMode="auto">
          <a:xfrm>
            <a:off x="2971800" y="4038600"/>
            <a:ext cx="457200" cy="381000"/>
          </a:xfrm>
          <a:prstGeom prst="ellipse">
            <a:avLst/>
          </a:prstGeom>
          <a:noFill/>
          <a:ln w="9525">
            <a:solidFill>
              <a:schemeClr val="tx1"/>
            </a:solidFill>
            <a:round/>
            <a:headEnd/>
            <a:tailEnd/>
          </a:ln>
          <a:effectLst/>
        </p:spPr>
        <p:txBody>
          <a:bodyPr wrap="none" anchor="ctr"/>
          <a:lstStyle/>
          <a:p>
            <a:endParaRPr lang="en-US"/>
          </a:p>
        </p:txBody>
      </p:sp>
      <p:sp>
        <p:nvSpPr>
          <p:cNvPr id="44044" name="Rectangle 12"/>
          <p:cNvSpPr>
            <a:spLocks noChangeArrowheads="1"/>
          </p:cNvSpPr>
          <p:nvPr/>
        </p:nvSpPr>
        <p:spPr bwMode="auto">
          <a:xfrm>
            <a:off x="4191000" y="3962400"/>
            <a:ext cx="1371600" cy="533400"/>
          </a:xfrm>
          <a:prstGeom prst="rect">
            <a:avLst/>
          </a:prstGeom>
          <a:noFill/>
          <a:ln w="9525">
            <a:solidFill>
              <a:schemeClr val="tx1"/>
            </a:solidFill>
            <a:miter lim="800000"/>
            <a:headEnd/>
            <a:tailEnd/>
          </a:ln>
          <a:effectLst/>
        </p:spPr>
        <p:txBody>
          <a:bodyPr wrap="none" anchor="ctr"/>
          <a:lstStyle/>
          <a:p>
            <a:endParaRPr lang="en-US"/>
          </a:p>
        </p:txBody>
      </p:sp>
      <p:sp>
        <p:nvSpPr>
          <p:cNvPr id="44045" name="Oval 13"/>
          <p:cNvSpPr>
            <a:spLocks noChangeArrowheads="1"/>
          </p:cNvSpPr>
          <p:nvPr/>
        </p:nvSpPr>
        <p:spPr bwMode="auto">
          <a:xfrm>
            <a:off x="6172200" y="4038600"/>
            <a:ext cx="457200" cy="381000"/>
          </a:xfrm>
          <a:prstGeom prst="ellipse">
            <a:avLst/>
          </a:prstGeom>
          <a:noFill/>
          <a:ln w="9525">
            <a:solidFill>
              <a:schemeClr val="tx1"/>
            </a:solidFill>
            <a:round/>
            <a:headEnd/>
            <a:tailEnd/>
          </a:ln>
          <a:effectLst/>
        </p:spPr>
        <p:txBody>
          <a:bodyPr wrap="none" anchor="ctr"/>
          <a:lstStyle/>
          <a:p>
            <a:endParaRPr lang="en-US"/>
          </a:p>
        </p:txBody>
      </p:sp>
      <p:sp>
        <p:nvSpPr>
          <p:cNvPr id="44046" name="Line 14"/>
          <p:cNvSpPr>
            <a:spLocks noChangeShapeType="1"/>
          </p:cNvSpPr>
          <p:nvPr/>
        </p:nvSpPr>
        <p:spPr bwMode="auto">
          <a:xfrm>
            <a:off x="5410200" y="1905000"/>
            <a:ext cx="1828800" cy="1143000"/>
          </a:xfrm>
          <a:prstGeom prst="line">
            <a:avLst/>
          </a:prstGeom>
          <a:noFill/>
          <a:ln w="9525">
            <a:solidFill>
              <a:schemeClr val="tx1"/>
            </a:solidFill>
            <a:round/>
            <a:headEnd/>
            <a:tailEnd/>
          </a:ln>
          <a:effectLst/>
        </p:spPr>
        <p:txBody>
          <a:bodyPr/>
          <a:lstStyle/>
          <a:p>
            <a:endParaRPr lang="en-US"/>
          </a:p>
        </p:txBody>
      </p:sp>
      <p:sp>
        <p:nvSpPr>
          <p:cNvPr id="44047" name="Line 15"/>
          <p:cNvSpPr>
            <a:spLocks noChangeShapeType="1"/>
          </p:cNvSpPr>
          <p:nvPr/>
        </p:nvSpPr>
        <p:spPr bwMode="auto">
          <a:xfrm>
            <a:off x="5334000" y="2667000"/>
            <a:ext cx="1905000" cy="381000"/>
          </a:xfrm>
          <a:prstGeom prst="line">
            <a:avLst/>
          </a:prstGeom>
          <a:noFill/>
          <a:ln w="9525">
            <a:solidFill>
              <a:schemeClr val="tx1"/>
            </a:solidFill>
            <a:round/>
            <a:headEnd/>
            <a:tailEnd/>
          </a:ln>
          <a:effectLst/>
        </p:spPr>
        <p:txBody>
          <a:bodyPr/>
          <a:lstStyle/>
          <a:p>
            <a:endParaRPr lang="en-US"/>
          </a:p>
        </p:txBody>
      </p:sp>
      <p:sp>
        <p:nvSpPr>
          <p:cNvPr id="44048" name="Line 16"/>
          <p:cNvSpPr>
            <a:spLocks noChangeShapeType="1"/>
          </p:cNvSpPr>
          <p:nvPr/>
        </p:nvSpPr>
        <p:spPr bwMode="auto">
          <a:xfrm flipV="1">
            <a:off x="4724400" y="3048000"/>
            <a:ext cx="2514600" cy="304800"/>
          </a:xfrm>
          <a:prstGeom prst="line">
            <a:avLst/>
          </a:prstGeom>
          <a:noFill/>
          <a:ln w="9525">
            <a:solidFill>
              <a:schemeClr val="tx1"/>
            </a:solidFill>
            <a:round/>
            <a:headEnd/>
            <a:tailEnd/>
          </a:ln>
          <a:effectLst/>
        </p:spPr>
        <p:txBody>
          <a:bodyPr/>
          <a:lstStyle/>
          <a:p>
            <a:endParaRPr lang="en-US"/>
          </a:p>
        </p:txBody>
      </p:sp>
      <p:sp>
        <p:nvSpPr>
          <p:cNvPr id="44049" name="Line 17"/>
          <p:cNvSpPr>
            <a:spLocks noChangeShapeType="1"/>
          </p:cNvSpPr>
          <p:nvPr/>
        </p:nvSpPr>
        <p:spPr bwMode="auto">
          <a:xfrm flipV="1">
            <a:off x="6553200" y="3048000"/>
            <a:ext cx="685800" cy="1066800"/>
          </a:xfrm>
          <a:prstGeom prst="line">
            <a:avLst/>
          </a:prstGeom>
          <a:noFill/>
          <a:ln w="9525">
            <a:solidFill>
              <a:schemeClr val="tx1"/>
            </a:solidFill>
            <a:round/>
            <a:headEnd/>
            <a:tailEnd/>
          </a:ln>
          <a:effectLst/>
        </p:spPr>
        <p:txBody>
          <a:bodyPr/>
          <a:lstStyle/>
          <a:p>
            <a:endParaRPr lang="en-US"/>
          </a:p>
        </p:txBody>
      </p:sp>
      <p:sp>
        <p:nvSpPr>
          <p:cNvPr id="44050" name="Line 18"/>
          <p:cNvSpPr>
            <a:spLocks noChangeShapeType="1"/>
          </p:cNvSpPr>
          <p:nvPr/>
        </p:nvSpPr>
        <p:spPr bwMode="auto">
          <a:xfrm>
            <a:off x="3429000" y="4191000"/>
            <a:ext cx="762000" cy="0"/>
          </a:xfrm>
          <a:prstGeom prst="line">
            <a:avLst/>
          </a:prstGeom>
          <a:noFill/>
          <a:ln w="9525">
            <a:solidFill>
              <a:schemeClr val="tx1"/>
            </a:solidFill>
            <a:round/>
            <a:headEnd/>
            <a:tailEnd/>
          </a:ln>
          <a:effectLst/>
        </p:spPr>
        <p:txBody>
          <a:bodyPr/>
          <a:lstStyle/>
          <a:p>
            <a:endParaRPr lang="en-US"/>
          </a:p>
        </p:txBody>
      </p:sp>
      <p:sp>
        <p:nvSpPr>
          <p:cNvPr id="44051" name="Line 19"/>
          <p:cNvSpPr>
            <a:spLocks noChangeShapeType="1"/>
          </p:cNvSpPr>
          <p:nvPr/>
        </p:nvSpPr>
        <p:spPr bwMode="auto">
          <a:xfrm>
            <a:off x="5562600" y="4191000"/>
            <a:ext cx="609600" cy="0"/>
          </a:xfrm>
          <a:prstGeom prst="line">
            <a:avLst/>
          </a:prstGeom>
          <a:noFill/>
          <a:ln w="9525">
            <a:solidFill>
              <a:schemeClr val="tx1"/>
            </a:solidFill>
            <a:round/>
            <a:headEnd/>
            <a:tailEnd/>
          </a:ln>
          <a:effectLst/>
        </p:spPr>
        <p:txBody>
          <a:bodyPr/>
          <a:lstStyle/>
          <a:p>
            <a:endParaRPr lang="en-US"/>
          </a:p>
        </p:txBody>
      </p:sp>
      <p:sp>
        <p:nvSpPr>
          <p:cNvPr id="44052" name="Line 20"/>
          <p:cNvSpPr>
            <a:spLocks noChangeShapeType="1"/>
          </p:cNvSpPr>
          <p:nvPr/>
        </p:nvSpPr>
        <p:spPr bwMode="auto">
          <a:xfrm>
            <a:off x="7239000" y="3048000"/>
            <a:ext cx="609600" cy="0"/>
          </a:xfrm>
          <a:prstGeom prst="line">
            <a:avLst/>
          </a:prstGeom>
          <a:noFill/>
          <a:ln w="9525">
            <a:solidFill>
              <a:schemeClr val="tx1"/>
            </a:solidFill>
            <a:round/>
            <a:headEnd/>
            <a:tailEnd type="triangle" w="med" len="med"/>
          </a:ln>
          <a:effectLst/>
        </p:spPr>
        <p:txBody>
          <a:bodyPr/>
          <a:lstStyle/>
          <a:p>
            <a:endParaRPr lang="en-US"/>
          </a:p>
        </p:txBody>
      </p:sp>
      <p:sp>
        <p:nvSpPr>
          <p:cNvPr id="44053" name="Line 21"/>
          <p:cNvSpPr>
            <a:spLocks noChangeShapeType="1"/>
          </p:cNvSpPr>
          <p:nvPr/>
        </p:nvSpPr>
        <p:spPr bwMode="auto">
          <a:xfrm>
            <a:off x="3581400" y="1828800"/>
            <a:ext cx="609600" cy="0"/>
          </a:xfrm>
          <a:prstGeom prst="line">
            <a:avLst/>
          </a:prstGeom>
          <a:noFill/>
          <a:ln w="9525">
            <a:solidFill>
              <a:schemeClr val="tx1"/>
            </a:solidFill>
            <a:round/>
            <a:headEnd/>
            <a:tailEnd/>
          </a:ln>
          <a:effectLst/>
        </p:spPr>
        <p:txBody>
          <a:bodyPr/>
          <a:lstStyle/>
          <a:p>
            <a:endParaRPr lang="en-US"/>
          </a:p>
        </p:txBody>
      </p:sp>
      <p:sp>
        <p:nvSpPr>
          <p:cNvPr id="44054" name="Text Box 22"/>
          <p:cNvSpPr txBox="1">
            <a:spLocks noChangeArrowheads="1"/>
          </p:cNvSpPr>
          <p:nvPr/>
        </p:nvSpPr>
        <p:spPr bwMode="auto">
          <a:xfrm>
            <a:off x="974725" y="2632075"/>
            <a:ext cx="893763" cy="457200"/>
          </a:xfrm>
          <a:prstGeom prst="rect">
            <a:avLst/>
          </a:prstGeom>
          <a:noFill/>
          <a:ln w="9525">
            <a:noFill/>
            <a:miter lim="800000"/>
            <a:headEnd/>
            <a:tailEnd/>
          </a:ln>
          <a:effectLst/>
        </p:spPr>
        <p:txBody>
          <a:bodyPr wrap="none">
            <a:spAutoFit/>
          </a:bodyPr>
          <a:lstStyle/>
          <a:p>
            <a:r>
              <a:rPr lang="es-MX"/>
              <a:t>factor</a:t>
            </a:r>
            <a:endParaRPr lang="es-ES"/>
          </a:p>
        </p:txBody>
      </p:sp>
      <p:sp>
        <p:nvSpPr>
          <p:cNvPr id="44055" name="Text Box 23"/>
          <p:cNvSpPr txBox="1">
            <a:spLocks noChangeArrowheads="1"/>
          </p:cNvSpPr>
          <p:nvPr/>
        </p:nvSpPr>
        <p:spPr bwMode="auto">
          <a:xfrm>
            <a:off x="3184525" y="1565275"/>
            <a:ext cx="285750" cy="457200"/>
          </a:xfrm>
          <a:prstGeom prst="rect">
            <a:avLst/>
          </a:prstGeom>
          <a:noFill/>
          <a:ln w="9525">
            <a:noFill/>
            <a:miter lim="800000"/>
            <a:headEnd/>
            <a:tailEnd/>
          </a:ln>
          <a:effectLst/>
        </p:spPr>
        <p:txBody>
          <a:bodyPr wrap="none">
            <a:spAutoFit/>
          </a:bodyPr>
          <a:lstStyle/>
          <a:p>
            <a:r>
              <a:rPr lang="es-MX"/>
              <a:t>-</a:t>
            </a:r>
            <a:endParaRPr lang="es-ES"/>
          </a:p>
        </p:txBody>
      </p:sp>
      <p:sp>
        <p:nvSpPr>
          <p:cNvPr id="44056" name="Text Box 24"/>
          <p:cNvSpPr txBox="1">
            <a:spLocks noChangeArrowheads="1"/>
          </p:cNvSpPr>
          <p:nvPr/>
        </p:nvSpPr>
        <p:spPr bwMode="auto">
          <a:xfrm>
            <a:off x="4403725" y="1641475"/>
            <a:ext cx="893763" cy="457200"/>
          </a:xfrm>
          <a:prstGeom prst="rect">
            <a:avLst/>
          </a:prstGeom>
          <a:noFill/>
          <a:ln w="9525">
            <a:noFill/>
            <a:miter lim="800000"/>
            <a:headEnd/>
            <a:tailEnd/>
          </a:ln>
          <a:effectLst/>
        </p:spPr>
        <p:txBody>
          <a:bodyPr wrap="none">
            <a:spAutoFit/>
          </a:bodyPr>
          <a:lstStyle/>
          <a:p>
            <a:r>
              <a:rPr lang="es-MX"/>
              <a:t>factor</a:t>
            </a:r>
            <a:endParaRPr lang="es-ES"/>
          </a:p>
        </p:txBody>
      </p:sp>
      <p:sp>
        <p:nvSpPr>
          <p:cNvPr id="44057" name="Text Box 25"/>
          <p:cNvSpPr txBox="1">
            <a:spLocks noChangeArrowheads="1"/>
          </p:cNvSpPr>
          <p:nvPr/>
        </p:nvSpPr>
        <p:spPr bwMode="auto">
          <a:xfrm>
            <a:off x="3336925" y="2403475"/>
            <a:ext cx="1738313" cy="457200"/>
          </a:xfrm>
          <a:prstGeom prst="rect">
            <a:avLst/>
          </a:prstGeom>
          <a:noFill/>
          <a:ln w="9525">
            <a:noFill/>
            <a:miter lim="800000"/>
            <a:headEnd/>
            <a:tailEnd/>
          </a:ln>
          <a:effectLst/>
        </p:spPr>
        <p:txBody>
          <a:bodyPr wrap="none">
            <a:spAutoFit/>
          </a:bodyPr>
          <a:lstStyle/>
          <a:p>
            <a:r>
              <a:rPr lang="es-MX"/>
              <a:t>identificador</a:t>
            </a:r>
            <a:endParaRPr lang="es-ES"/>
          </a:p>
        </p:txBody>
      </p:sp>
      <p:sp>
        <p:nvSpPr>
          <p:cNvPr id="44058" name="Text Box 26"/>
          <p:cNvSpPr txBox="1">
            <a:spLocks noChangeArrowheads="1"/>
          </p:cNvSpPr>
          <p:nvPr/>
        </p:nvSpPr>
        <p:spPr bwMode="auto">
          <a:xfrm>
            <a:off x="3413125" y="3089275"/>
            <a:ext cx="1114425" cy="457200"/>
          </a:xfrm>
          <a:prstGeom prst="rect">
            <a:avLst/>
          </a:prstGeom>
          <a:noFill/>
          <a:ln w="9525">
            <a:noFill/>
            <a:miter lim="800000"/>
            <a:headEnd/>
            <a:tailEnd/>
          </a:ln>
          <a:effectLst/>
        </p:spPr>
        <p:txBody>
          <a:bodyPr wrap="none">
            <a:spAutoFit/>
          </a:bodyPr>
          <a:lstStyle/>
          <a:p>
            <a:r>
              <a:rPr lang="es-MX"/>
              <a:t>número</a:t>
            </a:r>
            <a:endParaRPr lang="es-ES"/>
          </a:p>
        </p:txBody>
      </p:sp>
      <p:sp>
        <p:nvSpPr>
          <p:cNvPr id="44059" name="Text Box 27"/>
          <p:cNvSpPr txBox="1">
            <a:spLocks noChangeArrowheads="1"/>
          </p:cNvSpPr>
          <p:nvPr/>
        </p:nvSpPr>
        <p:spPr bwMode="auto">
          <a:xfrm>
            <a:off x="3048000" y="3962400"/>
            <a:ext cx="285750" cy="457200"/>
          </a:xfrm>
          <a:prstGeom prst="rect">
            <a:avLst/>
          </a:prstGeom>
          <a:noFill/>
          <a:ln w="9525">
            <a:noFill/>
            <a:miter lim="800000"/>
            <a:headEnd/>
            <a:tailEnd/>
          </a:ln>
          <a:effectLst/>
        </p:spPr>
        <p:txBody>
          <a:bodyPr wrap="none">
            <a:spAutoFit/>
          </a:bodyPr>
          <a:lstStyle/>
          <a:p>
            <a:r>
              <a:rPr lang="es-MX"/>
              <a:t>(</a:t>
            </a:r>
            <a:endParaRPr lang="es-ES"/>
          </a:p>
        </p:txBody>
      </p:sp>
      <p:sp>
        <p:nvSpPr>
          <p:cNvPr id="44060" name="Text Box 28"/>
          <p:cNvSpPr txBox="1">
            <a:spLocks noChangeArrowheads="1"/>
          </p:cNvSpPr>
          <p:nvPr/>
        </p:nvSpPr>
        <p:spPr bwMode="auto">
          <a:xfrm>
            <a:off x="4191000" y="3962400"/>
            <a:ext cx="1368425" cy="457200"/>
          </a:xfrm>
          <a:prstGeom prst="rect">
            <a:avLst/>
          </a:prstGeom>
          <a:noFill/>
          <a:ln w="9525">
            <a:noFill/>
            <a:miter lim="800000"/>
            <a:headEnd/>
            <a:tailEnd/>
          </a:ln>
          <a:effectLst/>
        </p:spPr>
        <p:txBody>
          <a:bodyPr wrap="none">
            <a:spAutoFit/>
          </a:bodyPr>
          <a:lstStyle/>
          <a:p>
            <a:r>
              <a:rPr lang="es-MX"/>
              <a:t>expresión</a:t>
            </a:r>
            <a:endParaRPr lang="es-ES"/>
          </a:p>
        </p:txBody>
      </p:sp>
      <p:sp>
        <p:nvSpPr>
          <p:cNvPr id="44061" name="Text Box 29"/>
          <p:cNvSpPr txBox="1">
            <a:spLocks noChangeArrowheads="1"/>
          </p:cNvSpPr>
          <p:nvPr/>
        </p:nvSpPr>
        <p:spPr bwMode="auto">
          <a:xfrm>
            <a:off x="6248400" y="3962400"/>
            <a:ext cx="285750" cy="457200"/>
          </a:xfrm>
          <a:prstGeom prst="rect">
            <a:avLst/>
          </a:prstGeom>
          <a:noFill/>
          <a:ln w="9525">
            <a:noFill/>
            <a:miter lim="800000"/>
            <a:headEnd/>
            <a:tailEnd/>
          </a:ln>
          <a:effectLst/>
        </p:spPr>
        <p:txBody>
          <a:bodyPr wrap="none">
            <a:spAutoFit/>
          </a:bodyPr>
          <a:lstStyle/>
          <a:p>
            <a:r>
              <a:rPr lang="es-MX"/>
              <a:t>)</a:t>
            </a:r>
            <a:endParaRPr lang="es-E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ctrTitle" idx="4294967295"/>
          </p:nvPr>
        </p:nvSpPr>
        <p:spPr>
          <a:xfrm>
            <a:off x="755576" y="476672"/>
            <a:ext cx="7772400" cy="504800"/>
          </a:xfrm>
        </p:spPr>
        <p:txBody>
          <a:bodyPr>
            <a:normAutofit fontScale="90000"/>
          </a:bodyPr>
          <a:lstStyle/>
          <a:p>
            <a:r>
              <a:rPr lang="es-MX" dirty="0" smtClean="0"/>
              <a:t>AUTOMATAS </a:t>
            </a:r>
            <a:r>
              <a:rPr lang="es-MX" dirty="0"/>
              <a:t>FINITOS</a:t>
            </a:r>
            <a:endParaRPr lang="es-ES" dirty="0"/>
          </a:p>
        </p:txBody>
      </p:sp>
      <p:sp>
        <p:nvSpPr>
          <p:cNvPr id="45059" name="Text Box 3"/>
          <p:cNvSpPr txBox="1">
            <a:spLocks noChangeArrowheads="1"/>
          </p:cNvSpPr>
          <p:nvPr/>
        </p:nvSpPr>
        <p:spPr bwMode="auto">
          <a:xfrm>
            <a:off x="533400" y="2057400"/>
            <a:ext cx="8327921" cy="3416320"/>
          </a:xfrm>
          <a:prstGeom prst="rect">
            <a:avLst/>
          </a:prstGeom>
          <a:noFill/>
          <a:ln w="9525">
            <a:noFill/>
            <a:miter lim="800000"/>
            <a:headEnd/>
            <a:tailEnd/>
          </a:ln>
          <a:effectLst/>
        </p:spPr>
        <p:txBody>
          <a:bodyPr wrap="none">
            <a:spAutoFit/>
          </a:bodyPr>
          <a:lstStyle/>
          <a:p>
            <a:r>
              <a:rPr lang="es-MX" dirty="0" smtClean="0"/>
              <a:t>Los autómatas finitos son un </a:t>
            </a:r>
            <a:r>
              <a:rPr lang="es-MX" dirty="0"/>
              <a:t>tipo de máquinas abstractas</a:t>
            </a:r>
          </a:p>
          <a:p>
            <a:r>
              <a:rPr lang="es-MX" dirty="0"/>
              <a:t>de computación en donde la entrada consiste de una cadena de un </a:t>
            </a:r>
          </a:p>
          <a:p>
            <a:r>
              <a:rPr lang="es-MX" dirty="0"/>
              <a:t>determinado alfabeto, y la salida o resultado de la computación</a:t>
            </a:r>
          </a:p>
          <a:p>
            <a:r>
              <a:rPr lang="es-MX" dirty="0"/>
              <a:t>es la aceptación o no de la cadena de entrada. El conjunto de </a:t>
            </a:r>
          </a:p>
          <a:p>
            <a:r>
              <a:rPr lang="es-MX" dirty="0"/>
              <a:t>cadenas aceptadas por la máquina es el lenguaje reconocido por </a:t>
            </a:r>
          </a:p>
          <a:p>
            <a:r>
              <a:rPr lang="es-MX" dirty="0"/>
              <a:t>la máquina. De esta forma, asociamos lenguajes y máquinas, los</a:t>
            </a:r>
          </a:p>
          <a:p>
            <a:r>
              <a:rPr lang="es-MX" dirty="0"/>
              <a:t>dos tópicos principales de esta materia.</a:t>
            </a:r>
          </a:p>
          <a:p>
            <a:endParaRPr lang="es-MX" dirty="0"/>
          </a:p>
          <a:p>
            <a:endParaRPr lang="es-E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1050925" y="803275"/>
            <a:ext cx="7331075" cy="5632311"/>
          </a:xfrm>
          <a:prstGeom prst="rect">
            <a:avLst/>
          </a:prstGeom>
          <a:noFill/>
          <a:ln w="9525">
            <a:noFill/>
            <a:miter lim="800000"/>
            <a:headEnd/>
            <a:tailEnd/>
          </a:ln>
          <a:effectLst/>
        </p:spPr>
        <p:txBody>
          <a:bodyPr>
            <a:spAutoFit/>
          </a:bodyPr>
          <a:lstStyle/>
          <a:p>
            <a:r>
              <a:rPr lang="es-MX" b="1" dirty="0" smtClean="0"/>
              <a:t>Autómatas </a:t>
            </a:r>
            <a:r>
              <a:rPr lang="es-MX" b="1" dirty="0" err="1"/>
              <a:t>Finítos</a:t>
            </a:r>
            <a:r>
              <a:rPr lang="es-MX" b="1" dirty="0"/>
              <a:t> </a:t>
            </a:r>
            <a:r>
              <a:rPr lang="es-MX" b="1" dirty="0" err="1"/>
              <a:t>Determinísticos</a:t>
            </a:r>
            <a:r>
              <a:rPr lang="es-MX" b="1" dirty="0"/>
              <a:t> (AFD)</a:t>
            </a:r>
          </a:p>
          <a:p>
            <a:endParaRPr lang="es-MX" b="1" dirty="0"/>
          </a:p>
          <a:p>
            <a:r>
              <a:rPr lang="es-MX" dirty="0"/>
              <a:t>Un AFD es un </a:t>
            </a:r>
            <a:r>
              <a:rPr lang="es-MX" dirty="0" err="1"/>
              <a:t>quintuple</a:t>
            </a:r>
            <a:r>
              <a:rPr lang="es-MX" dirty="0"/>
              <a:t> M = (Q, </a:t>
            </a:r>
            <a:r>
              <a:rPr lang="es-MX" dirty="0">
                <a:latin typeface="Symbol" pitchFamily="18" charset="2"/>
              </a:rPr>
              <a:t>S,  d, </a:t>
            </a:r>
            <a:r>
              <a:rPr lang="es-MX" dirty="0"/>
              <a:t>q</a:t>
            </a:r>
            <a:r>
              <a:rPr lang="es-MX" baseline="-25000" dirty="0"/>
              <a:t>0</a:t>
            </a:r>
            <a:r>
              <a:rPr lang="es-MX" dirty="0"/>
              <a:t>, F),  donde Q es una máquina de estados </a:t>
            </a:r>
            <a:r>
              <a:rPr lang="es-MX" dirty="0" err="1"/>
              <a:t>finíta</a:t>
            </a:r>
            <a:r>
              <a:rPr lang="es-MX" dirty="0"/>
              <a:t>, </a:t>
            </a:r>
            <a:r>
              <a:rPr lang="es-MX" dirty="0">
                <a:latin typeface="Symbol" pitchFamily="18" charset="2"/>
              </a:rPr>
              <a:t>S</a:t>
            </a:r>
            <a:r>
              <a:rPr lang="es-MX" dirty="0"/>
              <a:t> es el alfabeto, q</a:t>
            </a:r>
            <a:r>
              <a:rPr lang="es-MX" baseline="-25000" dirty="0"/>
              <a:t>0 </a:t>
            </a:r>
            <a:r>
              <a:rPr lang="es-MX" dirty="0"/>
              <a:t>es el estado inicial, F es el estado(s) final(es) y </a:t>
            </a:r>
            <a:r>
              <a:rPr lang="es-MX" dirty="0">
                <a:latin typeface="Symbol" pitchFamily="18" charset="2"/>
              </a:rPr>
              <a:t>d </a:t>
            </a:r>
            <a:r>
              <a:rPr lang="es-MX" dirty="0"/>
              <a:t>es una función de </a:t>
            </a:r>
            <a:r>
              <a:rPr lang="es-MX" i="1" dirty="0"/>
              <a:t>Q x </a:t>
            </a:r>
            <a:r>
              <a:rPr lang="es-MX" i="1" dirty="0">
                <a:latin typeface="Symbol" pitchFamily="18" charset="2"/>
              </a:rPr>
              <a:t>S</a:t>
            </a:r>
            <a:r>
              <a:rPr lang="es-MX" dirty="0">
                <a:latin typeface="Symbol" pitchFamily="18" charset="2"/>
              </a:rPr>
              <a:t> </a:t>
            </a:r>
            <a:r>
              <a:rPr lang="es-MX" dirty="0"/>
              <a:t>a </a:t>
            </a:r>
            <a:r>
              <a:rPr lang="es-MX" i="1" dirty="0"/>
              <a:t>Q </a:t>
            </a:r>
            <a:r>
              <a:rPr lang="es-MX" dirty="0"/>
              <a:t>llamada la función de transición. </a:t>
            </a:r>
          </a:p>
          <a:p>
            <a:endParaRPr lang="es-MX" dirty="0"/>
          </a:p>
          <a:p>
            <a:r>
              <a:rPr lang="es-MX" b="1" dirty="0"/>
              <a:t>Ejemplo:</a:t>
            </a:r>
            <a:r>
              <a:rPr lang="es-MX" dirty="0"/>
              <a:t> El siguiente AFD acepta el conjunto de cadenas que contienen la </a:t>
            </a:r>
            <a:r>
              <a:rPr lang="es-MX" dirty="0" err="1"/>
              <a:t>subcadena</a:t>
            </a:r>
            <a:r>
              <a:rPr lang="es-MX" dirty="0"/>
              <a:t> </a:t>
            </a:r>
            <a:r>
              <a:rPr lang="es-MX" dirty="0" err="1"/>
              <a:t>bb</a:t>
            </a:r>
            <a:r>
              <a:rPr lang="es-MX" dirty="0"/>
              <a:t> y donde </a:t>
            </a:r>
            <a:r>
              <a:rPr lang="es-MX" dirty="0">
                <a:latin typeface="Symbol" pitchFamily="18" charset="2"/>
              </a:rPr>
              <a:t>S</a:t>
            </a:r>
            <a:r>
              <a:rPr lang="es-MX" dirty="0"/>
              <a:t>={</a:t>
            </a:r>
            <a:r>
              <a:rPr lang="es-MX" dirty="0" err="1"/>
              <a:t>a,b</a:t>
            </a:r>
            <a:r>
              <a:rPr lang="es-MX" dirty="0"/>
              <a:t>}. Esto quiere decir que L(M) = (</a:t>
            </a:r>
            <a:r>
              <a:rPr lang="es-MX" dirty="0" err="1"/>
              <a:t>a|b</a:t>
            </a:r>
            <a:r>
              <a:rPr lang="es-MX" dirty="0"/>
              <a:t>)*</a:t>
            </a:r>
            <a:r>
              <a:rPr lang="es-MX" dirty="0" err="1"/>
              <a:t>bb</a:t>
            </a:r>
            <a:r>
              <a:rPr lang="es-MX" dirty="0"/>
              <a:t>(</a:t>
            </a:r>
            <a:r>
              <a:rPr lang="es-MX" dirty="0" err="1"/>
              <a:t>a|b</a:t>
            </a:r>
            <a:r>
              <a:rPr lang="es-MX" dirty="0"/>
              <a:t>)* .</a:t>
            </a:r>
          </a:p>
          <a:p>
            <a:endParaRPr lang="es-MX" dirty="0"/>
          </a:p>
          <a:p>
            <a:r>
              <a:rPr lang="es-MX" dirty="0"/>
              <a:t>	M: Q = {q</a:t>
            </a:r>
            <a:r>
              <a:rPr lang="es-MX" baseline="-25000" dirty="0"/>
              <a:t>0</a:t>
            </a:r>
            <a:r>
              <a:rPr lang="es-MX" dirty="0"/>
              <a:t>, q</a:t>
            </a:r>
            <a:r>
              <a:rPr lang="es-MX" baseline="-25000" dirty="0"/>
              <a:t>1</a:t>
            </a:r>
            <a:r>
              <a:rPr lang="es-MX" dirty="0"/>
              <a:t>, </a:t>
            </a:r>
            <a:r>
              <a:rPr lang="es-MX" baseline="-25000" dirty="0"/>
              <a:t> </a:t>
            </a:r>
            <a:r>
              <a:rPr lang="es-MX" dirty="0"/>
              <a:t>q</a:t>
            </a:r>
            <a:r>
              <a:rPr lang="es-MX" baseline="-25000" dirty="0"/>
              <a:t>2 </a:t>
            </a:r>
            <a:r>
              <a:rPr lang="es-MX" dirty="0"/>
              <a:t>}</a:t>
            </a:r>
          </a:p>
          <a:p>
            <a:r>
              <a:rPr lang="es-MX" dirty="0"/>
              <a:t>	      </a:t>
            </a:r>
            <a:r>
              <a:rPr lang="es-MX" dirty="0">
                <a:latin typeface="Symbol" pitchFamily="18" charset="2"/>
              </a:rPr>
              <a:t>S = {</a:t>
            </a:r>
            <a:r>
              <a:rPr lang="es-MX" dirty="0"/>
              <a:t>a, b}</a:t>
            </a:r>
          </a:p>
          <a:p>
            <a:r>
              <a:rPr lang="es-MX" dirty="0"/>
              <a:t>	      F = {q</a:t>
            </a:r>
            <a:r>
              <a:rPr lang="es-MX" baseline="-25000" dirty="0"/>
              <a:t>2</a:t>
            </a:r>
            <a:r>
              <a:rPr lang="es-MX" dirty="0"/>
              <a:t>}</a:t>
            </a:r>
          </a:p>
          <a:p>
            <a:endParaRPr lang="es-E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050925" y="727075"/>
            <a:ext cx="7712075" cy="3378200"/>
          </a:xfrm>
          <a:prstGeom prst="rect">
            <a:avLst/>
          </a:prstGeom>
          <a:noFill/>
          <a:ln w="9525">
            <a:noFill/>
            <a:miter lim="800000"/>
            <a:headEnd/>
            <a:tailEnd/>
          </a:ln>
          <a:effectLst/>
        </p:spPr>
        <p:txBody>
          <a:bodyPr>
            <a:spAutoFit/>
          </a:bodyPr>
          <a:lstStyle/>
          <a:p>
            <a:r>
              <a:rPr lang="es-MX"/>
              <a:t>(Continuación)</a:t>
            </a:r>
          </a:p>
          <a:p>
            <a:endParaRPr lang="es-MX"/>
          </a:p>
          <a:p>
            <a:r>
              <a:rPr lang="es-MX"/>
              <a:t>	M: Q = {q</a:t>
            </a:r>
            <a:r>
              <a:rPr lang="es-MX" baseline="-25000"/>
              <a:t>0</a:t>
            </a:r>
            <a:r>
              <a:rPr lang="es-MX"/>
              <a:t>, q</a:t>
            </a:r>
            <a:r>
              <a:rPr lang="es-MX" baseline="-25000"/>
              <a:t>1</a:t>
            </a:r>
            <a:r>
              <a:rPr lang="es-MX"/>
              <a:t>, </a:t>
            </a:r>
            <a:r>
              <a:rPr lang="es-MX" baseline="-25000"/>
              <a:t> </a:t>
            </a:r>
            <a:r>
              <a:rPr lang="es-MX"/>
              <a:t>q</a:t>
            </a:r>
            <a:r>
              <a:rPr lang="es-MX" baseline="-25000"/>
              <a:t>2 </a:t>
            </a:r>
            <a:r>
              <a:rPr lang="es-MX"/>
              <a:t>}</a:t>
            </a:r>
          </a:p>
          <a:p>
            <a:r>
              <a:rPr lang="es-MX"/>
              <a:t>	      </a:t>
            </a:r>
            <a:r>
              <a:rPr lang="es-MX">
                <a:latin typeface="Symbol" pitchFamily="18" charset="2"/>
              </a:rPr>
              <a:t>S = {</a:t>
            </a:r>
            <a:r>
              <a:rPr lang="es-MX"/>
              <a:t>a, b}</a:t>
            </a:r>
          </a:p>
          <a:p>
            <a:r>
              <a:rPr lang="es-MX"/>
              <a:t>	      F = {q</a:t>
            </a:r>
            <a:r>
              <a:rPr lang="es-MX" baseline="-25000"/>
              <a:t>2</a:t>
            </a:r>
            <a:r>
              <a:rPr lang="es-MX"/>
              <a:t>}</a:t>
            </a:r>
          </a:p>
          <a:p>
            <a:endParaRPr lang="es-MX"/>
          </a:p>
          <a:p>
            <a:r>
              <a:rPr lang="es-MX"/>
              <a:t>La función de transición </a:t>
            </a:r>
            <a:r>
              <a:rPr lang="es-MX">
                <a:latin typeface="Symbol" pitchFamily="18" charset="2"/>
              </a:rPr>
              <a:t>d </a:t>
            </a:r>
            <a:r>
              <a:rPr lang="es-MX"/>
              <a:t>es dada en forma tabular y llamada </a:t>
            </a:r>
            <a:r>
              <a:rPr lang="es-MX" i="1"/>
              <a:t>tabla de transición</a:t>
            </a:r>
            <a:r>
              <a:rPr lang="es-MX"/>
              <a:t>.</a:t>
            </a:r>
          </a:p>
          <a:p>
            <a:endParaRPr lang="es-ES"/>
          </a:p>
        </p:txBody>
      </p:sp>
      <p:graphicFrame>
        <p:nvGraphicFramePr>
          <p:cNvPr id="47140" name="Group 36"/>
          <p:cNvGraphicFramePr>
            <a:graphicFrameLocks noGrp="1"/>
          </p:cNvGraphicFramePr>
          <p:nvPr/>
        </p:nvGraphicFramePr>
        <p:xfrm>
          <a:off x="3124200" y="4191000"/>
          <a:ext cx="2895600" cy="2074545"/>
        </p:xfrm>
        <a:graphic>
          <a:graphicData uri="http://schemas.openxmlformats.org/drawingml/2006/table">
            <a:tbl>
              <a:tblPr/>
              <a:tblGrid>
                <a:gridCol w="965200"/>
                <a:gridCol w="965200"/>
                <a:gridCol w="965200"/>
              </a:tblGrid>
              <a:tr h="412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800" b="1" i="1" u="none" strike="noStrike" cap="none" normalizeH="0" baseline="0" smtClean="0">
                          <a:ln>
                            <a:noFill/>
                          </a:ln>
                          <a:solidFill>
                            <a:schemeClr val="tx1"/>
                          </a:solidFill>
                          <a:effectLst/>
                          <a:latin typeface="Times New Roman" pitchFamily="18" charset="0"/>
                        </a:rPr>
                        <a:t>   </a:t>
                      </a:r>
                      <a:r>
                        <a:rPr kumimoji="0" lang="es-MX" sz="2400" b="1" i="1" u="none" strike="noStrike" cap="none" normalizeH="0" baseline="0" smtClean="0">
                          <a:ln>
                            <a:noFill/>
                          </a:ln>
                          <a:solidFill>
                            <a:schemeClr val="tx1"/>
                          </a:solidFill>
                          <a:effectLst/>
                          <a:latin typeface="Symbol" pitchFamily="18" charset="2"/>
                        </a:rPr>
                        <a:t>d</a:t>
                      </a:r>
                      <a:endParaRPr kumimoji="0" lang="es-ES" sz="2400" b="1" i="1" u="none" strike="noStrike" cap="none" normalizeH="0" baseline="0" smtClean="0">
                        <a:ln>
                          <a:noFill/>
                        </a:ln>
                        <a:solidFill>
                          <a:schemeClr val="tx1"/>
                        </a:solidFill>
                        <a:effectLst/>
                        <a:latin typeface="Symbol" pitchFamily="18"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800" b="1" i="1" u="none" strike="noStrike" cap="none" normalizeH="0" baseline="0" smtClean="0">
                          <a:ln>
                            <a:noFill/>
                          </a:ln>
                          <a:solidFill>
                            <a:schemeClr val="tx1"/>
                          </a:solidFill>
                          <a:effectLst/>
                          <a:latin typeface="Times New Roman" pitchFamily="18" charset="0"/>
                        </a:rPr>
                        <a:t>   a</a:t>
                      </a:r>
                      <a:endParaRPr kumimoji="0" lang="es-ES" sz="28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800" b="1" i="1" u="none" strike="noStrike" cap="none" normalizeH="0" baseline="0" smtClean="0">
                          <a:ln>
                            <a:noFill/>
                          </a:ln>
                          <a:solidFill>
                            <a:schemeClr val="tx1"/>
                          </a:solidFill>
                          <a:effectLst/>
                          <a:latin typeface="Times New Roman" pitchFamily="18" charset="0"/>
                        </a:rPr>
                        <a:t>   b</a:t>
                      </a:r>
                      <a:endParaRPr kumimoji="0" lang="es-ES" sz="28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12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400" b="1" i="1" u="none" strike="noStrike" cap="none" normalizeH="0" baseline="0" smtClean="0">
                          <a:ln>
                            <a:noFill/>
                          </a:ln>
                          <a:solidFill>
                            <a:schemeClr val="tx1"/>
                          </a:solidFill>
                          <a:effectLst/>
                          <a:latin typeface="Times New Roman" pitchFamily="18" charset="0"/>
                        </a:rPr>
                        <a:t>  q</a:t>
                      </a:r>
                      <a:r>
                        <a:rPr kumimoji="0" lang="es-MX" sz="2400" b="1" i="1" u="none" strike="noStrike" cap="none" normalizeH="0" baseline="-25000" smtClean="0">
                          <a:ln>
                            <a:noFill/>
                          </a:ln>
                          <a:solidFill>
                            <a:schemeClr val="tx1"/>
                          </a:solidFill>
                          <a:effectLst/>
                          <a:latin typeface="Times New Roman" pitchFamily="18" charset="0"/>
                        </a:rPr>
                        <a:t>0</a:t>
                      </a:r>
                      <a:endParaRPr kumimoji="0" lang="es-ES" sz="2400" b="1" i="1" u="none" strike="noStrike" cap="none" normalizeH="0" baseline="-2500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800" b="0" i="0" u="none" strike="noStrike" cap="none" normalizeH="0" baseline="0" smtClean="0">
                          <a:ln>
                            <a:noFill/>
                          </a:ln>
                          <a:solidFill>
                            <a:schemeClr val="tx1"/>
                          </a:solidFill>
                          <a:effectLst/>
                          <a:latin typeface="Times New Roman" pitchFamily="18" charset="0"/>
                        </a:rPr>
                        <a:t>  </a:t>
                      </a:r>
                      <a:r>
                        <a:rPr kumimoji="0" lang="es-MX" sz="2400" b="0" i="0" u="none" strike="noStrike" cap="none" normalizeH="0" baseline="0" smtClean="0">
                          <a:ln>
                            <a:noFill/>
                          </a:ln>
                          <a:solidFill>
                            <a:schemeClr val="tx1"/>
                          </a:solidFill>
                          <a:effectLst/>
                          <a:latin typeface="Times New Roman" pitchFamily="18" charset="0"/>
                        </a:rPr>
                        <a:t>q</a:t>
                      </a:r>
                      <a:r>
                        <a:rPr kumimoji="0" lang="es-MX" sz="2400" b="0" i="0" u="none" strike="noStrike" cap="none" normalizeH="0" baseline="-25000" smtClean="0">
                          <a:ln>
                            <a:noFill/>
                          </a:ln>
                          <a:solidFill>
                            <a:schemeClr val="tx1"/>
                          </a:solidFill>
                          <a:effectLst/>
                          <a:latin typeface="Times New Roman" pitchFamily="18" charset="0"/>
                        </a:rPr>
                        <a:t>0</a:t>
                      </a:r>
                      <a:endParaRPr kumimoji="0" lang="es-ES" sz="2400" b="0" i="0" u="none" strike="noStrike" cap="none" normalizeH="0" baseline="-2500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400" b="0" i="0" u="none" strike="noStrike" cap="none" normalizeH="0" baseline="0" smtClean="0">
                          <a:ln>
                            <a:noFill/>
                          </a:ln>
                          <a:solidFill>
                            <a:schemeClr val="tx1"/>
                          </a:solidFill>
                          <a:effectLst/>
                          <a:latin typeface="Times New Roman" pitchFamily="18" charset="0"/>
                        </a:rPr>
                        <a:t>  q</a:t>
                      </a:r>
                      <a:r>
                        <a:rPr kumimoji="0" lang="es-MX" sz="2400" b="0" i="0" u="none" strike="noStrike" cap="none" normalizeH="0" baseline="-25000" smtClean="0">
                          <a:ln>
                            <a:noFill/>
                          </a:ln>
                          <a:solidFill>
                            <a:schemeClr val="tx1"/>
                          </a:solidFill>
                          <a:effectLst/>
                          <a:latin typeface="Times New Roman" pitchFamily="18" charset="0"/>
                        </a:rPr>
                        <a:t>1</a:t>
                      </a:r>
                      <a:endParaRPr kumimoji="0" lang="es-ES" sz="2400" b="0" i="0" u="none" strike="noStrike" cap="none" normalizeH="0" baseline="-2500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400" b="1" i="1" u="none" strike="noStrike" cap="none" normalizeH="0" baseline="0" smtClean="0">
                          <a:ln>
                            <a:noFill/>
                          </a:ln>
                          <a:solidFill>
                            <a:schemeClr val="tx1"/>
                          </a:solidFill>
                          <a:effectLst/>
                          <a:latin typeface="Times New Roman" pitchFamily="18" charset="0"/>
                        </a:rPr>
                        <a:t>  q</a:t>
                      </a:r>
                      <a:r>
                        <a:rPr kumimoji="0" lang="es-MX" sz="2400" b="1" i="1" u="none" strike="noStrike" cap="none" normalizeH="0" baseline="-25000" smtClean="0">
                          <a:ln>
                            <a:noFill/>
                          </a:ln>
                          <a:solidFill>
                            <a:schemeClr val="tx1"/>
                          </a:solidFill>
                          <a:effectLst/>
                          <a:latin typeface="Times New Roman" pitchFamily="18" charset="0"/>
                        </a:rPr>
                        <a:t>1</a:t>
                      </a:r>
                      <a:endParaRPr kumimoji="0" lang="es-ES" sz="2400" b="1" i="1" u="none" strike="noStrike" cap="none" normalizeH="0" baseline="-2500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400" b="0" i="0" u="none" strike="noStrike" cap="none" normalizeH="0" baseline="0" smtClean="0">
                          <a:ln>
                            <a:noFill/>
                          </a:ln>
                          <a:solidFill>
                            <a:schemeClr val="tx1"/>
                          </a:solidFill>
                          <a:effectLst/>
                          <a:latin typeface="Times New Roman" pitchFamily="18" charset="0"/>
                        </a:rPr>
                        <a:t>  q</a:t>
                      </a:r>
                      <a:r>
                        <a:rPr kumimoji="0" lang="es-MX" sz="2400" b="0" i="0" u="none" strike="noStrike" cap="none" normalizeH="0" baseline="-25000" smtClean="0">
                          <a:ln>
                            <a:noFill/>
                          </a:ln>
                          <a:solidFill>
                            <a:schemeClr val="tx1"/>
                          </a:solidFill>
                          <a:effectLst/>
                          <a:latin typeface="Times New Roman" pitchFamily="18" charset="0"/>
                        </a:rPr>
                        <a:t>0</a:t>
                      </a:r>
                      <a:endParaRPr kumimoji="0" lang="es-ES" sz="2400" b="0" i="0" u="none" strike="noStrike" cap="none" normalizeH="0" baseline="-2500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400" b="0" i="0" u="none" strike="noStrike" cap="none" normalizeH="0" baseline="0" smtClean="0">
                          <a:ln>
                            <a:noFill/>
                          </a:ln>
                          <a:solidFill>
                            <a:schemeClr val="tx1"/>
                          </a:solidFill>
                          <a:effectLst/>
                          <a:latin typeface="Times New Roman" pitchFamily="18" charset="0"/>
                        </a:rPr>
                        <a:t>  q</a:t>
                      </a:r>
                      <a:r>
                        <a:rPr kumimoji="0" lang="es-MX" sz="2400" b="0" i="0" u="none" strike="noStrike" cap="none" normalizeH="0" baseline="-25000" smtClean="0">
                          <a:ln>
                            <a:noFill/>
                          </a:ln>
                          <a:solidFill>
                            <a:schemeClr val="tx1"/>
                          </a:solidFill>
                          <a:effectLst/>
                          <a:latin typeface="Times New Roman" pitchFamily="18" charset="0"/>
                        </a:rPr>
                        <a:t>2</a:t>
                      </a:r>
                      <a:endParaRPr kumimoji="0" lang="es-E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400" b="1" i="1" u="none" strike="noStrike" cap="none" normalizeH="0" baseline="0" smtClean="0">
                          <a:ln>
                            <a:noFill/>
                          </a:ln>
                          <a:solidFill>
                            <a:schemeClr val="tx1"/>
                          </a:solidFill>
                          <a:effectLst/>
                          <a:latin typeface="Times New Roman" pitchFamily="18" charset="0"/>
                        </a:rPr>
                        <a:t>  q</a:t>
                      </a:r>
                      <a:r>
                        <a:rPr kumimoji="0" lang="es-MX" sz="2400" b="1" i="1" u="none" strike="noStrike" cap="none" normalizeH="0" baseline="-25000" smtClean="0">
                          <a:ln>
                            <a:noFill/>
                          </a:ln>
                          <a:solidFill>
                            <a:schemeClr val="tx1"/>
                          </a:solidFill>
                          <a:effectLst/>
                          <a:latin typeface="Times New Roman" pitchFamily="18" charset="0"/>
                        </a:rPr>
                        <a:t>2</a:t>
                      </a:r>
                      <a:endParaRPr kumimoji="0" lang="es-ES" sz="2400" b="1" i="1" u="none" strike="noStrike" cap="none" normalizeH="0" baseline="-2500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400" b="0" i="0" u="none" strike="noStrike" cap="none" normalizeH="0" baseline="0" smtClean="0">
                          <a:ln>
                            <a:noFill/>
                          </a:ln>
                          <a:solidFill>
                            <a:schemeClr val="tx1"/>
                          </a:solidFill>
                          <a:effectLst/>
                          <a:latin typeface="Times New Roman" pitchFamily="18" charset="0"/>
                        </a:rPr>
                        <a:t>  q</a:t>
                      </a:r>
                      <a:r>
                        <a:rPr kumimoji="0" lang="es-MX" sz="2400" b="0" i="0" u="none" strike="noStrike" cap="none" normalizeH="0" baseline="-25000" smtClean="0">
                          <a:ln>
                            <a:noFill/>
                          </a:ln>
                          <a:solidFill>
                            <a:schemeClr val="tx1"/>
                          </a:solidFill>
                          <a:effectLst/>
                          <a:latin typeface="Times New Roman" pitchFamily="18" charset="0"/>
                        </a:rPr>
                        <a:t>2</a:t>
                      </a:r>
                      <a:endParaRPr kumimoji="0" lang="es-E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400" b="0" i="0" u="none" strike="noStrike" cap="none" normalizeH="0" baseline="0" smtClean="0">
                          <a:ln>
                            <a:noFill/>
                          </a:ln>
                          <a:solidFill>
                            <a:schemeClr val="tx1"/>
                          </a:solidFill>
                          <a:effectLst/>
                          <a:latin typeface="Times New Roman" pitchFamily="18" charset="0"/>
                        </a:rPr>
                        <a:t>  q</a:t>
                      </a:r>
                      <a:r>
                        <a:rPr kumimoji="0" lang="es-MX" sz="2400" b="0" i="0" u="none" strike="noStrike" cap="none" normalizeH="0" baseline="-25000" smtClean="0">
                          <a:ln>
                            <a:noFill/>
                          </a:ln>
                          <a:solidFill>
                            <a:schemeClr val="tx1"/>
                          </a:solidFill>
                          <a:effectLst/>
                          <a:latin typeface="Times New Roman" pitchFamily="18" charset="0"/>
                        </a:rPr>
                        <a:t>2</a:t>
                      </a:r>
                      <a:endParaRPr kumimoji="0" lang="es-E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822325" y="574675"/>
            <a:ext cx="6797675" cy="5934075"/>
          </a:xfrm>
          <a:prstGeom prst="rect">
            <a:avLst/>
          </a:prstGeom>
          <a:noFill/>
          <a:ln w="9525">
            <a:noFill/>
            <a:miter lim="800000"/>
            <a:headEnd/>
            <a:tailEnd/>
          </a:ln>
          <a:effectLst/>
        </p:spPr>
        <p:txBody>
          <a:bodyPr>
            <a:spAutoFit/>
          </a:bodyPr>
          <a:lstStyle/>
          <a:p>
            <a:r>
              <a:rPr lang="es-MX"/>
              <a:t>Para las cadenas </a:t>
            </a:r>
            <a:r>
              <a:rPr lang="es-MX" i="1"/>
              <a:t>abba</a:t>
            </a:r>
            <a:r>
              <a:rPr lang="es-MX"/>
              <a:t> y </a:t>
            </a:r>
            <a:r>
              <a:rPr lang="es-MX" i="1"/>
              <a:t>abab</a:t>
            </a:r>
            <a:r>
              <a:rPr lang="es-MX"/>
              <a:t> tenemos las siguientes </a:t>
            </a:r>
          </a:p>
          <a:p>
            <a:r>
              <a:rPr lang="es-MX"/>
              <a:t>operaciones (computaciones) en la tabla:</a:t>
            </a:r>
          </a:p>
          <a:p>
            <a:endParaRPr lang="es-MX"/>
          </a:p>
          <a:p>
            <a:r>
              <a:rPr lang="es-MX"/>
              <a:t> [q0, abba]		 [q0, abab]</a:t>
            </a:r>
          </a:p>
          <a:p>
            <a:r>
              <a:rPr lang="es-MX"/>
              <a:t>-[q0, bba]		-[q0, bab]</a:t>
            </a:r>
          </a:p>
          <a:p>
            <a:r>
              <a:rPr lang="es-MX"/>
              <a:t>-[q1, ba]		-[q1, ab]</a:t>
            </a:r>
          </a:p>
          <a:p>
            <a:r>
              <a:rPr lang="es-MX"/>
              <a:t>-[q2, a]			-[q0, b]</a:t>
            </a:r>
          </a:p>
          <a:p>
            <a:r>
              <a:rPr lang="es-MX"/>
              <a:t>-[q2, </a:t>
            </a:r>
            <a:r>
              <a:rPr lang="es-MX">
                <a:latin typeface="Symbol" pitchFamily="18" charset="2"/>
              </a:rPr>
              <a:t>l]		</a:t>
            </a:r>
            <a:r>
              <a:rPr lang="es-MX"/>
              <a:t>-[q1, </a:t>
            </a:r>
            <a:r>
              <a:rPr lang="es-MX">
                <a:latin typeface="Symbol" pitchFamily="18" charset="2"/>
              </a:rPr>
              <a:t>l]</a:t>
            </a:r>
          </a:p>
          <a:p>
            <a:r>
              <a:rPr lang="es-MX"/>
              <a:t> acepta			 rechazado</a:t>
            </a:r>
          </a:p>
          <a:p>
            <a:endParaRPr lang="es-MX"/>
          </a:p>
          <a:p>
            <a:r>
              <a:rPr lang="es-MX"/>
              <a:t>La cadena </a:t>
            </a:r>
            <a:r>
              <a:rPr lang="es-MX" i="1"/>
              <a:t>abba</a:t>
            </a:r>
            <a:r>
              <a:rPr lang="es-MX"/>
              <a:t> es aceptada ya que la computación se </a:t>
            </a:r>
          </a:p>
          <a:p>
            <a:r>
              <a:rPr lang="es-MX"/>
              <a:t>para (halts) en estado q2.</a:t>
            </a:r>
          </a:p>
          <a:p>
            <a:r>
              <a:rPr lang="es-MX"/>
              <a:t>Una cadena de entrada es aceptada si existe una computación que procesa toda la cadena de entrada y para en un estado final o aceptador.</a:t>
            </a:r>
            <a:endParaRPr lang="es-ES"/>
          </a:p>
          <a:p>
            <a:endParaRPr lang="es-E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457200" y="457200"/>
            <a:ext cx="8229600" cy="5568950"/>
          </a:xfrm>
          <a:prstGeom prst="rect">
            <a:avLst/>
          </a:prstGeom>
          <a:noFill/>
          <a:ln w="9525">
            <a:noFill/>
            <a:miter lim="800000"/>
            <a:headEnd/>
            <a:tailEnd/>
          </a:ln>
          <a:effectLst/>
        </p:spPr>
        <p:txBody>
          <a:bodyPr>
            <a:spAutoFit/>
          </a:bodyPr>
          <a:lstStyle/>
          <a:p>
            <a:pPr marL="495300" indent="-495300"/>
            <a:r>
              <a:rPr lang="es-MX" b="1" u="sng"/>
              <a:t>Diagramas de Estado</a:t>
            </a:r>
          </a:p>
          <a:p>
            <a:pPr marL="495300" indent="-495300"/>
            <a:r>
              <a:rPr lang="es-MX"/>
              <a:t>El diagrama de estado de un AFD es un grafo dirigido-etiquetado</a:t>
            </a:r>
          </a:p>
          <a:p>
            <a:pPr marL="495300" indent="-495300"/>
            <a:r>
              <a:rPr lang="es-MX"/>
              <a:t>en el cual los nodos representan los estados de la máquina y los </a:t>
            </a:r>
          </a:p>
          <a:p>
            <a:pPr marL="495300" indent="-495300"/>
            <a:r>
              <a:rPr lang="es-MX"/>
              <a:t>arcos son obtenidos de la función de transición.</a:t>
            </a:r>
          </a:p>
          <a:p>
            <a:pPr marL="495300" indent="-495300"/>
            <a:r>
              <a:rPr lang="es-MX"/>
              <a:t>Otra definición es la siguiente:</a:t>
            </a:r>
          </a:p>
          <a:p>
            <a:pPr marL="495300" indent="-495300"/>
            <a:endParaRPr lang="es-MX"/>
          </a:p>
          <a:p>
            <a:pPr marL="495300" indent="-495300"/>
            <a:r>
              <a:rPr lang="es-MX"/>
              <a:t>El diagrama de estado de un AFD M = (Q, </a:t>
            </a:r>
            <a:r>
              <a:rPr lang="es-MX">
                <a:latin typeface="Symbol" pitchFamily="18" charset="2"/>
              </a:rPr>
              <a:t>S,  d, </a:t>
            </a:r>
            <a:r>
              <a:rPr lang="es-MX"/>
              <a:t>q</a:t>
            </a:r>
            <a:r>
              <a:rPr lang="es-MX" baseline="-25000"/>
              <a:t>0</a:t>
            </a:r>
            <a:r>
              <a:rPr lang="es-MX"/>
              <a:t>, F) es un</a:t>
            </a:r>
          </a:p>
          <a:p>
            <a:pPr marL="495300" indent="-495300"/>
            <a:r>
              <a:rPr lang="es-MX"/>
              <a:t>grafo etiquetado G definido por las sig. condiciones:</a:t>
            </a:r>
          </a:p>
          <a:p>
            <a:pPr marL="495300" indent="-495300">
              <a:buFontTx/>
              <a:buAutoNum type="romanLcParenR"/>
            </a:pPr>
            <a:r>
              <a:rPr lang="es-MX"/>
              <a:t>Los nodos de G son los elementos de Q.</a:t>
            </a:r>
          </a:p>
          <a:p>
            <a:pPr marL="495300" indent="-495300">
              <a:buFontTx/>
              <a:buAutoNum type="romanLcParenR"/>
            </a:pPr>
            <a:r>
              <a:rPr lang="es-MX"/>
              <a:t>Las etiquetas sobre los arcos de G son elementos de </a:t>
            </a:r>
            <a:r>
              <a:rPr lang="es-MX">
                <a:latin typeface="Symbol" pitchFamily="18" charset="2"/>
              </a:rPr>
              <a:t>S.</a:t>
            </a:r>
            <a:r>
              <a:rPr lang="es-MX"/>
              <a:t>   </a:t>
            </a:r>
          </a:p>
          <a:p>
            <a:pPr marL="495300" indent="-495300">
              <a:buFontTx/>
              <a:buAutoNum type="romanLcParenR"/>
            </a:pPr>
            <a:r>
              <a:rPr lang="es-MX"/>
              <a:t>q</a:t>
            </a:r>
            <a:r>
              <a:rPr lang="es-MX" baseline="-25000"/>
              <a:t>0 </a:t>
            </a:r>
            <a:r>
              <a:rPr lang="es-MX"/>
              <a:t>es el nodo inicial, representado con  &gt;</a:t>
            </a:r>
          </a:p>
          <a:p>
            <a:pPr marL="495300" indent="-495300">
              <a:buFontTx/>
              <a:buAutoNum type="romanLcParenR"/>
            </a:pPr>
            <a:r>
              <a:rPr lang="es-MX"/>
              <a:t>F es el conjunto de nodos aceptadores; cada nodo acaptador </a:t>
            </a:r>
          </a:p>
          <a:p>
            <a:pPr marL="495300" indent="-495300"/>
            <a:r>
              <a:rPr lang="es-MX"/>
              <a:t>	se representa con  </a:t>
            </a:r>
          </a:p>
          <a:p>
            <a:pPr marL="495300" indent="-495300"/>
            <a:endParaRPr lang="es-MX"/>
          </a:p>
          <a:p>
            <a:pPr marL="495300" indent="-495300"/>
            <a:endParaRPr lang="es-ES">
              <a:latin typeface="Symbol" pitchFamily="18" charset="2"/>
            </a:endParaRPr>
          </a:p>
        </p:txBody>
      </p:sp>
      <p:sp>
        <p:nvSpPr>
          <p:cNvPr id="49155" name="Oval 3"/>
          <p:cNvSpPr>
            <a:spLocks noChangeArrowheads="1"/>
          </p:cNvSpPr>
          <p:nvPr/>
        </p:nvSpPr>
        <p:spPr bwMode="auto">
          <a:xfrm>
            <a:off x="6019800" y="4191000"/>
            <a:ext cx="304800" cy="304800"/>
          </a:xfrm>
          <a:prstGeom prst="ellipse">
            <a:avLst/>
          </a:prstGeom>
          <a:noFill/>
          <a:ln w="9525">
            <a:solidFill>
              <a:schemeClr val="tx1"/>
            </a:solidFill>
            <a:round/>
            <a:headEnd/>
            <a:tailEnd/>
          </a:ln>
          <a:effectLst/>
        </p:spPr>
        <p:txBody>
          <a:bodyPr wrap="none" anchor="ctr"/>
          <a:lstStyle/>
          <a:p>
            <a:endParaRPr lang="en-US"/>
          </a:p>
        </p:txBody>
      </p:sp>
      <p:sp>
        <p:nvSpPr>
          <p:cNvPr id="49156" name="Oval 4"/>
          <p:cNvSpPr>
            <a:spLocks noChangeArrowheads="1"/>
          </p:cNvSpPr>
          <p:nvPr/>
        </p:nvSpPr>
        <p:spPr bwMode="auto">
          <a:xfrm>
            <a:off x="3276600" y="4953000"/>
            <a:ext cx="304800" cy="304800"/>
          </a:xfrm>
          <a:prstGeom prst="ellipse">
            <a:avLst/>
          </a:prstGeom>
          <a:noFill/>
          <a:ln w="9525">
            <a:solidFill>
              <a:schemeClr val="tx1"/>
            </a:solidFill>
            <a:round/>
            <a:headEnd/>
            <a:tailEnd/>
          </a:ln>
          <a:effectLst/>
        </p:spPr>
        <p:txBody>
          <a:bodyPr wrap="none" anchor="ctr"/>
          <a:lstStyle/>
          <a:p>
            <a:endParaRPr lang="en-US"/>
          </a:p>
        </p:txBody>
      </p:sp>
      <p:sp>
        <p:nvSpPr>
          <p:cNvPr id="49157" name="Oval 5"/>
          <p:cNvSpPr>
            <a:spLocks noChangeArrowheads="1"/>
          </p:cNvSpPr>
          <p:nvPr/>
        </p:nvSpPr>
        <p:spPr bwMode="auto">
          <a:xfrm flipH="1" flipV="1">
            <a:off x="3352800" y="5029200"/>
            <a:ext cx="152400" cy="152400"/>
          </a:xfrm>
          <a:prstGeom prst="ellipse">
            <a:avLst/>
          </a:prstGeom>
          <a:noFill/>
          <a:ln w="9525">
            <a:solidFill>
              <a:schemeClr val="tx1"/>
            </a:solidFill>
            <a:round/>
            <a:headEnd/>
            <a:tailEnd/>
          </a:ln>
          <a:effectLst/>
        </p:spPr>
        <p:txBody>
          <a:bodyPr wrap="none" anchor="ct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196752"/>
            <a:ext cx="8784976" cy="4893647"/>
          </a:xfrm>
          <a:prstGeom prst="rect">
            <a:avLst/>
          </a:prstGeom>
        </p:spPr>
        <p:txBody>
          <a:bodyPr wrap="square">
            <a:spAutoFit/>
          </a:bodyPr>
          <a:lstStyle/>
          <a:p>
            <a:r>
              <a:rPr lang="es-ES" b="1" dirty="0" smtClean="0"/>
              <a:t>Lenguaje</a:t>
            </a:r>
            <a:r>
              <a:rPr lang="es-ES" dirty="0" smtClean="0"/>
              <a:t> : Forma </a:t>
            </a:r>
            <a:r>
              <a:rPr lang="es-ES" dirty="0"/>
              <a:t>de representar información basada en un conjunto finito de signos o </a:t>
            </a:r>
            <a:r>
              <a:rPr lang="es-ES" dirty="0" smtClean="0"/>
              <a:t>símbolos</a:t>
            </a:r>
            <a:endParaRPr lang="en-US" b="1" dirty="0"/>
          </a:p>
          <a:p>
            <a:r>
              <a:rPr lang="en-US" b="1" dirty="0" err="1" smtClean="0"/>
              <a:t>Alfabeto</a:t>
            </a:r>
            <a:r>
              <a:rPr lang="en-US" dirty="0" smtClean="0"/>
              <a:t>:  </a:t>
            </a:r>
            <a:r>
              <a:rPr lang="es-ES" dirty="0" smtClean="0"/>
              <a:t>Conjunto </a:t>
            </a:r>
            <a:r>
              <a:rPr lang="es-ES" dirty="0"/>
              <a:t>de símbolos que forman parte de un </a:t>
            </a:r>
            <a:r>
              <a:rPr lang="es-ES" dirty="0" smtClean="0"/>
              <a:t>lenguaje.</a:t>
            </a:r>
            <a:r>
              <a:rPr lang="es-MX" dirty="0" smtClean="0"/>
              <a:t>El alfabeto de  un lenguaje se representa por  </a:t>
            </a:r>
            <a:r>
              <a:rPr lang="es-MX" b="1" dirty="0" smtClean="0">
                <a:latin typeface="Symbol" pitchFamily="18" charset="2"/>
              </a:rPr>
              <a:t>S</a:t>
            </a:r>
            <a:r>
              <a:rPr lang="es-MX" dirty="0" smtClean="0">
                <a:latin typeface="Symbol" pitchFamily="18" charset="2"/>
              </a:rPr>
              <a:t>.</a:t>
            </a:r>
            <a:endParaRPr lang="en-US" dirty="0" smtClean="0"/>
          </a:p>
          <a:p>
            <a:r>
              <a:rPr lang="en-US" b="1" dirty="0" err="1" smtClean="0"/>
              <a:t>Cadena</a:t>
            </a:r>
            <a:r>
              <a:rPr lang="en-US" b="1" dirty="0" smtClean="0"/>
              <a:t> </a:t>
            </a:r>
            <a:r>
              <a:rPr lang="en-US" b="1" dirty="0"/>
              <a:t>o </a:t>
            </a:r>
            <a:r>
              <a:rPr lang="en-US" b="1" dirty="0" err="1"/>
              <a:t>palabra</a:t>
            </a:r>
            <a:r>
              <a:rPr lang="en-US" b="1" dirty="0"/>
              <a:t> </a:t>
            </a:r>
            <a:r>
              <a:rPr lang="en-US" dirty="0" smtClean="0"/>
              <a:t>: </a:t>
            </a:r>
            <a:r>
              <a:rPr lang="en-US" dirty="0" err="1" smtClean="0"/>
              <a:t>Secuencia</a:t>
            </a:r>
            <a:r>
              <a:rPr lang="en-US" dirty="0" smtClean="0"/>
              <a:t> </a:t>
            </a:r>
            <a:r>
              <a:rPr lang="en-US" dirty="0" err="1" smtClean="0"/>
              <a:t>finita</a:t>
            </a:r>
            <a:r>
              <a:rPr lang="en-US" dirty="0" smtClean="0"/>
              <a:t> de </a:t>
            </a:r>
            <a:r>
              <a:rPr lang="en-US" dirty="0" err="1"/>
              <a:t>símbolos</a:t>
            </a:r>
            <a:r>
              <a:rPr lang="en-US" dirty="0"/>
              <a:t> </a:t>
            </a:r>
            <a:r>
              <a:rPr lang="en-US" dirty="0" smtClean="0"/>
              <a:t>de un </a:t>
            </a:r>
            <a:r>
              <a:rPr lang="en-US" dirty="0" err="1" smtClean="0"/>
              <a:t>alfabeto</a:t>
            </a:r>
            <a:r>
              <a:rPr lang="en-US" dirty="0" smtClean="0"/>
              <a:t>.</a:t>
            </a:r>
            <a:r>
              <a:rPr lang="es-MX" dirty="0" smtClean="0"/>
              <a:t>  </a:t>
            </a:r>
          </a:p>
          <a:p>
            <a:r>
              <a:rPr lang="es-MX" dirty="0" smtClean="0"/>
              <a:t>Sea   ={</a:t>
            </a:r>
            <a:r>
              <a:rPr lang="es-MX" dirty="0" err="1" smtClean="0"/>
              <a:t>a,b,c</a:t>
            </a:r>
            <a:r>
              <a:rPr lang="es-MX" dirty="0" smtClean="0"/>
              <a:t>}. Las siguientes son cadenas de ese alfabeto:   </a:t>
            </a:r>
            <a:r>
              <a:rPr lang="es-MX" dirty="0" err="1" smtClean="0"/>
              <a:t>abc</a:t>
            </a:r>
            <a:r>
              <a:rPr lang="es-MX" dirty="0" smtClean="0"/>
              <a:t>, </a:t>
            </a:r>
            <a:r>
              <a:rPr lang="es-MX" dirty="0" err="1" smtClean="0"/>
              <a:t>ccb</a:t>
            </a:r>
            <a:r>
              <a:rPr lang="es-MX" dirty="0" smtClean="0"/>
              <a:t>, </a:t>
            </a:r>
            <a:r>
              <a:rPr lang="es-MX" dirty="0" err="1" smtClean="0"/>
              <a:t>cab,aaaabbbccc</a:t>
            </a:r>
            <a:endParaRPr lang="en-US" b="1" dirty="0" smtClean="0"/>
          </a:p>
          <a:p>
            <a:r>
              <a:rPr lang="en-US" b="1" dirty="0" err="1" smtClean="0"/>
              <a:t>Lenguaje</a:t>
            </a:r>
            <a:r>
              <a:rPr lang="en-US" b="1" dirty="0" smtClean="0"/>
              <a:t> formal</a:t>
            </a:r>
            <a:r>
              <a:rPr lang="en-US" dirty="0" smtClean="0"/>
              <a:t>: </a:t>
            </a:r>
            <a:r>
              <a:rPr lang="es-ES" dirty="0" smtClean="0"/>
              <a:t>Lenguaje descrito mediante un formalismo matemático</a:t>
            </a:r>
            <a:endParaRPr lang="es-ES" b="1" dirty="0" smtClean="0"/>
          </a:p>
          <a:p>
            <a:r>
              <a:rPr lang="es-ES" b="1" dirty="0" smtClean="0"/>
              <a:t>Gramática</a:t>
            </a:r>
            <a:r>
              <a:rPr lang="es-ES" dirty="0" smtClean="0"/>
              <a:t>: Describe la estructura de un lenguaje, proporcionando las reglas que determinan las combinaciones</a:t>
            </a:r>
          </a:p>
          <a:p>
            <a:r>
              <a:rPr lang="es-ES" dirty="0" smtClean="0"/>
              <a:t>válidas de los símbolos del alfabeto.</a:t>
            </a:r>
          </a:p>
          <a:p>
            <a:endParaRPr lang="es-ES" dirty="0"/>
          </a:p>
        </p:txBody>
      </p:sp>
      <p:sp>
        <p:nvSpPr>
          <p:cNvPr id="3" name="Rectangle 2"/>
          <p:cNvSpPr txBox="1">
            <a:spLocks noChangeArrowheads="1"/>
          </p:cNvSpPr>
          <p:nvPr/>
        </p:nvSpPr>
        <p:spPr>
          <a:xfrm>
            <a:off x="467544" y="332656"/>
            <a:ext cx="8424936" cy="500608"/>
          </a:xfrm>
          <a:prstGeom prst="rect">
            <a:avLst/>
          </a:prstGeom>
        </p:spPr>
        <p:txBody>
          <a:bodyPr vert="horz" anchor="b">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MX" sz="3300" dirty="0" smtClean="0">
                <a:solidFill>
                  <a:schemeClr val="accent3">
                    <a:shade val="75000"/>
                  </a:schemeClr>
                </a:solidFill>
                <a:latin typeface="+mj-lt"/>
                <a:ea typeface="+mj-ea"/>
                <a:cs typeface="+mj-cs"/>
              </a:rPr>
              <a:t>LENGUAJES</a:t>
            </a:r>
            <a:endParaRPr kumimoji="0" lang="es-ES" sz="3300" b="0" u="none" strike="noStrike" kern="1200" cap="none" spc="0" normalizeH="0" baseline="0" noProof="0" dirty="0">
              <a:ln>
                <a:noFill/>
              </a:ln>
              <a:solidFill>
                <a:schemeClr val="accent3">
                  <a:shade val="75000"/>
                </a:schemeClr>
              </a:solidFill>
              <a:effectLst/>
              <a:uLnTx/>
              <a:uFillTx/>
              <a:latin typeface="+mj-lt"/>
              <a:ea typeface="+mj-ea"/>
              <a:cs typeface="+mj-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838200" y="533400"/>
            <a:ext cx="7858125" cy="3013075"/>
          </a:xfrm>
          <a:prstGeom prst="rect">
            <a:avLst/>
          </a:prstGeom>
          <a:noFill/>
          <a:ln w="9525">
            <a:noFill/>
            <a:miter lim="800000"/>
            <a:headEnd/>
            <a:tailEnd/>
          </a:ln>
          <a:effectLst/>
        </p:spPr>
        <p:txBody>
          <a:bodyPr wrap="none">
            <a:spAutoFit/>
          </a:bodyPr>
          <a:lstStyle/>
          <a:p>
            <a:pPr marL="495300" indent="-495300"/>
            <a:r>
              <a:rPr lang="es-MX"/>
              <a:t>v)   Existe un arco desde nodo </a:t>
            </a:r>
            <a:r>
              <a:rPr lang="es-MX" i="1"/>
              <a:t>q</a:t>
            </a:r>
            <a:r>
              <a:rPr lang="es-MX" i="1" baseline="-25000"/>
              <a:t>i</a:t>
            </a:r>
            <a:r>
              <a:rPr lang="es-MX"/>
              <a:t> a </a:t>
            </a:r>
            <a:r>
              <a:rPr lang="es-MX" i="1"/>
              <a:t>q</a:t>
            </a:r>
            <a:r>
              <a:rPr lang="es-MX" i="1" baseline="-25000"/>
              <a:t>j</a:t>
            </a:r>
            <a:r>
              <a:rPr lang="es-MX"/>
              <a:t> etiquetado </a:t>
            </a:r>
            <a:r>
              <a:rPr lang="es-MX" i="1"/>
              <a:t>a</a:t>
            </a:r>
            <a:r>
              <a:rPr lang="es-MX"/>
              <a:t> si </a:t>
            </a:r>
            <a:r>
              <a:rPr lang="es-MX" i="1">
                <a:latin typeface="Symbol" pitchFamily="18" charset="2"/>
              </a:rPr>
              <a:t>d</a:t>
            </a:r>
            <a:r>
              <a:rPr lang="es-MX" i="1"/>
              <a:t>(q</a:t>
            </a:r>
            <a:r>
              <a:rPr lang="es-MX" i="1" baseline="-25000"/>
              <a:t>i</a:t>
            </a:r>
            <a:r>
              <a:rPr lang="es-MX" i="1"/>
              <a:t>,a)=q</a:t>
            </a:r>
            <a:r>
              <a:rPr lang="es-MX" i="1" baseline="-25000"/>
              <a:t>j</a:t>
            </a:r>
            <a:r>
              <a:rPr lang="es-MX"/>
              <a:t>.</a:t>
            </a:r>
          </a:p>
          <a:p>
            <a:pPr marL="495300" indent="-495300">
              <a:buFontTx/>
              <a:buAutoNum type="romanLcParenR" startAt="6"/>
            </a:pPr>
            <a:r>
              <a:rPr lang="es-MX"/>
              <a:t>Por cada nodo </a:t>
            </a:r>
            <a:r>
              <a:rPr lang="es-MX" i="1"/>
              <a:t>q</a:t>
            </a:r>
            <a:r>
              <a:rPr lang="es-MX" i="1" baseline="-25000"/>
              <a:t>i </a:t>
            </a:r>
            <a:r>
              <a:rPr lang="es-MX"/>
              <a:t>y símbolo a es miembro de </a:t>
            </a:r>
            <a:r>
              <a:rPr lang="es-MX">
                <a:latin typeface="Symbol" pitchFamily="18" charset="2"/>
              </a:rPr>
              <a:t>S, </a:t>
            </a:r>
            <a:r>
              <a:rPr lang="es-MX"/>
              <a:t>existe</a:t>
            </a:r>
          </a:p>
          <a:p>
            <a:pPr marL="495300" indent="-495300"/>
            <a:r>
              <a:rPr lang="es-MX"/>
              <a:t>	exactamente un arco etiquetado a que sale de </a:t>
            </a:r>
            <a:r>
              <a:rPr lang="es-MX" i="1"/>
              <a:t>q</a:t>
            </a:r>
            <a:r>
              <a:rPr lang="es-MX" i="1" baseline="-25000"/>
              <a:t>i.</a:t>
            </a:r>
          </a:p>
          <a:p>
            <a:pPr marL="495300" indent="-495300"/>
            <a:endParaRPr lang="es-MX"/>
          </a:p>
          <a:p>
            <a:pPr marL="495300" indent="-495300"/>
            <a:r>
              <a:rPr lang="es-MX" b="1"/>
              <a:t>Ejemplo</a:t>
            </a:r>
            <a:r>
              <a:rPr lang="es-MX"/>
              <a:t>: El diagrama de estados para el DFA del </a:t>
            </a:r>
          </a:p>
          <a:p>
            <a:pPr marL="495300" indent="-495300"/>
            <a:r>
              <a:rPr lang="es-MX"/>
              <a:t>ejemplo anterior:</a:t>
            </a:r>
          </a:p>
          <a:p>
            <a:pPr marL="495300" indent="-495300"/>
            <a:endParaRPr lang="es-MX"/>
          </a:p>
          <a:p>
            <a:pPr marL="495300" indent="-495300"/>
            <a:endParaRPr lang="es-ES"/>
          </a:p>
        </p:txBody>
      </p:sp>
      <p:sp>
        <p:nvSpPr>
          <p:cNvPr id="50180" name="Oval 4"/>
          <p:cNvSpPr>
            <a:spLocks noChangeArrowheads="1"/>
          </p:cNvSpPr>
          <p:nvPr/>
        </p:nvSpPr>
        <p:spPr bwMode="auto">
          <a:xfrm>
            <a:off x="4876800" y="3657600"/>
            <a:ext cx="304800" cy="304800"/>
          </a:xfrm>
          <a:prstGeom prst="ellipse">
            <a:avLst/>
          </a:prstGeom>
          <a:noFill/>
          <a:ln w="9525">
            <a:solidFill>
              <a:schemeClr val="tx1"/>
            </a:solidFill>
            <a:round/>
            <a:headEnd/>
            <a:tailEnd/>
          </a:ln>
          <a:effectLst/>
        </p:spPr>
        <p:txBody>
          <a:bodyPr wrap="none" anchor="ctr"/>
          <a:lstStyle/>
          <a:p>
            <a:endParaRPr lang="en-US"/>
          </a:p>
        </p:txBody>
      </p:sp>
      <p:sp>
        <p:nvSpPr>
          <p:cNvPr id="50187" name="Oval 11"/>
          <p:cNvSpPr>
            <a:spLocks noChangeArrowheads="1"/>
          </p:cNvSpPr>
          <p:nvPr/>
        </p:nvSpPr>
        <p:spPr bwMode="auto">
          <a:xfrm>
            <a:off x="4800600" y="3581400"/>
            <a:ext cx="457200" cy="457200"/>
          </a:xfrm>
          <a:prstGeom prst="ellipse">
            <a:avLst/>
          </a:prstGeom>
          <a:noFill/>
          <a:ln w="9525">
            <a:solidFill>
              <a:schemeClr val="tx1"/>
            </a:solidFill>
            <a:round/>
            <a:headEnd/>
            <a:tailEnd/>
          </a:ln>
          <a:effectLst/>
        </p:spPr>
        <p:txBody>
          <a:bodyPr wrap="none" anchor="ctr"/>
          <a:lstStyle/>
          <a:p>
            <a:endParaRPr lang="en-US"/>
          </a:p>
        </p:txBody>
      </p:sp>
      <p:sp>
        <p:nvSpPr>
          <p:cNvPr id="50206" name="Text Box 30"/>
          <p:cNvSpPr txBox="1">
            <a:spLocks noChangeArrowheads="1"/>
          </p:cNvSpPr>
          <p:nvPr/>
        </p:nvSpPr>
        <p:spPr bwMode="auto">
          <a:xfrm>
            <a:off x="2667000" y="2895600"/>
            <a:ext cx="274638" cy="336550"/>
          </a:xfrm>
          <a:prstGeom prst="rect">
            <a:avLst/>
          </a:prstGeom>
          <a:noFill/>
          <a:ln w="9525">
            <a:noFill/>
            <a:miter lim="800000"/>
            <a:headEnd/>
            <a:tailEnd/>
          </a:ln>
          <a:effectLst/>
        </p:spPr>
        <p:txBody>
          <a:bodyPr wrap="none">
            <a:spAutoFit/>
          </a:bodyPr>
          <a:lstStyle/>
          <a:p>
            <a:r>
              <a:rPr lang="es-MX" sz="1600"/>
              <a:t>a</a:t>
            </a:r>
            <a:endParaRPr lang="es-ES" sz="1600"/>
          </a:p>
        </p:txBody>
      </p:sp>
      <p:sp>
        <p:nvSpPr>
          <p:cNvPr id="50207" name="Text Box 31"/>
          <p:cNvSpPr txBox="1">
            <a:spLocks noChangeArrowheads="1"/>
          </p:cNvSpPr>
          <p:nvPr/>
        </p:nvSpPr>
        <p:spPr bwMode="auto">
          <a:xfrm>
            <a:off x="3108325" y="3490913"/>
            <a:ext cx="285750" cy="336550"/>
          </a:xfrm>
          <a:prstGeom prst="rect">
            <a:avLst/>
          </a:prstGeom>
          <a:noFill/>
          <a:ln w="9525">
            <a:noFill/>
            <a:miter lim="800000"/>
            <a:headEnd/>
            <a:tailEnd/>
          </a:ln>
          <a:effectLst/>
        </p:spPr>
        <p:txBody>
          <a:bodyPr wrap="none">
            <a:spAutoFit/>
          </a:bodyPr>
          <a:lstStyle/>
          <a:p>
            <a:r>
              <a:rPr lang="es-MX" sz="1600"/>
              <a:t>b</a:t>
            </a:r>
            <a:endParaRPr lang="es-ES" sz="1600"/>
          </a:p>
        </p:txBody>
      </p:sp>
      <p:grpSp>
        <p:nvGrpSpPr>
          <p:cNvPr id="50211" name="Group 35"/>
          <p:cNvGrpSpPr>
            <a:grpSpLocks/>
          </p:cNvGrpSpPr>
          <p:nvPr/>
        </p:nvGrpSpPr>
        <p:grpSpPr bwMode="auto">
          <a:xfrm>
            <a:off x="2438400" y="2819400"/>
            <a:ext cx="2895600" cy="1447800"/>
            <a:chOff x="1536" y="1776"/>
            <a:chExt cx="1824" cy="912"/>
          </a:xfrm>
        </p:grpSpPr>
        <p:sp>
          <p:nvSpPr>
            <p:cNvPr id="50181" name="Oval 5"/>
            <p:cNvSpPr>
              <a:spLocks noChangeArrowheads="1"/>
            </p:cNvSpPr>
            <p:nvPr/>
          </p:nvSpPr>
          <p:spPr bwMode="auto">
            <a:xfrm>
              <a:off x="2352" y="2304"/>
              <a:ext cx="192" cy="192"/>
            </a:xfrm>
            <a:prstGeom prst="ellipse">
              <a:avLst/>
            </a:prstGeom>
            <a:noFill/>
            <a:ln w="9525">
              <a:solidFill>
                <a:schemeClr val="tx1"/>
              </a:solidFill>
              <a:round/>
              <a:headEnd/>
              <a:tailEnd/>
            </a:ln>
            <a:effectLst/>
          </p:spPr>
          <p:txBody>
            <a:bodyPr wrap="none" anchor="ctr"/>
            <a:lstStyle/>
            <a:p>
              <a:endParaRPr lang="en-US"/>
            </a:p>
          </p:txBody>
        </p:sp>
        <p:sp>
          <p:nvSpPr>
            <p:cNvPr id="50186" name="Line 10"/>
            <p:cNvSpPr>
              <a:spLocks noChangeShapeType="1"/>
            </p:cNvSpPr>
            <p:nvPr/>
          </p:nvSpPr>
          <p:spPr bwMode="auto">
            <a:xfrm>
              <a:off x="2544" y="2400"/>
              <a:ext cx="480" cy="0"/>
            </a:xfrm>
            <a:prstGeom prst="line">
              <a:avLst/>
            </a:prstGeom>
            <a:noFill/>
            <a:ln w="9525">
              <a:solidFill>
                <a:schemeClr val="tx1"/>
              </a:solidFill>
              <a:round/>
              <a:headEnd/>
              <a:tailEnd type="triangle" w="med" len="med"/>
            </a:ln>
            <a:effectLst/>
          </p:spPr>
          <p:txBody>
            <a:bodyPr/>
            <a:lstStyle/>
            <a:p>
              <a:endParaRPr lang="en-US"/>
            </a:p>
          </p:txBody>
        </p:sp>
        <p:grpSp>
          <p:nvGrpSpPr>
            <p:cNvPr id="50195" name="Group 19"/>
            <p:cNvGrpSpPr>
              <a:grpSpLocks/>
            </p:cNvGrpSpPr>
            <p:nvPr/>
          </p:nvGrpSpPr>
          <p:grpSpPr bwMode="auto">
            <a:xfrm>
              <a:off x="3024" y="1968"/>
              <a:ext cx="336" cy="288"/>
              <a:chOff x="1584" y="2016"/>
              <a:chExt cx="336" cy="288"/>
            </a:xfrm>
          </p:grpSpPr>
          <p:sp>
            <p:nvSpPr>
              <p:cNvPr id="50196" name="Line 20"/>
              <p:cNvSpPr>
                <a:spLocks noChangeShapeType="1"/>
              </p:cNvSpPr>
              <p:nvPr/>
            </p:nvSpPr>
            <p:spPr bwMode="auto">
              <a:xfrm flipV="1">
                <a:off x="1776" y="2208"/>
                <a:ext cx="144" cy="96"/>
              </a:xfrm>
              <a:prstGeom prst="line">
                <a:avLst/>
              </a:prstGeom>
              <a:noFill/>
              <a:ln w="9525">
                <a:solidFill>
                  <a:schemeClr val="tx1"/>
                </a:solidFill>
                <a:round/>
                <a:headEnd/>
                <a:tailEnd/>
              </a:ln>
              <a:effectLst/>
            </p:spPr>
            <p:txBody>
              <a:bodyPr/>
              <a:lstStyle/>
              <a:p>
                <a:endParaRPr lang="en-US"/>
              </a:p>
            </p:txBody>
          </p:sp>
          <p:sp>
            <p:nvSpPr>
              <p:cNvPr id="50197" name="Line 21"/>
              <p:cNvSpPr>
                <a:spLocks noChangeShapeType="1"/>
              </p:cNvSpPr>
              <p:nvPr/>
            </p:nvSpPr>
            <p:spPr bwMode="auto">
              <a:xfrm flipH="1" flipV="1">
                <a:off x="1776" y="2016"/>
                <a:ext cx="144" cy="192"/>
              </a:xfrm>
              <a:prstGeom prst="line">
                <a:avLst/>
              </a:prstGeom>
              <a:noFill/>
              <a:ln w="9525">
                <a:solidFill>
                  <a:schemeClr val="tx1"/>
                </a:solidFill>
                <a:round/>
                <a:headEnd/>
                <a:tailEnd/>
              </a:ln>
              <a:effectLst/>
            </p:spPr>
            <p:txBody>
              <a:bodyPr/>
              <a:lstStyle/>
              <a:p>
                <a:endParaRPr lang="en-US"/>
              </a:p>
            </p:txBody>
          </p:sp>
          <p:sp>
            <p:nvSpPr>
              <p:cNvPr id="50198" name="Line 22"/>
              <p:cNvSpPr>
                <a:spLocks noChangeShapeType="1"/>
              </p:cNvSpPr>
              <p:nvPr/>
            </p:nvSpPr>
            <p:spPr bwMode="auto">
              <a:xfrm flipH="1">
                <a:off x="1584" y="2016"/>
                <a:ext cx="192" cy="144"/>
              </a:xfrm>
              <a:prstGeom prst="line">
                <a:avLst/>
              </a:prstGeom>
              <a:noFill/>
              <a:ln w="9525">
                <a:solidFill>
                  <a:schemeClr val="tx1"/>
                </a:solidFill>
                <a:round/>
                <a:headEnd/>
                <a:tailEnd/>
              </a:ln>
              <a:effectLst/>
            </p:spPr>
            <p:txBody>
              <a:bodyPr/>
              <a:lstStyle/>
              <a:p>
                <a:endParaRPr lang="en-US"/>
              </a:p>
            </p:txBody>
          </p:sp>
          <p:sp>
            <p:nvSpPr>
              <p:cNvPr id="50199" name="Line 23"/>
              <p:cNvSpPr>
                <a:spLocks noChangeShapeType="1"/>
              </p:cNvSpPr>
              <p:nvPr/>
            </p:nvSpPr>
            <p:spPr bwMode="auto">
              <a:xfrm>
                <a:off x="1584" y="2160"/>
                <a:ext cx="96" cy="144"/>
              </a:xfrm>
              <a:prstGeom prst="line">
                <a:avLst/>
              </a:prstGeom>
              <a:noFill/>
              <a:ln w="9525">
                <a:solidFill>
                  <a:schemeClr val="tx1"/>
                </a:solidFill>
                <a:round/>
                <a:headEnd/>
                <a:tailEnd type="triangle" w="med" len="med"/>
              </a:ln>
              <a:effectLst/>
            </p:spPr>
            <p:txBody>
              <a:bodyPr/>
              <a:lstStyle/>
              <a:p>
                <a:endParaRPr lang="en-US"/>
              </a:p>
            </p:txBody>
          </p:sp>
        </p:grpSp>
        <p:grpSp>
          <p:nvGrpSpPr>
            <p:cNvPr id="50210" name="Group 34"/>
            <p:cNvGrpSpPr>
              <a:grpSpLocks/>
            </p:cNvGrpSpPr>
            <p:nvPr/>
          </p:nvGrpSpPr>
          <p:grpSpPr bwMode="auto">
            <a:xfrm>
              <a:off x="1536" y="2016"/>
              <a:ext cx="912" cy="672"/>
              <a:chOff x="1536" y="2016"/>
              <a:chExt cx="912" cy="672"/>
            </a:xfrm>
          </p:grpSpPr>
          <p:sp>
            <p:nvSpPr>
              <p:cNvPr id="50179" name="Oval 3"/>
              <p:cNvSpPr>
                <a:spLocks noChangeArrowheads="1"/>
              </p:cNvSpPr>
              <p:nvPr/>
            </p:nvSpPr>
            <p:spPr bwMode="auto">
              <a:xfrm>
                <a:off x="1632" y="2304"/>
                <a:ext cx="192" cy="192"/>
              </a:xfrm>
              <a:prstGeom prst="ellipse">
                <a:avLst/>
              </a:prstGeom>
              <a:noFill/>
              <a:ln w="9525">
                <a:solidFill>
                  <a:schemeClr val="tx1"/>
                </a:solidFill>
                <a:round/>
                <a:headEnd/>
                <a:tailEnd/>
              </a:ln>
              <a:effectLst/>
            </p:spPr>
            <p:txBody>
              <a:bodyPr wrap="none" anchor="ctr"/>
              <a:lstStyle/>
              <a:p>
                <a:endParaRPr lang="en-US"/>
              </a:p>
            </p:txBody>
          </p:sp>
          <p:sp>
            <p:nvSpPr>
              <p:cNvPr id="50182" name="Line 6"/>
              <p:cNvSpPr>
                <a:spLocks noChangeShapeType="1"/>
              </p:cNvSpPr>
              <p:nvPr/>
            </p:nvSpPr>
            <p:spPr bwMode="auto">
              <a:xfrm>
                <a:off x="1536" y="2304"/>
                <a:ext cx="96" cy="96"/>
              </a:xfrm>
              <a:prstGeom prst="line">
                <a:avLst/>
              </a:prstGeom>
              <a:noFill/>
              <a:ln w="9525">
                <a:solidFill>
                  <a:schemeClr val="tx1"/>
                </a:solidFill>
                <a:round/>
                <a:headEnd/>
                <a:tailEnd/>
              </a:ln>
              <a:effectLst/>
            </p:spPr>
            <p:txBody>
              <a:bodyPr/>
              <a:lstStyle/>
              <a:p>
                <a:endParaRPr lang="en-US"/>
              </a:p>
            </p:txBody>
          </p:sp>
          <p:sp>
            <p:nvSpPr>
              <p:cNvPr id="50183" name="Line 7"/>
              <p:cNvSpPr>
                <a:spLocks noChangeShapeType="1"/>
              </p:cNvSpPr>
              <p:nvPr/>
            </p:nvSpPr>
            <p:spPr bwMode="auto">
              <a:xfrm flipH="1">
                <a:off x="1536" y="2400"/>
                <a:ext cx="96" cy="96"/>
              </a:xfrm>
              <a:prstGeom prst="line">
                <a:avLst/>
              </a:prstGeom>
              <a:noFill/>
              <a:ln w="9525">
                <a:solidFill>
                  <a:schemeClr val="tx1"/>
                </a:solidFill>
                <a:round/>
                <a:headEnd/>
                <a:tailEnd/>
              </a:ln>
              <a:effectLst/>
            </p:spPr>
            <p:txBody>
              <a:bodyPr/>
              <a:lstStyle/>
              <a:p>
                <a:endParaRPr lang="en-US"/>
              </a:p>
            </p:txBody>
          </p:sp>
          <p:sp>
            <p:nvSpPr>
              <p:cNvPr id="50185" name="Line 9"/>
              <p:cNvSpPr>
                <a:spLocks noChangeShapeType="1"/>
              </p:cNvSpPr>
              <p:nvPr/>
            </p:nvSpPr>
            <p:spPr bwMode="auto">
              <a:xfrm>
                <a:off x="1824" y="2400"/>
                <a:ext cx="528" cy="0"/>
              </a:xfrm>
              <a:prstGeom prst="line">
                <a:avLst/>
              </a:prstGeom>
              <a:noFill/>
              <a:ln w="9525">
                <a:solidFill>
                  <a:schemeClr val="tx1"/>
                </a:solidFill>
                <a:round/>
                <a:headEnd/>
                <a:tailEnd type="triangle" w="med" len="med"/>
              </a:ln>
              <a:effectLst/>
            </p:spPr>
            <p:txBody>
              <a:bodyPr/>
              <a:lstStyle/>
              <a:p>
                <a:endParaRPr lang="en-US"/>
              </a:p>
            </p:txBody>
          </p:sp>
          <p:sp>
            <p:nvSpPr>
              <p:cNvPr id="50188" name="Line 12"/>
              <p:cNvSpPr>
                <a:spLocks noChangeShapeType="1"/>
              </p:cNvSpPr>
              <p:nvPr/>
            </p:nvSpPr>
            <p:spPr bwMode="auto">
              <a:xfrm flipH="1">
                <a:off x="2016" y="2496"/>
                <a:ext cx="432" cy="192"/>
              </a:xfrm>
              <a:prstGeom prst="line">
                <a:avLst/>
              </a:prstGeom>
              <a:noFill/>
              <a:ln w="9525">
                <a:solidFill>
                  <a:schemeClr val="tx1"/>
                </a:solidFill>
                <a:round/>
                <a:headEnd/>
                <a:tailEnd/>
              </a:ln>
              <a:effectLst/>
            </p:spPr>
            <p:txBody>
              <a:bodyPr/>
              <a:lstStyle/>
              <a:p>
                <a:endParaRPr lang="en-US"/>
              </a:p>
            </p:txBody>
          </p:sp>
          <p:sp>
            <p:nvSpPr>
              <p:cNvPr id="50189" name="Line 13"/>
              <p:cNvSpPr>
                <a:spLocks noChangeShapeType="1"/>
              </p:cNvSpPr>
              <p:nvPr/>
            </p:nvSpPr>
            <p:spPr bwMode="auto">
              <a:xfrm flipH="1" flipV="1">
                <a:off x="1776" y="2448"/>
                <a:ext cx="240" cy="240"/>
              </a:xfrm>
              <a:prstGeom prst="line">
                <a:avLst/>
              </a:prstGeom>
              <a:noFill/>
              <a:ln w="9525">
                <a:solidFill>
                  <a:schemeClr val="tx1"/>
                </a:solidFill>
                <a:round/>
                <a:headEnd/>
                <a:tailEnd type="triangle" w="med" len="med"/>
              </a:ln>
              <a:effectLst/>
            </p:spPr>
            <p:txBody>
              <a:bodyPr/>
              <a:lstStyle/>
              <a:p>
                <a:endParaRPr lang="en-US"/>
              </a:p>
            </p:txBody>
          </p:sp>
          <p:grpSp>
            <p:nvGrpSpPr>
              <p:cNvPr id="50194" name="Group 18"/>
              <p:cNvGrpSpPr>
                <a:grpSpLocks/>
              </p:cNvGrpSpPr>
              <p:nvPr/>
            </p:nvGrpSpPr>
            <p:grpSpPr bwMode="auto">
              <a:xfrm>
                <a:off x="1584" y="2016"/>
                <a:ext cx="336" cy="288"/>
                <a:chOff x="1584" y="2016"/>
                <a:chExt cx="336" cy="288"/>
              </a:xfrm>
            </p:grpSpPr>
            <p:sp>
              <p:nvSpPr>
                <p:cNvPr id="50190" name="Line 14"/>
                <p:cNvSpPr>
                  <a:spLocks noChangeShapeType="1"/>
                </p:cNvSpPr>
                <p:nvPr/>
              </p:nvSpPr>
              <p:spPr bwMode="auto">
                <a:xfrm flipV="1">
                  <a:off x="1776" y="2208"/>
                  <a:ext cx="144" cy="96"/>
                </a:xfrm>
                <a:prstGeom prst="line">
                  <a:avLst/>
                </a:prstGeom>
                <a:noFill/>
                <a:ln w="9525">
                  <a:solidFill>
                    <a:schemeClr val="tx1"/>
                  </a:solidFill>
                  <a:round/>
                  <a:headEnd/>
                  <a:tailEnd/>
                </a:ln>
                <a:effectLst/>
              </p:spPr>
              <p:txBody>
                <a:bodyPr/>
                <a:lstStyle/>
                <a:p>
                  <a:endParaRPr lang="en-US"/>
                </a:p>
              </p:txBody>
            </p:sp>
            <p:sp>
              <p:nvSpPr>
                <p:cNvPr id="50191" name="Line 15"/>
                <p:cNvSpPr>
                  <a:spLocks noChangeShapeType="1"/>
                </p:cNvSpPr>
                <p:nvPr/>
              </p:nvSpPr>
              <p:spPr bwMode="auto">
                <a:xfrm flipH="1" flipV="1">
                  <a:off x="1776" y="2016"/>
                  <a:ext cx="144" cy="192"/>
                </a:xfrm>
                <a:prstGeom prst="line">
                  <a:avLst/>
                </a:prstGeom>
                <a:noFill/>
                <a:ln w="9525">
                  <a:solidFill>
                    <a:schemeClr val="tx1"/>
                  </a:solidFill>
                  <a:round/>
                  <a:headEnd/>
                  <a:tailEnd/>
                </a:ln>
                <a:effectLst/>
              </p:spPr>
              <p:txBody>
                <a:bodyPr/>
                <a:lstStyle/>
                <a:p>
                  <a:endParaRPr lang="en-US"/>
                </a:p>
              </p:txBody>
            </p:sp>
            <p:sp>
              <p:nvSpPr>
                <p:cNvPr id="50192" name="Line 16"/>
                <p:cNvSpPr>
                  <a:spLocks noChangeShapeType="1"/>
                </p:cNvSpPr>
                <p:nvPr/>
              </p:nvSpPr>
              <p:spPr bwMode="auto">
                <a:xfrm flipH="1">
                  <a:off x="1584" y="2016"/>
                  <a:ext cx="192" cy="144"/>
                </a:xfrm>
                <a:prstGeom prst="line">
                  <a:avLst/>
                </a:prstGeom>
                <a:noFill/>
                <a:ln w="9525">
                  <a:solidFill>
                    <a:schemeClr val="tx1"/>
                  </a:solidFill>
                  <a:round/>
                  <a:headEnd/>
                  <a:tailEnd/>
                </a:ln>
                <a:effectLst/>
              </p:spPr>
              <p:txBody>
                <a:bodyPr/>
                <a:lstStyle/>
                <a:p>
                  <a:endParaRPr lang="en-US"/>
                </a:p>
              </p:txBody>
            </p:sp>
            <p:sp>
              <p:nvSpPr>
                <p:cNvPr id="50193" name="Line 17"/>
                <p:cNvSpPr>
                  <a:spLocks noChangeShapeType="1"/>
                </p:cNvSpPr>
                <p:nvPr/>
              </p:nvSpPr>
              <p:spPr bwMode="auto">
                <a:xfrm>
                  <a:off x="1584" y="2160"/>
                  <a:ext cx="96" cy="144"/>
                </a:xfrm>
                <a:prstGeom prst="line">
                  <a:avLst/>
                </a:prstGeom>
                <a:noFill/>
                <a:ln w="9525">
                  <a:solidFill>
                    <a:schemeClr val="tx1"/>
                  </a:solidFill>
                  <a:round/>
                  <a:headEnd/>
                  <a:tailEnd type="triangle" w="med" len="med"/>
                </a:ln>
                <a:effectLst/>
              </p:spPr>
              <p:txBody>
                <a:bodyPr/>
                <a:lstStyle/>
                <a:p>
                  <a:endParaRPr lang="en-US"/>
                </a:p>
              </p:txBody>
            </p:sp>
          </p:grpSp>
          <p:sp>
            <p:nvSpPr>
              <p:cNvPr id="50202" name="Text Box 26"/>
              <p:cNvSpPr txBox="1">
                <a:spLocks noChangeArrowheads="1"/>
              </p:cNvSpPr>
              <p:nvPr/>
            </p:nvSpPr>
            <p:spPr bwMode="auto">
              <a:xfrm>
                <a:off x="1632" y="2256"/>
                <a:ext cx="224" cy="212"/>
              </a:xfrm>
              <a:prstGeom prst="rect">
                <a:avLst/>
              </a:prstGeom>
              <a:noFill/>
              <a:ln w="9525">
                <a:noFill/>
                <a:miter lim="800000"/>
                <a:headEnd/>
                <a:tailEnd/>
              </a:ln>
              <a:effectLst/>
            </p:spPr>
            <p:txBody>
              <a:bodyPr wrap="none">
                <a:spAutoFit/>
              </a:bodyPr>
              <a:lstStyle/>
              <a:p>
                <a:r>
                  <a:rPr lang="es-MX" sz="1600"/>
                  <a:t>q</a:t>
                </a:r>
                <a:r>
                  <a:rPr lang="es-MX" sz="1600" baseline="-25000"/>
                  <a:t>0</a:t>
                </a:r>
                <a:endParaRPr lang="es-ES" sz="1600" baseline="-25000"/>
              </a:p>
            </p:txBody>
          </p:sp>
        </p:grpSp>
        <p:sp>
          <p:nvSpPr>
            <p:cNvPr id="50203" name="Text Box 27"/>
            <p:cNvSpPr txBox="1">
              <a:spLocks noChangeArrowheads="1"/>
            </p:cNvSpPr>
            <p:nvPr/>
          </p:nvSpPr>
          <p:spPr bwMode="auto">
            <a:xfrm>
              <a:off x="2352" y="2256"/>
              <a:ext cx="224" cy="212"/>
            </a:xfrm>
            <a:prstGeom prst="rect">
              <a:avLst/>
            </a:prstGeom>
            <a:noFill/>
            <a:ln w="9525">
              <a:noFill/>
              <a:miter lim="800000"/>
              <a:headEnd/>
              <a:tailEnd/>
            </a:ln>
            <a:effectLst/>
          </p:spPr>
          <p:txBody>
            <a:bodyPr wrap="none">
              <a:spAutoFit/>
            </a:bodyPr>
            <a:lstStyle/>
            <a:p>
              <a:r>
                <a:rPr lang="es-MX" sz="1600"/>
                <a:t>q</a:t>
              </a:r>
              <a:r>
                <a:rPr lang="es-MX" sz="1600" baseline="-25000"/>
                <a:t>1</a:t>
              </a:r>
              <a:endParaRPr lang="es-ES" sz="1600" baseline="-25000"/>
            </a:p>
          </p:txBody>
        </p:sp>
        <p:sp>
          <p:nvSpPr>
            <p:cNvPr id="50204" name="Text Box 28"/>
            <p:cNvSpPr txBox="1">
              <a:spLocks noChangeArrowheads="1"/>
            </p:cNvSpPr>
            <p:nvPr/>
          </p:nvSpPr>
          <p:spPr bwMode="auto">
            <a:xfrm>
              <a:off x="3072" y="2256"/>
              <a:ext cx="224" cy="212"/>
            </a:xfrm>
            <a:prstGeom prst="rect">
              <a:avLst/>
            </a:prstGeom>
            <a:noFill/>
            <a:ln w="9525">
              <a:noFill/>
              <a:miter lim="800000"/>
              <a:headEnd/>
              <a:tailEnd/>
            </a:ln>
            <a:effectLst/>
          </p:spPr>
          <p:txBody>
            <a:bodyPr wrap="none">
              <a:spAutoFit/>
            </a:bodyPr>
            <a:lstStyle/>
            <a:p>
              <a:r>
                <a:rPr lang="es-MX" sz="1600"/>
                <a:t>q</a:t>
              </a:r>
              <a:r>
                <a:rPr lang="es-MX" sz="1600" baseline="-25000"/>
                <a:t>2</a:t>
              </a:r>
              <a:endParaRPr lang="es-ES" sz="1600" baseline="-25000"/>
            </a:p>
          </p:txBody>
        </p:sp>
        <p:sp>
          <p:nvSpPr>
            <p:cNvPr id="50205" name="Text Box 29"/>
            <p:cNvSpPr txBox="1">
              <a:spLocks noChangeArrowheads="1"/>
            </p:cNvSpPr>
            <p:nvPr/>
          </p:nvSpPr>
          <p:spPr bwMode="auto">
            <a:xfrm>
              <a:off x="3072" y="1776"/>
              <a:ext cx="269" cy="212"/>
            </a:xfrm>
            <a:prstGeom prst="rect">
              <a:avLst/>
            </a:prstGeom>
            <a:noFill/>
            <a:ln w="9525">
              <a:noFill/>
              <a:miter lim="800000"/>
              <a:headEnd/>
              <a:tailEnd/>
            </a:ln>
            <a:effectLst/>
          </p:spPr>
          <p:txBody>
            <a:bodyPr wrap="none">
              <a:spAutoFit/>
            </a:bodyPr>
            <a:lstStyle/>
            <a:p>
              <a:r>
                <a:rPr lang="es-MX" sz="1600"/>
                <a:t>a,b</a:t>
              </a:r>
              <a:endParaRPr lang="es-ES" sz="1600"/>
            </a:p>
          </p:txBody>
        </p:sp>
        <p:sp>
          <p:nvSpPr>
            <p:cNvPr id="50208" name="Text Box 32"/>
            <p:cNvSpPr txBox="1">
              <a:spLocks noChangeArrowheads="1"/>
            </p:cNvSpPr>
            <p:nvPr/>
          </p:nvSpPr>
          <p:spPr bwMode="auto">
            <a:xfrm>
              <a:off x="2640" y="2221"/>
              <a:ext cx="180" cy="212"/>
            </a:xfrm>
            <a:prstGeom prst="rect">
              <a:avLst/>
            </a:prstGeom>
            <a:noFill/>
            <a:ln w="9525">
              <a:noFill/>
              <a:miter lim="800000"/>
              <a:headEnd/>
              <a:tailEnd/>
            </a:ln>
            <a:effectLst/>
          </p:spPr>
          <p:txBody>
            <a:bodyPr wrap="none">
              <a:spAutoFit/>
            </a:bodyPr>
            <a:lstStyle/>
            <a:p>
              <a:r>
                <a:rPr lang="es-MX" sz="1600"/>
                <a:t>b</a:t>
              </a:r>
              <a:endParaRPr lang="es-ES" sz="1600"/>
            </a:p>
          </p:txBody>
        </p:sp>
      </p:grpSp>
      <p:sp>
        <p:nvSpPr>
          <p:cNvPr id="50209" name="Text Box 33"/>
          <p:cNvSpPr txBox="1">
            <a:spLocks noChangeArrowheads="1"/>
          </p:cNvSpPr>
          <p:nvPr/>
        </p:nvSpPr>
        <p:spPr bwMode="auto">
          <a:xfrm>
            <a:off x="3032125" y="4252913"/>
            <a:ext cx="274638" cy="336550"/>
          </a:xfrm>
          <a:prstGeom prst="rect">
            <a:avLst/>
          </a:prstGeom>
          <a:noFill/>
          <a:ln w="9525">
            <a:noFill/>
            <a:miter lim="800000"/>
            <a:headEnd/>
            <a:tailEnd/>
          </a:ln>
          <a:effectLst/>
        </p:spPr>
        <p:txBody>
          <a:bodyPr wrap="none">
            <a:spAutoFit/>
          </a:bodyPr>
          <a:lstStyle/>
          <a:p>
            <a:r>
              <a:rPr lang="es-MX" sz="1600"/>
              <a:t>a</a:t>
            </a:r>
            <a:endParaRPr lang="es-ES" sz="16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974725" y="727075"/>
            <a:ext cx="6804025" cy="1187450"/>
          </a:xfrm>
          <a:prstGeom prst="rect">
            <a:avLst/>
          </a:prstGeom>
          <a:noFill/>
          <a:ln w="9525">
            <a:noFill/>
            <a:miter lim="800000"/>
            <a:headEnd/>
            <a:tailEnd/>
          </a:ln>
          <a:effectLst/>
        </p:spPr>
        <p:txBody>
          <a:bodyPr wrap="none">
            <a:spAutoFit/>
          </a:bodyPr>
          <a:lstStyle/>
          <a:p>
            <a:r>
              <a:rPr lang="es-MX" b="1"/>
              <a:t>Ejemplo</a:t>
            </a:r>
            <a:r>
              <a:rPr lang="es-MX"/>
              <a:t>: El DFA siguiente acepta el lenguaje que no </a:t>
            </a:r>
          </a:p>
          <a:p>
            <a:r>
              <a:rPr lang="es-MX"/>
              <a:t>contiene la subcadena aa y donde </a:t>
            </a:r>
            <a:r>
              <a:rPr lang="es-MX">
                <a:latin typeface="Symbol" pitchFamily="18" charset="2"/>
              </a:rPr>
              <a:t>S</a:t>
            </a:r>
            <a:r>
              <a:rPr lang="es-MX"/>
              <a:t>={a,b}. </a:t>
            </a:r>
          </a:p>
          <a:p>
            <a:endParaRPr lang="es-ES"/>
          </a:p>
        </p:txBody>
      </p:sp>
      <p:sp>
        <p:nvSpPr>
          <p:cNvPr id="51204" name="Oval 4"/>
          <p:cNvSpPr>
            <a:spLocks noChangeArrowheads="1"/>
          </p:cNvSpPr>
          <p:nvPr/>
        </p:nvSpPr>
        <p:spPr bwMode="auto">
          <a:xfrm>
            <a:off x="3733800" y="3657600"/>
            <a:ext cx="304800" cy="304800"/>
          </a:xfrm>
          <a:prstGeom prst="ellipse">
            <a:avLst/>
          </a:prstGeom>
          <a:noFill/>
          <a:ln w="9525">
            <a:solidFill>
              <a:schemeClr val="tx1"/>
            </a:solidFill>
            <a:round/>
            <a:headEnd/>
            <a:tailEnd/>
          </a:ln>
          <a:effectLst/>
        </p:spPr>
        <p:txBody>
          <a:bodyPr wrap="none" anchor="ctr"/>
          <a:lstStyle/>
          <a:p>
            <a:endParaRPr lang="en-US"/>
          </a:p>
        </p:txBody>
      </p:sp>
      <p:sp>
        <p:nvSpPr>
          <p:cNvPr id="51205" name="Line 5"/>
          <p:cNvSpPr>
            <a:spLocks noChangeShapeType="1"/>
          </p:cNvSpPr>
          <p:nvPr/>
        </p:nvSpPr>
        <p:spPr bwMode="auto">
          <a:xfrm>
            <a:off x="4114800" y="3810000"/>
            <a:ext cx="762000" cy="0"/>
          </a:xfrm>
          <a:prstGeom prst="line">
            <a:avLst/>
          </a:prstGeom>
          <a:noFill/>
          <a:ln w="9525">
            <a:solidFill>
              <a:schemeClr val="tx1"/>
            </a:solidFill>
            <a:round/>
            <a:headEnd/>
            <a:tailEnd type="triangle" w="med" len="med"/>
          </a:ln>
          <a:effectLst/>
        </p:spPr>
        <p:txBody>
          <a:bodyPr/>
          <a:lstStyle/>
          <a:p>
            <a:endParaRPr lang="en-US"/>
          </a:p>
        </p:txBody>
      </p:sp>
      <p:sp>
        <p:nvSpPr>
          <p:cNvPr id="51207" name="Line 7"/>
          <p:cNvSpPr>
            <a:spLocks noChangeShapeType="1"/>
          </p:cNvSpPr>
          <p:nvPr/>
        </p:nvSpPr>
        <p:spPr bwMode="auto">
          <a:xfrm flipV="1">
            <a:off x="5029200" y="3429000"/>
            <a:ext cx="304800" cy="228600"/>
          </a:xfrm>
          <a:prstGeom prst="line">
            <a:avLst/>
          </a:prstGeom>
          <a:noFill/>
          <a:ln w="9525">
            <a:solidFill>
              <a:schemeClr val="tx1"/>
            </a:solidFill>
            <a:round/>
            <a:headEnd/>
            <a:tailEnd/>
          </a:ln>
          <a:effectLst/>
        </p:spPr>
        <p:txBody>
          <a:bodyPr/>
          <a:lstStyle/>
          <a:p>
            <a:endParaRPr lang="en-US"/>
          </a:p>
        </p:txBody>
      </p:sp>
      <p:sp>
        <p:nvSpPr>
          <p:cNvPr id="51208" name="Line 8"/>
          <p:cNvSpPr>
            <a:spLocks noChangeShapeType="1"/>
          </p:cNvSpPr>
          <p:nvPr/>
        </p:nvSpPr>
        <p:spPr bwMode="auto">
          <a:xfrm flipH="1" flipV="1">
            <a:off x="5105400" y="3124200"/>
            <a:ext cx="228600" cy="304800"/>
          </a:xfrm>
          <a:prstGeom prst="line">
            <a:avLst/>
          </a:prstGeom>
          <a:noFill/>
          <a:ln w="9525">
            <a:solidFill>
              <a:schemeClr val="tx1"/>
            </a:solidFill>
            <a:round/>
            <a:headEnd/>
            <a:tailEnd/>
          </a:ln>
          <a:effectLst/>
        </p:spPr>
        <p:txBody>
          <a:bodyPr/>
          <a:lstStyle/>
          <a:p>
            <a:endParaRPr lang="en-US"/>
          </a:p>
        </p:txBody>
      </p:sp>
      <p:sp>
        <p:nvSpPr>
          <p:cNvPr id="51209" name="Line 9"/>
          <p:cNvSpPr>
            <a:spLocks noChangeShapeType="1"/>
          </p:cNvSpPr>
          <p:nvPr/>
        </p:nvSpPr>
        <p:spPr bwMode="auto">
          <a:xfrm flipH="1">
            <a:off x="4800600" y="3124200"/>
            <a:ext cx="304800" cy="228600"/>
          </a:xfrm>
          <a:prstGeom prst="line">
            <a:avLst/>
          </a:prstGeom>
          <a:noFill/>
          <a:ln w="9525">
            <a:solidFill>
              <a:schemeClr val="tx1"/>
            </a:solidFill>
            <a:round/>
            <a:headEnd/>
            <a:tailEnd/>
          </a:ln>
          <a:effectLst/>
        </p:spPr>
        <p:txBody>
          <a:bodyPr/>
          <a:lstStyle/>
          <a:p>
            <a:endParaRPr lang="en-US"/>
          </a:p>
        </p:txBody>
      </p:sp>
      <p:sp>
        <p:nvSpPr>
          <p:cNvPr id="51210" name="Line 10"/>
          <p:cNvSpPr>
            <a:spLocks noChangeShapeType="1"/>
          </p:cNvSpPr>
          <p:nvPr/>
        </p:nvSpPr>
        <p:spPr bwMode="auto">
          <a:xfrm>
            <a:off x="4800600" y="3352800"/>
            <a:ext cx="228600" cy="304800"/>
          </a:xfrm>
          <a:prstGeom prst="line">
            <a:avLst/>
          </a:prstGeom>
          <a:noFill/>
          <a:ln w="9525">
            <a:solidFill>
              <a:schemeClr val="tx1"/>
            </a:solidFill>
            <a:round/>
            <a:headEnd/>
            <a:tailEnd type="triangle" w="med" len="med"/>
          </a:ln>
          <a:effectLst/>
        </p:spPr>
        <p:txBody>
          <a:bodyPr/>
          <a:lstStyle/>
          <a:p>
            <a:endParaRPr lang="en-US"/>
          </a:p>
        </p:txBody>
      </p:sp>
      <p:sp>
        <p:nvSpPr>
          <p:cNvPr id="51212" name="Oval 12"/>
          <p:cNvSpPr>
            <a:spLocks noChangeArrowheads="1"/>
          </p:cNvSpPr>
          <p:nvPr/>
        </p:nvSpPr>
        <p:spPr bwMode="auto">
          <a:xfrm>
            <a:off x="2590800" y="3657600"/>
            <a:ext cx="304800" cy="304800"/>
          </a:xfrm>
          <a:prstGeom prst="ellipse">
            <a:avLst/>
          </a:prstGeom>
          <a:noFill/>
          <a:ln w="9525">
            <a:solidFill>
              <a:schemeClr val="tx1"/>
            </a:solidFill>
            <a:round/>
            <a:headEnd/>
            <a:tailEnd/>
          </a:ln>
          <a:effectLst/>
        </p:spPr>
        <p:txBody>
          <a:bodyPr wrap="none" anchor="ctr"/>
          <a:lstStyle/>
          <a:p>
            <a:endParaRPr lang="en-US"/>
          </a:p>
        </p:txBody>
      </p:sp>
      <p:sp>
        <p:nvSpPr>
          <p:cNvPr id="51215" name="Line 15"/>
          <p:cNvSpPr>
            <a:spLocks noChangeShapeType="1"/>
          </p:cNvSpPr>
          <p:nvPr/>
        </p:nvSpPr>
        <p:spPr bwMode="auto">
          <a:xfrm>
            <a:off x="2971800" y="3810000"/>
            <a:ext cx="685800" cy="0"/>
          </a:xfrm>
          <a:prstGeom prst="line">
            <a:avLst/>
          </a:prstGeom>
          <a:noFill/>
          <a:ln w="9525">
            <a:solidFill>
              <a:schemeClr val="tx1"/>
            </a:solidFill>
            <a:round/>
            <a:headEnd/>
            <a:tailEnd type="triangle" w="med" len="med"/>
          </a:ln>
          <a:effectLst/>
        </p:spPr>
        <p:txBody>
          <a:bodyPr/>
          <a:lstStyle/>
          <a:p>
            <a:endParaRPr lang="en-US"/>
          </a:p>
        </p:txBody>
      </p:sp>
      <p:sp>
        <p:nvSpPr>
          <p:cNvPr id="51216" name="Line 16"/>
          <p:cNvSpPr>
            <a:spLocks noChangeShapeType="1"/>
          </p:cNvSpPr>
          <p:nvPr/>
        </p:nvSpPr>
        <p:spPr bwMode="auto">
          <a:xfrm flipH="1">
            <a:off x="3200400" y="4038600"/>
            <a:ext cx="609600" cy="228600"/>
          </a:xfrm>
          <a:prstGeom prst="line">
            <a:avLst/>
          </a:prstGeom>
          <a:noFill/>
          <a:ln w="9525">
            <a:solidFill>
              <a:schemeClr val="tx1"/>
            </a:solidFill>
            <a:round/>
            <a:headEnd/>
            <a:tailEnd/>
          </a:ln>
          <a:effectLst/>
        </p:spPr>
        <p:txBody>
          <a:bodyPr/>
          <a:lstStyle/>
          <a:p>
            <a:endParaRPr lang="en-US"/>
          </a:p>
        </p:txBody>
      </p:sp>
      <p:sp>
        <p:nvSpPr>
          <p:cNvPr id="51217" name="Line 17"/>
          <p:cNvSpPr>
            <a:spLocks noChangeShapeType="1"/>
          </p:cNvSpPr>
          <p:nvPr/>
        </p:nvSpPr>
        <p:spPr bwMode="auto">
          <a:xfrm flipH="1" flipV="1">
            <a:off x="2895600" y="3962400"/>
            <a:ext cx="304800" cy="304800"/>
          </a:xfrm>
          <a:prstGeom prst="line">
            <a:avLst/>
          </a:prstGeom>
          <a:noFill/>
          <a:ln w="9525">
            <a:solidFill>
              <a:schemeClr val="tx1"/>
            </a:solidFill>
            <a:round/>
            <a:headEnd/>
            <a:tailEnd type="triangle" w="med" len="med"/>
          </a:ln>
          <a:effectLst/>
        </p:spPr>
        <p:txBody>
          <a:bodyPr/>
          <a:lstStyle/>
          <a:p>
            <a:endParaRPr lang="en-US"/>
          </a:p>
        </p:txBody>
      </p:sp>
      <p:sp>
        <p:nvSpPr>
          <p:cNvPr id="51219" name="Line 19"/>
          <p:cNvSpPr>
            <a:spLocks noChangeShapeType="1"/>
          </p:cNvSpPr>
          <p:nvPr/>
        </p:nvSpPr>
        <p:spPr bwMode="auto">
          <a:xfrm flipV="1">
            <a:off x="2895600" y="3505200"/>
            <a:ext cx="152400" cy="76200"/>
          </a:xfrm>
          <a:prstGeom prst="line">
            <a:avLst/>
          </a:prstGeom>
          <a:noFill/>
          <a:ln w="9525">
            <a:solidFill>
              <a:schemeClr val="tx1"/>
            </a:solidFill>
            <a:round/>
            <a:headEnd/>
            <a:tailEnd/>
          </a:ln>
          <a:effectLst/>
        </p:spPr>
        <p:txBody>
          <a:bodyPr/>
          <a:lstStyle/>
          <a:p>
            <a:endParaRPr lang="en-US"/>
          </a:p>
        </p:txBody>
      </p:sp>
      <p:sp>
        <p:nvSpPr>
          <p:cNvPr id="51220" name="Line 20"/>
          <p:cNvSpPr>
            <a:spLocks noChangeShapeType="1"/>
          </p:cNvSpPr>
          <p:nvPr/>
        </p:nvSpPr>
        <p:spPr bwMode="auto">
          <a:xfrm flipH="1" flipV="1">
            <a:off x="2819400" y="3200400"/>
            <a:ext cx="228600" cy="304800"/>
          </a:xfrm>
          <a:prstGeom prst="line">
            <a:avLst/>
          </a:prstGeom>
          <a:noFill/>
          <a:ln w="9525">
            <a:solidFill>
              <a:schemeClr val="tx1"/>
            </a:solidFill>
            <a:round/>
            <a:headEnd/>
            <a:tailEnd/>
          </a:ln>
          <a:effectLst/>
        </p:spPr>
        <p:txBody>
          <a:bodyPr/>
          <a:lstStyle/>
          <a:p>
            <a:endParaRPr lang="en-US"/>
          </a:p>
        </p:txBody>
      </p:sp>
      <p:sp>
        <p:nvSpPr>
          <p:cNvPr id="51221" name="Line 21"/>
          <p:cNvSpPr>
            <a:spLocks noChangeShapeType="1"/>
          </p:cNvSpPr>
          <p:nvPr/>
        </p:nvSpPr>
        <p:spPr bwMode="auto">
          <a:xfrm flipH="1">
            <a:off x="2514600" y="3200400"/>
            <a:ext cx="304800" cy="228600"/>
          </a:xfrm>
          <a:prstGeom prst="line">
            <a:avLst/>
          </a:prstGeom>
          <a:noFill/>
          <a:ln w="9525">
            <a:solidFill>
              <a:schemeClr val="tx1"/>
            </a:solidFill>
            <a:round/>
            <a:headEnd/>
            <a:tailEnd/>
          </a:ln>
          <a:effectLst/>
        </p:spPr>
        <p:txBody>
          <a:bodyPr/>
          <a:lstStyle/>
          <a:p>
            <a:endParaRPr lang="en-US"/>
          </a:p>
        </p:txBody>
      </p:sp>
      <p:sp>
        <p:nvSpPr>
          <p:cNvPr id="51222" name="Line 22"/>
          <p:cNvSpPr>
            <a:spLocks noChangeShapeType="1"/>
          </p:cNvSpPr>
          <p:nvPr/>
        </p:nvSpPr>
        <p:spPr bwMode="auto">
          <a:xfrm>
            <a:off x="2514600" y="3429000"/>
            <a:ext cx="152400" cy="152400"/>
          </a:xfrm>
          <a:prstGeom prst="line">
            <a:avLst/>
          </a:prstGeom>
          <a:noFill/>
          <a:ln w="9525">
            <a:solidFill>
              <a:schemeClr val="tx1"/>
            </a:solidFill>
            <a:round/>
            <a:headEnd/>
            <a:tailEnd type="triangle" w="med" len="med"/>
          </a:ln>
          <a:effectLst/>
        </p:spPr>
        <p:txBody>
          <a:bodyPr/>
          <a:lstStyle/>
          <a:p>
            <a:endParaRPr lang="en-US"/>
          </a:p>
        </p:txBody>
      </p:sp>
      <p:sp>
        <p:nvSpPr>
          <p:cNvPr id="51223" name="Text Box 23"/>
          <p:cNvSpPr txBox="1">
            <a:spLocks noChangeArrowheads="1"/>
          </p:cNvSpPr>
          <p:nvPr/>
        </p:nvSpPr>
        <p:spPr bwMode="auto">
          <a:xfrm>
            <a:off x="2590800" y="3581400"/>
            <a:ext cx="355600" cy="336550"/>
          </a:xfrm>
          <a:prstGeom prst="rect">
            <a:avLst/>
          </a:prstGeom>
          <a:noFill/>
          <a:ln w="9525">
            <a:noFill/>
            <a:miter lim="800000"/>
            <a:headEnd/>
            <a:tailEnd/>
          </a:ln>
          <a:effectLst/>
        </p:spPr>
        <p:txBody>
          <a:bodyPr wrap="none">
            <a:spAutoFit/>
          </a:bodyPr>
          <a:lstStyle/>
          <a:p>
            <a:r>
              <a:rPr lang="es-MX" sz="1600"/>
              <a:t>q</a:t>
            </a:r>
            <a:r>
              <a:rPr lang="es-MX" sz="1600" baseline="-25000"/>
              <a:t>0</a:t>
            </a:r>
            <a:endParaRPr lang="es-ES" sz="1600" baseline="-25000"/>
          </a:p>
        </p:txBody>
      </p:sp>
      <p:sp>
        <p:nvSpPr>
          <p:cNvPr id="51224" name="Text Box 24"/>
          <p:cNvSpPr txBox="1">
            <a:spLocks noChangeArrowheads="1"/>
          </p:cNvSpPr>
          <p:nvPr/>
        </p:nvSpPr>
        <p:spPr bwMode="auto">
          <a:xfrm>
            <a:off x="3733800" y="3581400"/>
            <a:ext cx="355600" cy="336550"/>
          </a:xfrm>
          <a:prstGeom prst="rect">
            <a:avLst/>
          </a:prstGeom>
          <a:noFill/>
          <a:ln w="9525">
            <a:noFill/>
            <a:miter lim="800000"/>
            <a:headEnd/>
            <a:tailEnd/>
          </a:ln>
          <a:effectLst/>
        </p:spPr>
        <p:txBody>
          <a:bodyPr wrap="none">
            <a:spAutoFit/>
          </a:bodyPr>
          <a:lstStyle/>
          <a:p>
            <a:r>
              <a:rPr lang="es-MX" sz="1600"/>
              <a:t>q</a:t>
            </a:r>
            <a:r>
              <a:rPr lang="es-MX" sz="1600" baseline="-25000"/>
              <a:t>1</a:t>
            </a:r>
            <a:endParaRPr lang="es-ES" sz="1600" baseline="-25000"/>
          </a:p>
        </p:txBody>
      </p:sp>
      <p:sp>
        <p:nvSpPr>
          <p:cNvPr id="51225" name="Text Box 25"/>
          <p:cNvSpPr txBox="1">
            <a:spLocks noChangeArrowheads="1"/>
          </p:cNvSpPr>
          <p:nvPr/>
        </p:nvSpPr>
        <p:spPr bwMode="auto">
          <a:xfrm>
            <a:off x="4876800" y="3581400"/>
            <a:ext cx="355600" cy="336550"/>
          </a:xfrm>
          <a:prstGeom prst="rect">
            <a:avLst/>
          </a:prstGeom>
          <a:noFill/>
          <a:ln w="9525">
            <a:noFill/>
            <a:miter lim="800000"/>
            <a:headEnd/>
            <a:tailEnd/>
          </a:ln>
          <a:effectLst/>
        </p:spPr>
        <p:txBody>
          <a:bodyPr wrap="none">
            <a:spAutoFit/>
          </a:bodyPr>
          <a:lstStyle/>
          <a:p>
            <a:r>
              <a:rPr lang="es-MX" sz="1600"/>
              <a:t>q</a:t>
            </a:r>
            <a:r>
              <a:rPr lang="es-MX" sz="1600" baseline="-25000"/>
              <a:t>2</a:t>
            </a:r>
            <a:endParaRPr lang="es-ES" sz="1600" baseline="-25000"/>
          </a:p>
        </p:txBody>
      </p:sp>
      <p:sp>
        <p:nvSpPr>
          <p:cNvPr id="51226" name="Text Box 26"/>
          <p:cNvSpPr txBox="1">
            <a:spLocks noChangeArrowheads="1"/>
          </p:cNvSpPr>
          <p:nvPr/>
        </p:nvSpPr>
        <p:spPr bwMode="auto">
          <a:xfrm>
            <a:off x="4876800" y="2819400"/>
            <a:ext cx="427038" cy="336550"/>
          </a:xfrm>
          <a:prstGeom prst="rect">
            <a:avLst/>
          </a:prstGeom>
          <a:noFill/>
          <a:ln w="9525">
            <a:noFill/>
            <a:miter lim="800000"/>
            <a:headEnd/>
            <a:tailEnd/>
          </a:ln>
          <a:effectLst/>
        </p:spPr>
        <p:txBody>
          <a:bodyPr wrap="none">
            <a:spAutoFit/>
          </a:bodyPr>
          <a:lstStyle/>
          <a:p>
            <a:r>
              <a:rPr lang="es-MX" sz="1600"/>
              <a:t>a,b</a:t>
            </a:r>
            <a:endParaRPr lang="es-ES" sz="1600"/>
          </a:p>
        </p:txBody>
      </p:sp>
      <p:sp>
        <p:nvSpPr>
          <p:cNvPr id="51227" name="Text Box 27"/>
          <p:cNvSpPr txBox="1">
            <a:spLocks noChangeArrowheads="1"/>
          </p:cNvSpPr>
          <p:nvPr/>
        </p:nvSpPr>
        <p:spPr bwMode="auto">
          <a:xfrm>
            <a:off x="4191000" y="3525838"/>
            <a:ext cx="274638" cy="336550"/>
          </a:xfrm>
          <a:prstGeom prst="rect">
            <a:avLst/>
          </a:prstGeom>
          <a:noFill/>
          <a:ln w="9525">
            <a:noFill/>
            <a:miter lim="800000"/>
            <a:headEnd/>
            <a:tailEnd/>
          </a:ln>
          <a:effectLst/>
        </p:spPr>
        <p:txBody>
          <a:bodyPr wrap="none">
            <a:spAutoFit/>
          </a:bodyPr>
          <a:lstStyle/>
          <a:p>
            <a:r>
              <a:rPr lang="es-MX" sz="1600"/>
              <a:t>a</a:t>
            </a:r>
            <a:endParaRPr lang="es-ES" sz="1600"/>
          </a:p>
        </p:txBody>
      </p:sp>
      <p:sp>
        <p:nvSpPr>
          <p:cNvPr id="51228" name="Oval 28"/>
          <p:cNvSpPr>
            <a:spLocks noChangeArrowheads="1"/>
          </p:cNvSpPr>
          <p:nvPr/>
        </p:nvSpPr>
        <p:spPr bwMode="auto">
          <a:xfrm>
            <a:off x="3657600" y="3581400"/>
            <a:ext cx="457200" cy="457200"/>
          </a:xfrm>
          <a:prstGeom prst="ellipse">
            <a:avLst/>
          </a:prstGeom>
          <a:noFill/>
          <a:ln w="9525">
            <a:solidFill>
              <a:schemeClr val="tx1"/>
            </a:solidFill>
            <a:round/>
            <a:headEnd/>
            <a:tailEnd/>
          </a:ln>
          <a:effectLst/>
        </p:spPr>
        <p:txBody>
          <a:bodyPr wrap="none" anchor="ctr"/>
          <a:lstStyle/>
          <a:p>
            <a:endParaRPr lang="en-US"/>
          </a:p>
        </p:txBody>
      </p:sp>
      <p:sp>
        <p:nvSpPr>
          <p:cNvPr id="51229" name="Oval 29"/>
          <p:cNvSpPr>
            <a:spLocks noChangeArrowheads="1"/>
          </p:cNvSpPr>
          <p:nvPr/>
        </p:nvSpPr>
        <p:spPr bwMode="auto">
          <a:xfrm>
            <a:off x="4876800" y="3657600"/>
            <a:ext cx="304800" cy="304800"/>
          </a:xfrm>
          <a:prstGeom prst="ellipse">
            <a:avLst/>
          </a:prstGeom>
          <a:noFill/>
          <a:ln w="9525">
            <a:solidFill>
              <a:schemeClr val="tx1"/>
            </a:solidFill>
            <a:round/>
            <a:headEnd/>
            <a:tailEnd/>
          </a:ln>
          <a:effectLst/>
        </p:spPr>
        <p:txBody>
          <a:bodyPr wrap="none" anchor="ctr"/>
          <a:lstStyle/>
          <a:p>
            <a:endParaRPr lang="en-US"/>
          </a:p>
        </p:txBody>
      </p:sp>
      <p:sp>
        <p:nvSpPr>
          <p:cNvPr id="51230" name="Text Box 30"/>
          <p:cNvSpPr txBox="1">
            <a:spLocks noChangeArrowheads="1"/>
          </p:cNvSpPr>
          <p:nvPr/>
        </p:nvSpPr>
        <p:spPr bwMode="auto">
          <a:xfrm>
            <a:off x="2667000" y="2895600"/>
            <a:ext cx="285750" cy="336550"/>
          </a:xfrm>
          <a:prstGeom prst="rect">
            <a:avLst/>
          </a:prstGeom>
          <a:noFill/>
          <a:ln w="9525">
            <a:noFill/>
            <a:miter lim="800000"/>
            <a:headEnd/>
            <a:tailEnd/>
          </a:ln>
          <a:effectLst/>
        </p:spPr>
        <p:txBody>
          <a:bodyPr wrap="none">
            <a:spAutoFit/>
          </a:bodyPr>
          <a:lstStyle/>
          <a:p>
            <a:r>
              <a:rPr lang="es-MX" sz="1600"/>
              <a:t>b</a:t>
            </a:r>
            <a:endParaRPr lang="es-ES" sz="1600"/>
          </a:p>
        </p:txBody>
      </p:sp>
      <p:sp>
        <p:nvSpPr>
          <p:cNvPr id="51231" name="Text Box 31"/>
          <p:cNvSpPr txBox="1">
            <a:spLocks noChangeArrowheads="1"/>
          </p:cNvSpPr>
          <p:nvPr/>
        </p:nvSpPr>
        <p:spPr bwMode="auto">
          <a:xfrm>
            <a:off x="3108325" y="3490913"/>
            <a:ext cx="274638" cy="336550"/>
          </a:xfrm>
          <a:prstGeom prst="rect">
            <a:avLst/>
          </a:prstGeom>
          <a:noFill/>
          <a:ln w="9525">
            <a:noFill/>
            <a:miter lim="800000"/>
            <a:headEnd/>
            <a:tailEnd/>
          </a:ln>
          <a:effectLst/>
        </p:spPr>
        <p:txBody>
          <a:bodyPr wrap="none">
            <a:spAutoFit/>
          </a:bodyPr>
          <a:lstStyle/>
          <a:p>
            <a:r>
              <a:rPr lang="es-MX" sz="1600"/>
              <a:t>a</a:t>
            </a:r>
            <a:endParaRPr lang="es-ES" sz="1600"/>
          </a:p>
        </p:txBody>
      </p:sp>
      <p:sp>
        <p:nvSpPr>
          <p:cNvPr id="51232" name="Text Box 32"/>
          <p:cNvSpPr txBox="1">
            <a:spLocks noChangeArrowheads="1"/>
          </p:cNvSpPr>
          <p:nvPr/>
        </p:nvSpPr>
        <p:spPr bwMode="auto">
          <a:xfrm>
            <a:off x="3032125" y="4252913"/>
            <a:ext cx="285750" cy="336550"/>
          </a:xfrm>
          <a:prstGeom prst="rect">
            <a:avLst/>
          </a:prstGeom>
          <a:noFill/>
          <a:ln w="9525">
            <a:noFill/>
            <a:miter lim="800000"/>
            <a:headEnd/>
            <a:tailEnd/>
          </a:ln>
          <a:effectLst/>
        </p:spPr>
        <p:txBody>
          <a:bodyPr wrap="none">
            <a:spAutoFit/>
          </a:bodyPr>
          <a:lstStyle/>
          <a:p>
            <a:r>
              <a:rPr lang="es-MX" sz="1600"/>
              <a:t>b</a:t>
            </a:r>
            <a:endParaRPr lang="es-ES" sz="1600"/>
          </a:p>
        </p:txBody>
      </p:sp>
      <p:sp>
        <p:nvSpPr>
          <p:cNvPr id="51233" name="Oval 33"/>
          <p:cNvSpPr>
            <a:spLocks noChangeArrowheads="1"/>
          </p:cNvSpPr>
          <p:nvPr/>
        </p:nvSpPr>
        <p:spPr bwMode="auto">
          <a:xfrm>
            <a:off x="2514600" y="3581400"/>
            <a:ext cx="457200" cy="457200"/>
          </a:xfrm>
          <a:prstGeom prst="ellipse">
            <a:avLst/>
          </a:prstGeom>
          <a:noFill/>
          <a:ln w="9525">
            <a:solidFill>
              <a:schemeClr val="tx1"/>
            </a:solidFill>
            <a:round/>
            <a:headEnd/>
            <a:tailEnd/>
          </a:ln>
          <a:effectLst/>
        </p:spPr>
        <p:txBody>
          <a:bodyPr wrap="none" anchor="ctr"/>
          <a:lstStyle/>
          <a:p>
            <a:endParaRPr lang="en-US"/>
          </a:p>
        </p:txBody>
      </p:sp>
      <p:sp>
        <p:nvSpPr>
          <p:cNvPr id="51234" name="Line 34"/>
          <p:cNvSpPr>
            <a:spLocks noChangeShapeType="1"/>
          </p:cNvSpPr>
          <p:nvPr/>
        </p:nvSpPr>
        <p:spPr bwMode="auto">
          <a:xfrm flipV="1">
            <a:off x="2286000" y="3810000"/>
            <a:ext cx="228600" cy="228600"/>
          </a:xfrm>
          <a:prstGeom prst="line">
            <a:avLst/>
          </a:prstGeom>
          <a:noFill/>
          <a:ln w="9525">
            <a:solidFill>
              <a:schemeClr val="tx1"/>
            </a:solidFill>
            <a:round/>
            <a:headEnd/>
            <a:tailEnd/>
          </a:ln>
          <a:effectLst/>
        </p:spPr>
        <p:txBody>
          <a:bodyPr/>
          <a:lstStyle/>
          <a:p>
            <a:endParaRPr lang="en-US"/>
          </a:p>
        </p:txBody>
      </p:sp>
      <p:sp>
        <p:nvSpPr>
          <p:cNvPr id="51235" name="Line 35"/>
          <p:cNvSpPr>
            <a:spLocks noChangeShapeType="1"/>
          </p:cNvSpPr>
          <p:nvPr/>
        </p:nvSpPr>
        <p:spPr bwMode="auto">
          <a:xfrm>
            <a:off x="2286000" y="3581400"/>
            <a:ext cx="228600" cy="228600"/>
          </a:xfrm>
          <a:prstGeom prst="line">
            <a:avLst/>
          </a:prstGeom>
          <a:noFill/>
          <a:ln w="9525">
            <a:solidFill>
              <a:schemeClr val="tx1"/>
            </a:solidFill>
            <a:round/>
            <a:headEnd/>
            <a:tailEnd/>
          </a:ln>
          <a:effectLst/>
        </p:spPr>
        <p:txBody>
          <a:bodyP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822325" y="727075"/>
            <a:ext cx="3154363" cy="1917700"/>
          </a:xfrm>
          <a:prstGeom prst="rect">
            <a:avLst/>
          </a:prstGeom>
          <a:noFill/>
          <a:ln w="9525">
            <a:noFill/>
            <a:miter lim="800000"/>
            <a:headEnd/>
            <a:tailEnd/>
          </a:ln>
          <a:effectLst/>
        </p:spPr>
        <p:txBody>
          <a:bodyPr wrap="none">
            <a:spAutoFit/>
          </a:bodyPr>
          <a:lstStyle/>
          <a:p>
            <a:pPr marL="457200" indent="-457200"/>
            <a:r>
              <a:rPr lang="es-MX" b="1"/>
              <a:t>Ejercicios</a:t>
            </a:r>
            <a:r>
              <a:rPr lang="es-MX"/>
              <a:t>:</a:t>
            </a:r>
          </a:p>
          <a:p>
            <a:pPr marL="457200" indent="-457200">
              <a:buFontTx/>
              <a:buAutoNum type="arabicPeriod"/>
            </a:pPr>
            <a:r>
              <a:rPr lang="es-MX"/>
              <a:t>Sea M un AFD</a:t>
            </a:r>
          </a:p>
          <a:p>
            <a:pPr marL="457200" indent="-457200"/>
            <a:r>
              <a:rPr lang="es-MX"/>
              <a:t>	 M: Q = {q</a:t>
            </a:r>
            <a:r>
              <a:rPr lang="es-MX" baseline="-25000"/>
              <a:t>0</a:t>
            </a:r>
            <a:r>
              <a:rPr lang="es-MX"/>
              <a:t>, q</a:t>
            </a:r>
            <a:r>
              <a:rPr lang="es-MX" baseline="-25000"/>
              <a:t>1</a:t>
            </a:r>
            <a:r>
              <a:rPr lang="es-MX"/>
              <a:t>, </a:t>
            </a:r>
            <a:r>
              <a:rPr lang="es-MX" baseline="-25000"/>
              <a:t> </a:t>
            </a:r>
            <a:r>
              <a:rPr lang="es-MX"/>
              <a:t>q</a:t>
            </a:r>
            <a:r>
              <a:rPr lang="es-MX" baseline="-25000"/>
              <a:t>2 </a:t>
            </a:r>
            <a:r>
              <a:rPr lang="es-MX"/>
              <a:t>}</a:t>
            </a:r>
          </a:p>
          <a:p>
            <a:pPr marL="457200" indent="-457200"/>
            <a:r>
              <a:rPr lang="es-MX"/>
              <a:t>	       </a:t>
            </a:r>
            <a:r>
              <a:rPr lang="es-MX">
                <a:latin typeface="Symbol" pitchFamily="18" charset="2"/>
              </a:rPr>
              <a:t>S = {</a:t>
            </a:r>
            <a:r>
              <a:rPr lang="es-MX"/>
              <a:t>a, b}</a:t>
            </a:r>
          </a:p>
          <a:p>
            <a:pPr marL="457200" indent="-457200"/>
            <a:r>
              <a:rPr lang="es-MX"/>
              <a:t>	       F = {q</a:t>
            </a:r>
            <a:r>
              <a:rPr lang="es-MX" baseline="-25000"/>
              <a:t>2</a:t>
            </a:r>
            <a:r>
              <a:rPr lang="es-MX"/>
              <a:t>}</a:t>
            </a:r>
            <a:endParaRPr lang="es-ES"/>
          </a:p>
        </p:txBody>
      </p:sp>
      <p:graphicFrame>
        <p:nvGraphicFramePr>
          <p:cNvPr id="52257" name="Group 33"/>
          <p:cNvGraphicFramePr>
            <a:graphicFrameLocks noGrp="1"/>
          </p:cNvGraphicFramePr>
          <p:nvPr/>
        </p:nvGraphicFramePr>
        <p:xfrm>
          <a:off x="4876800" y="1219200"/>
          <a:ext cx="2362200" cy="1950720"/>
        </p:xfrm>
        <a:graphic>
          <a:graphicData uri="http://schemas.openxmlformats.org/drawingml/2006/table">
            <a:tbl>
              <a:tblPr/>
              <a:tblGrid>
                <a:gridCol w="787400"/>
                <a:gridCol w="787400"/>
                <a:gridCol w="787400"/>
              </a:tblGrid>
              <a:tr h="412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800" b="1" i="1" u="none" strike="noStrike" cap="none" normalizeH="0" baseline="0" smtClean="0">
                          <a:ln>
                            <a:noFill/>
                          </a:ln>
                          <a:solidFill>
                            <a:schemeClr val="tx1"/>
                          </a:solidFill>
                          <a:effectLst/>
                          <a:latin typeface="Times New Roman" pitchFamily="18" charset="0"/>
                        </a:rPr>
                        <a:t>   </a:t>
                      </a:r>
                      <a:r>
                        <a:rPr kumimoji="0" lang="es-MX" sz="2400" b="1" i="1" u="none" strike="noStrike" cap="none" normalizeH="0" baseline="0" smtClean="0">
                          <a:ln>
                            <a:noFill/>
                          </a:ln>
                          <a:solidFill>
                            <a:schemeClr val="tx1"/>
                          </a:solidFill>
                          <a:effectLst/>
                          <a:latin typeface="Symbol" pitchFamily="18" charset="2"/>
                        </a:rPr>
                        <a:t>d</a:t>
                      </a:r>
                      <a:endParaRPr kumimoji="0" lang="es-ES" sz="2400" b="1" i="1" u="none" strike="noStrike" cap="none" normalizeH="0" baseline="0" smtClean="0">
                        <a:ln>
                          <a:noFill/>
                        </a:ln>
                        <a:solidFill>
                          <a:schemeClr val="tx1"/>
                        </a:solidFill>
                        <a:effectLst/>
                        <a:latin typeface="Symbol" pitchFamily="18"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800" b="1" i="1" u="none" strike="noStrike" cap="none" normalizeH="0" baseline="0" smtClean="0">
                          <a:ln>
                            <a:noFill/>
                          </a:ln>
                          <a:solidFill>
                            <a:schemeClr val="tx1"/>
                          </a:solidFill>
                          <a:effectLst/>
                          <a:latin typeface="Times New Roman" pitchFamily="18" charset="0"/>
                        </a:rPr>
                        <a:t>   a</a:t>
                      </a:r>
                      <a:endParaRPr kumimoji="0" lang="es-ES" sz="28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800" b="1" i="1" u="none" strike="noStrike" cap="none" normalizeH="0" baseline="0" smtClean="0">
                          <a:ln>
                            <a:noFill/>
                          </a:ln>
                          <a:solidFill>
                            <a:schemeClr val="tx1"/>
                          </a:solidFill>
                          <a:effectLst/>
                          <a:latin typeface="Times New Roman" pitchFamily="18" charset="0"/>
                        </a:rPr>
                        <a:t>   b</a:t>
                      </a:r>
                      <a:endParaRPr kumimoji="0" lang="es-ES" sz="28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12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400" b="1" i="1" u="none" strike="noStrike" cap="none" normalizeH="0" baseline="0" smtClean="0">
                          <a:ln>
                            <a:noFill/>
                          </a:ln>
                          <a:solidFill>
                            <a:schemeClr val="tx1"/>
                          </a:solidFill>
                          <a:effectLst/>
                          <a:latin typeface="Times New Roman" pitchFamily="18" charset="0"/>
                        </a:rPr>
                        <a:t>  q</a:t>
                      </a:r>
                      <a:r>
                        <a:rPr kumimoji="0" lang="es-MX" sz="2400" b="1" i="1" u="none" strike="noStrike" cap="none" normalizeH="0" baseline="-25000" smtClean="0">
                          <a:ln>
                            <a:noFill/>
                          </a:ln>
                          <a:solidFill>
                            <a:schemeClr val="tx1"/>
                          </a:solidFill>
                          <a:effectLst/>
                          <a:latin typeface="Times New Roman" pitchFamily="18" charset="0"/>
                        </a:rPr>
                        <a:t>0</a:t>
                      </a:r>
                      <a:endParaRPr kumimoji="0" lang="es-ES" sz="2400" b="1" i="1" u="none" strike="noStrike" cap="none" normalizeH="0" baseline="-2500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800" b="0" i="0" u="none" strike="noStrike" cap="none" normalizeH="0" baseline="0" smtClean="0">
                          <a:ln>
                            <a:noFill/>
                          </a:ln>
                          <a:solidFill>
                            <a:schemeClr val="tx1"/>
                          </a:solidFill>
                          <a:effectLst/>
                          <a:latin typeface="Times New Roman" pitchFamily="18" charset="0"/>
                        </a:rPr>
                        <a:t>  </a:t>
                      </a:r>
                      <a:r>
                        <a:rPr kumimoji="0" lang="es-MX" sz="2400" b="0" i="0" u="none" strike="noStrike" cap="none" normalizeH="0" baseline="0" smtClean="0">
                          <a:ln>
                            <a:noFill/>
                          </a:ln>
                          <a:solidFill>
                            <a:schemeClr val="tx1"/>
                          </a:solidFill>
                          <a:effectLst/>
                          <a:latin typeface="Times New Roman" pitchFamily="18" charset="0"/>
                        </a:rPr>
                        <a:t>q</a:t>
                      </a:r>
                      <a:r>
                        <a:rPr kumimoji="0" lang="es-MX" sz="2400" b="0" i="0" u="none" strike="noStrike" cap="none" normalizeH="0" baseline="-25000" smtClean="0">
                          <a:ln>
                            <a:noFill/>
                          </a:ln>
                          <a:solidFill>
                            <a:schemeClr val="tx1"/>
                          </a:solidFill>
                          <a:effectLst/>
                          <a:latin typeface="Times New Roman" pitchFamily="18" charset="0"/>
                        </a:rPr>
                        <a:t>0</a:t>
                      </a:r>
                      <a:endParaRPr kumimoji="0" lang="es-ES" sz="2400" b="0" i="0" u="none" strike="noStrike" cap="none" normalizeH="0" baseline="-2500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400" b="0" i="0" u="none" strike="noStrike" cap="none" normalizeH="0" baseline="0" smtClean="0">
                          <a:ln>
                            <a:noFill/>
                          </a:ln>
                          <a:solidFill>
                            <a:schemeClr val="tx1"/>
                          </a:solidFill>
                          <a:effectLst/>
                          <a:latin typeface="Times New Roman" pitchFamily="18" charset="0"/>
                        </a:rPr>
                        <a:t>  q</a:t>
                      </a:r>
                      <a:r>
                        <a:rPr kumimoji="0" lang="es-MX" sz="2400" b="0" i="0" u="none" strike="noStrike" cap="none" normalizeH="0" baseline="-25000" smtClean="0">
                          <a:ln>
                            <a:noFill/>
                          </a:ln>
                          <a:solidFill>
                            <a:schemeClr val="tx1"/>
                          </a:solidFill>
                          <a:effectLst/>
                          <a:latin typeface="Times New Roman" pitchFamily="18" charset="0"/>
                        </a:rPr>
                        <a:t>1</a:t>
                      </a:r>
                      <a:endParaRPr kumimoji="0" lang="es-ES" sz="2400" b="0" i="0" u="none" strike="noStrike" cap="none" normalizeH="0" baseline="-2500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400" b="1" i="1" u="none" strike="noStrike" cap="none" normalizeH="0" baseline="0" smtClean="0">
                          <a:ln>
                            <a:noFill/>
                          </a:ln>
                          <a:solidFill>
                            <a:schemeClr val="tx1"/>
                          </a:solidFill>
                          <a:effectLst/>
                          <a:latin typeface="Times New Roman" pitchFamily="18" charset="0"/>
                        </a:rPr>
                        <a:t>  q</a:t>
                      </a:r>
                      <a:r>
                        <a:rPr kumimoji="0" lang="es-MX" sz="2400" b="1" i="1" u="none" strike="noStrike" cap="none" normalizeH="0" baseline="-25000" smtClean="0">
                          <a:ln>
                            <a:noFill/>
                          </a:ln>
                          <a:solidFill>
                            <a:schemeClr val="tx1"/>
                          </a:solidFill>
                          <a:effectLst/>
                          <a:latin typeface="Times New Roman" pitchFamily="18" charset="0"/>
                        </a:rPr>
                        <a:t>1</a:t>
                      </a:r>
                      <a:endParaRPr kumimoji="0" lang="es-ES" sz="2400" b="1" i="1" u="none" strike="noStrike" cap="none" normalizeH="0" baseline="-2500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400" b="0" i="0" u="none" strike="noStrike" cap="none" normalizeH="0" baseline="0" smtClean="0">
                          <a:ln>
                            <a:noFill/>
                          </a:ln>
                          <a:solidFill>
                            <a:schemeClr val="tx1"/>
                          </a:solidFill>
                          <a:effectLst/>
                          <a:latin typeface="Times New Roman" pitchFamily="18" charset="0"/>
                        </a:rPr>
                        <a:t>  q</a:t>
                      </a:r>
                      <a:r>
                        <a:rPr kumimoji="0" lang="es-MX" sz="2400" b="0" i="0" u="none" strike="noStrike" cap="none" normalizeH="0" baseline="-25000" smtClean="0">
                          <a:ln>
                            <a:noFill/>
                          </a:ln>
                          <a:solidFill>
                            <a:schemeClr val="tx1"/>
                          </a:solidFill>
                          <a:effectLst/>
                          <a:latin typeface="Times New Roman" pitchFamily="18" charset="0"/>
                        </a:rPr>
                        <a:t>2</a:t>
                      </a:r>
                      <a:endParaRPr kumimoji="0" lang="es-ES" sz="2400" b="0" i="0" u="none" strike="noStrike" cap="none" normalizeH="0" baseline="-2500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400" b="0" i="0" u="none" strike="noStrike" cap="none" normalizeH="0" baseline="0" smtClean="0">
                          <a:ln>
                            <a:noFill/>
                          </a:ln>
                          <a:solidFill>
                            <a:schemeClr val="tx1"/>
                          </a:solidFill>
                          <a:effectLst/>
                          <a:latin typeface="Times New Roman" pitchFamily="18" charset="0"/>
                        </a:rPr>
                        <a:t>  q</a:t>
                      </a:r>
                      <a:r>
                        <a:rPr kumimoji="0" lang="es-MX" sz="2400" b="0" i="0" u="none" strike="noStrike" cap="none" normalizeH="0" baseline="-25000" smtClean="0">
                          <a:ln>
                            <a:noFill/>
                          </a:ln>
                          <a:solidFill>
                            <a:schemeClr val="tx1"/>
                          </a:solidFill>
                          <a:effectLst/>
                          <a:latin typeface="Times New Roman" pitchFamily="18" charset="0"/>
                        </a:rPr>
                        <a:t>1</a:t>
                      </a:r>
                      <a:endParaRPr kumimoji="0" lang="es-E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400" b="1" i="1" u="none" strike="noStrike" cap="none" normalizeH="0" baseline="0" smtClean="0">
                          <a:ln>
                            <a:noFill/>
                          </a:ln>
                          <a:solidFill>
                            <a:schemeClr val="tx1"/>
                          </a:solidFill>
                          <a:effectLst/>
                          <a:latin typeface="Times New Roman" pitchFamily="18" charset="0"/>
                        </a:rPr>
                        <a:t>  q</a:t>
                      </a:r>
                      <a:r>
                        <a:rPr kumimoji="0" lang="es-MX" sz="2400" b="1" i="1" u="none" strike="noStrike" cap="none" normalizeH="0" baseline="-25000" smtClean="0">
                          <a:ln>
                            <a:noFill/>
                          </a:ln>
                          <a:solidFill>
                            <a:schemeClr val="tx1"/>
                          </a:solidFill>
                          <a:effectLst/>
                          <a:latin typeface="Times New Roman" pitchFamily="18" charset="0"/>
                        </a:rPr>
                        <a:t>2</a:t>
                      </a:r>
                      <a:endParaRPr kumimoji="0" lang="es-ES" sz="2400" b="1" i="1" u="none" strike="noStrike" cap="none" normalizeH="0" baseline="-2500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400" b="0" i="0" u="none" strike="noStrike" cap="none" normalizeH="0" baseline="0" smtClean="0">
                          <a:ln>
                            <a:noFill/>
                          </a:ln>
                          <a:solidFill>
                            <a:schemeClr val="tx1"/>
                          </a:solidFill>
                          <a:effectLst/>
                          <a:latin typeface="Times New Roman" pitchFamily="18" charset="0"/>
                        </a:rPr>
                        <a:t>  q</a:t>
                      </a:r>
                      <a:r>
                        <a:rPr kumimoji="0" lang="es-MX" sz="2400" b="0" i="0" u="none" strike="noStrike" cap="none" normalizeH="0" baseline="-25000" smtClean="0">
                          <a:ln>
                            <a:noFill/>
                          </a:ln>
                          <a:solidFill>
                            <a:schemeClr val="tx1"/>
                          </a:solidFill>
                          <a:effectLst/>
                          <a:latin typeface="Times New Roman" pitchFamily="18" charset="0"/>
                        </a:rPr>
                        <a:t>2</a:t>
                      </a:r>
                      <a:endParaRPr kumimoji="0" lang="es-E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400" b="0" i="0" u="none" strike="noStrike" cap="none" normalizeH="0" baseline="0" smtClean="0">
                          <a:ln>
                            <a:noFill/>
                          </a:ln>
                          <a:solidFill>
                            <a:schemeClr val="tx1"/>
                          </a:solidFill>
                          <a:effectLst/>
                          <a:latin typeface="Times New Roman" pitchFamily="18" charset="0"/>
                        </a:rPr>
                        <a:t>  q</a:t>
                      </a:r>
                      <a:r>
                        <a:rPr kumimoji="0" lang="es-MX" sz="2400" b="0" i="0" u="none" strike="noStrike" cap="none" normalizeH="0" baseline="-25000" smtClean="0">
                          <a:ln>
                            <a:noFill/>
                          </a:ln>
                          <a:solidFill>
                            <a:schemeClr val="tx1"/>
                          </a:solidFill>
                          <a:effectLst/>
                          <a:latin typeface="Times New Roman" pitchFamily="18" charset="0"/>
                        </a:rPr>
                        <a:t>0</a:t>
                      </a:r>
                      <a:endParaRPr kumimoji="0" lang="es-E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2250" name="Text Box 26"/>
          <p:cNvSpPr txBox="1">
            <a:spLocks noChangeArrowheads="1"/>
          </p:cNvSpPr>
          <p:nvPr/>
        </p:nvSpPr>
        <p:spPr bwMode="auto">
          <a:xfrm>
            <a:off x="1066800" y="3352800"/>
            <a:ext cx="7524750" cy="2647950"/>
          </a:xfrm>
          <a:prstGeom prst="rect">
            <a:avLst/>
          </a:prstGeom>
          <a:noFill/>
          <a:ln w="9525">
            <a:noFill/>
            <a:miter lim="800000"/>
            <a:headEnd/>
            <a:tailEnd/>
          </a:ln>
          <a:effectLst/>
        </p:spPr>
        <p:txBody>
          <a:bodyPr wrap="none">
            <a:spAutoFit/>
          </a:bodyPr>
          <a:lstStyle/>
          <a:p>
            <a:pPr marL="457200" indent="-457200">
              <a:buFontTx/>
              <a:buAutoNum type="alphaLcParenR"/>
            </a:pPr>
            <a:r>
              <a:rPr lang="es-MX"/>
              <a:t>Realizar el diagrama de estados de M.</a:t>
            </a:r>
          </a:p>
          <a:p>
            <a:pPr marL="457200" indent="-457200">
              <a:buFontTx/>
              <a:buAutoNum type="alphaLcParenR"/>
            </a:pPr>
            <a:r>
              <a:rPr lang="es-MX"/>
              <a:t>Hacer las computaciones de M que procesan las cadenas</a:t>
            </a:r>
          </a:p>
          <a:p>
            <a:pPr marL="914400" lvl="1" indent="-457200">
              <a:buFontTx/>
              <a:buChar char="•"/>
            </a:pPr>
            <a:r>
              <a:rPr lang="es-MX"/>
              <a:t>abaa</a:t>
            </a:r>
          </a:p>
          <a:p>
            <a:pPr marL="914400" lvl="1" indent="-457200">
              <a:buFontTx/>
              <a:buChar char="•"/>
            </a:pPr>
            <a:r>
              <a:rPr lang="es-MX"/>
              <a:t>bbbabb</a:t>
            </a:r>
          </a:p>
          <a:p>
            <a:pPr marL="914400" lvl="1" indent="-457200">
              <a:buFontTx/>
              <a:buChar char="•"/>
            </a:pPr>
            <a:r>
              <a:rPr lang="es-MX"/>
              <a:t>Bababa</a:t>
            </a:r>
          </a:p>
          <a:p>
            <a:pPr marL="457200" indent="-457200">
              <a:buFontTx/>
              <a:buAutoNum type="alphaLcParenR"/>
            </a:pPr>
            <a:r>
              <a:rPr lang="es-MX"/>
              <a:t>¿Cuál de las cadenas anteriores son aceptados por M?</a:t>
            </a:r>
          </a:p>
          <a:p>
            <a:pPr marL="457200" indent="-457200">
              <a:buFontTx/>
              <a:buAutoNum type="alphaLcParenR"/>
            </a:pPr>
            <a:r>
              <a:rPr lang="es-MX"/>
              <a:t>Escribir la expresión regular para L(M)</a:t>
            </a:r>
            <a:endParaRPr lang="es-E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1127125" y="727075"/>
            <a:ext cx="7178675" cy="4473575"/>
          </a:xfrm>
          <a:prstGeom prst="rect">
            <a:avLst/>
          </a:prstGeom>
          <a:noFill/>
          <a:ln w="9525">
            <a:noFill/>
            <a:miter lim="800000"/>
            <a:headEnd/>
            <a:tailEnd/>
          </a:ln>
          <a:effectLst/>
        </p:spPr>
        <p:txBody>
          <a:bodyPr>
            <a:spAutoFit/>
          </a:bodyPr>
          <a:lstStyle/>
          <a:p>
            <a:r>
              <a:rPr lang="es-MX" b="1"/>
              <a:t>Ejercicios</a:t>
            </a:r>
            <a:r>
              <a:rPr lang="es-MX"/>
              <a:t>:</a:t>
            </a:r>
          </a:p>
          <a:p>
            <a:r>
              <a:rPr lang="es-MX"/>
              <a:t>2. Construye AFD en forma de diagrama de estados que</a:t>
            </a:r>
          </a:p>
          <a:p>
            <a:r>
              <a:rPr lang="es-MX"/>
              <a:t>    acepte el lenguaje descrito:</a:t>
            </a:r>
          </a:p>
          <a:p>
            <a:pPr lvl="1">
              <a:buFontTx/>
              <a:buChar char="•"/>
            </a:pPr>
            <a:r>
              <a:rPr lang="es-MX"/>
              <a:t> El conjunto de cadenas para alfabeto {a,b} en         donde la subcadena aa ocurra al menos dos veces.</a:t>
            </a:r>
          </a:p>
          <a:p>
            <a:pPr lvl="1">
              <a:buFontTx/>
              <a:buChar char="•"/>
            </a:pPr>
            <a:r>
              <a:rPr lang="es-MX"/>
              <a:t> El conjunto de cadenas para alfabeto {a,b,c} que comienzan con a, contienen exactamente dos b´s y terminan con cc.</a:t>
            </a:r>
          </a:p>
          <a:p>
            <a:pPr lvl="1">
              <a:buFontTx/>
              <a:buChar char="•"/>
            </a:pPr>
            <a:r>
              <a:rPr lang="es-MX"/>
              <a:t> (ab)*ba</a:t>
            </a:r>
          </a:p>
          <a:p>
            <a:pPr lvl="1">
              <a:buFontTx/>
              <a:buChar char="•"/>
            </a:pPr>
            <a:r>
              <a:rPr lang="es-MX"/>
              <a:t> (ab)*(ba)*</a:t>
            </a:r>
          </a:p>
          <a:p>
            <a:pPr lvl="1"/>
            <a:endParaRPr lang="es-MX"/>
          </a:p>
          <a:p>
            <a:pPr lvl="1">
              <a:buFontTx/>
              <a:buChar char="•"/>
            </a:pPr>
            <a:endParaRPr lang="es-E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974725" y="727075"/>
            <a:ext cx="7407275" cy="3785652"/>
          </a:xfrm>
          <a:prstGeom prst="rect">
            <a:avLst/>
          </a:prstGeom>
          <a:noFill/>
          <a:ln w="9525">
            <a:noFill/>
            <a:miter lim="800000"/>
            <a:headEnd/>
            <a:tailEnd/>
          </a:ln>
          <a:effectLst/>
        </p:spPr>
        <p:txBody>
          <a:bodyPr>
            <a:spAutoFit/>
          </a:bodyPr>
          <a:lstStyle/>
          <a:p>
            <a:r>
              <a:rPr lang="es-MX" b="1" dirty="0" smtClean="0"/>
              <a:t>Autómatas </a:t>
            </a:r>
            <a:r>
              <a:rPr lang="es-MX" b="1" dirty="0" err="1"/>
              <a:t>Finítos</a:t>
            </a:r>
            <a:r>
              <a:rPr lang="es-MX" b="1" dirty="0"/>
              <a:t> No </a:t>
            </a:r>
            <a:r>
              <a:rPr lang="es-MX" b="1" dirty="0" err="1"/>
              <a:t>determinísticos</a:t>
            </a:r>
            <a:r>
              <a:rPr lang="es-MX" b="1" dirty="0"/>
              <a:t> (AFN)</a:t>
            </a:r>
          </a:p>
          <a:p>
            <a:r>
              <a:rPr lang="es-MX" dirty="0"/>
              <a:t>La diferencia es el no determinismo de esta clase de autómatas. Esto se manifiesta en la función de transición que en los AFD significa moverse de un estado a otro bajo un símbolo de entrada. En un AFN la función de transición también contempla lo anterior, pero además contempla otras dos transiciones: moverse de un estado a varios estados bajo una sola entrada o símbolo; y moverse de un estado a otro bajo no entrada o símbolo. Estas tres transiciones se dan como:</a:t>
            </a:r>
            <a:endParaRPr lang="es-ES" dirty="0"/>
          </a:p>
        </p:txBody>
      </p:sp>
      <p:sp>
        <p:nvSpPr>
          <p:cNvPr id="54276" name="Oval 4"/>
          <p:cNvSpPr>
            <a:spLocks noChangeArrowheads="1"/>
          </p:cNvSpPr>
          <p:nvPr/>
        </p:nvSpPr>
        <p:spPr bwMode="auto">
          <a:xfrm>
            <a:off x="2590800" y="4953000"/>
            <a:ext cx="381000" cy="381000"/>
          </a:xfrm>
          <a:prstGeom prst="ellipse">
            <a:avLst/>
          </a:prstGeom>
          <a:noFill/>
          <a:ln w="9525">
            <a:solidFill>
              <a:schemeClr val="tx1"/>
            </a:solidFill>
            <a:round/>
            <a:headEnd/>
            <a:tailEnd/>
          </a:ln>
          <a:effectLst/>
        </p:spPr>
        <p:txBody>
          <a:bodyPr wrap="none" anchor="ctr"/>
          <a:lstStyle/>
          <a:p>
            <a:endParaRPr lang="en-US"/>
          </a:p>
        </p:txBody>
      </p:sp>
      <p:sp>
        <p:nvSpPr>
          <p:cNvPr id="54277" name="Line 5"/>
          <p:cNvSpPr>
            <a:spLocks noChangeShapeType="1"/>
          </p:cNvSpPr>
          <p:nvPr/>
        </p:nvSpPr>
        <p:spPr bwMode="auto">
          <a:xfrm>
            <a:off x="1981200" y="5105400"/>
            <a:ext cx="609600" cy="0"/>
          </a:xfrm>
          <a:prstGeom prst="line">
            <a:avLst/>
          </a:prstGeom>
          <a:noFill/>
          <a:ln w="9525">
            <a:solidFill>
              <a:schemeClr val="tx1"/>
            </a:solidFill>
            <a:round/>
            <a:headEnd/>
            <a:tailEnd type="triangle" w="med" len="med"/>
          </a:ln>
          <a:effectLst/>
        </p:spPr>
        <p:txBody>
          <a:bodyPr/>
          <a:lstStyle/>
          <a:p>
            <a:endParaRPr lang="en-US"/>
          </a:p>
        </p:txBody>
      </p:sp>
      <p:sp>
        <p:nvSpPr>
          <p:cNvPr id="54278" name="Text Box 6"/>
          <p:cNvSpPr txBox="1">
            <a:spLocks noChangeArrowheads="1"/>
          </p:cNvSpPr>
          <p:nvPr/>
        </p:nvSpPr>
        <p:spPr bwMode="auto">
          <a:xfrm>
            <a:off x="2133600" y="4821238"/>
            <a:ext cx="274638" cy="336550"/>
          </a:xfrm>
          <a:prstGeom prst="rect">
            <a:avLst/>
          </a:prstGeom>
          <a:noFill/>
          <a:ln w="9525">
            <a:noFill/>
            <a:miter lim="800000"/>
            <a:headEnd/>
            <a:tailEnd/>
          </a:ln>
          <a:effectLst/>
        </p:spPr>
        <p:txBody>
          <a:bodyPr wrap="none">
            <a:spAutoFit/>
          </a:bodyPr>
          <a:lstStyle/>
          <a:p>
            <a:r>
              <a:rPr lang="es-MX" sz="1600"/>
              <a:t>a</a:t>
            </a:r>
            <a:endParaRPr lang="es-ES" sz="1600"/>
          </a:p>
        </p:txBody>
      </p:sp>
      <p:sp>
        <p:nvSpPr>
          <p:cNvPr id="54279" name="Text Box 7"/>
          <p:cNvSpPr txBox="1">
            <a:spLocks noChangeArrowheads="1"/>
          </p:cNvSpPr>
          <p:nvPr/>
        </p:nvSpPr>
        <p:spPr bwMode="auto">
          <a:xfrm>
            <a:off x="1584325" y="4938713"/>
            <a:ext cx="355600" cy="336550"/>
          </a:xfrm>
          <a:prstGeom prst="rect">
            <a:avLst/>
          </a:prstGeom>
          <a:noFill/>
          <a:ln w="9525">
            <a:noFill/>
            <a:miter lim="800000"/>
            <a:headEnd/>
            <a:tailEnd/>
          </a:ln>
          <a:effectLst/>
        </p:spPr>
        <p:txBody>
          <a:bodyPr wrap="none">
            <a:spAutoFit/>
          </a:bodyPr>
          <a:lstStyle/>
          <a:p>
            <a:r>
              <a:rPr lang="es-MX" sz="1600"/>
              <a:t>q</a:t>
            </a:r>
            <a:r>
              <a:rPr lang="es-MX" sz="1600" baseline="-25000"/>
              <a:t>n</a:t>
            </a:r>
            <a:endParaRPr lang="es-ES" sz="1600" baseline="-25000"/>
          </a:p>
        </p:txBody>
      </p:sp>
      <p:sp>
        <p:nvSpPr>
          <p:cNvPr id="54280" name="Oval 8"/>
          <p:cNvSpPr>
            <a:spLocks noChangeArrowheads="1"/>
          </p:cNvSpPr>
          <p:nvPr/>
        </p:nvSpPr>
        <p:spPr bwMode="auto">
          <a:xfrm>
            <a:off x="1600200" y="4953000"/>
            <a:ext cx="381000" cy="381000"/>
          </a:xfrm>
          <a:prstGeom prst="ellipse">
            <a:avLst/>
          </a:prstGeom>
          <a:noFill/>
          <a:ln w="9525">
            <a:solidFill>
              <a:schemeClr val="tx1"/>
            </a:solidFill>
            <a:round/>
            <a:headEnd/>
            <a:tailEnd/>
          </a:ln>
          <a:effectLst/>
        </p:spPr>
        <p:txBody>
          <a:bodyPr wrap="none" anchor="ctr"/>
          <a:lstStyle/>
          <a:p>
            <a:endParaRPr lang="en-US"/>
          </a:p>
        </p:txBody>
      </p:sp>
      <p:sp>
        <p:nvSpPr>
          <p:cNvPr id="54281" name="Text Box 9"/>
          <p:cNvSpPr txBox="1">
            <a:spLocks noChangeArrowheads="1"/>
          </p:cNvSpPr>
          <p:nvPr/>
        </p:nvSpPr>
        <p:spPr bwMode="auto">
          <a:xfrm>
            <a:off x="2498725" y="5451475"/>
            <a:ext cx="184150" cy="457200"/>
          </a:xfrm>
          <a:prstGeom prst="rect">
            <a:avLst/>
          </a:prstGeom>
          <a:noFill/>
          <a:ln w="9525">
            <a:noFill/>
            <a:miter lim="800000"/>
            <a:headEnd/>
            <a:tailEnd/>
          </a:ln>
          <a:effectLst/>
        </p:spPr>
        <p:txBody>
          <a:bodyPr wrap="none">
            <a:spAutoFit/>
          </a:bodyPr>
          <a:lstStyle/>
          <a:p>
            <a:endParaRPr lang="es-MX"/>
          </a:p>
        </p:txBody>
      </p:sp>
      <p:sp>
        <p:nvSpPr>
          <p:cNvPr id="54282" name="Text Box 10"/>
          <p:cNvSpPr txBox="1">
            <a:spLocks noChangeArrowheads="1"/>
          </p:cNvSpPr>
          <p:nvPr/>
        </p:nvSpPr>
        <p:spPr bwMode="auto">
          <a:xfrm>
            <a:off x="2590800" y="4953000"/>
            <a:ext cx="323850" cy="701675"/>
          </a:xfrm>
          <a:prstGeom prst="rect">
            <a:avLst/>
          </a:prstGeom>
          <a:noFill/>
          <a:ln w="9525">
            <a:noFill/>
            <a:miter lim="800000"/>
            <a:headEnd/>
            <a:tailEnd/>
          </a:ln>
          <a:effectLst/>
        </p:spPr>
        <p:txBody>
          <a:bodyPr wrap="none">
            <a:spAutoFit/>
          </a:bodyPr>
          <a:lstStyle/>
          <a:p>
            <a:r>
              <a:rPr lang="es-MX" sz="1600"/>
              <a:t>q</a:t>
            </a:r>
            <a:r>
              <a:rPr lang="es-MX" sz="1600" baseline="-25000"/>
              <a:t>i</a:t>
            </a:r>
            <a:endParaRPr lang="es-ES" sz="1600" baseline="-25000"/>
          </a:p>
          <a:p>
            <a:endParaRPr lang="es-ES"/>
          </a:p>
        </p:txBody>
      </p:sp>
      <p:sp>
        <p:nvSpPr>
          <p:cNvPr id="54283" name="Oval 11"/>
          <p:cNvSpPr>
            <a:spLocks noChangeArrowheads="1"/>
          </p:cNvSpPr>
          <p:nvPr/>
        </p:nvSpPr>
        <p:spPr bwMode="auto">
          <a:xfrm>
            <a:off x="4648200" y="5562600"/>
            <a:ext cx="381000" cy="381000"/>
          </a:xfrm>
          <a:prstGeom prst="ellipse">
            <a:avLst/>
          </a:prstGeom>
          <a:noFill/>
          <a:ln w="9525">
            <a:solidFill>
              <a:schemeClr val="tx1"/>
            </a:solidFill>
            <a:round/>
            <a:headEnd/>
            <a:tailEnd/>
          </a:ln>
          <a:effectLst/>
        </p:spPr>
        <p:txBody>
          <a:bodyPr wrap="none" anchor="ctr"/>
          <a:lstStyle/>
          <a:p>
            <a:endParaRPr lang="en-US"/>
          </a:p>
        </p:txBody>
      </p:sp>
      <p:grpSp>
        <p:nvGrpSpPr>
          <p:cNvPr id="54284" name="Group 12"/>
          <p:cNvGrpSpPr>
            <a:grpSpLocks/>
          </p:cNvGrpSpPr>
          <p:nvPr/>
        </p:nvGrpSpPr>
        <p:grpSpPr bwMode="auto">
          <a:xfrm>
            <a:off x="3581400" y="4495800"/>
            <a:ext cx="1447800" cy="1235075"/>
            <a:chOff x="2256" y="2832"/>
            <a:chExt cx="912" cy="778"/>
          </a:xfrm>
        </p:grpSpPr>
        <p:sp>
          <p:nvSpPr>
            <p:cNvPr id="54285" name="Oval 13"/>
            <p:cNvSpPr>
              <a:spLocks noChangeArrowheads="1"/>
            </p:cNvSpPr>
            <p:nvPr/>
          </p:nvSpPr>
          <p:spPr bwMode="auto">
            <a:xfrm>
              <a:off x="2256" y="3168"/>
              <a:ext cx="240" cy="240"/>
            </a:xfrm>
            <a:prstGeom prst="ellipse">
              <a:avLst/>
            </a:prstGeom>
            <a:noFill/>
            <a:ln w="9525">
              <a:solidFill>
                <a:schemeClr val="tx1"/>
              </a:solidFill>
              <a:round/>
              <a:headEnd/>
              <a:tailEnd/>
            </a:ln>
            <a:effectLst/>
          </p:spPr>
          <p:txBody>
            <a:bodyPr wrap="none" anchor="ctr"/>
            <a:lstStyle/>
            <a:p>
              <a:endParaRPr lang="en-US"/>
            </a:p>
          </p:txBody>
        </p:sp>
        <p:sp>
          <p:nvSpPr>
            <p:cNvPr id="54286" name="Oval 14"/>
            <p:cNvSpPr>
              <a:spLocks noChangeArrowheads="1"/>
            </p:cNvSpPr>
            <p:nvPr/>
          </p:nvSpPr>
          <p:spPr bwMode="auto">
            <a:xfrm>
              <a:off x="2928" y="2832"/>
              <a:ext cx="240" cy="240"/>
            </a:xfrm>
            <a:prstGeom prst="ellipse">
              <a:avLst/>
            </a:prstGeom>
            <a:noFill/>
            <a:ln w="9525">
              <a:solidFill>
                <a:schemeClr val="tx1"/>
              </a:solidFill>
              <a:round/>
              <a:headEnd/>
              <a:tailEnd/>
            </a:ln>
            <a:effectLst/>
          </p:spPr>
          <p:txBody>
            <a:bodyPr wrap="none" anchor="ctr"/>
            <a:lstStyle/>
            <a:p>
              <a:endParaRPr lang="en-US"/>
            </a:p>
          </p:txBody>
        </p:sp>
        <p:sp>
          <p:nvSpPr>
            <p:cNvPr id="54287" name="Oval 15"/>
            <p:cNvSpPr>
              <a:spLocks noChangeArrowheads="1"/>
            </p:cNvSpPr>
            <p:nvPr/>
          </p:nvSpPr>
          <p:spPr bwMode="auto">
            <a:xfrm>
              <a:off x="2928" y="3168"/>
              <a:ext cx="240" cy="240"/>
            </a:xfrm>
            <a:prstGeom prst="ellipse">
              <a:avLst/>
            </a:prstGeom>
            <a:noFill/>
            <a:ln w="9525">
              <a:solidFill>
                <a:schemeClr val="tx1"/>
              </a:solidFill>
              <a:round/>
              <a:headEnd/>
              <a:tailEnd/>
            </a:ln>
            <a:effectLst/>
          </p:spPr>
          <p:txBody>
            <a:bodyPr wrap="none" anchor="ctr"/>
            <a:lstStyle/>
            <a:p>
              <a:endParaRPr lang="en-US"/>
            </a:p>
          </p:txBody>
        </p:sp>
        <p:sp>
          <p:nvSpPr>
            <p:cNvPr id="54288" name="Line 16"/>
            <p:cNvSpPr>
              <a:spLocks noChangeShapeType="1"/>
            </p:cNvSpPr>
            <p:nvPr/>
          </p:nvSpPr>
          <p:spPr bwMode="auto">
            <a:xfrm flipV="1">
              <a:off x="2448" y="2976"/>
              <a:ext cx="480" cy="240"/>
            </a:xfrm>
            <a:prstGeom prst="line">
              <a:avLst/>
            </a:prstGeom>
            <a:noFill/>
            <a:ln w="9525">
              <a:solidFill>
                <a:schemeClr val="tx1"/>
              </a:solidFill>
              <a:round/>
              <a:headEnd/>
              <a:tailEnd type="triangle" w="med" len="med"/>
            </a:ln>
            <a:effectLst/>
          </p:spPr>
          <p:txBody>
            <a:bodyPr/>
            <a:lstStyle/>
            <a:p>
              <a:endParaRPr lang="en-US"/>
            </a:p>
          </p:txBody>
        </p:sp>
        <p:sp>
          <p:nvSpPr>
            <p:cNvPr id="54289" name="Line 17"/>
            <p:cNvSpPr>
              <a:spLocks noChangeShapeType="1"/>
            </p:cNvSpPr>
            <p:nvPr/>
          </p:nvSpPr>
          <p:spPr bwMode="auto">
            <a:xfrm>
              <a:off x="2496" y="3264"/>
              <a:ext cx="432" cy="0"/>
            </a:xfrm>
            <a:prstGeom prst="line">
              <a:avLst/>
            </a:prstGeom>
            <a:noFill/>
            <a:ln w="9525">
              <a:solidFill>
                <a:schemeClr val="tx1"/>
              </a:solidFill>
              <a:round/>
              <a:headEnd/>
              <a:tailEnd type="triangle" w="med" len="med"/>
            </a:ln>
            <a:effectLst/>
          </p:spPr>
          <p:txBody>
            <a:bodyPr/>
            <a:lstStyle/>
            <a:p>
              <a:endParaRPr lang="en-US"/>
            </a:p>
          </p:txBody>
        </p:sp>
        <p:sp>
          <p:nvSpPr>
            <p:cNvPr id="54290" name="Line 18"/>
            <p:cNvSpPr>
              <a:spLocks noChangeShapeType="1"/>
            </p:cNvSpPr>
            <p:nvPr/>
          </p:nvSpPr>
          <p:spPr bwMode="auto">
            <a:xfrm>
              <a:off x="2496" y="3360"/>
              <a:ext cx="432" cy="240"/>
            </a:xfrm>
            <a:prstGeom prst="line">
              <a:avLst/>
            </a:prstGeom>
            <a:noFill/>
            <a:ln w="9525">
              <a:solidFill>
                <a:schemeClr val="tx1"/>
              </a:solidFill>
              <a:round/>
              <a:headEnd/>
              <a:tailEnd type="triangle" w="med" len="med"/>
            </a:ln>
            <a:effectLst/>
          </p:spPr>
          <p:txBody>
            <a:bodyPr/>
            <a:lstStyle/>
            <a:p>
              <a:endParaRPr lang="en-US"/>
            </a:p>
          </p:txBody>
        </p:sp>
        <p:sp>
          <p:nvSpPr>
            <p:cNvPr id="54291" name="Text Box 19"/>
            <p:cNvSpPr txBox="1">
              <a:spLocks noChangeArrowheads="1"/>
            </p:cNvSpPr>
            <p:nvPr/>
          </p:nvSpPr>
          <p:spPr bwMode="auto">
            <a:xfrm>
              <a:off x="2544" y="2880"/>
              <a:ext cx="173" cy="212"/>
            </a:xfrm>
            <a:prstGeom prst="rect">
              <a:avLst/>
            </a:prstGeom>
            <a:noFill/>
            <a:ln w="9525">
              <a:noFill/>
              <a:miter lim="800000"/>
              <a:headEnd/>
              <a:tailEnd/>
            </a:ln>
            <a:effectLst/>
          </p:spPr>
          <p:txBody>
            <a:bodyPr wrap="none">
              <a:spAutoFit/>
            </a:bodyPr>
            <a:lstStyle/>
            <a:p>
              <a:r>
                <a:rPr lang="es-MX" sz="1600"/>
                <a:t>a</a:t>
              </a:r>
              <a:endParaRPr lang="es-ES" sz="1600"/>
            </a:p>
          </p:txBody>
        </p:sp>
        <p:sp>
          <p:nvSpPr>
            <p:cNvPr id="54292" name="Text Box 20"/>
            <p:cNvSpPr txBox="1">
              <a:spLocks noChangeArrowheads="1"/>
            </p:cNvSpPr>
            <p:nvPr/>
          </p:nvSpPr>
          <p:spPr bwMode="auto">
            <a:xfrm>
              <a:off x="2688" y="3072"/>
              <a:ext cx="173" cy="212"/>
            </a:xfrm>
            <a:prstGeom prst="rect">
              <a:avLst/>
            </a:prstGeom>
            <a:noFill/>
            <a:ln w="9525">
              <a:noFill/>
              <a:miter lim="800000"/>
              <a:headEnd/>
              <a:tailEnd/>
            </a:ln>
            <a:effectLst/>
          </p:spPr>
          <p:txBody>
            <a:bodyPr wrap="none">
              <a:spAutoFit/>
            </a:bodyPr>
            <a:lstStyle/>
            <a:p>
              <a:r>
                <a:rPr lang="es-MX" sz="1600"/>
                <a:t>a</a:t>
              </a:r>
              <a:endParaRPr lang="es-ES" sz="1600"/>
            </a:p>
          </p:txBody>
        </p:sp>
        <p:sp>
          <p:nvSpPr>
            <p:cNvPr id="54293" name="Text Box 21"/>
            <p:cNvSpPr txBox="1">
              <a:spLocks noChangeArrowheads="1"/>
            </p:cNvSpPr>
            <p:nvPr/>
          </p:nvSpPr>
          <p:spPr bwMode="auto">
            <a:xfrm>
              <a:off x="2544" y="3216"/>
              <a:ext cx="173" cy="212"/>
            </a:xfrm>
            <a:prstGeom prst="rect">
              <a:avLst/>
            </a:prstGeom>
            <a:noFill/>
            <a:ln w="9525">
              <a:noFill/>
              <a:miter lim="800000"/>
              <a:headEnd/>
              <a:tailEnd/>
            </a:ln>
            <a:effectLst/>
          </p:spPr>
          <p:txBody>
            <a:bodyPr wrap="none">
              <a:spAutoFit/>
            </a:bodyPr>
            <a:lstStyle/>
            <a:p>
              <a:r>
                <a:rPr lang="es-MX" sz="1600"/>
                <a:t>a</a:t>
              </a:r>
              <a:endParaRPr lang="es-ES" sz="1600"/>
            </a:p>
          </p:txBody>
        </p:sp>
        <p:sp>
          <p:nvSpPr>
            <p:cNvPr id="54294" name="Text Box 22"/>
            <p:cNvSpPr txBox="1">
              <a:spLocks noChangeArrowheads="1"/>
            </p:cNvSpPr>
            <p:nvPr/>
          </p:nvSpPr>
          <p:spPr bwMode="auto">
            <a:xfrm>
              <a:off x="2256" y="3168"/>
              <a:ext cx="224" cy="442"/>
            </a:xfrm>
            <a:prstGeom prst="rect">
              <a:avLst/>
            </a:prstGeom>
            <a:noFill/>
            <a:ln w="9525">
              <a:noFill/>
              <a:miter lim="800000"/>
              <a:headEnd/>
              <a:tailEnd/>
            </a:ln>
            <a:effectLst/>
          </p:spPr>
          <p:txBody>
            <a:bodyPr wrap="none">
              <a:spAutoFit/>
            </a:bodyPr>
            <a:lstStyle/>
            <a:p>
              <a:r>
                <a:rPr lang="es-MX" sz="1600"/>
                <a:t>q</a:t>
              </a:r>
              <a:r>
                <a:rPr lang="es-MX" sz="1600" baseline="-25000"/>
                <a:t>n</a:t>
              </a:r>
              <a:endParaRPr lang="es-ES" sz="1600" baseline="-25000"/>
            </a:p>
            <a:p>
              <a:endParaRPr lang="es-ES"/>
            </a:p>
          </p:txBody>
        </p:sp>
        <p:sp>
          <p:nvSpPr>
            <p:cNvPr id="54295" name="Text Box 23"/>
            <p:cNvSpPr txBox="1">
              <a:spLocks noChangeArrowheads="1"/>
            </p:cNvSpPr>
            <p:nvPr/>
          </p:nvSpPr>
          <p:spPr bwMode="auto">
            <a:xfrm>
              <a:off x="2928" y="2832"/>
              <a:ext cx="204" cy="442"/>
            </a:xfrm>
            <a:prstGeom prst="rect">
              <a:avLst/>
            </a:prstGeom>
            <a:noFill/>
            <a:ln w="9525">
              <a:noFill/>
              <a:miter lim="800000"/>
              <a:headEnd/>
              <a:tailEnd/>
            </a:ln>
            <a:effectLst/>
          </p:spPr>
          <p:txBody>
            <a:bodyPr wrap="none">
              <a:spAutoFit/>
            </a:bodyPr>
            <a:lstStyle/>
            <a:p>
              <a:r>
                <a:rPr lang="es-MX" sz="1600"/>
                <a:t>q</a:t>
              </a:r>
              <a:r>
                <a:rPr lang="es-MX" sz="1600" baseline="-25000"/>
                <a:t>i</a:t>
              </a:r>
              <a:endParaRPr lang="es-ES" sz="1600" baseline="-25000"/>
            </a:p>
            <a:p>
              <a:endParaRPr lang="es-ES"/>
            </a:p>
          </p:txBody>
        </p:sp>
        <p:sp>
          <p:nvSpPr>
            <p:cNvPr id="54296" name="Text Box 24"/>
            <p:cNvSpPr txBox="1">
              <a:spLocks noChangeArrowheads="1"/>
            </p:cNvSpPr>
            <p:nvPr/>
          </p:nvSpPr>
          <p:spPr bwMode="auto">
            <a:xfrm>
              <a:off x="2928" y="3168"/>
              <a:ext cx="204" cy="442"/>
            </a:xfrm>
            <a:prstGeom prst="rect">
              <a:avLst/>
            </a:prstGeom>
            <a:noFill/>
            <a:ln w="9525">
              <a:noFill/>
              <a:miter lim="800000"/>
              <a:headEnd/>
              <a:tailEnd/>
            </a:ln>
            <a:effectLst/>
          </p:spPr>
          <p:txBody>
            <a:bodyPr wrap="none">
              <a:spAutoFit/>
            </a:bodyPr>
            <a:lstStyle/>
            <a:p>
              <a:r>
                <a:rPr lang="es-MX" sz="1600"/>
                <a:t>q</a:t>
              </a:r>
              <a:r>
                <a:rPr lang="es-MX" sz="1600" baseline="-25000"/>
                <a:t>j</a:t>
              </a:r>
              <a:endParaRPr lang="es-ES" sz="1600" baseline="-25000"/>
            </a:p>
            <a:p>
              <a:endParaRPr lang="es-ES"/>
            </a:p>
          </p:txBody>
        </p:sp>
      </p:grpSp>
      <p:sp>
        <p:nvSpPr>
          <p:cNvPr id="54298" name="Oval 26"/>
          <p:cNvSpPr>
            <a:spLocks noChangeArrowheads="1"/>
          </p:cNvSpPr>
          <p:nvPr/>
        </p:nvSpPr>
        <p:spPr bwMode="auto">
          <a:xfrm>
            <a:off x="6477000" y="4953000"/>
            <a:ext cx="381000" cy="381000"/>
          </a:xfrm>
          <a:prstGeom prst="ellipse">
            <a:avLst/>
          </a:prstGeom>
          <a:noFill/>
          <a:ln w="9525">
            <a:solidFill>
              <a:schemeClr val="tx1"/>
            </a:solidFill>
            <a:round/>
            <a:headEnd/>
            <a:tailEnd/>
          </a:ln>
          <a:effectLst/>
        </p:spPr>
        <p:txBody>
          <a:bodyPr wrap="none" anchor="ctr"/>
          <a:lstStyle/>
          <a:p>
            <a:endParaRPr lang="en-US"/>
          </a:p>
        </p:txBody>
      </p:sp>
      <p:sp>
        <p:nvSpPr>
          <p:cNvPr id="54299" name="Text Box 27"/>
          <p:cNvSpPr txBox="1">
            <a:spLocks noChangeArrowheads="1"/>
          </p:cNvSpPr>
          <p:nvPr/>
        </p:nvSpPr>
        <p:spPr bwMode="auto">
          <a:xfrm>
            <a:off x="6477000" y="4953000"/>
            <a:ext cx="355600" cy="701675"/>
          </a:xfrm>
          <a:prstGeom prst="rect">
            <a:avLst/>
          </a:prstGeom>
          <a:noFill/>
          <a:ln w="9525">
            <a:noFill/>
            <a:miter lim="800000"/>
            <a:headEnd/>
            <a:tailEnd/>
          </a:ln>
          <a:effectLst/>
        </p:spPr>
        <p:txBody>
          <a:bodyPr wrap="none">
            <a:spAutoFit/>
          </a:bodyPr>
          <a:lstStyle/>
          <a:p>
            <a:r>
              <a:rPr lang="es-MX" sz="1600"/>
              <a:t>q</a:t>
            </a:r>
            <a:r>
              <a:rPr lang="es-MX" sz="1600" baseline="-25000"/>
              <a:t>n</a:t>
            </a:r>
            <a:endParaRPr lang="es-ES" sz="1600" baseline="-25000"/>
          </a:p>
          <a:p>
            <a:endParaRPr lang="es-E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762000" y="914400"/>
            <a:ext cx="7559675" cy="3743325"/>
          </a:xfrm>
          <a:prstGeom prst="rect">
            <a:avLst/>
          </a:prstGeom>
          <a:noFill/>
          <a:ln w="9525">
            <a:noFill/>
            <a:miter lim="800000"/>
            <a:headEnd/>
            <a:tailEnd/>
          </a:ln>
          <a:effectLst/>
        </p:spPr>
        <p:txBody>
          <a:bodyPr>
            <a:spAutoFit/>
          </a:bodyPr>
          <a:lstStyle/>
          <a:p>
            <a:r>
              <a:rPr lang="es-MX"/>
              <a:t>La relación entre AFD y AFN se sumariza con la siguiente frase: “Cada AFD es AFN”. La función de transición de un AFD especifíca exactamente que con una entrada solo se puede ir a un estado. Mientras en un AFN con una entrada se puede ir a cero, uno o mas estados. Esto quiere decir que la familia de AFDs es un subconjunto de los AFN.</a:t>
            </a:r>
          </a:p>
          <a:p>
            <a:endParaRPr lang="es-MX"/>
          </a:p>
          <a:p>
            <a:r>
              <a:rPr lang="es-MX"/>
              <a:t>Una cadena de entrada  para un AFN puede generar distintas computaciones. En unos casos el automata para (halt) sin aceptar la cadena, en otros la rechaza o las acepta.</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974725" y="650875"/>
            <a:ext cx="6721475" cy="2647950"/>
          </a:xfrm>
          <a:prstGeom prst="rect">
            <a:avLst/>
          </a:prstGeom>
          <a:noFill/>
          <a:ln w="9525">
            <a:noFill/>
            <a:miter lim="800000"/>
            <a:headEnd/>
            <a:tailEnd/>
          </a:ln>
          <a:effectLst/>
        </p:spPr>
        <p:txBody>
          <a:bodyPr>
            <a:spAutoFit/>
          </a:bodyPr>
          <a:lstStyle/>
          <a:p>
            <a:r>
              <a:rPr lang="es-MX" b="1"/>
              <a:t>Ejemplo</a:t>
            </a:r>
            <a:r>
              <a:rPr lang="es-MX"/>
              <a:t>: El AFN </a:t>
            </a:r>
            <a:r>
              <a:rPr lang="es-MX" b="1"/>
              <a:t>M</a:t>
            </a:r>
            <a:r>
              <a:rPr lang="es-MX"/>
              <a:t> para la cadena ababb con tres diferentes computaciones.</a:t>
            </a:r>
          </a:p>
          <a:p>
            <a:endParaRPr lang="es-MX"/>
          </a:p>
          <a:p>
            <a:r>
              <a:rPr lang="es-MX"/>
              <a:t>M: Q = {q</a:t>
            </a:r>
            <a:r>
              <a:rPr lang="es-MX" baseline="-25000"/>
              <a:t>0</a:t>
            </a:r>
            <a:r>
              <a:rPr lang="es-MX"/>
              <a:t>, q</a:t>
            </a:r>
            <a:r>
              <a:rPr lang="es-MX" baseline="-25000"/>
              <a:t>1</a:t>
            </a:r>
            <a:r>
              <a:rPr lang="es-MX"/>
              <a:t>, </a:t>
            </a:r>
            <a:r>
              <a:rPr lang="es-MX" baseline="-25000"/>
              <a:t> </a:t>
            </a:r>
            <a:r>
              <a:rPr lang="es-MX"/>
              <a:t>q</a:t>
            </a:r>
            <a:r>
              <a:rPr lang="es-MX" baseline="-25000"/>
              <a:t>2 </a:t>
            </a:r>
            <a:r>
              <a:rPr lang="es-MX"/>
              <a:t>}</a:t>
            </a:r>
          </a:p>
          <a:p>
            <a:r>
              <a:rPr lang="es-MX">
                <a:latin typeface="Symbol" pitchFamily="18" charset="2"/>
              </a:rPr>
              <a:t>      S = {</a:t>
            </a:r>
            <a:r>
              <a:rPr lang="es-MX"/>
              <a:t>a, b}</a:t>
            </a:r>
          </a:p>
          <a:p>
            <a:r>
              <a:rPr lang="es-MX"/>
              <a:t>      F = {q</a:t>
            </a:r>
            <a:r>
              <a:rPr lang="es-MX" baseline="-25000"/>
              <a:t>2</a:t>
            </a:r>
            <a:r>
              <a:rPr lang="es-MX"/>
              <a:t>}</a:t>
            </a:r>
            <a:endParaRPr lang="es-ES"/>
          </a:p>
          <a:p>
            <a:endParaRPr lang="es-ES"/>
          </a:p>
        </p:txBody>
      </p:sp>
      <p:graphicFrame>
        <p:nvGraphicFramePr>
          <p:cNvPr id="56323" name="Group 3"/>
          <p:cNvGraphicFramePr>
            <a:graphicFrameLocks noGrp="1"/>
          </p:cNvGraphicFramePr>
          <p:nvPr/>
        </p:nvGraphicFramePr>
        <p:xfrm>
          <a:off x="4800600" y="1600200"/>
          <a:ext cx="3048000" cy="1950720"/>
        </p:xfrm>
        <a:graphic>
          <a:graphicData uri="http://schemas.openxmlformats.org/drawingml/2006/table">
            <a:tbl>
              <a:tblPr/>
              <a:tblGrid>
                <a:gridCol w="900113"/>
                <a:gridCol w="900112"/>
                <a:gridCol w="1247775"/>
              </a:tblGrid>
              <a:tr h="412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800" b="1" i="1" u="none" strike="noStrike" cap="none" normalizeH="0" baseline="0" smtClean="0">
                          <a:ln>
                            <a:noFill/>
                          </a:ln>
                          <a:solidFill>
                            <a:schemeClr val="tx1"/>
                          </a:solidFill>
                          <a:effectLst/>
                          <a:latin typeface="Times New Roman" pitchFamily="18" charset="0"/>
                        </a:rPr>
                        <a:t>   </a:t>
                      </a:r>
                      <a:r>
                        <a:rPr kumimoji="0" lang="es-MX" sz="2400" b="1" i="1" u="none" strike="noStrike" cap="none" normalizeH="0" baseline="0" smtClean="0">
                          <a:ln>
                            <a:noFill/>
                          </a:ln>
                          <a:solidFill>
                            <a:schemeClr val="tx1"/>
                          </a:solidFill>
                          <a:effectLst/>
                          <a:latin typeface="Symbol" pitchFamily="18" charset="2"/>
                        </a:rPr>
                        <a:t>d</a:t>
                      </a:r>
                      <a:endParaRPr kumimoji="0" lang="es-ES" sz="2400" b="1" i="1" u="none" strike="noStrike" cap="none" normalizeH="0" baseline="0" smtClean="0">
                        <a:ln>
                          <a:noFill/>
                        </a:ln>
                        <a:solidFill>
                          <a:schemeClr val="tx1"/>
                        </a:solidFill>
                        <a:effectLst/>
                        <a:latin typeface="Symbol" pitchFamily="18"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800" b="1" i="1" u="none" strike="noStrike" cap="none" normalizeH="0" baseline="0" smtClean="0">
                          <a:ln>
                            <a:noFill/>
                          </a:ln>
                          <a:solidFill>
                            <a:schemeClr val="tx1"/>
                          </a:solidFill>
                          <a:effectLst/>
                          <a:latin typeface="Times New Roman" pitchFamily="18" charset="0"/>
                        </a:rPr>
                        <a:t>   a</a:t>
                      </a:r>
                      <a:endParaRPr kumimoji="0" lang="es-ES" sz="28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800" b="1" i="1" u="none" strike="noStrike" cap="none" normalizeH="0" baseline="0" smtClean="0">
                          <a:ln>
                            <a:noFill/>
                          </a:ln>
                          <a:solidFill>
                            <a:schemeClr val="tx1"/>
                          </a:solidFill>
                          <a:effectLst/>
                          <a:latin typeface="Times New Roman" pitchFamily="18" charset="0"/>
                        </a:rPr>
                        <a:t>   b</a:t>
                      </a:r>
                      <a:endParaRPr kumimoji="0" lang="es-ES" sz="28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12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400" b="1" i="1" u="none" strike="noStrike" cap="none" normalizeH="0" baseline="0" smtClean="0">
                          <a:ln>
                            <a:noFill/>
                          </a:ln>
                          <a:solidFill>
                            <a:schemeClr val="tx1"/>
                          </a:solidFill>
                          <a:effectLst/>
                          <a:latin typeface="Times New Roman" pitchFamily="18" charset="0"/>
                        </a:rPr>
                        <a:t>  q</a:t>
                      </a:r>
                      <a:r>
                        <a:rPr kumimoji="0" lang="es-MX" sz="2400" b="1" i="1" u="none" strike="noStrike" cap="none" normalizeH="0" baseline="-25000" smtClean="0">
                          <a:ln>
                            <a:noFill/>
                          </a:ln>
                          <a:solidFill>
                            <a:schemeClr val="tx1"/>
                          </a:solidFill>
                          <a:effectLst/>
                          <a:latin typeface="Times New Roman" pitchFamily="18" charset="0"/>
                        </a:rPr>
                        <a:t>0</a:t>
                      </a:r>
                      <a:endParaRPr kumimoji="0" lang="es-ES" sz="2400" b="1" i="1" u="none" strike="noStrike" cap="none" normalizeH="0" baseline="-2500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800" b="0" i="0" u="none" strike="noStrike" cap="none" normalizeH="0" baseline="0" smtClean="0">
                          <a:ln>
                            <a:noFill/>
                          </a:ln>
                          <a:solidFill>
                            <a:schemeClr val="tx1"/>
                          </a:solidFill>
                          <a:effectLst/>
                          <a:latin typeface="Times New Roman" pitchFamily="18" charset="0"/>
                        </a:rPr>
                        <a:t>  </a:t>
                      </a:r>
                      <a:r>
                        <a:rPr kumimoji="0" lang="es-MX" sz="2400" b="0" i="0" u="none" strike="noStrike" cap="none" normalizeH="0" baseline="0" smtClean="0">
                          <a:ln>
                            <a:noFill/>
                          </a:ln>
                          <a:solidFill>
                            <a:schemeClr val="tx1"/>
                          </a:solidFill>
                          <a:effectLst/>
                          <a:latin typeface="Times New Roman" pitchFamily="18" charset="0"/>
                        </a:rPr>
                        <a:t>q</a:t>
                      </a:r>
                      <a:r>
                        <a:rPr kumimoji="0" lang="es-MX" sz="2400" b="0" i="0" u="none" strike="noStrike" cap="none" normalizeH="0" baseline="-25000" smtClean="0">
                          <a:ln>
                            <a:noFill/>
                          </a:ln>
                          <a:solidFill>
                            <a:schemeClr val="tx1"/>
                          </a:solidFill>
                          <a:effectLst/>
                          <a:latin typeface="Times New Roman" pitchFamily="18" charset="0"/>
                        </a:rPr>
                        <a:t>0</a:t>
                      </a:r>
                      <a:endParaRPr kumimoji="0" lang="es-ES" sz="2400" b="0" i="0" u="none" strike="noStrike" cap="none" normalizeH="0" baseline="-2500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400" b="0" i="0" u="none" strike="noStrike" cap="none" normalizeH="0" baseline="0" smtClean="0">
                          <a:ln>
                            <a:noFill/>
                          </a:ln>
                          <a:solidFill>
                            <a:schemeClr val="tx1"/>
                          </a:solidFill>
                          <a:effectLst/>
                          <a:latin typeface="Times New Roman" pitchFamily="18" charset="0"/>
                        </a:rPr>
                        <a:t>  {q</a:t>
                      </a:r>
                      <a:r>
                        <a:rPr kumimoji="0" lang="es-MX" sz="2400" b="0" i="0" u="none" strike="noStrike" cap="none" normalizeH="0" baseline="-25000" smtClean="0">
                          <a:ln>
                            <a:noFill/>
                          </a:ln>
                          <a:solidFill>
                            <a:schemeClr val="tx1"/>
                          </a:solidFill>
                          <a:effectLst/>
                          <a:latin typeface="Times New Roman" pitchFamily="18" charset="0"/>
                        </a:rPr>
                        <a:t>0,</a:t>
                      </a:r>
                      <a:r>
                        <a:rPr kumimoji="0" lang="es-MX" sz="2400" b="0" i="0" u="none" strike="noStrike" cap="none" normalizeH="0" baseline="0" smtClean="0">
                          <a:ln>
                            <a:noFill/>
                          </a:ln>
                          <a:solidFill>
                            <a:schemeClr val="tx1"/>
                          </a:solidFill>
                          <a:effectLst/>
                          <a:latin typeface="Times New Roman" pitchFamily="18" charset="0"/>
                        </a:rPr>
                        <a:t> q</a:t>
                      </a:r>
                      <a:r>
                        <a:rPr kumimoji="0" lang="es-MX" sz="2400" b="0" i="0" u="none" strike="noStrike" cap="none" normalizeH="0" baseline="-25000" smtClean="0">
                          <a:ln>
                            <a:noFill/>
                          </a:ln>
                          <a:solidFill>
                            <a:schemeClr val="tx1"/>
                          </a:solidFill>
                          <a:effectLst/>
                          <a:latin typeface="Times New Roman" pitchFamily="18" charset="0"/>
                        </a:rPr>
                        <a:t>1}</a:t>
                      </a:r>
                      <a:endParaRPr kumimoji="0" lang="es-ES" sz="2400" b="0" i="0" u="none" strike="noStrike" cap="none" normalizeH="0" baseline="-2500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400" b="1" i="1" u="none" strike="noStrike" cap="none" normalizeH="0" baseline="0" smtClean="0">
                          <a:ln>
                            <a:noFill/>
                          </a:ln>
                          <a:solidFill>
                            <a:schemeClr val="tx1"/>
                          </a:solidFill>
                          <a:effectLst/>
                          <a:latin typeface="Times New Roman" pitchFamily="18" charset="0"/>
                        </a:rPr>
                        <a:t>  q</a:t>
                      </a:r>
                      <a:r>
                        <a:rPr kumimoji="0" lang="es-MX" sz="2400" b="1" i="1" u="none" strike="noStrike" cap="none" normalizeH="0" baseline="-25000" smtClean="0">
                          <a:ln>
                            <a:noFill/>
                          </a:ln>
                          <a:solidFill>
                            <a:schemeClr val="tx1"/>
                          </a:solidFill>
                          <a:effectLst/>
                          <a:latin typeface="Times New Roman" pitchFamily="18" charset="0"/>
                        </a:rPr>
                        <a:t>1</a:t>
                      </a:r>
                      <a:endParaRPr kumimoji="0" lang="es-ES" sz="2400" b="1" i="1" u="none" strike="noStrike" cap="none" normalizeH="0" baseline="-2500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400" b="0" i="0" u="none" strike="noStrike" cap="none" normalizeH="0" baseline="0" smtClean="0">
                          <a:ln>
                            <a:noFill/>
                          </a:ln>
                          <a:solidFill>
                            <a:schemeClr val="tx1"/>
                          </a:solidFill>
                          <a:effectLst/>
                          <a:latin typeface="Times New Roman" pitchFamily="18" charset="0"/>
                        </a:rPr>
                        <a:t>  0</a:t>
                      </a:r>
                      <a:endParaRPr kumimoji="0" lang="es-ES" sz="2400" b="0" i="0" u="none" strike="noStrike" cap="none" normalizeH="0" baseline="-2500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400" b="0" i="0" u="none" strike="noStrike" cap="none" normalizeH="0" baseline="0" smtClean="0">
                          <a:ln>
                            <a:noFill/>
                          </a:ln>
                          <a:solidFill>
                            <a:schemeClr val="tx1"/>
                          </a:solidFill>
                          <a:effectLst/>
                          <a:latin typeface="Times New Roman" pitchFamily="18" charset="0"/>
                        </a:rPr>
                        <a:t> q</a:t>
                      </a:r>
                      <a:r>
                        <a:rPr kumimoji="0" lang="es-MX" sz="2400" b="0" i="0" u="none" strike="noStrike" cap="none" normalizeH="0" baseline="-25000" smtClean="0">
                          <a:ln>
                            <a:noFill/>
                          </a:ln>
                          <a:solidFill>
                            <a:schemeClr val="tx1"/>
                          </a:solidFill>
                          <a:effectLst/>
                          <a:latin typeface="Times New Roman" pitchFamily="18" charset="0"/>
                        </a:rPr>
                        <a:t>2</a:t>
                      </a:r>
                      <a:endParaRPr kumimoji="0" lang="es-ES" sz="2400" b="0" i="0" u="none" strike="noStrike" cap="none" normalizeH="0" baseline="-2500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400" b="1" i="1" u="none" strike="noStrike" cap="none" normalizeH="0" baseline="0" smtClean="0">
                          <a:ln>
                            <a:noFill/>
                          </a:ln>
                          <a:solidFill>
                            <a:schemeClr val="tx1"/>
                          </a:solidFill>
                          <a:effectLst/>
                          <a:latin typeface="Times New Roman" pitchFamily="18" charset="0"/>
                        </a:rPr>
                        <a:t>  q</a:t>
                      </a:r>
                      <a:r>
                        <a:rPr kumimoji="0" lang="es-MX" sz="2400" b="1" i="1" u="none" strike="noStrike" cap="none" normalizeH="0" baseline="-25000" smtClean="0">
                          <a:ln>
                            <a:noFill/>
                          </a:ln>
                          <a:solidFill>
                            <a:schemeClr val="tx1"/>
                          </a:solidFill>
                          <a:effectLst/>
                          <a:latin typeface="Times New Roman" pitchFamily="18" charset="0"/>
                        </a:rPr>
                        <a:t>2</a:t>
                      </a:r>
                      <a:endParaRPr kumimoji="0" lang="es-ES" sz="2400" b="1" i="1" u="none" strike="noStrike" cap="none" normalizeH="0" baseline="-2500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400" b="0" i="0" u="none" strike="noStrike" cap="none" normalizeH="0" baseline="0" smtClean="0">
                          <a:ln>
                            <a:noFill/>
                          </a:ln>
                          <a:solidFill>
                            <a:schemeClr val="tx1"/>
                          </a:solidFill>
                          <a:effectLst/>
                          <a:latin typeface="Times New Roman" pitchFamily="18" charset="0"/>
                        </a:rPr>
                        <a:t>  0</a:t>
                      </a:r>
                      <a:endParaRPr kumimoji="0" lang="es-E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400" b="0" i="0" u="none" strike="noStrike" cap="none" normalizeH="0" baseline="0" smtClean="0">
                          <a:ln>
                            <a:noFill/>
                          </a:ln>
                          <a:solidFill>
                            <a:schemeClr val="tx1"/>
                          </a:solidFill>
                          <a:effectLst/>
                          <a:latin typeface="Times New Roman" pitchFamily="18" charset="0"/>
                        </a:rPr>
                        <a:t>  0</a:t>
                      </a:r>
                      <a:endParaRPr kumimoji="0" lang="es-E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6345" name="Text Box 25"/>
          <p:cNvSpPr txBox="1">
            <a:spLocks noChangeArrowheads="1"/>
          </p:cNvSpPr>
          <p:nvPr/>
        </p:nvSpPr>
        <p:spPr bwMode="auto">
          <a:xfrm>
            <a:off x="1203325" y="4156075"/>
            <a:ext cx="1571625" cy="2282825"/>
          </a:xfrm>
          <a:prstGeom prst="rect">
            <a:avLst/>
          </a:prstGeom>
          <a:noFill/>
          <a:ln w="9525">
            <a:noFill/>
            <a:miter lim="800000"/>
            <a:headEnd/>
            <a:tailEnd/>
          </a:ln>
          <a:effectLst/>
        </p:spPr>
        <p:txBody>
          <a:bodyPr wrap="none">
            <a:spAutoFit/>
          </a:bodyPr>
          <a:lstStyle/>
          <a:p>
            <a:r>
              <a:rPr lang="es-MX"/>
              <a:t> [q</a:t>
            </a:r>
            <a:r>
              <a:rPr lang="es-MX" baseline="-25000"/>
              <a:t>0 </a:t>
            </a:r>
            <a:r>
              <a:rPr lang="es-MX"/>
              <a:t>,ababb]</a:t>
            </a:r>
          </a:p>
          <a:p>
            <a:r>
              <a:rPr lang="es-MX"/>
              <a:t>-[q</a:t>
            </a:r>
            <a:r>
              <a:rPr lang="es-MX" baseline="-25000"/>
              <a:t>0</a:t>
            </a:r>
            <a:r>
              <a:rPr lang="es-MX"/>
              <a:t> ,babb]</a:t>
            </a:r>
          </a:p>
          <a:p>
            <a:r>
              <a:rPr lang="es-MX"/>
              <a:t>-[q</a:t>
            </a:r>
            <a:r>
              <a:rPr lang="es-MX" baseline="-25000"/>
              <a:t>0</a:t>
            </a:r>
            <a:r>
              <a:rPr lang="es-MX"/>
              <a:t> ,abb]</a:t>
            </a:r>
          </a:p>
          <a:p>
            <a:r>
              <a:rPr lang="es-MX"/>
              <a:t>-[q</a:t>
            </a:r>
            <a:r>
              <a:rPr lang="es-MX" baseline="-25000"/>
              <a:t>0</a:t>
            </a:r>
            <a:r>
              <a:rPr lang="es-MX"/>
              <a:t> ,bb]</a:t>
            </a:r>
          </a:p>
          <a:p>
            <a:r>
              <a:rPr lang="es-MX"/>
              <a:t>-[q</a:t>
            </a:r>
            <a:r>
              <a:rPr lang="es-MX" baseline="-25000"/>
              <a:t>0</a:t>
            </a:r>
            <a:r>
              <a:rPr lang="es-MX"/>
              <a:t> ,b]</a:t>
            </a:r>
          </a:p>
          <a:p>
            <a:r>
              <a:rPr lang="es-MX"/>
              <a:t>-[q</a:t>
            </a:r>
            <a:r>
              <a:rPr lang="es-MX" baseline="-25000"/>
              <a:t>0</a:t>
            </a:r>
            <a:r>
              <a:rPr lang="es-MX"/>
              <a:t> , </a:t>
            </a:r>
            <a:r>
              <a:rPr lang="es-MX">
                <a:latin typeface="Symbol" pitchFamily="18" charset="2"/>
              </a:rPr>
              <a:t>l</a:t>
            </a:r>
            <a:r>
              <a:rPr lang="es-MX"/>
              <a:t>]</a:t>
            </a:r>
            <a:endParaRPr lang="es-ES"/>
          </a:p>
        </p:txBody>
      </p:sp>
      <p:sp>
        <p:nvSpPr>
          <p:cNvPr id="56347" name="Text Box 27"/>
          <p:cNvSpPr txBox="1">
            <a:spLocks noChangeArrowheads="1"/>
          </p:cNvSpPr>
          <p:nvPr/>
        </p:nvSpPr>
        <p:spPr bwMode="auto">
          <a:xfrm>
            <a:off x="3184525" y="4156075"/>
            <a:ext cx="1571625" cy="1187450"/>
          </a:xfrm>
          <a:prstGeom prst="rect">
            <a:avLst/>
          </a:prstGeom>
          <a:noFill/>
          <a:ln w="9525">
            <a:noFill/>
            <a:miter lim="800000"/>
            <a:headEnd/>
            <a:tailEnd/>
          </a:ln>
          <a:effectLst/>
        </p:spPr>
        <p:txBody>
          <a:bodyPr wrap="none">
            <a:spAutoFit/>
          </a:bodyPr>
          <a:lstStyle/>
          <a:p>
            <a:r>
              <a:rPr lang="es-MX"/>
              <a:t> [q</a:t>
            </a:r>
            <a:r>
              <a:rPr lang="es-MX" baseline="-25000"/>
              <a:t>0 </a:t>
            </a:r>
            <a:r>
              <a:rPr lang="es-MX"/>
              <a:t>,ababb]</a:t>
            </a:r>
          </a:p>
          <a:p>
            <a:r>
              <a:rPr lang="es-MX"/>
              <a:t>-[q</a:t>
            </a:r>
            <a:r>
              <a:rPr lang="es-MX" baseline="-25000"/>
              <a:t>0 </a:t>
            </a:r>
            <a:r>
              <a:rPr lang="es-MX"/>
              <a:t>,babb]</a:t>
            </a:r>
          </a:p>
          <a:p>
            <a:r>
              <a:rPr lang="es-MX"/>
              <a:t>-[q</a:t>
            </a:r>
            <a:r>
              <a:rPr lang="es-MX" baseline="-25000"/>
              <a:t>1 </a:t>
            </a:r>
            <a:r>
              <a:rPr lang="es-MX"/>
              <a:t>,abb]</a:t>
            </a:r>
            <a:endParaRPr lang="es-ES"/>
          </a:p>
        </p:txBody>
      </p:sp>
      <p:sp>
        <p:nvSpPr>
          <p:cNvPr id="56348" name="Text Box 28"/>
          <p:cNvSpPr txBox="1">
            <a:spLocks noChangeArrowheads="1"/>
          </p:cNvSpPr>
          <p:nvPr/>
        </p:nvSpPr>
        <p:spPr bwMode="auto">
          <a:xfrm>
            <a:off x="5318125" y="4156075"/>
            <a:ext cx="1647825" cy="2282825"/>
          </a:xfrm>
          <a:prstGeom prst="rect">
            <a:avLst/>
          </a:prstGeom>
          <a:noFill/>
          <a:ln w="9525">
            <a:noFill/>
            <a:miter lim="800000"/>
            <a:headEnd/>
            <a:tailEnd/>
          </a:ln>
          <a:effectLst/>
        </p:spPr>
        <p:txBody>
          <a:bodyPr wrap="none">
            <a:spAutoFit/>
          </a:bodyPr>
          <a:lstStyle/>
          <a:p>
            <a:r>
              <a:rPr lang="es-MX"/>
              <a:t> [q</a:t>
            </a:r>
            <a:r>
              <a:rPr lang="es-MX" baseline="-25000"/>
              <a:t>0 </a:t>
            </a:r>
            <a:r>
              <a:rPr lang="es-MX"/>
              <a:t>, ababb]</a:t>
            </a:r>
          </a:p>
          <a:p>
            <a:r>
              <a:rPr lang="es-MX"/>
              <a:t>-[q</a:t>
            </a:r>
            <a:r>
              <a:rPr lang="es-MX" baseline="-25000"/>
              <a:t>0 </a:t>
            </a:r>
            <a:r>
              <a:rPr lang="es-MX"/>
              <a:t>, babb]</a:t>
            </a:r>
          </a:p>
          <a:p>
            <a:r>
              <a:rPr lang="es-MX"/>
              <a:t>-[q</a:t>
            </a:r>
            <a:r>
              <a:rPr lang="es-MX" baseline="-25000"/>
              <a:t>0 </a:t>
            </a:r>
            <a:r>
              <a:rPr lang="es-MX"/>
              <a:t>, abb]</a:t>
            </a:r>
          </a:p>
          <a:p>
            <a:r>
              <a:rPr lang="es-MX"/>
              <a:t>-[q</a:t>
            </a:r>
            <a:r>
              <a:rPr lang="es-MX" baseline="-25000"/>
              <a:t>0 </a:t>
            </a:r>
            <a:r>
              <a:rPr lang="es-MX"/>
              <a:t>, bb]</a:t>
            </a:r>
          </a:p>
          <a:p>
            <a:r>
              <a:rPr lang="es-MX"/>
              <a:t>-[q</a:t>
            </a:r>
            <a:r>
              <a:rPr lang="es-MX" baseline="-25000"/>
              <a:t>1 </a:t>
            </a:r>
            <a:r>
              <a:rPr lang="es-MX"/>
              <a:t>, b]</a:t>
            </a:r>
          </a:p>
          <a:p>
            <a:r>
              <a:rPr lang="es-MX"/>
              <a:t>-[q</a:t>
            </a:r>
            <a:r>
              <a:rPr lang="es-MX" baseline="-25000"/>
              <a:t>2 </a:t>
            </a:r>
            <a:r>
              <a:rPr lang="es-MX"/>
              <a:t>, </a:t>
            </a:r>
            <a:r>
              <a:rPr lang="es-MX">
                <a:latin typeface="Symbol" pitchFamily="18" charset="2"/>
              </a:rPr>
              <a:t>l</a:t>
            </a:r>
            <a:r>
              <a:rPr lang="es-MX"/>
              <a:t>]</a:t>
            </a:r>
            <a:endParaRPr lang="es-E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1203325" y="727075"/>
            <a:ext cx="6950075" cy="5203825"/>
          </a:xfrm>
          <a:prstGeom prst="rect">
            <a:avLst/>
          </a:prstGeom>
          <a:noFill/>
          <a:ln w="9525">
            <a:noFill/>
            <a:miter lim="800000"/>
            <a:headEnd/>
            <a:tailEnd/>
          </a:ln>
          <a:effectLst/>
        </p:spPr>
        <p:txBody>
          <a:bodyPr>
            <a:spAutoFit/>
          </a:bodyPr>
          <a:lstStyle/>
          <a:p>
            <a:r>
              <a:rPr lang="es-MX"/>
              <a:t>La primera computación procesa toda la entrada y para en un estado de rechazar. La segunda computación, para (halt) después de ejecutar tres instrucciones ya que no existe acción cuando la máquina esta en estado q</a:t>
            </a:r>
            <a:r>
              <a:rPr lang="es-MX" baseline="-25000"/>
              <a:t>1</a:t>
            </a:r>
            <a:r>
              <a:rPr lang="es-MX"/>
              <a:t> y leyendo una </a:t>
            </a:r>
            <a:r>
              <a:rPr lang="es-MX" i="1"/>
              <a:t>a</a:t>
            </a:r>
            <a:r>
              <a:rPr lang="es-MX"/>
              <a:t>. Por último, la tercera computación acepta la entrada.</a:t>
            </a:r>
          </a:p>
          <a:p>
            <a:r>
              <a:rPr lang="es-MX"/>
              <a:t>Una cadena de entrada es aceptada si existe una computación que procesa toda la cadena de entrada y para en un estado final o aceptador. Una cadena de entrada está en el lenguaje de un AFN si existe una computación que lo acepte. El lenguaje de un AFN </a:t>
            </a:r>
            <a:r>
              <a:rPr lang="es-MX" b="1"/>
              <a:t>M</a:t>
            </a:r>
            <a:r>
              <a:rPr lang="es-MX"/>
              <a:t>, denotado </a:t>
            </a:r>
            <a:r>
              <a:rPr lang="es-MX" b="1"/>
              <a:t>L(M),</a:t>
            </a:r>
            <a:r>
              <a:rPr lang="es-MX"/>
              <a:t> es el conjunto de cadenas aceptadas por </a:t>
            </a:r>
            <a:r>
              <a:rPr lang="es-MX" b="1"/>
              <a:t>M</a:t>
            </a:r>
            <a:r>
              <a:rPr lang="es-MX"/>
              <a:t>.</a:t>
            </a:r>
          </a:p>
          <a:p>
            <a:endParaRPr lang="es-E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5"/>
          <p:cNvSpPr txBox="1">
            <a:spLocks noChangeArrowheads="1"/>
          </p:cNvSpPr>
          <p:nvPr/>
        </p:nvSpPr>
        <p:spPr bwMode="auto">
          <a:xfrm>
            <a:off x="735013" y="712788"/>
            <a:ext cx="7508875" cy="822325"/>
          </a:xfrm>
          <a:prstGeom prst="rect">
            <a:avLst/>
          </a:prstGeom>
          <a:noFill/>
          <a:ln w="9525">
            <a:noFill/>
            <a:miter lim="800000"/>
            <a:headEnd/>
            <a:tailEnd/>
          </a:ln>
          <a:effectLst/>
        </p:spPr>
        <p:txBody>
          <a:bodyPr>
            <a:spAutoFit/>
          </a:bodyPr>
          <a:lstStyle/>
          <a:p>
            <a:r>
              <a:rPr lang="es-MX"/>
              <a:t>El diagrama de estados para el AFN del ejemplo anterior es el siguiente:</a:t>
            </a:r>
          </a:p>
        </p:txBody>
      </p:sp>
      <p:sp>
        <p:nvSpPr>
          <p:cNvPr id="58375" name="Oval 7"/>
          <p:cNvSpPr>
            <a:spLocks noChangeArrowheads="1"/>
          </p:cNvSpPr>
          <p:nvPr/>
        </p:nvSpPr>
        <p:spPr bwMode="auto">
          <a:xfrm>
            <a:off x="3779838" y="3114675"/>
            <a:ext cx="304800" cy="304800"/>
          </a:xfrm>
          <a:prstGeom prst="ellipse">
            <a:avLst/>
          </a:prstGeom>
          <a:noFill/>
          <a:ln w="9525">
            <a:solidFill>
              <a:schemeClr val="tx1"/>
            </a:solidFill>
            <a:round/>
            <a:headEnd/>
            <a:tailEnd/>
          </a:ln>
          <a:effectLst/>
        </p:spPr>
        <p:txBody>
          <a:bodyPr wrap="none" anchor="ctr"/>
          <a:lstStyle/>
          <a:p>
            <a:endParaRPr lang="en-US"/>
          </a:p>
        </p:txBody>
      </p:sp>
      <p:sp>
        <p:nvSpPr>
          <p:cNvPr id="58376" name="Line 8"/>
          <p:cNvSpPr>
            <a:spLocks noChangeShapeType="1"/>
          </p:cNvSpPr>
          <p:nvPr/>
        </p:nvSpPr>
        <p:spPr bwMode="auto">
          <a:xfrm>
            <a:off x="4084638" y="3267075"/>
            <a:ext cx="703262" cy="17463"/>
          </a:xfrm>
          <a:prstGeom prst="line">
            <a:avLst/>
          </a:prstGeom>
          <a:noFill/>
          <a:ln w="9525">
            <a:solidFill>
              <a:schemeClr val="tx1"/>
            </a:solidFill>
            <a:round/>
            <a:headEnd/>
            <a:tailEnd type="triangle" w="med" len="med"/>
          </a:ln>
          <a:effectLst/>
        </p:spPr>
        <p:txBody>
          <a:bodyPr/>
          <a:lstStyle/>
          <a:p>
            <a:endParaRPr lang="en-US"/>
          </a:p>
        </p:txBody>
      </p:sp>
      <p:sp>
        <p:nvSpPr>
          <p:cNvPr id="58383" name="Oval 15"/>
          <p:cNvSpPr>
            <a:spLocks noChangeArrowheads="1"/>
          </p:cNvSpPr>
          <p:nvPr/>
        </p:nvSpPr>
        <p:spPr bwMode="auto">
          <a:xfrm>
            <a:off x="2636838" y="3114675"/>
            <a:ext cx="304800" cy="304800"/>
          </a:xfrm>
          <a:prstGeom prst="ellipse">
            <a:avLst/>
          </a:prstGeom>
          <a:noFill/>
          <a:ln w="9525">
            <a:solidFill>
              <a:schemeClr val="tx1"/>
            </a:solidFill>
            <a:round/>
            <a:headEnd/>
            <a:tailEnd/>
          </a:ln>
          <a:effectLst/>
        </p:spPr>
        <p:txBody>
          <a:bodyPr wrap="none" anchor="ctr"/>
          <a:lstStyle/>
          <a:p>
            <a:endParaRPr lang="en-US"/>
          </a:p>
        </p:txBody>
      </p:sp>
      <p:sp>
        <p:nvSpPr>
          <p:cNvPr id="58384" name="Line 16"/>
          <p:cNvSpPr>
            <a:spLocks noChangeShapeType="1"/>
          </p:cNvSpPr>
          <p:nvPr/>
        </p:nvSpPr>
        <p:spPr bwMode="auto">
          <a:xfrm>
            <a:off x="2484438" y="3114675"/>
            <a:ext cx="152400" cy="152400"/>
          </a:xfrm>
          <a:prstGeom prst="line">
            <a:avLst/>
          </a:prstGeom>
          <a:noFill/>
          <a:ln w="9525">
            <a:solidFill>
              <a:schemeClr val="tx1"/>
            </a:solidFill>
            <a:round/>
            <a:headEnd/>
            <a:tailEnd/>
          </a:ln>
          <a:effectLst/>
        </p:spPr>
        <p:txBody>
          <a:bodyPr/>
          <a:lstStyle/>
          <a:p>
            <a:endParaRPr lang="en-US"/>
          </a:p>
        </p:txBody>
      </p:sp>
      <p:sp>
        <p:nvSpPr>
          <p:cNvPr id="58385" name="Line 17"/>
          <p:cNvSpPr>
            <a:spLocks noChangeShapeType="1"/>
          </p:cNvSpPr>
          <p:nvPr/>
        </p:nvSpPr>
        <p:spPr bwMode="auto">
          <a:xfrm flipH="1">
            <a:off x="2484438" y="3267075"/>
            <a:ext cx="152400" cy="152400"/>
          </a:xfrm>
          <a:prstGeom prst="line">
            <a:avLst/>
          </a:prstGeom>
          <a:noFill/>
          <a:ln w="9525">
            <a:solidFill>
              <a:schemeClr val="tx1"/>
            </a:solidFill>
            <a:round/>
            <a:headEnd/>
            <a:tailEnd/>
          </a:ln>
          <a:effectLst/>
        </p:spPr>
        <p:txBody>
          <a:bodyPr/>
          <a:lstStyle/>
          <a:p>
            <a:endParaRPr lang="en-US"/>
          </a:p>
        </p:txBody>
      </p:sp>
      <p:sp>
        <p:nvSpPr>
          <p:cNvPr id="58386" name="Line 18"/>
          <p:cNvSpPr>
            <a:spLocks noChangeShapeType="1"/>
          </p:cNvSpPr>
          <p:nvPr/>
        </p:nvSpPr>
        <p:spPr bwMode="auto">
          <a:xfrm>
            <a:off x="2941638" y="3267075"/>
            <a:ext cx="838200" cy="0"/>
          </a:xfrm>
          <a:prstGeom prst="line">
            <a:avLst/>
          </a:prstGeom>
          <a:noFill/>
          <a:ln w="9525">
            <a:solidFill>
              <a:schemeClr val="tx1"/>
            </a:solidFill>
            <a:round/>
            <a:headEnd/>
            <a:tailEnd type="triangle" w="med" len="med"/>
          </a:ln>
          <a:effectLst/>
        </p:spPr>
        <p:txBody>
          <a:bodyPr/>
          <a:lstStyle/>
          <a:p>
            <a:endParaRPr lang="en-US"/>
          </a:p>
        </p:txBody>
      </p:sp>
      <p:grpSp>
        <p:nvGrpSpPr>
          <p:cNvPr id="58389" name="Group 21"/>
          <p:cNvGrpSpPr>
            <a:grpSpLocks/>
          </p:cNvGrpSpPr>
          <p:nvPr/>
        </p:nvGrpSpPr>
        <p:grpSpPr bwMode="auto">
          <a:xfrm>
            <a:off x="2560638" y="2657475"/>
            <a:ext cx="533400" cy="457200"/>
            <a:chOff x="1584" y="2016"/>
            <a:chExt cx="336" cy="288"/>
          </a:xfrm>
        </p:grpSpPr>
        <p:sp>
          <p:nvSpPr>
            <p:cNvPr id="58390" name="Line 22"/>
            <p:cNvSpPr>
              <a:spLocks noChangeShapeType="1"/>
            </p:cNvSpPr>
            <p:nvPr/>
          </p:nvSpPr>
          <p:spPr bwMode="auto">
            <a:xfrm flipV="1">
              <a:off x="1776" y="2208"/>
              <a:ext cx="144" cy="96"/>
            </a:xfrm>
            <a:prstGeom prst="line">
              <a:avLst/>
            </a:prstGeom>
            <a:noFill/>
            <a:ln w="9525">
              <a:solidFill>
                <a:schemeClr val="tx1"/>
              </a:solidFill>
              <a:round/>
              <a:headEnd/>
              <a:tailEnd/>
            </a:ln>
            <a:effectLst/>
          </p:spPr>
          <p:txBody>
            <a:bodyPr/>
            <a:lstStyle/>
            <a:p>
              <a:endParaRPr lang="en-US"/>
            </a:p>
          </p:txBody>
        </p:sp>
        <p:sp>
          <p:nvSpPr>
            <p:cNvPr id="58391" name="Line 23"/>
            <p:cNvSpPr>
              <a:spLocks noChangeShapeType="1"/>
            </p:cNvSpPr>
            <p:nvPr/>
          </p:nvSpPr>
          <p:spPr bwMode="auto">
            <a:xfrm flipH="1" flipV="1">
              <a:off x="1776" y="2016"/>
              <a:ext cx="144" cy="192"/>
            </a:xfrm>
            <a:prstGeom prst="line">
              <a:avLst/>
            </a:prstGeom>
            <a:noFill/>
            <a:ln w="9525">
              <a:solidFill>
                <a:schemeClr val="tx1"/>
              </a:solidFill>
              <a:round/>
              <a:headEnd/>
              <a:tailEnd/>
            </a:ln>
            <a:effectLst/>
          </p:spPr>
          <p:txBody>
            <a:bodyPr/>
            <a:lstStyle/>
            <a:p>
              <a:endParaRPr lang="en-US"/>
            </a:p>
          </p:txBody>
        </p:sp>
        <p:sp>
          <p:nvSpPr>
            <p:cNvPr id="58392" name="Line 24"/>
            <p:cNvSpPr>
              <a:spLocks noChangeShapeType="1"/>
            </p:cNvSpPr>
            <p:nvPr/>
          </p:nvSpPr>
          <p:spPr bwMode="auto">
            <a:xfrm flipH="1">
              <a:off x="1584" y="2016"/>
              <a:ext cx="192" cy="144"/>
            </a:xfrm>
            <a:prstGeom prst="line">
              <a:avLst/>
            </a:prstGeom>
            <a:noFill/>
            <a:ln w="9525">
              <a:solidFill>
                <a:schemeClr val="tx1"/>
              </a:solidFill>
              <a:round/>
              <a:headEnd/>
              <a:tailEnd/>
            </a:ln>
            <a:effectLst/>
          </p:spPr>
          <p:txBody>
            <a:bodyPr/>
            <a:lstStyle/>
            <a:p>
              <a:endParaRPr lang="en-US"/>
            </a:p>
          </p:txBody>
        </p:sp>
        <p:sp>
          <p:nvSpPr>
            <p:cNvPr id="58393" name="Line 25"/>
            <p:cNvSpPr>
              <a:spLocks noChangeShapeType="1"/>
            </p:cNvSpPr>
            <p:nvPr/>
          </p:nvSpPr>
          <p:spPr bwMode="auto">
            <a:xfrm>
              <a:off x="1584" y="2160"/>
              <a:ext cx="96" cy="144"/>
            </a:xfrm>
            <a:prstGeom prst="line">
              <a:avLst/>
            </a:prstGeom>
            <a:noFill/>
            <a:ln w="9525">
              <a:solidFill>
                <a:schemeClr val="tx1"/>
              </a:solidFill>
              <a:round/>
              <a:headEnd/>
              <a:tailEnd type="triangle" w="med" len="med"/>
            </a:ln>
            <a:effectLst/>
          </p:spPr>
          <p:txBody>
            <a:bodyPr/>
            <a:lstStyle/>
            <a:p>
              <a:endParaRPr lang="en-US"/>
            </a:p>
          </p:txBody>
        </p:sp>
      </p:grpSp>
      <p:sp>
        <p:nvSpPr>
          <p:cNvPr id="58394" name="Text Box 26"/>
          <p:cNvSpPr txBox="1">
            <a:spLocks noChangeArrowheads="1"/>
          </p:cNvSpPr>
          <p:nvPr/>
        </p:nvSpPr>
        <p:spPr bwMode="auto">
          <a:xfrm>
            <a:off x="2636838" y="3038475"/>
            <a:ext cx="355600" cy="336550"/>
          </a:xfrm>
          <a:prstGeom prst="rect">
            <a:avLst/>
          </a:prstGeom>
          <a:noFill/>
          <a:ln w="9525">
            <a:noFill/>
            <a:miter lim="800000"/>
            <a:headEnd/>
            <a:tailEnd/>
          </a:ln>
          <a:effectLst/>
        </p:spPr>
        <p:txBody>
          <a:bodyPr wrap="none">
            <a:spAutoFit/>
          </a:bodyPr>
          <a:lstStyle/>
          <a:p>
            <a:r>
              <a:rPr lang="es-MX" sz="1600"/>
              <a:t>q</a:t>
            </a:r>
            <a:r>
              <a:rPr lang="es-MX" sz="1600" baseline="-25000"/>
              <a:t>0</a:t>
            </a:r>
            <a:endParaRPr lang="es-ES" sz="1600" baseline="-25000"/>
          </a:p>
        </p:txBody>
      </p:sp>
      <p:sp>
        <p:nvSpPr>
          <p:cNvPr id="58395" name="Text Box 27"/>
          <p:cNvSpPr txBox="1">
            <a:spLocks noChangeArrowheads="1"/>
          </p:cNvSpPr>
          <p:nvPr/>
        </p:nvSpPr>
        <p:spPr bwMode="auto">
          <a:xfrm>
            <a:off x="3779838" y="3038475"/>
            <a:ext cx="355600" cy="336550"/>
          </a:xfrm>
          <a:prstGeom prst="rect">
            <a:avLst/>
          </a:prstGeom>
          <a:noFill/>
          <a:ln w="9525">
            <a:noFill/>
            <a:miter lim="800000"/>
            <a:headEnd/>
            <a:tailEnd/>
          </a:ln>
          <a:effectLst/>
        </p:spPr>
        <p:txBody>
          <a:bodyPr wrap="none">
            <a:spAutoFit/>
          </a:bodyPr>
          <a:lstStyle/>
          <a:p>
            <a:r>
              <a:rPr lang="es-MX" sz="1600"/>
              <a:t>q</a:t>
            </a:r>
            <a:r>
              <a:rPr lang="es-MX" sz="1600" baseline="-25000"/>
              <a:t>1</a:t>
            </a:r>
            <a:endParaRPr lang="es-ES" sz="1600" baseline="-25000"/>
          </a:p>
        </p:txBody>
      </p:sp>
      <p:sp>
        <p:nvSpPr>
          <p:cNvPr id="58396" name="Text Box 28"/>
          <p:cNvSpPr txBox="1">
            <a:spLocks noChangeArrowheads="1"/>
          </p:cNvSpPr>
          <p:nvPr/>
        </p:nvSpPr>
        <p:spPr bwMode="auto">
          <a:xfrm>
            <a:off x="4859338" y="3068638"/>
            <a:ext cx="355600" cy="336550"/>
          </a:xfrm>
          <a:prstGeom prst="rect">
            <a:avLst/>
          </a:prstGeom>
          <a:noFill/>
          <a:ln w="9525">
            <a:noFill/>
            <a:miter lim="800000"/>
            <a:headEnd/>
            <a:tailEnd/>
          </a:ln>
          <a:effectLst/>
        </p:spPr>
        <p:txBody>
          <a:bodyPr wrap="none">
            <a:spAutoFit/>
          </a:bodyPr>
          <a:lstStyle/>
          <a:p>
            <a:r>
              <a:rPr lang="es-MX" sz="1600"/>
              <a:t>q</a:t>
            </a:r>
            <a:r>
              <a:rPr lang="es-MX" sz="1600" baseline="-25000"/>
              <a:t>2</a:t>
            </a:r>
            <a:endParaRPr lang="es-ES" sz="1600" baseline="-25000"/>
          </a:p>
        </p:txBody>
      </p:sp>
      <p:sp>
        <p:nvSpPr>
          <p:cNvPr id="58397" name="Text Box 29"/>
          <p:cNvSpPr txBox="1">
            <a:spLocks noChangeArrowheads="1"/>
          </p:cNvSpPr>
          <p:nvPr/>
        </p:nvSpPr>
        <p:spPr bwMode="auto">
          <a:xfrm>
            <a:off x="2700338" y="2276475"/>
            <a:ext cx="427037" cy="336550"/>
          </a:xfrm>
          <a:prstGeom prst="rect">
            <a:avLst/>
          </a:prstGeom>
          <a:noFill/>
          <a:ln w="9525">
            <a:noFill/>
            <a:miter lim="800000"/>
            <a:headEnd/>
            <a:tailEnd/>
          </a:ln>
          <a:effectLst/>
        </p:spPr>
        <p:txBody>
          <a:bodyPr wrap="none">
            <a:spAutoFit/>
          </a:bodyPr>
          <a:lstStyle/>
          <a:p>
            <a:r>
              <a:rPr lang="es-MX" sz="1600"/>
              <a:t>a,b</a:t>
            </a:r>
            <a:endParaRPr lang="es-ES" sz="1600"/>
          </a:p>
        </p:txBody>
      </p:sp>
      <p:sp>
        <p:nvSpPr>
          <p:cNvPr id="58398" name="Text Box 30"/>
          <p:cNvSpPr txBox="1">
            <a:spLocks noChangeArrowheads="1"/>
          </p:cNvSpPr>
          <p:nvPr/>
        </p:nvSpPr>
        <p:spPr bwMode="auto">
          <a:xfrm>
            <a:off x="4237038" y="2982913"/>
            <a:ext cx="285750" cy="336550"/>
          </a:xfrm>
          <a:prstGeom prst="rect">
            <a:avLst/>
          </a:prstGeom>
          <a:noFill/>
          <a:ln w="9525">
            <a:noFill/>
            <a:miter lim="800000"/>
            <a:headEnd/>
            <a:tailEnd/>
          </a:ln>
          <a:effectLst/>
        </p:spPr>
        <p:txBody>
          <a:bodyPr wrap="none">
            <a:spAutoFit/>
          </a:bodyPr>
          <a:lstStyle/>
          <a:p>
            <a:r>
              <a:rPr lang="es-MX" sz="1600"/>
              <a:t>b</a:t>
            </a:r>
            <a:endParaRPr lang="es-ES" sz="1600"/>
          </a:p>
        </p:txBody>
      </p:sp>
      <p:sp>
        <p:nvSpPr>
          <p:cNvPr id="58399" name="Oval 31"/>
          <p:cNvSpPr>
            <a:spLocks noChangeArrowheads="1"/>
          </p:cNvSpPr>
          <p:nvPr/>
        </p:nvSpPr>
        <p:spPr bwMode="auto">
          <a:xfrm>
            <a:off x="4859338" y="3141663"/>
            <a:ext cx="304800" cy="304800"/>
          </a:xfrm>
          <a:prstGeom prst="ellipse">
            <a:avLst/>
          </a:prstGeom>
          <a:noFill/>
          <a:ln w="9525">
            <a:solidFill>
              <a:schemeClr val="tx1"/>
            </a:solidFill>
            <a:round/>
            <a:headEnd/>
            <a:tailEnd/>
          </a:ln>
          <a:effectLst/>
        </p:spPr>
        <p:txBody>
          <a:bodyPr wrap="none" anchor="ctr"/>
          <a:lstStyle/>
          <a:p>
            <a:endParaRPr lang="en-US"/>
          </a:p>
        </p:txBody>
      </p:sp>
      <p:sp>
        <p:nvSpPr>
          <p:cNvPr id="58400" name="Oval 32"/>
          <p:cNvSpPr>
            <a:spLocks noChangeArrowheads="1"/>
          </p:cNvSpPr>
          <p:nvPr/>
        </p:nvSpPr>
        <p:spPr bwMode="auto">
          <a:xfrm>
            <a:off x="4787900" y="3068638"/>
            <a:ext cx="457200" cy="457200"/>
          </a:xfrm>
          <a:prstGeom prst="ellipse">
            <a:avLst/>
          </a:prstGeom>
          <a:noFill/>
          <a:ln w="9525">
            <a:solidFill>
              <a:schemeClr val="tx1"/>
            </a:solidFill>
            <a:round/>
            <a:headEnd/>
            <a:tailEnd/>
          </a:ln>
          <a:effectLst/>
        </p:spPr>
        <p:txBody>
          <a:bodyPr wrap="none" anchor="ctr"/>
          <a:lstStyle/>
          <a:p>
            <a:endParaRPr lang="en-US"/>
          </a:p>
        </p:txBody>
      </p:sp>
      <p:sp>
        <p:nvSpPr>
          <p:cNvPr id="58402" name="Text Box 34"/>
          <p:cNvSpPr txBox="1">
            <a:spLocks noChangeArrowheads="1"/>
          </p:cNvSpPr>
          <p:nvPr/>
        </p:nvSpPr>
        <p:spPr bwMode="auto">
          <a:xfrm>
            <a:off x="3184525" y="2873375"/>
            <a:ext cx="184150" cy="457200"/>
          </a:xfrm>
          <a:prstGeom prst="rect">
            <a:avLst/>
          </a:prstGeom>
          <a:noFill/>
          <a:ln w="9525">
            <a:noFill/>
            <a:miter lim="800000"/>
            <a:headEnd/>
            <a:tailEnd/>
          </a:ln>
          <a:effectLst/>
        </p:spPr>
        <p:txBody>
          <a:bodyPr wrap="none">
            <a:spAutoFit/>
          </a:bodyPr>
          <a:lstStyle/>
          <a:p>
            <a:endParaRPr lang="es-MX"/>
          </a:p>
        </p:txBody>
      </p:sp>
      <p:sp>
        <p:nvSpPr>
          <p:cNvPr id="58404" name="Text Box 36"/>
          <p:cNvSpPr txBox="1">
            <a:spLocks noChangeArrowheads="1"/>
          </p:cNvSpPr>
          <p:nvPr/>
        </p:nvSpPr>
        <p:spPr bwMode="auto">
          <a:xfrm>
            <a:off x="3255963" y="2970213"/>
            <a:ext cx="285750" cy="336550"/>
          </a:xfrm>
          <a:prstGeom prst="rect">
            <a:avLst/>
          </a:prstGeom>
          <a:noFill/>
          <a:ln w="9525">
            <a:noFill/>
            <a:miter lim="800000"/>
            <a:headEnd/>
            <a:tailEnd/>
          </a:ln>
          <a:effectLst/>
        </p:spPr>
        <p:txBody>
          <a:bodyPr wrap="none">
            <a:spAutoFit/>
          </a:bodyPr>
          <a:lstStyle/>
          <a:p>
            <a:r>
              <a:rPr lang="es-MX" sz="1600"/>
              <a:t>b</a:t>
            </a:r>
          </a:p>
        </p:txBody>
      </p:sp>
      <p:sp>
        <p:nvSpPr>
          <p:cNvPr id="58405" name="Text Box 37"/>
          <p:cNvSpPr txBox="1">
            <a:spLocks noChangeArrowheads="1"/>
          </p:cNvSpPr>
          <p:nvPr/>
        </p:nvSpPr>
        <p:spPr bwMode="auto">
          <a:xfrm>
            <a:off x="950913" y="3810000"/>
            <a:ext cx="7508875" cy="1187450"/>
          </a:xfrm>
          <a:prstGeom prst="rect">
            <a:avLst/>
          </a:prstGeom>
          <a:noFill/>
          <a:ln w="9525">
            <a:noFill/>
            <a:miter lim="800000"/>
            <a:headEnd/>
            <a:tailEnd/>
          </a:ln>
          <a:effectLst/>
        </p:spPr>
        <p:txBody>
          <a:bodyPr>
            <a:spAutoFit/>
          </a:bodyPr>
          <a:lstStyle/>
          <a:p>
            <a:r>
              <a:rPr lang="es-MX"/>
              <a:t>El diagrama aceptado por este último AFN es </a:t>
            </a:r>
            <a:r>
              <a:rPr lang="es-MX" i="1"/>
              <a:t>(a | b)*bb</a:t>
            </a:r>
          </a:p>
          <a:p>
            <a:r>
              <a:rPr lang="es-MX"/>
              <a:t>Es AFN porqué existen dos transiciones de q</a:t>
            </a:r>
            <a:r>
              <a:rPr lang="es-MX" baseline="-25000"/>
              <a:t>0</a:t>
            </a:r>
            <a:r>
              <a:rPr lang="es-MX"/>
              <a:t> a q</a:t>
            </a:r>
            <a:r>
              <a:rPr lang="es-MX" baseline="-25000"/>
              <a:t>0</a:t>
            </a:r>
            <a:r>
              <a:rPr lang="es-MX"/>
              <a:t> y de q</a:t>
            </a:r>
            <a:r>
              <a:rPr lang="es-MX" baseline="-25000"/>
              <a:t>0</a:t>
            </a:r>
            <a:r>
              <a:rPr lang="es-MX"/>
              <a:t> a q</a:t>
            </a:r>
            <a:r>
              <a:rPr lang="es-MX" baseline="-25000"/>
              <a:t>1</a:t>
            </a:r>
            <a:r>
              <a:rPr lang="es-MX"/>
              <a:t> ante una misma entrada: b</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Text Box 4"/>
          <p:cNvSpPr txBox="1">
            <a:spLocks noChangeArrowheads="1"/>
          </p:cNvSpPr>
          <p:nvPr/>
        </p:nvSpPr>
        <p:spPr bwMode="auto">
          <a:xfrm>
            <a:off x="879475" y="712788"/>
            <a:ext cx="184150" cy="457200"/>
          </a:xfrm>
          <a:prstGeom prst="rect">
            <a:avLst/>
          </a:prstGeom>
          <a:noFill/>
          <a:ln w="9525">
            <a:noFill/>
            <a:miter lim="800000"/>
            <a:headEnd/>
            <a:tailEnd/>
          </a:ln>
          <a:effectLst/>
        </p:spPr>
        <p:txBody>
          <a:bodyPr wrap="none">
            <a:spAutoFit/>
          </a:bodyPr>
          <a:lstStyle/>
          <a:p>
            <a:endParaRPr lang="es-MX"/>
          </a:p>
        </p:txBody>
      </p:sp>
      <p:sp>
        <p:nvSpPr>
          <p:cNvPr id="59397" name="Text Box 5"/>
          <p:cNvSpPr txBox="1">
            <a:spLocks noChangeArrowheads="1"/>
          </p:cNvSpPr>
          <p:nvPr/>
        </p:nvSpPr>
        <p:spPr bwMode="auto">
          <a:xfrm>
            <a:off x="1095375" y="712788"/>
            <a:ext cx="184150" cy="457200"/>
          </a:xfrm>
          <a:prstGeom prst="rect">
            <a:avLst/>
          </a:prstGeom>
          <a:noFill/>
          <a:ln w="9525">
            <a:noFill/>
            <a:miter lim="800000"/>
            <a:headEnd/>
            <a:tailEnd/>
          </a:ln>
          <a:effectLst/>
        </p:spPr>
        <p:txBody>
          <a:bodyPr wrap="none">
            <a:spAutoFit/>
          </a:bodyPr>
          <a:lstStyle/>
          <a:p>
            <a:endParaRPr lang="es-MX"/>
          </a:p>
        </p:txBody>
      </p:sp>
      <p:sp>
        <p:nvSpPr>
          <p:cNvPr id="59398" name="Text Box 6"/>
          <p:cNvSpPr txBox="1">
            <a:spLocks noChangeArrowheads="1"/>
          </p:cNvSpPr>
          <p:nvPr/>
        </p:nvSpPr>
        <p:spPr bwMode="auto">
          <a:xfrm>
            <a:off x="755650" y="836613"/>
            <a:ext cx="7777163" cy="822325"/>
          </a:xfrm>
          <a:prstGeom prst="rect">
            <a:avLst/>
          </a:prstGeom>
          <a:noFill/>
          <a:ln w="9525">
            <a:noFill/>
            <a:miter lim="800000"/>
            <a:headEnd/>
            <a:tailEnd/>
          </a:ln>
          <a:effectLst/>
        </p:spPr>
        <p:txBody>
          <a:bodyPr>
            <a:spAutoFit/>
          </a:bodyPr>
          <a:lstStyle/>
          <a:p>
            <a:r>
              <a:rPr lang="es-MX"/>
              <a:t>El siguiente diagrama de estados para un AFN acepta el lenguaje expresado por </a:t>
            </a:r>
            <a:r>
              <a:rPr lang="es-MX" i="1"/>
              <a:t>(ab)* | a*</a:t>
            </a:r>
          </a:p>
        </p:txBody>
      </p:sp>
      <p:sp>
        <p:nvSpPr>
          <p:cNvPr id="59429" name="Text Box 37"/>
          <p:cNvSpPr txBox="1">
            <a:spLocks noChangeArrowheads="1"/>
          </p:cNvSpPr>
          <p:nvPr/>
        </p:nvSpPr>
        <p:spPr bwMode="auto">
          <a:xfrm>
            <a:off x="2484438" y="4365625"/>
            <a:ext cx="274637" cy="336550"/>
          </a:xfrm>
          <a:prstGeom prst="rect">
            <a:avLst/>
          </a:prstGeom>
          <a:noFill/>
          <a:ln w="9525">
            <a:noFill/>
            <a:miter lim="800000"/>
            <a:headEnd/>
            <a:tailEnd/>
          </a:ln>
          <a:effectLst/>
        </p:spPr>
        <p:txBody>
          <a:bodyPr wrap="none">
            <a:spAutoFit/>
          </a:bodyPr>
          <a:lstStyle/>
          <a:p>
            <a:r>
              <a:rPr lang="es-MX" sz="1600"/>
              <a:t>a</a:t>
            </a:r>
          </a:p>
        </p:txBody>
      </p:sp>
      <p:grpSp>
        <p:nvGrpSpPr>
          <p:cNvPr id="59434" name="Group 42"/>
          <p:cNvGrpSpPr>
            <a:grpSpLocks/>
          </p:cNvGrpSpPr>
          <p:nvPr/>
        </p:nvGrpSpPr>
        <p:grpSpPr bwMode="auto">
          <a:xfrm>
            <a:off x="2411413" y="2636838"/>
            <a:ext cx="2833687" cy="1851025"/>
            <a:chOff x="1519" y="1810"/>
            <a:chExt cx="1785" cy="1166"/>
          </a:xfrm>
        </p:grpSpPr>
        <p:sp>
          <p:nvSpPr>
            <p:cNvPr id="59399" name="Oval 7"/>
            <p:cNvSpPr>
              <a:spLocks noChangeArrowheads="1"/>
            </p:cNvSpPr>
            <p:nvPr/>
          </p:nvSpPr>
          <p:spPr bwMode="auto">
            <a:xfrm>
              <a:off x="2381" y="1962"/>
              <a:ext cx="192" cy="192"/>
            </a:xfrm>
            <a:prstGeom prst="ellipse">
              <a:avLst/>
            </a:prstGeom>
            <a:noFill/>
            <a:ln w="9525">
              <a:solidFill>
                <a:schemeClr val="tx1"/>
              </a:solidFill>
              <a:round/>
              <a:headEnd/>
              <a:tailEnd/>
            </a:ln>
            <a:effectLst/>
          </p:spPr>
          <p:txBody>
            <a:bodyPr wrap="none" anchor="ctr"/>
            <a:lstStyle/>
            <a:p>
              <a:endParaRPr lang="en-US"/>
            </a:p>
          </p:txBody>
        </p:sp>
        <p:sp>
          <p:nvSpPr>
            <p:cNvPr id="59400" name="Line 8"/>
            <p:cNvSpPr>
              <a:spLocks noChangeShapeType="1"/>
            </p:cNvSpPr>
            <p:nvPr/>
          </p:nvSpPr>
          <p:spPr bwMode="auto">
            <a:xfrm>
              <a:off x="2573" y="2058"/>
              <a:ext cx="443" cy="11"/>
            </a:xfrm>
            <a:prstGeom prst="line">
              <a:avLst/>
            </a:prstGeom>
            <a:noFill/>
            <a:ln w="9525">
              <a:solidFill>
                <a:schemeClr val="tx1"/>
              </a:solidFill>
              <a:round/>
              <a:headEnd/>
              <a:tailEnd type="triangle" w="med" len="med"/>
            </a:ln>
            <a:effectLst/>
          </p:spPr>
          <p:txBody>
            <a:bodyPr/>
            <a:lstStyle/>
            <a:p>
              <a:endParaRPr lang="en-US"/>
            </a:p>
          </p:txBody>
        </p:sp>
        <p:sp>
          <p:nvSpPr>
            <p:cNvPr id="59401" name="Oval 9"/>
            <p:cNvSpPr>
              <a:spLocks noChangeArrowheads="1"/>
            </p:cNvSpPr>
            <p:nvPr/>
          </p:nvSpPr>
          <p:spPr bwMode="auto">
            <a:xfrm>
              <a:off x="1661" y="1962"/>
              <a:ext cx="192" cy="192"/>
            </a:xfrm>
            <a:prstGeom prst="ellipse">
              <a:avLst/>
            </a:prstGeom>
            <a:noFill/>
            <a:ln w="9525">
              <a:solidFill>
                <a:schemeClr val="tx1"/>
              </a:solidFill>
              <a:round/>
              <a:headEnd/>
              <a:tailEnd/>
            </a:ln>
            <a:effectLst/>
          </p:spPr>
          <p:txBody>
            <a:bodyPr wrap="none" anchor="ctr"/>
            <a:lstStyle/>
            <a:p>
              <a:endParaRPr lang="en-US"/>
            </a:p>
          </p:txBody>
        </p:sp>
        <p:sp>
          <p:nvSpPr>
            <p:cNvPr id="59402" name="Line 10"/>
            <p:cNvSpPr>
              <a:spLocks noChangeShapeType="1"/>
            </p:cNvSpPr>
            <p:nvPr/>
          </p:nvSpPr>
          <p:spPr bwMode="auto">
            <a:xfrm>
              <a:off x="1519" y="1933"/>
              <a:ext cx="91" cy="91"/>
            </a:xfrm>
            <a:prstGeom prst="line">
              <a:avLst/>
            </a:prstGeom>
            <a:noFill/>
            <a:ln w="9525">
              <a:solidFill>
                <a:schemeClr val="tx1"/>
              </a:solidFill>
              <a:round/>
              <a:headEnd/>
              <a:tailEnd/>
            </a:ln>
            <a:effectLst/>
          </p:spPr>
          <p:txBody>
            <a:bodyPr/>
            <a:lstStyle/>
            <a:p>
              <a:endParaRPr lang="en-US"/>
            </a:p>
          </p:txBody>
        </p:sp>
        <p:sp>
          <p:nvSpPr>
            <p:cNvPr id="59403" name="Line 11"/>
            <p:cNvSpPr>
              <a:spLocks noChangeShapeType="1"/>
            </p:cNvSpPr>
            <p:nvPr/>
          </p:nvSpPr>
          <p:spPr bwMode="auto">
            <a:xfrm flipH="1">
              <a:off x="1519" y="2024"/>
              <a:ext cx="96" cy="96"/>
            </a:xfrm>
            <a:prstGeom prst="line">
              <a:avLst/>
            </a:prstGeom>
            <a:noFill/>
            <a:ln w="9525">
              <a:solidFill>
                <a:schemeClr val="tx1"/>
              </a:solidFill>
              <a:round/>
              <a:headEnd/>
              <a:tailEnd/>
            </a:ln>
            <a:effectLst/>
          </p:spPr>
          <p:txBody>
            <a:bodyPr/>
            <a:lstStyle/>
            <a:p>
              <a:endParaRPr lang="en-US"/>
            </a:p>
          </p:txBody>
        </p:sp>
        <p:sp>
          <p:nvSpPr>
            <p:cNvPr id="59404" name="Line 12"/>
            <p:cNvSpPr>
              <a:spLocks noChangeShapeType="1"/>
            </p:cNvSpPr>
            <p:nvPr/>
          </p:nvSpPr>
          <p:spPr bwMode="auto">
            <a:xfrm>
              <a:off x="1853" y="2058"/>
              <a:ext cx="528" cy="0"/>
            </a:xfrm>
            <a:prstGeom prst="line">
              <a:avLst/>
            </a:prstGeom>
            <a:noFill/>
            <a:ln w="9525">
              <a:solidFill>
                <a:schemeClr val="tx1"/>
              </a:solidFill>
              <a:round/>
              <a:headEnd/>
              <a:tailEnd type="triangle" w="med" len="med"/>
            </a:ln>
            <a:effectLst/>
          </p:spPr>
          <p:txBody>
            <a:bodyPr/>
            <a:lstStyle/>
            <a:p>
              <a:endParaRPr lang="en-US"/>
            </a:p>
          </p:txBody>
        </p:sp>
        <p:sp>
          <p:nvSpPr>
            <p:cNvPr id="59410" name="Text Box 18"/>
            <p:cNvSpPr txBox="1">
              <a:spLocks noChangeArrowheads="1"/>
            </p:cNvSpPr>
            <p:nvPr/>
          </p:nvSpPr>
          <p:spPr bwMode="auto">
            <a:xfrm>
              <a:off x="1661" y="1914"/>
              <a:ext cx="224" cy="212"/>
            </a:xfrm>
            <a:prstGeom prst="rect">
              <a:avLst/>
            </a:prstGeom>
            <a:noFill/>
            <a:ln w="9525">
              <a:noFill/>
              <a:miter lim="800000"/>
              <a:headEnd/>
              <a:tailEnd/>
            </a:ln>
            <a:effectLst/>
          </p:spPr>
          <p:txBody>
            <a:bodyPr wrap="none">
              <a:spAutoFit/>
            </a:bodyPr>
            <a:lstStyle/>
            <a:p>
              <a:r>
                <a:rPr lang="es-MX" sz="1600"/>
                <a:t>q</a:t>
              </a:r>
              <a:r>
                <a:rPr lang="es-MX" sz="1600" baseline="-25000"/>
                <a:t>0</a:t>
              </a:r>
              <a:endParaRPr lang="es-ES" sz="1600" baseline="-25000"/>
            </a:p>
          </p:txBody>
        </p:sp>
        <p:sp>
          <p:nvSpPr>
            <p:cNvPr id="59411" name="Text Box 19"/>
            <p:cNvSpPr txBox="1">
              <a:spLocks noChangeArrowheads="1"/>
            </p:cNvSpPr>
            <p:nvPr/>
          </p:nvSpPr>
          <p:spPr bwMode="auto">
            <a:xfrm>
              <a:off x="2381" y="1914"/>
              <a:ext cx="224" cy="212"/>
            </a:xfrm>
            <a:prstGeom prst="rect">
              <a:avLst/>
            </a:prstGeom>
            <a:noFill/>
            <a:ln w="9525">
              <a:noFill/>
              <a:miter lim="800000"/>
              <a:headEnd/>
              <a:tailEnd/>
            </a:ln>
            <a:effectLst/>
          </p:spPr>
          <p:txBody>
            <a:bodyPr wrap="none">
              <a:spAutoFit/>
            </a:bodyPr>
            <a:lstStyle/>
            <a:p>
              <a:r>
                <a:rPr lang="es-MX" sz="1600"/>
                <a:t>q</a:t>
              </a:r>
              <a:r>
                <a:rPr lang="es-MX" sz="1600" baseline="-25000"/>
                <a:t>1</a:t>
              </a:r>
              <a:endParaRPr lang="es-ES" sz="1600" baseline="-25000"/>
            </a:p>
          </p:txBody>
        </p:sp>
        <p:sp>
          <p:nvSpPr>
            <p:cNvPr id="59412" name="Text Box 20"/>
            <p:cNvSpPr txBox="1">
              <a:spLocks noChangeArrowheads="1"/>
            </p:cNvSpPr>
            <p:nvPr/>
          </p:nvSpPr>
          <p:spPr bwMode="auto">
            <a:xfrm>
              <a:off x="3061" y="1933"/>
              <a:ext cx="224" cy="212"/>
            </a:xfrm>
            <a:prstGeom prst="rect">
              <a:avLst/>
            </a:prstGeom>
            <a:noFill/>
            <a:ln w="9525">
              <a:noFill/>
              <a:miter lim="800000"/>
              <a:headEnd/>
              <a:tailEnd/>
            </a:ln>
            <a:effectLst/>
          </p:spPr>
          <p:txBody>
            <a:bodyPr wrap="none">
              <a:spAutoFit/>
            </a:bodyPr>
            <a:lstStyle/>
            <a:p>
              <a:r>
                <a:rPr lang="es-MX" sz="1600"/>
                <a:t>q</a:t>
              </a:r>
              <a:r>
                <a:rPr lang="es-MX" sz="1600" baseline="-25000"/>
                <a:t>2</a:t>
              </a:r>
              <a:endParaRPr lang="es-ES" sz="1600" baseline="-25000"/>
            </a:p>
          </p:txBody>
        </p:sp>
        <p:sp>
          <p:nvSpPr>
            <p:cNvPr id="59414" name="Text Box 22"/>
            <p:cNvSpPr txBox="1">
              <a:spLocks noChangeArrowheads="1"/>
            </p:cNvSpPr>
            <p:nvPr/>
          </p:nvSpPr>
          <p:spPr bwMode="auto">
            <a:xfrm>
              <a:off x="2669" y="1879"/>
              <a:ext cx="180" cy="212"/>
            </a:xfrm>
            <a:prstGeom prst="rect">
              <a:avLst/>
            </a:prstGeom>
            <a:noFill/>
            <a:ln w="9525">
              <a:noFill/>
              <a:miter lim="800000"/>
              <a:headEnd/>
              <a:tailEnd/>
            </a:ln>
            <a:effectLst/>
          </p:spPr>
          <p:txBody>
            <a:bodyPr wrap="none">
              <a:spAutoFit/>
            </a:bodyPr>
            <a:lstStyle/>
            <a:p>
              <a:r>
                <a:rPr lang="es-MX" sz="1600"/>
                <a:t>b</a:t>
              </a:r>
              <a:endParaRPr lang="es-ES" sz="1600"/>
            </a:p>
          </p:txBody>
        </p:sp>
        <p:sp>
          <p:nvSpPr>
            <p:cNvPr id="59415" name="Oval 23"/>
            <p:cNvSpPr>
              <a:spLocks noChangeArrowheads="1"/>
            </p:cNvSpPr>
            <p:nvPr/>
          </p:nvSpPr>
          <p:spPr bwMode="auto">
            <a:xfrm>
              <a:off x="3061" y="1979"/>
              <a:ext cx="192" cy="192"/>
            </a:xfrm>
            <a:prstGeom prst="ellipse">
              <a:avLst/>
            </a:prstGeom>
            <a:noFill/>
            <a:ln w="9525">
              <a:solidFill>
                <a:schemeClr val="tx1"/>
              </a:solidFill>
              <a:round/>
              <a:headEnd/>
              <a:tailEnd/>
            </a:ln>
            <a:effectLst/>
          </p:spPr>
          <p:txBody>
            <a:bodyPr wrap="none" anchor="ctr"/>
            <a:lstStyle/>
            <a:p>
              <a:endParaRPr lang="en-US"/>
            </a:p>
          </p:txBody>
        </p:sp>
        <p:sp>
          <p:nvSpPr>
            <p:cNvPr id="59416" name="Oval 24"/>
            <p:cNvSpPr>
              <a:spLocks noChangeArrowheads="1"/>
            </p:cNvSpPr>
            <p:nvPr/>
          </p:nvSpPr>
          <p:spPr bwMode="auto">
            <a:xfrm>
              <a:off x="3016" y="1933"/>
              <a:ext cx="288" cy="288"/>
            </a:xfrm>
            <a:prstGeom prst="ellipse">
              <a:avLst/>
            </a:prstGeom>
            <a:noFill/>
            <a:ln w="9525">
              <a:solidFill>
                <a:schemeClr val="tx1"/>
              </a:solidFill>
              <a:round/>
              <a:headEnd/>
              <a:tailEnd/>
            </a:ln>
            <a:effectLst/>
          </p:spPr>
          <p:txBody>
            <a:bodyPr wrap="none" anchor="ctr"/>
            <a:lstStyle/>
            <a:p>
              <a:endParaRPr lang="en-US"/>
            </a:p>
          </p:txBody>
        </p:sp>
        <p:sp>
          <p:nvSpPr>
            <p:cNvPr id="59417" name="Text Box 25"/>
            <p:cNvSpPr txBox="1">
              <a:spLocks noChangeArrowheads="1"/>
            </p:cNvSpPr>
            <p:nvPr/>
          </p:nvSpPr>
          <p:spPr bwMode="auto">
            <a:xfrm>
              <a:off x="2006" y="1810"/>
              <a:ext cx="116" cy="288"/>
            </a:xfrm>
            <a:prstGeom prst="rect">
              <a:avLst/>
            </a:prstGeom>
            <a:noFill/>
            <a:ln w="9525">
              <a:noFill/>
              <a:miter lim="800000"/>
              <a:headEnd/>
              <a:tailEnd/>
            </a:ln>
            <a:effectLst/>
          </p:spPr>
          <p:txBody>
            <a:bodyPr wrap="none">
              <a:spAutoFit/>
            </a:bodyPr>
            <a:lstStyle/>
            <a:p>
              <a:endParaRPr lang="es-MX"/>
            </a:p>
          </p:txBody>
        </p:sp>
        <p:sp>
          <p:nvSpPr>
            <p:cNvPr id="59418" name="Text Box 26"/>
            <p:cNvSpPr txBox="1">
              <a:spLocks noChangeArrowheads="1"/>
            </p:cNvSpPr>
            <p:nvPr/>
          </p:nvSpPr>
          <p:spPr bwMode="auto">
            <a:xfrm>
              <a:off x="2051" y="1871"/>
              <a:ext cx="173" cy="212"/>
            </a:xfrm>
            <a:prstGeom prst="rect">
              <a:avLst/>
            </a:prstGeom>
            <a:noFill/>
            <a:ln w="9525">
              <a:noFill/>
              <a:miter lim="800000"/>
              <a:headEnd/>
              <a:tailEnd/>
            </a:ln>
            <a:effectLst/>
          </p:spPr>
          <p:txBody>
            <a:bodyPr wrap="none">
              <a:spAutoFit/>
            </a:bodyPr>
            <a:lstStyle/>
            <a:p>
              <a:r>
                <a:rPr lang="es-MX" sz="1600"/>
                <a:t>a</a:t>
              </a:r>
            </a:p>
          </p:txBody>
        </p:sp>
        <p:sp>
          <p:nvSpPr>
            <p:cNvPr id="59419" name="Line 27"/>
            <p:cNvSpPr>
              <a:spLocks noChangeShapeType="1"/>
            </p:cNvSpPr>
            <p:nvPr/>
          </p:nvSpPr>
          <p:spPr bwMode="auto">
            <a:xfrm flipH="1" flipV="1">
              <a:off x="2517" y="2115"/>
              <a:ext cx="544" cy="45"/>
            </a:xfrm>
            <a:prstGeom prst="line">
              <a:avLst/>
            </a:prstGeom>
            <a:noFill/>
            <a:ln w="9525">
              <a:solidFill>
                <a:schemeClr val="tx1"/>
              </a:solidFill>
              <a:round/>
              <a:headEnd/>
              <a:tailEnd type="triangle" w="med" len="med"/>
            </a:ln>
            <a:effectLst/>
          </p:spPr>
          <p:txBody>
            <a:bodyPr/>
            <a:lstStyle/>
            <a:p>
              <a:endParaRPr lang="en-US"/>
            </a:p>
          </p:txBody>
        </p:sp>
        <p:sp>
          <p:nvSpPr>
            <p:cNvPr id="59420" name="Text Box 28"/>
            <p:cNvSpPr txBox="1">
              <a:spLocks noChangeArrowheads="1"/>
            </p:cNvSpPr>
            <p:nvPr/>
          </p:nvSpPr>
          <p:spPr bwMode="auto">
            <a:xfrm>
              <a:off x="2686" y="2098"/>
              <a:ext cx="173" cy="212"/>
            </a:xfrm>
            <a:prstGeom prst="rect">
              <a:avLst/>
            </a:prstGeom>
            <a:noFill/>
            <a:ln w="9525">
              <a:noFill/>
              <a:miter lim="800000"/>
              <a:headEnd/>
              <a:tailEnd/>
            </a:ln>
            <a:effectLst/>
          </p:spPr>
          <p:txBody>
            <a:bodyPr wrap="none">
              <a:spAutoFit/>
            </a:bodyPr>
            <a:lstStyle/>
            <a:p>
              <a:r>
                <a:rPr lang="es-MX" sz="1600"/>
                <a:t>a</a:t>
              </a:r>
            </a:p>
          </p:txBody>
        </p:sp>
        <p:sp>
          <p:nvSpPr>
            <p:cNvPr id="59421" name="Oval 29"/>
            <p:cNvSpPr>
              <a:spLocks noChangeArrowheads="1"/>
            </p:cNvSpPr>
            <p:nvPr/>
          </p:nvSpPr>
          <p:spPr bwMode="auto">
            <a:xfrm>
              <a:off x="1610" y="2478"/>
              <a:ext cx="288" cy="288"/>
            </a:xfrm>
            <a:prstGeom prst="ellipse">
              <a:avLst/>
            </a:prstGeom>
            <a:noFill/>
            <a:ln w="9525">
              <a:solidFill>
                <a:schemeClr val="tx1"/>
              </a:solidFill>
              <a:round/>
              <a:headEnd/>
              <a:tailEnd/>
            </a:ln>
            <a:effectLst/>
          </p:spPr>
          <p:txBody>
            <a:bodyPr wrap="none" anchor="ctr"/>
            <a:lstStyle/>
            <a:p>
              <a:endParaRPr lang="en-US"/>
            </a:p>
          </p:txBody>
        </p:sp>
        <p:sp>
          <p:nvSpPr>
            <p:cNvPr id="59422" name="Oval 30"/>
            <p:cNvSpPr>
              <a:spLocks noChangeArrowheads="1"/>
            </p:cNvSpPr>
            <p:nvPr/>
          </p:nvSpPr>
          <p:spPr bwMode="auto">
            <a:xfrm>
              <a:off x="1610" y="1888"/>
              <a:ext cx="288" cy="333"/>
            </a:xfrm>
            <a:prstGeom prst="ellipse">
              <a:avLst/>
            </a:prstGeom>
            <a:noFill/>
            <a:ln w="9525">
              <a:solidFill>
                <a:schemeClr val="tx1"/>
              </a:solidFill>
              <a:round/>
              <a:headEnd/>
              <a:tailEnd/>
            </a:ln>
            <a:effectLst/>
          </p:spPr>
          <p:txBody>
            <a:bodyPr wrap="none" anchor="ctr"/>
            <a:lstStyle/>
            <a:p>
              <a:endParaRPr lang="en-US"/>
            </a:p>
          </p:txBody>
        </p:sp>
        <p:sp>
          <p:nvSpPr>
            <p:cNvPr id="59423" name="Oval 31"/>
            <p:cNvSpPr>
              <a:spLocks noChangeArrowheads="1"/>
            </p:cNvSpPr>
            <p:nvPr/>
          </p:nvSpPr>
          <p:spPr bwMode="auto">
            <a:xfrm>
              <a:off x="1655" y="2523"/>
              <a:ext cx="192" cy="192"/>
            </a:xfrm>
            <a:prstGeom prst="ellipse">
              <a:avLst/>
            </a:prstGeom>
            <a:noFill/>
            <a:ln w="9525">
              <a:solidFill>
                <a:schemeClr val="tx1"/>
              </a:solidFill>
              <a:round/>
              <a:headEnd/>
              <a:tailEnd/>
            </a:ln>
            <a:effectLst/>
          </p:spPr>
          <p:txBody>
            <a:bodyPr wrap="none" anchor="ctr"/>
            <a:lstStyle/>
            <a:p>
              <a:endParaRPr lang="en-US"/>
            </a:p>
          </p:txBody>
        </p:sp>
        <p:sp>
          <p:nvSpPr>
            <p:cNvPr id="59424" name="Line 32"/>
            <p:cNvSpPr>
              <a:spLocks noChangeShapeType="1"/>
            </p:cNvSpPr>
            <p:nvPr/>
          </p:nvSpPr>
          <p:spPr bwMode="auto">
            <a:xfrm>
              <a:off x="1746" y="2205"/>
              <a:ext cx="0" cy="273"/>
            </a:xfrm>
            <a:prstGeom prst="line">
              <a:avLst/>
            </a:prstGeom>
            <a:noFill/>
            <a:ln w="9525">
              <a:solidFill>
                <a:schemeClr val="tx1"/>
              </a:solidFill>
              <a:round/>
              <a:headEnd/>
              <a:tailEnd type="triangle" w="med" len="med"/>
            </a:ln>
            <a:effectLst/>
          </p:spPr>
          <p:txBody>
            <a:bodyPr/>
            <a:lstStyle/>
            <a:p>
              <a:endParaRPr lang="en-US"/>
            </a:p>
          </p:txBody>
        </p:sp>
        <p:sp>
          <p:nvSpPr>
            <p:cNvPr id="59425" name="Text Box 33"/>
            <p:cNvSpPr txBox="1">
              <a:spLocks noChangeArrowheads="1"/>
            </p:cNvSpPr>
            <p:nvPr/>
          </p:nvSpPr>
          <p:spPr bwMode="auto">
            <a:xfrm>
              <a:off x="1610" y="2523"/>
              <a:ext cx="244" cy="212"/>
            </a:xfrm>
            <a:prstGeom prst="rect">
              <a:avLst/>
            </a:prstGeom>
            <a:noFill/>
            <a:ln w="9525">
              <a:noFill/>
              <a:miter lim="800000"/>
              <a:headEnd/>
              <a:tailEnd/>
            </a:ln>
            <a:effectLst/>
          </p:spPr>
          <p:txBody>
            <a:bodyPr wrap="none">
              <a:spAutoFit/>
            </a:bodyPr>
            <a:lstStyle/>
            <a:p>
              <a:r>
                <a:rPr lang="es-MX" sz="1600"/>
                <a:t>q3</a:t>
              </a:r>
            </a:p>
          </p:txBody>
        </p:sp>
        <p:sp>
          <p:nvSpPr>
            <p:cNvPr id="59426" name="Line 34"/>
            <p:cNvSpPr>
              <a:spLocks noChangeShapeType="1"/>
            </p:cNvSpPr>
            <p:nvPr/>
          </p:nvSpPr>
          <p:spPr bwMode="auto">
            <a:xfrm flipH="1">
              <a:off x="1610" y="2750"/>
              <a:ext cx="91" cy="136"/>
            </a:xfrm>
            <a:prstGeom prst="line">
              <a:avLst/>
            </a:prstGeom>
            <a:noFill/>
            <a:ln w="9525">
              <a:solidFill>
                <a:schemeClr val="tx1"/>
              </a:solidFill>
              <a:round/>
              <a:headEnd/>
              <a:tailEnd/>
            </a:ln>
            <a:effectLst/>
          </p:spPr>
          <p:txBody>
            <a:bodyPr/>
            <a:lstStyle/>
            <a:p>
              <a:endParaRPr lang="en-US"/>
            </a:p>
          </p:txBody>
        </p:sp>
        <p:sp>
          <p:nvSpPr>
            <p:cNvPr id="59427" name="Line 35"/>
            <p:cNvSpPr>
              <a:spLocks noChangeShapeType="1"/>
            </p:cNvSpPr>
            <p:nvPr/>
          </p:nvSpPr>
          <p:spPr bwMode="auto">
            <a:xfrm>
              <a:off x="1610" y="2886"/>
              <a:ext cx="136" cy="90"/>
            </a:xfrm>
            <a:prstGeom prst="line">
              <a:avLst/>
            </a:prstGeom>
            <a:noFill/>
            <a:ln w="9525">
              <a:solidFill>
                <a:schemeClr val="tx1"/>
              </a:solidFill>
              <a:round/>
              <a:headEnd/>
              <a:tailEnd/>
            </a:ln>
            <a:effectLst/>
          </p:spPr>
          <p:txBody>
            <a:bodyPr/>
            <a:lstStyle/>
            <a:p>
              <a:endParaRPr lang="en-US"/>
            </a:p>
          </p:txBody>
        </p:sp>
        <p:sp>
          <p:nvSpPr>
            <p:cNvPr id="59428" name="Line 36"/>
            <p:cNvSpPr>
              <a:spLocks noChangeShapeType="1"/>
            </p:cNvSpPr>
            <p:nvPr/>
          </p:nvSpPr>
          <p:spPr bwMode="auto">
            <a:xfrm flipV="1">
              <a:off x="1746" y="2750"/>
              <a:ext cx="45" cy="226"/>
            </a:xfrm>
            <a:prstGeom prst="line">
              <a:avLst/>
            </a:prstGeom>
            <a:noFill/>
            <a:ln w="9525">
              <a:solidFill>
                <a:schemeClr val="tx1"/>
              </a:solidFill>
              <a:round/>
              <a:headEnd/>
              <a:tailEnd type="triangle" w="med" len="med"/>
            </a:ln>
            <a:effectLst/>
          </p:spPr>
          <p:txBody>
            <a:bodyPr/>
            <a:lstStyle/>
            <a:p>
              <a:endParaRPr lang="en-US"/>
            </a:p>
          </p:txBody>
        </p:sp>
        <p:sp>
          <p:nvSpPr>
            <p:cNvPr id="59431" name="Text Box 39"/>
            <p:cNvSpPr txBox="1">
              <a:spLocks noChangeArrowheads="1"/>
            </p:cNvSpPr>
            <p:nvPr/>
          </p:nvSpPr>
          <p:spPr bwMode="auto">
            <a:xfrm>
              <a:off x="1733" y="2234"/>
              <a:ext cx="173" cy="212"/>
            </a:xfrm>
            <a:prstGeom prst="rect">
              <a:avLst/>
            </a:prstGeom>
            <a:noFill/>
            <a:ln w="9525">
              <a:noFill/>
              <a:miter lim="800000"/>
              <a:headEnd/>
              <a:tailEnd/>
            </a:ln>
            <a:effectLst/>
          </p:spPr>
          <p:txBody>
            <a:bodyPr wrap="none">
              <a:spAutoFit/>
            </a:bodyPr>
            <a:lstStyle/>
            <a:p>
              <a:r>
                <a:rPr lang="es-MX" sz="1600"/>
                <a:t>a</a:t>
              </a:r>
            </a:p>
          </p:txBody>
        </p:sp>
      </p:grpSp>
      <p:sp>
        <p:nvSpPr>
          <p:cNvPr id="59432" name="Text Box 40"/>
          <p:cNvSpPr txBox="1">
            <a:spLocks noChangeArrowheads="1"/>
          </p:cNvSpPr>
          <p:nvPr/>
        </p:nvSpPr>
        <p:spPr bwMode="auto">
          <a:xfrm>
            <a:off x="879475" y="4889500"/>
            <a:ext cx="184150" cy="457200"/>
          </a:xfrm>
          <a:prstGeom prst="rect">
            <a:avLst/>
          </a:prstGeom>
          <a:noFill/>
          <a:ln w="9525">
            <a:noFill/>
            <a:miter lim="800000"/>
            <a:headEnd/>
            <a:tailEnd/>
          </a:ln>
          <a:effectLst/>
        </p:spPr>
        <p:txBody>
          <a:bodyPr wrap="none">
            <a:spAutoFit/>
          </a:bodyPr>
          <a:lstStyle/>
          <a:p>
            <a:endParaRPr lang="es-MX"/>
          </a:p>
        </p:txBody>
      </p:sp>
      <p:sp>
        <p:nvSpPr>
          <p:cNvPr id="59433" name="Text Box 41"/>
          <p:cNvSpPr txBox="1">
            <a:spLocks noChangeArrowheads="1"/>
          </p:cNvSpPr>
          <p:nvPr/>
        </p:nvSpPr>
        <p:spPr bwMode="auto">
          <a:xfrm>
            <a:off x="900113" y="4724400"/>
            <a:ext cx="7508875" cy="822325"/>
          </a:xfrm>
          <a:prstGeom prst="rect">
            <a:avLst/>
          </a:prstGeom>
          <a:noFill/>
          <a:ln w="9525">
            <a:noFill/>
            <a:miter lim="800000"/>
            <a:headEnd/>
            <a:tailEnd/>
          </a:ln>
          <a:effectLst/>
        </p:spPr>
        <p:txBody>
          <a:bodyPr>
            <a:spAutoFit/>
          </a:bodyPr>
          <a:lstStyle/>
          <a:p>
            <a:r>
              <a:rPr lang="es-MX"/>
              <a:t>Es AFN porqué existen dos transiciones de q</a:t>
            </a:r>
            <a:r>
              <a:rPr lang="es-MX" baseline="-25000"/>
              <a:t>0</a:t>
            </a:r>
            <a:r>
              <a:rPr lang="es-MX"/>
              <a:t> a q</a:t>
            </a:r>
            <a:r>
              <a:rPr lang="es-MX" baseline="-25000"/>
              <a:t>1</a:t>
            </a:r>
            <a:r>
              <a:rPr lang="es-MX"/>
              <a:t> y de q</a:t>
            </a:r>
            <a:r>
              <a:rPr lang="es-MX" baseline="-25000"/>
              <a:t>0</a:t>
            </a:r>
            <a:r>
              <a:rPr lang="es-MX"/>
              <a:t> a q</a:t>
            </a:r>
            <a:r>
              <a:rPr lang="es-MX" baseline="-25000"/>
              <a:t>3</a:t>
            </a:r>
            <a:r>
              <a:rPr lang="es-MX"/>
              <a:t> ante una misma entrada: 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3528" y="836712"/>
            <a:ext cx="8496944" cy="5632311"/>
          </a:xfrm>
          <a:prstGeom prst="rect">
            <a:avLst/>
          </a:prstGeom>
        </p:spPr>
        <p:txBody>
          <a:bodyPr wrap="square">
            <a:spAutoFit/>
          </a:bodyPr>
          <a:lstStyle/>
          <a:p>
            <a:r>
              <a:rPr lang="es-CR" dirty="0" smtClean="0"/>
              <a:t>Chomsky clasifica los lenguajes formales de acuerdo a una jerarquía de cuatro niveles, conteniendo cada uno de a todos los siguientes.</a:t>
            </a:r>
          </a:p>
          <a:p>
            <a:endParaRPr lang="es-CR" dirty="0" smtClean="0"/>
          </a:p>
          <a:p>
            <a:r>
              <a:rPr lang="es-CR" dirty="0" smtClean="0"/>
              <a:t>El lenguaje más general de tipo0 ,no posee restricción alguna. Este conjunto engloba el conjunto de todos los lenguajes posibles.</a:t>
            </a:r>
          </a:p>
          <a:p>
            <a:r>
              <a:rPr lang="es-CR" dirty="0" smtClean="0"/>
              <a:t>Los lenguajes de tipo 1, también llamados lenguajes “sensibles al contexto”, al permitir que el “papel” de las palabras dependa de la posición en que aparezcan (es decir, el contexto). La mayor parte de los lenguajes de ordenador pertenecen a este tipo.</a:t>
            </a:r>
            <a:endParaRPr lang="es-CR" dirty="0"/>
          </a:p>
          <a:p>
            <a:r>
              <a:rPr lang="es-CR" dirty="0" smtClean="0"/>
              <a:t>Los lenguajes de tipo 2, o lenguajes “independientes del contexto”. En ellos el significado de una palabra es independiente del lugar que ocupa en la frase.</a:t>
            </a:r>
          </a:p>
          <a:p>
            <a:r>
              <a:rPr lang="es-CR" dirty="0" smtClean="0"/>
              <a:t>Los lenguajes de tipo3 ,o  lenguajes regulares, son los que presentan una estructura más sencilla.</a:t>
            </a:r>
            <a:endParaRPr lang="es-CR" dirty="0"/>
          </a:p>
        </p:txBody>
      </p:sp>
      <p:sp>
        <p:nvSpPr>
          <p:cNvPr id="9" name="Rectangle 2"/>
          <p:cNvSpPr txBox="1">
            <a:spLocks noChangeArrowheads="1"/>
          </p:cNvSpPr>
          <p:nvPr/>
        </p:nvSpPr>
        <p:spPr>
          <a:xfrm>
            <a:off x="467544" y="332656"/>
            <a:ext cx="8424936" cy="500608"/>
          </a:xfrm>
          <a:prstGeom prst="rect">
            <a:avLst/>
          </a:prstGeom>
        </p:spPr>
        <p:txBody>
          <a:bodyPr vert="horz" anchor="b">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MX" sz="3300" dirty="0" smtClean="0">
                <a:solidFill>
                  <a:schemeClr val="accent3">
                    <a:shade val="75000"/>
                  </a:schemeClr>
                </a:solidFill>
                <a:latin typeface="+mj-lt"/>
                <a:ea typeface="+mj-ea"/>
                <a:cs typeface="+mj-cs"/>
              </a:rPr>
              <a:t>LENGUAJES</a:t>
            </a:r>
            <a:endParaRPr kumimoji="0" lang="es-ES" sz="3300" b="0" u="none" strike="noStrike" kern="1200" cap="none" spc="0" normalizeH="0" baseline="0" noProof="0" dirty="0">
              <a:ln>
                <a:noFill/>
              </a:ln>
              <a:solidFill>
                <a:schemeClr val="accent3">
                  <a:shade val="75000"/>
                </a:schemeClr>
              </a:solidFill>
              <a:effectLst/>
              <a:uLnTx/>
              <a:uFillTx/>
              <a:latin typeface="+mj-lt"/>
              <a:ea typeface="+mj-ea"/>
              <a:cs typeface="+mj-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Text Box 4"/>
          <p:cNvSpPr txBox="1">
            <a:spLocks noChangeArrowheads="1"/>
          </p:cNvSpPr>
          <p:nvPr/>
        </p:nvSpPr>
        <p:spPr bwMode="auto">
          <a:xfrm>
            <a:off x="735013" y="712788"/>
            <a:ext cx="8158162" cy="4893647"/>
          </a:xfrm>
          <a:prstGeom prst="rect">
            <a:avLst/>
          </a:prstGeom>
          <a:noFill/>
          <a:ln w="9525">
            <a:noFill/>
            <a:miter lim="800000"/>
            <a:headEnd/>
            <a:tailEnd/>
          </a:ln>
          <a:effectLst/>
        </p:spPr>
        <p:txBody>
          <a:bodyPr>
            <a:spAutoFit/>
          </a:bodyPr>
          <a:lstStyle/>
          <a:p>
            <a:r>
              <a:rPr lang="es-MX" b="1" dirty="0" smtClean="0"/>
              <a:t>Autómatas </a:t>
            </a:r>
            <a:r>
              <a:rPr lang="es-MX" b="1" dirty="0"/>
              <a:t>Finitos y Expresiones Regulares.</a:t>
            </a:r>
          </a:p>
          <a:p>
            <a:r>
              <a:rPr lang="es-MX" dirty="0"/>
              <a:t>Los lenguajes regulares son definidos por medio de expresiones regulares y aceptados por medio de autómatas finitos. Podemos establecer que un lenguaje es regular si</a:t>
            </a:r>
          </a:p>
          <a:p>
            <a:pPr>
              <a:buFontTx/>
              <a:buChar char="•"/>
            </a:pPr>
            <a:r>
              <a:rPr lang="es-MX" dirty="0"/>
              <a:t> Es una expresión regular bajo un </a:t>
            </a:r>
            <a:r>
              <a:rPr lang="es-MX" dirty="0">
                <a:latin typeface="Symbol" pitchFamily="18" charset="2"/>
              </a:rPr>
              <a:t>S.</a:t>
            </a:r>
          </a:p>
          <a:p>
            <a:pPr>
              <a:buFontTx/>
              <a:buChar char="•"/>
            </a:pPr>
            <a:r>
              <a:rPr lang="es-MX" dirty="0"/>
              <a:t> Es aceptado por un AFD, AFN o AFN- </a:t>
            </a:r>
            <a:r>
              <a:rPr lang="es-MX" dirty="0">
                <a:latin typeface="Symbol" pitchFamily="18" charset="2"/>
              </a:rPr>
              <a:t>l.</a:t>
            </a:r>
          </a:p>
          <a:p>
            <a:pPr>
              <a:buFontTx/>
              <a:buChar char="•"/>
            </a:pPr>
            <a:r>
              <a:rPr lang="es-MX" dirty="0"/>
              <a:t> Es generado por una gramática regular.</a:t>
            </a:r>
          </a:p>
          <a:p>
            <a:endParaRPr lang="es-MX" dirty="0"/>
          </a:p>
          <a:p>
            <a:r>
              <a:rPr lang="es-MX" dirty="0"/>
              <a:t>En cuanto a las expresiones regulares y autómatas, hemos ya comprobado en la sección anterior que podemos construir un autómata finito para cualquier expresión regular dada. Por otra parte existen métodos para producir una expresión regular a partir de un autómata finito.</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Text Box 4"/>
          <p:cNvSpPr txBox="1">
            <a:spLocks noChangeArrowheads="1"/>
          </p:cNvSpPr>
          <p:nvPr/>
        </p:nvSpPr>
        <p:spPr bwMode="auto">
          <a:xfrm>
            <a:off x="1023938" y="496888"/>
            <a:ext cx="7580312" cy="1938992"/>
          </a:xfrm>
          <a:prstGeom prst="rect">
            <a:avLst/>
          </a:prstGeom>
          <a:noFill/>
          <a:ln w="9525">
            <a:noFill/>
            <a:miter lim="800000"/>
            <a:headEnd/>
            <a:tailEnd/>
          </a:ln>
          <a:effectLst/>
        </p:spPr>
        <p:txBody>
          <a:bodyPr>
            <a:spAutoFit/>
          </a:bodyPr>
          <a:lstStyle/>
          <a:p>
            <a:r>
              <a:rPr lang="es-MX" b="1" dirty="0" smtClean="0"/>
              <a:t>Determinación </a:t>
            </a:r>
            <a:r>
              <a:rPr lang="es-MX" b="1" dirty="0"/>
              <a:t>de lenguajes regulares y no regulares.</a:t>
            </a:r>
          </a:p>
          <a:p>
            <a:r>
              <a:rPr lang="es-MX" dirty="0"/>
              <a:t>Dado el lenguaje {</a:t>
            </a:r>
            <a:r>
              <a:rPr lang="es-MX" dirty="0" err="1"/>
              <a:t>a</a:t>
            </a:r>
            <a:r>
              <a:rPr lang="es-MX" baseline="30000" dirty="0" err="1"/>
              <a:t>i</a:t>
            </a:r>
            <a:r>
              <a:rPr lang="es-MX" dirty="0" err="1"/>
              <a:t>b</a:t>
            </a:r>
            <a:r>
              <a:rPr lang="es-MX" baseline="30000" dirty="0" err="1"/>
              <a:t>i</a:t>
            </a:r>
            <a:r>
              <a:rPr lang="es-MX" dirty="0"/>
              <a:t> | i&lt;=n} ¿podemos construir un AFD que acepte dicho lenguaje?</a:t>
            </a:r>
          </a:p>
          <a:p>
            <a:r>
              <a:rPr lang="es-MX" dirty="0"/>
              <a:t>El siguiente AFD acepta dicho lenguaje pero está incompleto.</a:t>
            </a:r>
          </a:p>
        </p:txBody>
      </p:sp>
      <p:sp>
        <p:nvSpPr>
          <p:cNvPr id="94213" name="Oval 5"/>
          <p:cNvSpPr>
            <a:spLocks noChangeArrowheads="1"/>
          </p:cNvSpPr>
          <p:nvPr/>
        </p:nvSpPr>
        <p:spPr bwMode="auto">
          <a:xfrm>
            <a:off x="1258888" y="3068638"/>
            <a:ext cx="649287" cy="647700"/>
          </a:xfrm>
          <a:prstGeom prst="ellipse">
            <a:avLst/>
          </a:prstGeom>
          <a:noFill/>
          <a:ln w="9525">
            <a:solidFill>
              <a:schemeClr val="tx1"/>
            </a:solidFill>
            <a:round/>
            <a:headEnd/>
            <a:tailEnd/>
          </a:ln>
          <a:effectLst/>
        </p:spPr>
        <p:txBody>
          <a:bodyPr wrap="none" anchor="ctr"/>
          <a:lstStyle/>
          <a:p>
            <a:endParaRPr lang="en-US"/>
          </a:p>
        </p:txBody>
      </p:sp>
      <p:sp>
        <p:nvSpPr>
          <p:cNvPr id="94214" name="Oval 6"/>
          <p:cNvSpPr>
            <a:spLocks noChangeArrowheads="1"/>
          </p:cNvSpPr>
          <p:nvPr/>
        </p:nvSpPr>
        <p:spPr bwMode="auto">
          <a:xfrm>
            <a:off x="2916238" y="2997200"/>
            <a:ext cx="649287" cy="647700"/>
          </a:xfrm>
          <a:prstGeom prst="ellipse">
            <a:avLst/>
          </a:prstGeom>
          <a:noFill/>
          <a:ln w="9525">
            <a:solidFill>
              <a:schemeClr val="tx1"/>
            </a:solidFill>
            <a:round/>
            <a:headEnd/>
            <a:tailEnd/>
          </a:ln>
          <a:effectLst/>
        </p:spPr>
        <p:txBody>
          <a:bodyPr wrap="none" anchor="ctr"/>
          <a:lstStyle/>
          <a:p>
            <a:endParaRPr lang="en-US"/>
          </a:p>
        </p:txBody>
      </p:sp>
      <p:sp>
        <p:nvSpPr>
          <p:cNvPr id="94215" name="Oval 7"/>
          <p:cNvSpPr>
            <a:spLocks noChangeArrowheads="1"/>
          </p:cNvSpPr>
          <p:nvPr/>
        </p:nvSpPr>
        <p:spPr bwMode="auto">
          <a:xfrm>
            <a:off x="6443663" y="2924175"/>
            <a:ext cx="649287" cy="647700"/>
          </a:xfrm>
          <a:prstGeom prst="ellipse">
            <a:avLst/>
          </a:prstGeom>
          <a:noFill/>
          <a:ln w="9525">
            <a:solidFill>
              <a:schemeClr val="tx1"/>
            </a:solidFill>
            <a:round/>
            <a:headEnd/>
            <a:tailEnd/>
          </a:ln>
          <a:effectLst/>
        </p:spPr>
        <p:txBody>
          <a:bodyPr wrap="none" anchor="ctr"/>
          <a:lstStyle/>
          <a:p>
            <a:endParaRPr lang="en-US"/>
          </a:p>
        </p:txBody>
      </p:sp>
      <p:sp>
        <p:nvSpPr>
          <p:cNvPr id="94216" name="Oval 8"/>
          <p:cNvSpPr>
            <a:spLocks noChangeArrowheads="1"/>
          </p:cNvSpPr>
          <p:nvPr/>
        </p:nvSpPr>
        <p:spPr bwMode="auto">
          <a:xfrm>
            <a:off x="7812088" y="4508500"/>
            <a:ext cx="649287" cy="647700"/>
          </a:xfrm>
          <a:prstGeom prst="ellipse">
            <a:avLst/>
          </a:prstGeom>
          <a:noFill/>
          <a:ln w="9525">
            <a:solidFill>
              <a:schemeClr val="tx1"/>
            </a:solidFill>
            <a:round/>
            <a:headEnd/>
            <a:tailEnd/>
          </a:ln>
          <a:effectLst/>
        </p:spPr>
        <p:txBody>
          <a:bodyPr wrap="none" anchor="ctr"/>
          <a:lstStyle/>
          <a:p>
            <a:endParaRPr lang="en-US"/>
          </a:p>
        </p:txBody>
      </p:sp>
      <p:sp>
        <p:nvSpPr>
          <p:cNvPr id="94217" name="Oval 9"/>
          <p:cNvSpPr>
            <a:spLocks noChangeArrowheads="1"/>
          </p:cNvSpPr>
          <p:nvPr/>
        </p:nvSpPr>
        <p:spPr bwMode="auto">
          <a:xfrm>
            <a:off x="2916238" y="4437063"/>
            <a:ext cx="649287" cy="647700"/>
          </a:xfrm>
          <a:prstGeom prst="ellipse">
            <a:avLst/>
          </a:prstGeom>
          <a:noFill/>
          <a:ln w="9525">
            <a:solidFill>
              <a:schemeClr val="tx1"/>
            </a:solidFill>
            <a:round/>
            <a:headEnd/>
            <a:tailEnd/>
          </a:ln>
          <a:effectLst/>
        </p:spPr>
        <p:txBody>
          <a:bodyPr wrap="none" anchor="ctr"/>
          <a:lstStyle/>
          <a:p>
            <a:endParaRPr lang="en-US"/>
          </a:p>
        </p:txBody>
      </p:sp>
      <p:sp>
        <p:nvSpPr>
          <p:cNvPr id="94218" name="Oval 10"/>
          <p:cNvSpPr>
            <a:spLocks noChangeArrowheads="1"/>
          </p:cNvSpPr>
          <p:nvPr/>
        </p:nvSpPr>
        <p:spPr bwMode="auto">
          <a:xfrm>
            <a:off x="4500563" y="2997200"/>
            <a:ext cx="649287" cy="647700"/>
          </a:xfrm>
          <a:prstGeom prst="ellipse">
            <a:avLst/>
          </a:prstGeom>
          <a:noFill/>
          <a:ln w="9525">
            <a:solidFill>
              <a:schemeClr val="tx1"/>
            </a:solidFill>
            <a:round/>
            <a:headEnd/>
            <a:tailEnd/>
          </a:ln>
          <a:effectLst/>
        </p:spPr>
        <p:txBody>
          <a:bodyPr wrap="none" anchor="ctr"/>
          <a:lstStyle/>
          <a:p>
            <a:endParaRPr lang="en-US"/>
          </a:p>
        </p:txBody>
      </p:sp>
      <p:sp>
        <p:nvSpPr>
          <p:cNvPr id="94219" name="Oval 11"/>
          <p:cNvSpPr>
            <a:spLocks noChangeArrowheads="1"/>
          </p:cNvSpPr>
          <p:nvPr/>
        </p:nvSpPr>
        <p:spPr bwMode="auto">
          <a:xfrm>
            <a:off x="4500563" y="4508500"/>
            <a:ext cx="649287" cy="647700"/>
          </a:xfrm>
          <a:prstGeom prst="ellipse">
            <a:avLst/>
          </a:prstGeom>
          <a:noFill/>
          <a:ln w="9525">
            <a:solidFill>
              <a:schemeClr val="tx1"/>
            </a:solidFill>
            <a:round/>
            <a:headEnd/>
            <a:tailEnd/>
          </a:ln>
          <a:effectLst/>
        </p:spPr>
        <p:txBody>
          <a:bodyPr wrap="none" anchor="ctr"/>
          <a:lstStyle/>
          <a:p>
            <a:endParaRPr lang="en-US"/>
          </a:p>
        </p:txBody>
      </p:sp>
      <p:sp>
        <p:nvSpPr>
          <p:cNvPr id="94220" name="Oval 12"/>
          <p:cNvSpPr>
            <a:spLocks noChangeArrowheads="1"/>
          </p:cNvSpPr>
          <p:nvPr/>
        </p:nvSpPr>
        <p:spPr bwMode="auto">
          <a:xfrm>
            <a:off x="6443663" y="4508500"/>
            <a:ext cx="649287" cy="647700"/>
          </a:xfrm>
          <a:prstGeom prst="ellipse">
            <a:avLst/>
          </a:prstGeom>
          <a:noFill/>
          <a:ln w="9525">
            <a:solidFill>
              <a:schemeClr val="tx1"/>
            </a:solidFill>
            <a:round/>
            <a:headEnd/>
            <a:tailEnd/>
          </a:ln>
          <a:effectLst/>
        </p:spPr>
        <p:txBody>
          <a:bodyPr wrap="none" anchor="ctr"/>
          <a:lstStyle/>
          <a:p>
            <a:endParaRPr lang="en-US"/>
          </a:p>
        </p:txBody>
      </p:sp>
      <p:sp>
        <p:nvSpPr>
          <p:cNvPr id="94221" name="Oval 13"/>
          <p:cNvSpPr>
            <a:spLocks noChangeArrowheads="1"/>
          </p:cNvSpPr>
          <p:nvPr/>
        </p:nvSpPr>
        <p:spPr bwMode="auto">
          <a:xfrm>
            <a:off x="7812088" y="2924175"/>
            <a:ext cx="649287" cy="647700"/>
          </a:xfrm>
          <a:prstGeom prst="ellipse">
            <a:avLst/>
          </a:prstGeom>
          <a:noFill/>
          <a:ln w="9525">
            <a:solidFill>
              <a:schemeClr val="tx1"/>
            </a:solidFill>
            <a:round/>
            <a:headEnd/>
            <a:tailEnd/>
          </a:ln>
          <a:effectLst/>
        </p:spPr>
        <p:txBody>
          <a:bodyPr wrap="none" anchor="ctr"/>
          <a:lstStyle/>
          <a:p>
            <a:endParaRPr lang="en-US"/>
          </a:p>
        </p:txBody>
      </p:sp>
      <p:sp>
        <p:nvSpPr>
          <p:cNvPr id="94222" name="Line 14"/>
          <p:cNvSpPr>
            <a:spLocks noChangeShapeType="1"/>
          </p:cNvSpPr>
          <p:nvPr/>
        </p:nvSpPr>
        <p:spPr bwMode="auto">
          <a:xfrm>
            <a:off x="1908175" y="3357563"/>
            <a:ext cx="1008063" cy="0"/>
          </a:xfrm>
          <a:prstGeom prst="line">
            <a:avLst/>
          </a:prstGeom>
          <a:noFill/>
          <a:ln w="9525">
            <a:solidFill>
              <a:schemeClr val="tx1"/>
            </a:solidFill>
            <a:round/>
            <a:headEnd/>
            <a:tailEnd type="triangle" w="med" len="med"/>
          </a:ln>
          <a:effectLst/>
        </p:spPr>
        <p:txBody>
          <a:bodyPr/>
          <a:lstStyle/>
          <a:p>
            <a:endParaRPr lang="en-US"/>
          </a:p>
        </p:txBody>
      </p:sp>
      <p:sp>
        <p:nvSpPr>
          <p:cNvPr id="94229" name="Line 21"/>
          <p:cNvSpPr>
            <a:spLocks noChangeShapeType="1"/>
          </p:cNvSpPr>
          <p:nvPr/>
        </p:nvSpPr>
        <p:spPr bwMode="auto">
          <a:xfrm>
            <a:off x="3563938" y="3357563"/>
            <a:ext cx="936625" cy="0"/>
          </a:xfrm>
          <a:prstGeom prst="line">
            <a:avLst/>
          </a:prstGeom>
          <a:noFill/>
          <a:ln w="9525">
            <a:solidFill>
              <a:schemeClr val="tx1"/>
            </a:solidFill>
            <a:round/>
            <a:headEnd/>
            <a:tailEnd type="triangle" w="med" len="med"/>
          </a:ln>
          <a:effectLst/>
        </p:spPr>
        <p:txBody>
          <a:bodyPr/>
          <a:lstStyle/>
          <a:p>
            <a:endParaRPr lang="en-US"/>
          </a:p>
        </p:txBody>
      </p:sp>
      <p:sp>
        <p:nvSpPr>
          <p:cNvPr id="94230" name="Line 22"/>
          <p:cNvSpPr>
            <a:spLocks noChangeShapeType="1"/>
          </p:cNvSpPr>
          <p:nvPr/>
        </p:nvSpPr>
        <p:spPr bwMode="auto">
          <a:xfrm>
            <a:off x="5148263" y="3357563"/>
            <a:ext cx="287337" cy="0"/>
          </a:xfrm>
          <a:prstGeom prst="line">
            <a:avLst/>
          </a:prstGeom>
          <a:noFill/>
          <a:ln w="9525">
            <a:solidFill>
              <a:schemeClr val="tx1"/>
            </a:solidFill>
            <a:round/>
            <a:headEnd/>
            <a:tailEnd type="triangle" w="med" len="med"/>
          </a:ln>
          <a:effectLst/>
        </p:spPr>
        <p:txBody>
          <a:bodyPr/>
          <a:lstStyle/>
          <a:p>
            <a:endParaRPr lang="en-US"/>
          </a:p>
        </p:txBody>
      </p:sp>
      <p:sp>
        <p:nvSpPr>
          <p:cNvPr id="94231" name="Line 23"/>
          <p:cNvSpPr>
            <a:spLocks noChangeShapeType="1"/>
          </p:cNvSpPr>
          <p:nvPr/>
        </p:nvSpPr>
        <p:spPr bwMode="auto">
          <a:xfrm>
            <a:off x="6156325" y="3357563"/>
            <a:ext cx="287338" cy="0"/>
          </a:xfrm>
          <a:prstGeom prst="line">
            <a:avLst/>
          </a:prstGeom>
          <a:noFill/>
          <a:ln w="9525">
            <a:solidFill>
              <a:schemeClr val="tx1"/>
            </a:solidFill>
            <a:round/>
            <a:headEnd/>
            <a:tailEnd type="triangle" w="med" len="med"/>
          </a:ln>
          <a:effectLst/>
        </p:spPr>
        <p:txBody>
          <a:bodyPr/>
          <a:lstStyle/>
          <a:p>
            <a:endParaRPr lang="en-US"/>
          </a:p>
        </p:txBody>
      </p:sp>
      <p:sp>
        <p:nvSpPr>
          <p:cNvPr id="94232" name="Line 24"/>
          <p:cNvSpPr>
            <a:spLocks noChangeShapeType="1"/>
          </p:cNvSpPr>
          <p:nvPr/>
        </p:nvSpPr>
        <p:spPr bwMode="auto">
          <a:xfrm>
            <a:off x="5580063" y="3357563"/>
            <a:ext cx="431800" cy="0"/>
          </a:xfrm>
          <a:prstGeom prst="line">
            <a:avLst/>
          </a:prstGeom>
          <a:noFill/>
          <a:ln w="9525">
            <a:solidFill>
              <a:schemeClr val="tx1"/>
            </a:solidFill>
            <a:prstDash val="dashDot"/>
            <a:round/>
            <a:headEnd/>
            <a:tailEnd/>
          </a:ln>
          <a:effectLst/>
        </p:spPr>
        <p:txBody>
          <a:bodyPr/>
          <a:lstStyle/>
          <a:p>
            <a:endParaRPr lang="en-US"/>
          </a:p>
        </p:txBody>
      </p:sp>
      <p:sp>
        <p:nvSpPr>
          <p:cNvPr id="94233" name="Line 25"/>
          <p:cNvSpPr>
            <a:spLocks noChangeShapeType="1"/>
          </p:cNvSpPr>
          <p:nvPr/>
        </p:nvSpPr>
        <p:spPr bwMode="auto">
          <a:xfrm>
            <a:off x="7092950" y="3357563"/>
            <a:ext cx="719138" cy="0"/>
          </a:xfrm>
          <a:prstGeom prst="line">
            <a:avLst/>
          </a:prstGeom>
          <a:noFill/>
          <a:ln w="9525">
            <a:solidFill>
              <a:schemeClr val="tx1"/>
            </a:solidFill>
            <a:round/>
            <a:headEnd/>
            <a:tailEnd type="triangle" w="med" len="med"/>
          </a:ln>
          <a:effectLst/>
        </p:spPr>
        <p:txBody>
          <a:bodyPr/>
          <a:lstStyle/>
          <a:p>
            <a:endParaRPr lang="en-US"/>
          </a:p>
        </p:txBody>
      </p:sp>
      <p:sp>
        <p:nvSpPr>
          <p:cNvPr id="94234" name="Line 26"/>
          <p:cNvSpPr>
            <a:spLocks noChangeShapeType="1"/>
          </p:cNvSpPr>
          <p:nvPr/>
        </p:nvSpPr>
        <p:spPr bwMode="auto">
          <a:xfrm>
            <a:off x="3563938" y="4797425"/>
            <a:ext cx="0" cy="0"/>
          </a:xfrm>
          <a:prstGeom prst="line">
            <a:avLst/>
          </a:prstGeom>
          <a:noFill/>
          <a:ln w="9525">
            <a:solidFill>
              <a:schemeClr val="tx1"/>
            </a:solidFill>
            <a:round/>
            <a:headEnd/>
            <a:tailEnd type="triangle" w="med" len="med"/>
          </a:ln>
          <a:effectLst/>
        </p:spPr>
        <p:txBody>
          <a:bodyPr/>
          <a:lstStyle/>
          <a:p>
            <a:endParaRPr lang="en-US"/>
          </a:p>
        </p:txBody>
      </p:sp>
      <p:sp>
        <p:nvSpPr>
          <p:cNvPr id="94235" name="Line 27"/>
          <p:cNvSpPr>
            <a:spLocks noChangeShapeType="1"/>
          </p:cNvSpPr>
          <p:nvPr/>
        </p:nvSpPr>
        <p:spPr bwMode="auto">
          <a:xfrm>
            <a:off x="3203575" y="3644900"/>
            <a:ext cx="0" cy="792163"/>
          </a:xfrm>
          <a:prstGeom prst="line">
            <a:avLst/>
          </a:prstGeom>
          <a:noFill/>
          <a:ln w="9525">
            <a:solidFill>
              <a:schemeClr val="tx1"/>
            </a:solidFill>
            <a:round/>
            <a:headEnd/>
            <a:tailEnd type="triangle" w="med" len="med"/>
          </a:ln>
          <a:effectLst/>
        </p:spPr>
        <p:txBody>
          <a:bodyPr/>
          <a:lstStyle/>
          <a:p>
            <a:endParaRPr lang="en-US"/>
          </a:p>
        </p:txBody>
      </p:sp>
      <p:sp>
        <p:nvSpPr>
          <p:cNvPr id="94236" name="Line 28"/>
          <p:cNvSpPr>
            <a:spLocks noChangeShapeType="1"/>
          </p:cNvSpPr>
          <p:nvPr/>
        </p:nvSpPr>
        <p:spPr bwMode="auto">
          <a:xfrm>
            <a:off x="4787900" y="3644900"/>
            <a:ext cx="0" cy="863600"/>
          </a:xfrm>
          <a:prstGeom prst="line">
            <a:avLst/>
          </a:prstGeom>
          <a:noFill/>
          <a:ln w="9525">
            <a:solidFill>
              <a:schemeClr val="tx1"/>
            </a:solidFill>
            <a:round/>
            <a:headEnd/>
            <a:tailEnd type="triangle" w="med" len="med"/>
          </a:ln>
          <a:effectLst/>
        </p:spPr>
        <p:txBody>
          <a:bodyPr/>
          <a:lstStyle/>
          <a:p>
            <a:endParaRPr lang="en-US"/>
          </a:p>
        </p:txBody>
      </p:sp>
      <p:sp>
        <p:nvSpPr>
          <p:cNvPr id="94237" name="Line 29"/>
          <p:cNvSpPr>
            <a:spLocks noChangeShapeType="1"/>
          </p:cNvSpPr>
          <p:nvPr/>
        </p:nvSpPr>
        <p:spPr bwMode="auto">
          <a:xfrm>
            <a:off x="6732588" y="3573463"/>
            <a:ext cx="0" cy="935037"/>
          </a:xfrm>
          <a:prstGeom prst="line">
            <a:avLst/>
          </a:prstGeom>
          <a:noFill/>
          <a:ln w="9525">
            <a:solidFill>
              <a:schemeClr val="tx1"/>
            </a:solidFill>
            <a:round/>
            <a:headEnd/>
            <a:tailEnd type="triangle" w="med" len="med"/>
          </a:ln>
          <a:effectLst/>
        </p:spPr>
        <p:txBody>
          <a:bodyPr/>
          <a:lstStyle/>
          <a:p>
            <a:endParaRPr lang="en-US"/>
          </a:p>
        </p:txBody>
      </p:sp>
      <p:sp>
        <p:nvSpPr>
          <p:cNvPr id="94238" name="Line 30"/>
          <p:cNvSpPr>
            <a:spLocks noChangeShapeType="1"/>
          </p:cNvSpPr>
          <p:nvPr/>
        </p:nvSpPr>
        <p:spPr bwMode="auto">
          <a:xfrm>
            <a:off x="8172450" y="3573463"/>
            <a:ext cx="0" cy="935037"/>
          </a:xfrm>
          <a:prstGeom prst="line">
            <a:avLst/>
          </a:prstGeom>
          <a:noFill/>
          <a:ln w="9525">
            <a:solidFill>
              <a:schemeClr val="tx1"/>
            </a:solidFill>
            <a:round/>
            <a:headEnd/>
            <a:tailEnd type="triangle" w="med" len="med"/>
          </a:ln>
          <a:effectLst/>
        </p:spPr>
        <p:txBody>
          <a:bodyPr/>
          <a:lstStyle/>
          <a:p>
            <a:endParaRPr lang="en-US"/>
          </a:p>
        </p:txBody>
      </p:sp>
      <p:sp>
        <p:nvSpPr>
          <p:cNvPr id="94239" name="Line 31"/>
          <p:cNvSpPr>
            <a:spLocks noChangeShapeType="1"/>
          </p:cNvSpPr>
          <p:nvPr/>
        </p:nvSpPr>
        <p:spPr bwMode="auto">
          <a:xfrm flipH="1">
            <a:off x="7092950" y="4868863"/>
            <a:ext cx="719138" cy="0"/>
          </a:xfrm>
          <a:prstGeom prst="line">
            <a:avLst/>
          </a:prstGeom>
          <a:noFill/>
          <a:ln w="9525">
            <a:solidFill>
              <a:schemeClr val="tx1"/>
            </a:solidFill>
            <a:round/>
            <a:headEnd/>
            <a:tailEnd type="triangle" w="med" len="med"/>
          </a:ln>
          <a:effectLst/>
        </p:spPr>
        <p:txBody>
          <a:bodyPr/>
          <a:lstStyle/>
          <a:p>
            <a:endParaRPr lang="en-US"/>
          </a:p>
        </p:txBody>
      </p:sp>
      <p:sp>
        <p:nvSpPr>
          <p:cNvPr id="94240" name="Line 32"/>
          <p:cNvSpPr>
            <a:spLocks noChangeShapeType="1"/>
          </p:cNvSpPr>
          <p:nvPr/>
        </p:nvSpPr>
        <p:spPr bwMode="auto">
          <a:xfrm flipH="1">
            <a:off x="6084888" y="4868863"/>
            <a:ext cx="358775" cy="0"/>
          </a:xfrm>
          <a:prstGeom prst="line">
            <a:avLst/>
          </a:prstGeom>
          <a:noFill/>
          <a:ln w="9525">
            <a:solidFill>
              <a:schemeClr val="tx1"/>
            </a:solidFill>
            <a:round/>
            <a:headEnd/>
            <a:tailEnd type="triangle" w="med" len="med"/>
          </a:ln>
          <a:effectLst/>
        </p:spPr>
        <p:txBody>
          <a:bodyPr/>
          <a:lstStyle/>
          <a:p>
            <a:endParaRPr lang="en-US"/>
          </a:p>
        </p:txBody>
      </p:sp>
      <p:sp>
        <p:nvSpPr>
          <p:cNvPr id="94241" name="Line 33"/>
          <p:cNvSpPr>
            <a:spLocks noChangeShapeType="1"/>
          </p:cNvSpPr>
          <p:nvPr/>
        </p:nvSpPr>
        <p:spPr bwMode="auto">
          <a:xfrm flipH="1">
            <a:off x="3563938" y="4868863"/>
            <a:ext cx="936625" cy="0"/>
          </a:xfrm>
          <a:prstGeom prst="line">
            <a:avLst/>
          </a:prstGeom>
          <a:noFill/>
          <a:ln w="9525">
            <a:solidFill>
              <a:schemeClr val="tx1"/>
            </a:solidFill>
            <a:round/>
            <a:headEnd/>
            <a:tailEnd type="triangle" w="med" len="med"/>
          </a:ln>
          <a:effectLst/>
        </p:spPr>
        <p:txBody>
          <a:bodyPr/>
          <a:lstStyle/>
          <a:p>
            <a:endParaRPr lang="en-US"/>
          </a:p>
        </p:txBody>
      </p:sp>
      <p:sp>
        <p:nvSpPr>
          <p:cNvPr id="94242" name="Line 34"/>
          <p:cNvSpPr>
            <a:spLocks noChangeShapeType="1"/>
          </p:cNvSpPr>
          <p:nvPr/>
        </p:nvSpPr>
        <p:spPr bwMode="auto">
          <a:xfrm flipH="1">
            <a:off x="5148263" y="4868863"/>
            <a:ext cx="287337" cy="0"/>
          </a:xfrm>
          <a:prstGeom prst="line">
            <a:avLst/>
          </a:prstGeom>
          <a:noFill/>
          <a:ln w="9525">
            <a:solidFill>
              <a:schemeClr val="tx1"/>
            </a:solidFill>
            <a:round/>
            <a:headEnd/>
            <a:tailEnd type="triangle" w="med" len="med"/>
          </a:ln>
          <a:effectLst/>
        </p:spPr>
        <p:txBody>
          <a:bodyPr/>
          <a:lstStyle/>
          <a:p>
            <a:endParaRPr lang="en-US"/>
          </a:p>
        </p:txBody>
      </p:sp>
      <p:sp>
        <p:nvSpPr>
          <p:cNvPr id="94243" name="Line 35"/>
          <p:cNvSpPr>
            <a:spLocks noChangeShapeType="1"/>
          </p:cNvSpPr>
          <p:nvPr/>
        </p:nvSpPr>
        <p:spPr bwMode="auto">
          <a:xfrm>
            <a:off x="5580063" y="4868863"/>
            <a:ext cx="431800" cy="0"/>
          </a:xfrm>
          <a:prstGeom prst="line">
            <a:avLst/>
          </a:prstGeom>
          <a:noFill/>
          <a:ln w="9525">
            <a:solidFill>
              <a:schemeClr val="tx1"/>
            </a:solidFill>
            <a:prstDash val="dashDot"/>
            <a:round/>
            <a:headEnd/>
            <a:tailEnd/>
          </a:ln>
          <a:effectLst/>
        </p:spPr>
        <p:txBody>
          <a:bodyPr/>
          <a:lstStyle/>
          <a:p>
            <a:endParaRPr lang="en-US"/>
          </a:p>
        </p:txBody>
      </p:sp>
      <p:sp>
        <p:nvSpPr>
          <p:cNvPr id="94244" name="Text Box 36"/>
          <p:cNvSpPr txBox="1">
            <a:spLocks noChangeArrowheads="1"/>
          </p:cNvSpPr>
          <p:nvPr/>
        </p:nvSpPr>
        <p:spPr bwMode="auto">
          <a:xfrm>
            <a:off x="2247900" y="2944813"/>
            <a:ext cx="319088" cy="457200"/>
          </a:xfrm>
          <a:prstGeom prst="rect">
            <a:avLst/>
          </a:prstGeom>
          <a:noFill/>
          <a:ln w="9525">
            <a:noFill/>
            <a:miter lim="800000"/>
            <a:headEnd/>
            <a:tailEnd/>
          </a:ln>
          <a:effectLst/>
        </p:spPr>
        <p:txBody>
          <a:bodyPr wrap="none">
            <a:spAutoFit/>
          </a:bodyPr>
          <a:lstStyle/>
          <a:p>
            <a:r>
              <a:rPr lang="es-MX"/>
              <a:t>a</a:t>
            </a:r>
          </a:p>
        </p:txBody>
      </p:sp>
      <p:sp>
        <p:nvSpPr>
          <p:cNvPr id="94246" name="Text Box 38"/>
          <p:cNvSpPr txBox="1">
            <a:spLocks noChangeArrowheads="1"/>
          </p:cNvSpPr>
          <p:nvPr/>
        </p:nvSpPr>
        <p:spPr bwMode="auto">
          <a:xfrm>
            <a:off x="3851275" y="2924175"/>
            <a:ext cx="319088" cy="457200"/>
          </a:xfrm>
          <a:prstGeom prst="rect">
            <a:avLst/>
          </a:prstGeom>
          <a:noFill/>
          <a:ln w="9525">
            <a:noFill/>
            <a:miter lim="800000"/>
            <a:headEnd/>
            <a:tailEnd/>
          </a:ln>
          <a:effectLst/>
        </p:spPr>
        <p:txBody>
          <a:bodyPr wrap="none">
            <a:spAutoFit/>
          </a:bodyPr>
          <a:lstStyle/>
          <a:p>
            <a:r>
              <a:rPr lang="es-MX"/>
              <a:t>a</a:t>
            </a:r>
          </a:p>
        </p:txBody>
      </p:sp>
      <p:sp>
        <p:nvSpPr>
          <p:cNvPr id="94247" name="Text Box 39"/>
          <p:cNvSpPr txBox="1">
            <a:spLocks noChangeArrowheads="1"/>
          </p:cNvSpPr>
          <p:nvPr/>
        </p:nvSpPr>
        <p:spPr bwMode="auto">
          <a:xfrm>
            <a:off x="6011863" y="2852738"/>
            <a:ext cx="319087" cy="457200"/>
          </a:xfrm>
          <a:prstGeom prst="rect">
            <a:avLst/>
          </a:prstGeom>
          <a:noFill/>
          <a:ln w="9525">
            <a:noFill/>
            <a:miter lim="800000"/>
            <a:headEnd/>
            <a:tailEnd/>
          </a:ln>
          <a:effectLst/>
        </p:spPr>
        <p:txBody>
          <a:bodyPr wrap="none">
            <a:spAutoFit/>
          </a:bodyPr>
          <a:lstStyle/>
          <a:p>
            <a:r>
              <a:rPr lang="es-MX"/>
              <a:t>a</a:t>
            </a:r>
          </a:p>
        </p:txBody>
      </p:sp>
      <p:sp>
        <p:nvSpPr>
          <p:cNvPr id="94248" name="Text Box 40"/>
          <p:cNvSpPr txBox="1">
            <a:spLocks noChangeArrowheads="1"/>
          </p:cNvSpPr>
          <p:nvPr/>
        </p:nvSpPr>
        <p:spPr bwMode="auto">
          <a:xfrm>
            <a:off x="7308850" y="2924175"/>
            <a:ext cx="319088" cy="457200"/>
          </a:xfrm>
          <a:prstGeom prst="rect">
            <a:avLst/>
          </a:prstGeom>
          <a:noFill/>
          <a:ln w="9525">
            <a:noFill/>
            <a:miter lim="800000"/>
            <a:headEnd/>
            <a:tailEnd/>
          </a:ln>
          <a:effectLst/>
        </p:spPr>
        <p:txBody>
          <a:bodyPr wrap="none">
            <a:spAutoFit/>
          </a:bodyPr>
          <a:lstStyle/>
          <a:p>
            <a:r>
              <a:rPr lang="es-MX"/>
              <a:t>a</a:t>
            </a:r>
          </a:p>
        </p:txBody>
      </p:sp>
      <p:sp>
        <p:nvSpPr>
          <p:cNvPr id="94249" name="Text Box 41"/>
          <p:cNvSpPr txBox="1">
            <a:spLocks noChangeArrowheads="1"/>
          </p:cNvSpPr>
          <p:nvPr/>
        </p:nvSpPr>
        <p:spPr bwMode="auto">
          <a:xfrm>
            <a:off x="3255963" y="3736975"/>
            <a:ext cx="336550" cy="457200"/>
          </a:xfrm>
          <a:prstGeom prst="rect">
            <a:avLst/>
          </a:prstGeom>
          <a:noFill/>
          <a:ln w="9525">
            <a:noFill/>
            <a:miter lim="800000"/>
            <a:headEnd/>
            <a:tailEnd/>
          </a:ln>
          <a:effectLst/>
        </p:spPr>
        <p:txBody>
          <a:bodyPr wrap="none">
            <a:spAutoFit/>
          </a:bodyPr>
          <a:lstStyle/>
          <a:p>
            <a:r>
              <a:rPr lang="es-MX"/>
              <a:t>b</a:t>
            </a:r>
          </a:p>
        </p:txBody>
      </p:sp>
      <p:sp>
        <p:nvSpPr>
          <p:cNvPr id="94250" name="Text Box 42"/>
          <p:cNvSpPr txBox="1">
            <a:spLocks noChangeArrowheads="1"/>
          </p:cNvSpPr>
          <p:nvPr/>
        </p:nvSpPr>
        <p:spPr bwMode="auto">
          <a:xfrm>
            <a:off x="3851275" y="4365625"/>
            <a:ext cx="336550" cy="457200"/>
          </a:xfrm>
          <a:prstGeom prst="rect">
            <a:avLst/>
          </a:prstGeom>
          <a:noFill/>
          <a:ln w="9525">
            <a:noFill/>
            <a:miter lim="800000"/>
            <a:headEnd/>
            <a:tailEnd/>
          </a:ln>
          <a:effectLst/>
        </p:spPr>
        <p:txBody>
          <a:bodyPr wrap="none">
            <a:spAutoFit/>
          </a:bodyPr>
          <a:lstStyle/>
          <a:p>
            <a:r>
              <a:rPr lang="es-MX"/>
              <a:t>b</a:t>
            </a:r>
          </a:p>
        </p:txBody>
      </p:sp>
      <p:sp>
        <p:nvSpPr>
          <p:cNvPr id="94251" name="Text Box 43"/>
          <p:cNvSpPr txBox="1">
            <a:spLocks noChangeArrowheads="1"/>
          </p:cNvSpPr>
          <p:nvPr/>
        </p:nvSpPr>
        <p:spPr bwMode="auto">
          <a:xfrm>
            <a:off x="6804025" y="3789363"/>
            <a:ext cx="336550" cy="457200"/>
          </a:xfrm>
          <a:prstGeom prst="rect">
            <a:avLst/>
          </a:prstGeom>
          <a:noFill/>
          <a:ln w="9525">
            <a:noFill/>
            <a:miter lim="800000"/>
            <a:headEnd/>
            <a:tailEnd/>
          </a:ln>
          <a:effectLst/>
        </p:spPr>
        <p:txBody>
          <a:bodyPr wrap="none">
            <a:spAutoFit/>
          </a:bodyPr>
          <a:lstStyle/>
          <a:p>
            <a:r>
              <a:rPr lang="es-MX"/>
              <a:t>b</a:t>
            </a:r>
          </a:p>
        </p:txBody>
      </p:sp>
      <p:sp>
        <p:nvSpPr>
          <p:cNvPr id="94252" name="Text Box 44"/>
          <p:cNvSpPr txBox="1">
            <a:spLocks noChangeArrowheads="1"/>
          </p:cNvSpPr>
          <p:nvPr/>
        </p:nvSpPr>
        <p:spPr bwMode="auto">
          <a:xfrm>
            <a:off x="4859338" y="3860800"/>
            <a:ext cx="336550" cy="457200"/>
          </a:xfrm>
          <a:prstGeom prst="rect">
            <a:avLst/>
          </a:prstGeom>
          <a:noFill/>
          <a:ln w="9525">
            <a:noFill/>
            <a:miter lim="800000"/>
            <a:headEnd/>
            <a:tailEnd/>
          </a:ln>
          <a:effectLst/>
        </p:spPr>
        <p:txBody>
          <a:bodyPr wrap="none">
            <a:spAutoFit/>
          </a:bodyPr>
          <a:lstStyle/>
          <a:p>
            <a:r>
              <a:rPr lang="es-MX"/>
              <a:t>b</a:t>
            </a:r>
          </a:p>
        </p:txBody>
      </p:sp>
      <p:sp>
        <p:nvSpPr>
          <p:cNvPr id="94253" name="Text Box 45"/>
          <p:cNvSpPr txBox="1">
            <a:spLocks noChangeArrowheads="1"/>
          </p:cNvSpPr>
          <p:nvPr/>
        </p:nvSpPr>
        <p:spPr bwMode="auto">
          <a:xfrm>
            <a:off x="6084888" y="4365625"/>
            <a:ext cx="336550" cy="457200"/>
          </a:xfrm>
          <a:prstGeom prst="rect">
            <a:avLst/>
          </a:prstGeom>
          <a:noFill/>
          <a:ln w="9525">
            <a:noFill/>
            <a:miter lim="800000"/>
            <a:headEnd/>
            <a:tailEnd/>
          </a:ln>
          <a:effectLst/>
        </p:spPr>
        <p:txBody>
          <a:bodyPr wrap="none">
            <a:spAutoFit/>
          </a:bodyPr>
          <a:lstStyle/>
          <a:p>
            <a:r>
              <a:rPr lang="es-MX"/>
              <a:t>b</a:t>
            </a:r>
          </a:p>
        </p:txBody>
      </p:sp>
      <p:sp>
        <p:nvSpPr>
          <p:cNvPr id="94254" name="Text Box 46"/>
          <p:cNvSpPr txBox="1">
            <a:spLocks noChangeArrowheads="1"/>
          </p:cNvSpPr>
          <p:nvPr/>
        </p:nvSpPr>
        <p:spPr bwMode="auto">
          <a:xfrm>
            <a:off x="7308850" y="4365625"/>
            <a:ext cx="336550" cy="457200"/>
          </a:xfrm>
          <a:prstGeom prst="rect">
            <a:avLst/>
          </a:prstGeom>
          <a:noFill/>
          <a:ln w="9525">
            <a:noFill/>
            <a:miter lim="800000"/>
            <a:headEnd/>
            <a:tailEnd/>
          </a:ln>
          <a:effectLst/>
        </p:spPr>
        <p:txBody>
          <a:bodyPr wrap="none">
            <a:spAutoFit/>
          </a:bodyPr>
          <a:lstStyle/>
          <a:p>
            <a:r>
              <a:rPr lang="es-MX"/>
              <a:t>b</a:t>
            </a:r>
          </a:p>
        </p:txBody>
      </p:sp>
      <p:sp>
        <p:nvSpPr>
          <p:cNvPr id="94255" name="Text Box 47"/>
          <p:cNvSpPr txBox="1">
            <a:spLocks noChangeArrowheads="1"/>
          </p:cNvSpPr>
          <p:nvPr/>
        </p:nvSpPr>
        <p:spPr bwMode="auto">
          <a:xfrm>
            <a:off x="7812088" y="3716338"/>
            <a:ext cx="336550" cy="457200"/>
          </a:xfrm>
          <a:prstGeom prst="rect">
            <a:avLst/>
          </a:prstGeom>
          <a:noFill/>
          <a:ln w="9525">
            <a:noFill/>
            <a:miter lim="800000"/>
            <a:headEnd/>
            <a:tailEnd/>
          </a:ln>
          <a:effectLst/>
        </p:spPr>
        <p:txBody>
          <a:bodyPr wrap="none">
            <a:spAutoFit/>
          </a:bodyPr>
          <a:lstStyle/>
          <a:p>
            <a:r>
              <a:rPr lang="es-MX"/>
              <a:t>b</a:t>
            </a:r>
          </a:p>
        </p:txBody>
      </p:sp>
      <p:sp>
        <p:nvSpPr>
          <p:cNvPr id="94256" name="Oval 48"/>
          <p:cNvSpPr>
            <a:spLocks noChangeArrowheads="1"/>
          </p:cNvSpPr>
          <p:nvPr/>
        </p:nvSpPr>
        <p:spPr bwMode="auto">
          <a:xfrm>
            <a:off x="1331913" y="3141663"/>
            <a:ext cx="504825" cy="504825"/>
          </a:xfrm>
          <a:prstGeom prst="ellipse">
            <a:avLst/>
          </a:prstGeom>
          <a:noFill/>
          <a:ln w="9525">
            <a:solidFill>
              <a:schemeClr val="tx1"/>
            </a:solidFill>
            <a:round/>
            <a:headEnd/>
            <a:tailEnd/>
          </a:ln>
          <a:effectLst/>
        </p:spPr>
        <p:txBody>
          <a:bodyPr wrap="none" anchor="ctr"/>
          <a:lstStyle/>
          <a:p>
            <a:endParaRPr lang="en-US"/>
          </a:p>
        </p:txBody>
      </p:sp>
      <p:sp>
        <p:nvSpPr>
          <p:cNvPr id="94257" name="Line 49"/>
          <p:cNvSpPr>
            <a:spLocks noChangeShapeType="1"/>
          </p:cNvSpPr>
          <p:nvPr/>
        </p:nvSpPr>
        <p:spPr bwMode="auto">
          <a:xfrm flipV="1">
            <a:off x="1116013" y="3500438"/>
            <a:ext cx="142875" cy="73025"/>
          </a:xfrm>
          <a:prstGeom prst="line">
            <a:avLst/>
          </a:prstGeom>
          <a:noFill/>
          <a:ln w="9525">
            <a:solidFill>
              <a:schemeClr val="tx1"/>
            </a:solidFill>
            <a:round/>
            <a:headEnd/>
            <a:tailEnd/>
          </a:ln>
          <a:effectLst/>
        </p:spPr>
        <p:txBody>
          <a:bodyPr/>
          <a:lstStyle/>
          <a:p>
            <a:endParaRPr lang="en-US"/>
          </a:p>
        </p:txBody>
      </p:sp>
      <p:sp>
        <p:nvSpPr>
          <p:cNvPr id="94258" name="Line 50"/>
          <p:cNvSpPr>
            <a:spLocks noChangeShapeType="1"/>
          </p:cNvSpPr>
          <p:nvPr/>
        </p:nvSpPr>
        <p:spPr bwMode="auto">
          <a:xfrm>
            <a:off x="1116013" y="3357563"/>
            <a:ext cx="142875" cy="142875"/>
          </a:xfrm>
          <a:prstGeom prst="line">
            <a:avLst/>
          </a:prstGeom>
          <a:noFill/>
          <a:ln w="9525">
            <a:solidFill>
              <a:schemeClr val="tx1"/>
            </a:solidFill>
            <a:round/>
            <a:headEnd/>
            <a:tailEnd/>
          </a:ln>
          <a:effectLst/>
        </p:spPr>
        <p:txBody>
          <a:bodyP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Text Box 4"/>
          <p:cNvSpPr txBox="1">
            <a:spLocks noChangeArrowheads="1"/>
          </p:cNvSpPr>
          <p:nvPr/>
        </p:nvSpPr>
        <p:spPr bwMode="auto">
          <a:xfrm>
            <a:off x="1239838" y="857250"/>
            <a:ext cx="7653337" cy="3013075"/>
          </a:xfrm>
          <a:prstGeom prst="rect">
            <a:avLst/>
          </a:prstGeom>
          <a:noFill/>
          <a:ln w="9525">
            <a:noFill/>
            <a:miter lim="800000"/>
            <a:headEnd/>
            <a:tailEnd/>
          </a:ln>
          <a:effectLst/>
        </p:spPr>
        <p:txBody>
          <a:bodyPr>
            <a:spAutoFit/>
          </a:bodyPr>
          <a:lstStyle/>
          <a:p>
            <a:r>
              <a:rPr lang="es-MX"/>
              <a:t>El AFD anterior está incompleto puesto que es imposible construir un AFD para un lenguaje que no es regular. De hecho dicho lenguaje es del tipo contexto libre, o es un </a:t>
            </a:r>
            <a:r>
              <a:rPr lang="es-MX" b="1"/>
              <a:t>lenguaje no regular</a:t>
            </a:r>
            <a:r>
              <a:rPr lang="es-MX"/>
              <a:t>. </a:t>
            </a:r>
          </a:p>
          <a:p>
            <a:r>
              <a:rPr lang="es-MX"/>
              <a:t>Se puede demostrar que un lenguaje es regular al construir un autómata finito que lo acepte. Pero para demostrar que no es regular necesitamos usar otras técnicas (e.g. Pumping lemma) que veremos en otro capítulo.</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4"/>
          <p:cNvSpPr>
            <a:spLocks noGrp="1" noChangeArrowheads="1"/>
          </p:cNvSpPr>
          <p:nvPr>
            <p:ph type="title" idx="4294967295"/>
          </p:nvPr>
        </p:nvSpPr>
        <p:spPr>
          <a:xfrm>
            <a:off x="0" y="228600"/>
            <a:ext cx="8534400" cy="758825"/>
          </a:xfrm>
        </p:spPr>
        <p:txBody>
          <a:bodyPr/>
          <a:lstStyle/>
          <a:p>
            <a:r>
              <a:rPr lang="es-MX" sz="4000" dirty="0" smtClean="0"/>
              <a:t>AUTOMATAS </a:t>
            </a:r>
            <a:r>
              <a:rPr lang="es-MX" sz="4000" dirty="0"/>
              <a:t>DE PUSH-DOWN</a:t>
            </a:r>
          </a:p>
        </p:txBody>
      </p:sp>
      <p:sp>
        <p:nvSpPr>
          <p:cNvPr id="96261" name="Text Box 5"/>
          <p:cNvSpPr txBox="1">
            <a:spLocks noChangeArrowheads="1"/>
          </p:cNvSpPr>
          <p:nvPr/>
        </p:nvSpPr>
        <p:spPr bwMode="auto">
          <a:xfrm>
            <a:off x="827088" y="2205038"/>
            <a:ext cx="7273925" cy="2282825"/>
          </a:xfrm>
          <a:prstGeom prst="rect">
            <a:avLst/>
          </a:prstGeom>
          <a:noFill/>
          <a:ln w="9525">
            <a:noFill/>
            <a:miter lim="800000"/>
            <a:headEnd/>
            <a:tailEnd/>
          </a:ln>
          <a:effectLst/>
        </p:spPr>
        <p:txBody>
          <a:bodyPr>
            <a:spAutoFit/>
          </a:bodyPr>
          <a:lstStyle/>
          <a:p>
            <a:r>
              <a:rPr lang="es-MX"/>
              <a:t>Los lenguajes regulares se caracterizan por ser lenguajes generados por gramáticas regulares y aceptados por autómatas finitos. En este capítulo estudiaremos un tipo de máquina usada para aceptar lenguajes de contexto libre. Esta máquina recibe el nombre de autómata de push-down (APD).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Text Box 4"/>
          <p:cNvSpPr txBox="1">
            <a:spLocks noChangeArrowheads="1"/>
          </p:cNvSpPr>
          <p:nvPr/>
        </p:nvSpPr>
        <p:spPr bwMode="auto">
          <a:xfrm>
            <a:off x="611188" y="908050"/>
            <a:ext cx="8064500" cy="4893647"/>
          </a:xfrm>
          <a:prstGeom prst="rect">
            <a:avLst/>
          </a:prstGeom>
          <a:noFill/>
          <a:ln w="9525">
            <a:noFill/>
            <a:miter lim="800000"/>
            <a:headEnd/>
            <a:tailEnd/>
          </a:ln>
          <a:effectLst/>
        </p:spPr>
        <p:txBody>
          <a:bodyPr>
            <a:spAutoFit/>
          </a:bodyPr>
          <a:lstStyle/>
          <a:p>
            <a:r>
              <a:rPr lang="es-MX" b="1" dirty="0" smtClean="0"/>
              <a:t>Definición</a:t>
            </a:r>
            <a:r>
              <a:rPr lang="es-MX" b="1" dirty="0"/>
              <a:t>.</a:t>
            </a:r>
          </a:p>
          <a:p>
            <a:r>
              <a:rPr lang="es-MX" dirty="0"/>
              <a:t>Un Autómata de </a:t>
            </a:r>
            <a:r>
              <a:rPr lang="es-MX" dirty="0" err="1"/>
              <a:t>Push</a:t>
            </a:r>
            <a:r>
              <a:rPr lang="es-MX" dirty="0"/>
              <a:t>-Down (APD) es una máquina de estado </a:t>
            </a:r>
            <a:r>
              <a:rPr lang="es-MX" dirty="0" err="1"/>
              <a:t>finíto</a:t>
            </a:r>
            <a:r>
              <a:rPr lang="es-MX" dirty="0"/>
              <a:t> aumentada o extendida con una pila de memoria externa. La adición de la pila al autómata le proporciona a este un medio de almacenamiento de memoria LIFO (</a:t>
            </a:r>
            <a:r>
              <a:rPr lang="es-MX" dirty="0" err="1"/>
              <a:t>last</a:t>
            </a:r>
            <a:r>
              <a:rPr lang="es-MX" dirty="0"/>
              <a:t>-in, </a:t>
            </a:r>
            <a:r>
              <a:rPr lang="es-MX" dirty="0" err="1"/>
              <a:t>first-out</a:t>
            </a:r>
            <a:r>
              <a:rPr lang="es-MX" dirty="0"/>
              <a:t>).  Esta combinación de pila con estados le da la posibilidad a un APD de aceptar lenguajes como {</a:t>
            </a:r>
            <a:r>
              <a:rPr lang="es-MX" dirty="0" err="1"/>
              <a:t>a</a:t>
            </a:r>
            <a:r>
              <a:rPr lang="es-MX" baseline="30000" dirty="0" err="1"/>
              <a:t>i</a:t>
            </a:r>
            <a:r>
              <a:rPr lang="es-MX" dirty="0" err="1"/>
              <a:t>b</a:t>
            </a:r>
            <a:r>
              <a:rPr lang="es-MX" baseline="30000" dirty="0" err="1"/>
              <a:t>i</a:t>
            </a:r>
            <a:r>
              <a:rPr lang="es-MX" dirty="0"/>
              <a:t> | i&gt;=0}.</a:t>
            </a:r>
          </a:p>
          <a:p>
            <a:r>
              <a:rPr lang="es-MX" dirty="0"/>
              <a:t>Un APD es un </a:t>
            </a:r>
            <a:r>
              <a:rPr lang="es-MX" dirty="0" err="1"/>
              <a:t>sextuple</a:t>
            </a:r>
            <a:r>
              <a:rPr lang="es-MX" dirty="0"/>
              <a:t> (Q, </a:t>
            </a:r>
            <a:r>
              <a:rPr lang="es-MX" dirty="0">
                <a:latin typeface="Symbol" pitchFamily="18" charset="2"/>
              </a:rPr>
              <a:t>S, G, d, </a:t>
            </a:r>
            <a:r>
              <a:rPr lang="es-MX" dirty="0"/>
              <a:t>q</a:t>
            </a:r>
            <a:r>
              <a:rPr lang="es-MX" baseline="-25000" dirty="0"/>
              <a:t>0</a:t>
            </a:r>
            <a:r>
              <a:rPr lang="es-MX" dirty="0"/>
              <a:t>, F), donde Q es el conjunto finito de estados, </a:t>
            </a:r>
            <a:r>
              <a:rPr lang="es-MX" dirty="0">
                <a:latin typeface="Symbol" pitchFamily="18" charset="2"/>
              </a:rPr>
              <a:t>S</a:t>
            </a:r>
            <a:r>
              <a:rPr lang="es-MX" dirty="0"/>
              <a:t> es un conjunto finito de el alfabeto de entrada, </a:t>
            </a:r>
            <a:r>
              <a:rPr lang="es-MX" dirty="0">
                <a:latin typeface="Symbol" pitchFamily="18" charset="2"/>
              </a:rPr>
              <a:t>G</a:t>
            </a:r>
            <a:r>
              <a:rPr lang="es-MX" dirty="0"/>
              <a:t> es un conjunto finito llamado el alfabeto de la pila, q</a:t>
            </a:r>
            <a:r>
              <a:rPr lang="es-MX" baseline="-25000" dirty="0"/>
              <a:t>0</a:t>
            </a:r>
            <a:r>
              <a:rPr lang="es-MX" dirty="0"/>
              <a:t> es el estado inicial, F (un subconjunto de Q) es el conjunto de estados finales y  es la función de transición de Q x (</a:t>
            </a:r>
            <a:r>
              <a:rPr lang="es-MX" dirty="0">
                <a:latin typeface="Symbol" pitchFamily="18" charset="2"/>
              </a:rPr>
              <a:t>S </a:t>
            </a:r>
            <a:r>
              <a:rPr lang="es-MX" dirty="0"/>
              <a:t>U {</a:t>
            </a:r>
            <a:r>
              <a:rPr lang="es-MX" dirty="0">
                <a:latin typeface="Symbol" pitchFamily="18" charset="2"/>
              </a:rPr>
              <a:t>l}) </a:t>
            </a:r>
            <a:r>
              <a:rPr lang="es-MX" dirty="0"/>
              <a:t>x </a:t>
            </a:r>
          </a:p>
          <a:p>
            <a:r>
              <a:rPr lang="es-MX" dirty="0"/>
              <a:t>(</a:t>
            </a:r>
            <a:r>
              <a:rPr lang="es-MX" dirty="0">
                <a:latin typeface="Symbol" pitchFamily="18" charset="2"/>
              </a:rPr>
              <a:t>G</a:t>
            </a:r>
            <a:r>
              <a:rPr lang="es-MX" dirty="0"/>
              <a:t> U {</a:t>
            </a:r>
            <a:r>
              <a:rPr lang="es-MX" dirty="0">
                <a:latin typeface="Symbol" pitchFamily="18" charset="2"/>
              </a:rPr>
              <a:t>l</a:t>
            </a:r>
            <a:r>
              <a:rPr lang="es-MX" dirty="0"/>
              <a:t>}) a subconjuntos Q x (</a:t>
            </a:r>
            <a:r>
              <a:rPr lang="es-MX" dirty="0">
                <a:latin typeface="Symbol" pitchFamily="18" charset="2"/>
              </a:rPr>
              <a:t>G</a:t>
            </a:r>
            <a:r>
              <a:rPr lang="es-MX" dirty="0"/>
              <a:t> U {</a:t>
            </a:r>
            <a:r>
              <a:rPr lang="es-MX" dirty="0">
                <a:latin typeface="Symbol" pitchFamily="18" charset="2"/>
              </a:rPr>
              <a:t>l</a:t>
            </a:r>
            <a:r>
              <a:rPr lang="es-MX" dirty="0"/>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Text Box 4"/>
          <p:cNvSpPr txBox="1">
            <a:spLocks noChangeArrowheads="1"/>
          </p:cNvSpPr>
          <p:nvPr/>
        </p:nvSpPr>
        <p:spPr bwMode="auto">
          <a:xfrm>
            <a:off x="735013" y="785813"/>
            <a:ext cx="8085137" cy="5568950"/>
          </a:xfrm>
          <a:prstGeom prst="rect">
            <a:avLst/>
          </a:prstGeom>
          <a:noFill/>
          <a:ln w="9525">
            <a:noFill/>
            <a:miter lim="800000"/>
            <a:headEnd/>
            <a:tailEnd/>
          </a:ln>
          <a:effectLst/>
        </p:spPr>
        <p:txBody>
          <a:bodyPr>
            <a:spAutoFit/>
          </a:bodyPr>
          <a:lstStyle/>
          <a:p>
            <a:r>
              <a:rPr lang="es-MX"/>
              <a:t>Un APD consulta el estado actual, el símbolo de entrada y el el símbolo en el tope de la pila para determinar la transición en la máquina. La función de transición lista todas las posibles transiciones dada una determinada combinación de estado, símbolo y tope de la pila.  El valor de la función de transición</a:t>
            </a:r>
          </a:p>
          <a:p>
            <a:r>
              <a:rPr lang="es-MX"/>
              <a:t>		 </a:t>
            </a:r>
            <a:r>
              <a:rPr lang="es-MX" i="1">
                <a:latin typeface="Symbol" pitchFamily="18" charset="2"/>
              </a:rPr>
              <a:t>d</a:t>
            </a:r>
            <a:r>
              <a:rPr lang="es-MX" i="1"/>
              <a:t>(q</a:t>
            </a:r>
            <a:r>
              <a:rPr lang="es-MX" i="1" baseline="-25000"/>
              <a:t>i</a:t>
            </a:r>
            <a:r>
              <a:rPr lang="es-MX" i="1"/>
              <a:t>,a,A) = {[q</a:t>
            </a:r>
            <a:r>
              <a:rPr lang="es-MX" i="1" baseline="-25000"/>
              <a:t>j</a:t>
            </a:r>
            <a:r>
              <a:rPr lang="es-MX" i="1"/>
              <a:t>,B], [q</a:t>
            </a:r>
            <a:r>
              <a:rPr lang="es-MX" i="1" baseline="-25000"/>
              <a:t>k</a:t>
            </a:r>
            <a:r>
              <a:rPr lang="es-MX" i="1"/>
              <a:t>,C]}</a:t>
            </a:r>
          </a:p>
          <a:p>
            <a:r>
              <a:rPr lang="es-MX"/>
              <a:t>Indica que dos transiciones son posibles cuando el autómata esta en estado </a:t>
            </a:r>
            <a:r>
              <a:rPr lang="es-MX" i="1"/>
              <a:t>q</a:t>
            </a:r>
            <a:r>
              <a:rPr lang="es-MX" i="1" baseline="-25000"/>
              <a:t>i</a:t>
            </a:r>
            <a:r>
              <a:rPr lang="es-MX" i="1"/>
              <a:t> </a:t>
            </a:r>
            <a:r>
              <a:rPr lang="es-MX"/>
              <a:t>y leyendo una </a:t>
            </a:r>
            <a:r>
              <a:rPr lang="es-MX" i="1"/>
              <a:t>a</a:t>
            </a:r>
            <a:r>
              <a:rPr lang="es-MX"/>
              <a:t> con </a:t>
            </a:r>
            <a:r>
              <a:rPr lang="es-MX" i="1"/>
              <a:t>A</a:t>
            </a:r>
            <a:r>
              <a:rPr lang="es-MX"/>
              <a:t> en el tope de la pila. Si tomamos la primera opción </a:t>
            </a:r>
            <a:r>
              <a:rPr lang="es-MX" i="1"/>
              <a:t>[qj,B],</a:t>
            </a:r>
            <a:r>
              <a:rPr lang="es-MX"/>
              <a:t>esto causará que la máquina </a:t>
            </a:r>
          </a:p>
          <a:p>
            <a:pPr>
              <a:buFontTx/>
              <a:buChar char="•"/>
            </a:pPr>
            <a:r>
              <a:rPr lang="es-MX"/>
              <a:t> cambie de estado </a:t>
            </a:r>
            <a:r>
              <a:rPr lang="es-MX" i="1"/>
              <a:t>q</a:t>
            </a:r>
            <a:r>
              <a:rPr lang="es-MX" i="1" baseline="-25000"/>
              <a:t>i</a:t>
            </a:r>
            <a:r>
              <a:rPr lang="es-MX" i="1"/>
              <a:t> </a:t>
            </a:r>
            <a:r>
              <a:rPr lang="es-MX"/>
              <a:t>a estado </a:t>
            </a:r>
            <a:r>
              <a:rPr lang="es-MX" i="1"/>
              <a:t>q</a:t>
            </a:r>
            <a:r>
              <a:rPr lang="es-MX" i="1" baseline="-25000"/>
              <a:t>j</a:t>
            </a:r>
          </a:p>
          <a:p>
            <a:pPr>
              <a:buFontTx/>
              <a:buChar char="•"/>
            </a:pPr>
            <a:r>
              <a:rPr lang="es-MX" i="1" baseline="-25000"/>
              <a:t> </a:t>
            </a:r>
            <a:r>
              <a:rPr lang="es-MX"/>
              <a:t>procese</a:t>
            </a:r>
            <a:r>
              <a:rPr lang="es-MX" i="1"/>
              <a:t> </a:t>
            </a:r>
            <a:r>
              <a:rPr lang="es-MX"/>
              <a:t>el símbolo a (leer el siguiente símbolo)</a:t>
            </a:r>
          </a:p>
          <a:p>
            <a:pPr>
              <a:buFontTx/>
              <a:buChar char="•"/>
            </a:pPr>
            <a:r>
              <a:rPr lang="es-MX"/>
              <a:t> Remover A del tope de la pila</a:t>
            </a:r>
          </a:p>
          <a:p>
            <a:pPr>
              <a:buFontTx/>
              <a:buChar char="•"/>
            </a:pPr>
            <a:r>
              <a:rPr lang="es-MX"/>
              <a:t> Meter B dentro de la pila</a:t>
            </a:r>
            <a:endParaRPr lang="es-MX" baseline="-25000"/>
          </a:p>
          <a:p>
            <a:r>
              <a:rPr lang="es-MX"/>
              <a:t>Un APD también puede representarse por medio de un diagrama de estados (nuestros ejemplos los utilizaran).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Text Box 4"/>
          <p:cNvSpPr txBox="1">
            <a:spLocks noChangeArrowheads="1"/>
          </p:cNvSpPr>
          <p:nvPr/>
        </p:nvSpPr>
        <p:spPr bwMode="auto">
          <a:xfrm>
            <a:off x="827088" y="836613"/>
            <a:ext cx="184150" cy="457200"/>
          </a:xfrm>
          <a:prstGeom prst="rect">
            <a:avLst/>
          </a:prstGeom>
          <a:noFill/>
          <a:ln w="9525">
            <a:noFill/>
            <a:miter lim="800000"/>
            <a:headEnd/>
            <a:tailEnd/>
          </a:ln>
          <a:effectLst/>
        </p:spPr>
        <p:txBody>
          <a:bodyPr wrap="none">
            <a:spAutoFit/>
          </a:bodyPr>
          <a:lstStyle/>
          <a:p>
            <a:endParaRPr lang="es-MX"/>
          </a:p>
        </p:txBody>
      </p:sp>
      <p:sp>
        <p:nvSpPr>
          <p:cNvPr id="101381" name="Text Box 5"/>
          <p:cNvSpPr txBox="1">
            <a:spLocks noChangeArrowheads="1"/>
          </p:cNvSpPr>
          <p:nvPr/>
        </p:nvSpPr>
        <p:spPr bwMode="auto">
          <a:xfrm>
            <a:off x="950913" y="922338"/>
            <a:ext cx="6716712" cy="1187450"/>
          </a:xfrm>
          <a:prstGeom prst="rect">
            <a:avLst/>
          </a:prstGeom>
          <a:noFill/>
          <a:ln w="9525">
            <a:noFill/>
            <a:miter lim="800000"/>
            <a:headEnd/>
            <a:tailEnd/>
          </a:ln>
          <a:effectLst/>
        </p:spPr>
        <p:txBody>
          <a:bodyPr>
            <a:spAutoFit/>
          </a:bodyPr>
          <a:lstStyle/>
          <a:p>
            <a:r>
              <a:rPr lang="es-MX"/>
              <a:t>La transición </a:t>
            </a:r>
            <a:r>
              <a:rPr lang="es-MX" i="1">
                <a:latin typeface="Symbol" pitchFamily="18" charset="2"/>
              </a:rPr>
              <a:t>d</a:t>
            </a:r>
            <a:r>
              <a:rPr lang="es-MX" i="1"/>
              <a:t>(q</a:t>
            </a:r>
            <a:r>
              <a:rPr lang="es-MX" i="1" baseline="-25000"/>
              <a:t>i</a:t>
            </a:r>
            <a:r>
              <a:rPr lang="es-MX" i="1"/>
              <a:t>,a,A) = {[qj,B]} </a:t>
            </a:r>
            <a:r>
              <a:rPr lang="es-MX"/>
              <a:t>es representada por </a:t>
            </a:r>
          </a:p>
          <a:p>
            <a:r>
              <a:rPr lang="es-MX"/>
              <a:t> </a:t>
            </a:r>
            <a:endParaRPr lang="es-MX" i="1"/>
          </a:p>
          <a:p>
            <a:endParaRPr lang="es-MX"/>
          </a:p>
        </p:txBody>
      </p:sp>
      <p:sp>
        <p:nvSpPr>
          <p:cNvPr id="101382" name="Oval 6"/>
          <p:cNvSpPr>
            <a:spLocks noChangeArrowheads="1"/>
          </p:cNvSpPr>
          <p:nvPr/>
        </p:nvSpPr>
        <p:spPr bwMode="auto">
          <a:xfrm>
            <a:off x="2700338" y="2276475"/>
            <a:ext cx="719137" cy="647700"/>
          </a:xfrm>
          <a:prstGeom prst="ellipse">
            <a:avLst/>
          </a:prstGeom>
          <a:noFill/>
          <a:ln w="9525">
            <a:solidFill>
              <a:schemeClr val="tx1"/>
            </a:solidFill>
            <a:round/>
            <a:headEnd/>
            <a:tailEnd/>
          </a:ln>
          <a:effectLst/>
        </p:spPr>
        <p:txBody>
          <a:bodyPr wrap="none" anchor="ctr"/>
          <a:lstStyle/>
          <a:p>
            <a:endParaRPr lang="en-US"/>
          </a:p>
        </p:txBody>
      </p:sp>
      <p:sp>
        <p:nvSpPr>
          <p:cNvPr id="101383" name="Oval 7"/>
          <p:cNvSpPr>
            <a:spLocks noChangeArrowheads="1"/>
          </p:cNvSpPr>
          <p:nvPr/>
        </p:nvSpPr>
        <p:spPr bwMode="auto">
          <a:xfrm>
            <a:off x="5724525" y="2276475"/>
            <a:ext cx="719138" cy="647700"/>
          </a:xfrm>
          <a:prstGeom prst="ellipse">
            <a:avLst/>
          </a:prstGeom>
          <a:noFill/>
          <a:ln w="9525">
            <a:solidFill>
              <a:schemeClr val="tx1"/>
            </a:solidFill>
            <a:round/>
            <a:headEnd/>
            <a:tailEnd/>
          </a:ln>
          <a:effectLst/>
        </p:spPr>
        <p:txBody>
          <a:bodyPr wrap="none" anchor="ctr"/>
          <a:lstStyle/>
          <a:p>
            <a:endParaRPr lang="en-US"/>
          </a:p>
        </p:txBody>
      </p:sp>
      <p:sp>
        <p:nvSpPr>
          <p:cNvPr id="101384" name="Line 8"/>
          <p:cNvSpPr>
            <a:spLocks noChangeShapeType="1"/>
          </p:cNvSpPr>
          <p:nvPr/>
        </p:nvSpPr>
        <p:spPr bwMode="auto">
          <a:xfrm>
            <a:off x="3419475" y="2565400"/>
            <a:ext cx="2305050" cy="0"/>
          </a:xfrm>
          <a:prstGeom prst="line">
            <a:avLst/>
          </a:prstGeom>
          <a:noFill/>
          <a:ln w="9525">
            <a:solidFill>
              <a:schemeClr val="tx1"/>
            </a:solidFill>
            <a:round/>
            <a:headEnd/>
            <a:tailEnd type="triangle" w="med" len="med"/>
          </a:ln>
          <a:effectLst/>
        </p:spPr>
        <p:txBody>
          <a:bodyPr/>
          <a:lstStyle/>
          <a:p>
            <a:endParaRPr lang="en-US"/>
          </a:p>
        </p:txBody>
      </p:sp>
      <p:sp>
        <p:nvSpPr>
          <p:cNvPr id="101385" name="Text Box 9"/>
          <p:cNvSpPr txBox="1">
            <a:spLocks noChangeArrowheads="1"/>
          </p:cNvSpPr>
          <p:nvPr/>
        </p:nvSpPr>
        <p:spPr bwMode="auto">
          <a:xfrm>
            <a:off x="3975100" y="2081213"/>
            <a:ext cx="1055688" cy="457200"/>
          </a:xfrm>
          <a:prstGeom prst="rect">
            <a:avLst/>
          </a:prstGeom>
          <a:noFill/>
          <a:ln w="9525">
            <a:noFill/>
            <a:miter lim="800000"/>
            <a:headEnd/>
            <a:tailEnd/>
          </a:ln>
          <a:effectLst/>
        </p:spPr>
        <p:txBody>
          <a:bodyPr wrap="none">
            <a:spAutoFit/>
          </a:bodyPr>
          <a:lstStyle/>
          <a:p>
            <a:r>
              <a:rPr lang="es-MX"/>
              <a:t>a   A/B</a:t>
            </a:r>
          </a:p>
        </p:txBody>
      </p:sp>
      <p:sp>
        <p:nvSpPr>
          <p:cNvPr id="101386" name="Rectangle 10"/>
          <p:cNvSpPr>
            <a:spLocks noChangeArrowheads="1"/>
          </p:cNvSpPr>
          <p:nvPr/>
        </p:nvSpPr>
        <p:spPr bwMode="auto">
          <a:xfrm>
            <a:off x="2843213" y="2349500"/>
            <a:ext cx="420687" cy="457200"/>
          </a:xfrm>
          <a:prstGeom prst="rect">
            <a:avLst/>
          </a:prstGeom>
          <a:noFill/>
          <a:ln w="9525">
            <a:noFill/>
            <a:miter lim="800000"/>
            <a:headEnd/>
            <a:tailEnd/>
          </a:ln>
          <a:effectLst/>
        </p:spPr>
        <p:txBody>
          <a:bodyPr wrap="none">
            <a:spAutoFit/>
          </a:bodyPr>
          <a:lstStyle/>
          <a:p>
            <a:r>
              <a:rPr lang="es-MX" i="1"/>
              <a:t>qi</a:t>
            </a:r>
          </a:p>
        </p:txBody>
      </p:sp>
      <p:sp>
        <p:nvSpPr>
          <p:cNvPr id="101387" name="Rectangle 11"/>
          <p:cNvSpPr>
            <a:spLocks noChangeArrowheads="1"/>
          </p:cNvSpPr>
          <p:nvPr/>
        </p:nvSpPr>
        <p:spPr bwMode="auto">
          <a:xfrm>
            <a:off x="5867400" y="2349500"/>
            <a:ext cx="420688" cy="457200"/>
          </a:xfrm>
          <a:prstGeom prst="rect">
            <a:avLst/>
          </a:prstGeom>
          <a:noFill/>
          <a:ln w="9525">
            <a:noFill/>
            <a:miter lim="800000"/>
            <a:headEnd/>
            <a:tailEnd/>
          </a:ln>
          <a:effectLst/>
        </p:spPr>
        <p:txBody>
          <a:bodyPr wrap="none">
            <a:spAutoFit/>
          </a:bodyPr>
          <a:lstStyle/>
          <a:p>
            <a:r>
              <a:rPr lang="es-MX" i="1"/>
              <a:t>qj</a:t>
            </a:r>
          </a:p>
        </p:txBody>
      </p:sp>
      <p:sp>
        <p:nvSpPr>
          <p:cNvPr id="101388" name="Text Box 12"/>
          <p:cNvSpPr txBox="1">
            <a:spLocks noChangeArrowheads="1"/>
          </p:cNvSpPr>
          <p:nvPr/>
        </p:nvSpPr>
        <p:spPr bwMode="auto">
          <a:xfrm>
            <a:off x="1023938" y="3376613"/>
            <a:ext cx="7435850" cy="1917700"/>
          </a:xfrm>
          <a:prstGeom prst="rect">
            <a:avLst/>
          </a:prstGeom>
          <a:noFill/>
          <a:ln w="9525">
            <a:noFill/>
            <a:miter lim="800000"/>
            <a:headEnd/>
            <a:tailEnd/>
          </a:ln>
          <a:effectLst/>
        </p:spPr>
        <p:txBody>
          <a:bodyPr>
            <a:spAutoFit/>
          </a:bodyPr>
          <a:lstStyle/>
          <a:p>
            <a:r>
              <a:rPr lang="es-MX"/>
              <a:t>El símbolo ‘/’ representa reemplazo (reemplazar A en el tope de la pila por B).</a:t>
            </a:r>
          </a:p>
          <a:p>
            <a:r>
              <a:rPr lang="es-MX"/>
              <a:t>El dominio de la función de transición permite transiciones lambda en el símbolo de entrada y en el tope de la pila.</a:t>
            </a:r>
          </a:p>
          <a:p>
            <a:endParaRPr lang="es-MX"/>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Text Box 4"/>
          <p:cNvSpPr txBox="1">
            <a:spLocks noChangeArrowheads="1"/>
          </p:cNvSpPr>
          <p:nvPr/>
        </p:nvSpPr>
        <p:spPr bwMode="auto">
          <a:xfrm>
            <a:off x="1095375" y="641350"/>
            <a:ext cx="3476625" cy="5568950"/>
          </a:xfrm>
          <a:prstGeom prst="rect">
            <a:avLst/>
          </a:prstGeom>
          <a:noFill/>
          <a:ln w="9525">
            <a:noFill/>
            <a:miter lim="800000"/>
            <a:headEnd/>
            <a:tailEnd/>
          </a:ln>
          <a:effectLst/>
        </p:spPr>
        <p:txBody>
          <a:bodyPr>
            <a:spAutoFit/>
          </a:bodyPr>
          <a:lstStyle/>
          <a:p>
            <a:pPr marL="457200" indent="-457200"/>
            <a:r>
              <a:rPr lang="es-MX" b="1"/>
              <a:t>Ejemplo:</a:t>
            </a:r>
          </a:p>
          <a:p>
            <a:pPr marL="457200" indent="-457200"/>
            <a:endParaRPr lang="es-MX" b="1"/>
          </a:p>
          <a:p>
            <a:pPr marL="457200" indent="-457200">
              <a:buFontTx/>
              <a:buAutoNum type="arabicPeriod"/>
            </a:pPr>
            <a:r>
              <a:rPr lang="es-MX" i="1">
                <a:latin typeface="Symbol" pitchFamily="18" charset="2"/>
              </a:rPr>
              <a:t>d</a:t>
            </a:r>
            <a:r>
              <a:rPr lang="es-MX" i="1"/>
              <a:t>(q</a:t>
            </a:r>
            <a:r>
              <a:rPr lang="es-MX" i="1" baseline="-25000"/>
              <a:t>i</a:t>
            </a:r>
            <a:r>
              <a:rPr lang="es-MX" i="1"/>
              <a:t>, </a:t>
            </a:r>
            <a:r>
              <a:rPr lang="es-MX">
                <a:latin typeface="Symbol" pitchFamily="18" charset="2"/>
              </a:rPr>
              <a:t>l</a:t>
            </a:r>
            <a:r>
              <a:rPr lang="es-MX" i="1"/>
              <a:t>,A) = [q</a:t>
            </a:r>
            <a:r>
              <a:rPr lang="es-MX" i="1" baseline="-25000"/>
              <a:t>i</a:t>
            </a:r>
            <a:r>
              <a:rPr lang="es-MX" i="1"/>
              <a:t>, </a:t>
            </a:r>
            <a:r>
              <a:rPr lang="es-MX">
                <a:latin typeface="Symbol" pitchFamily="18" charset="2"/>
              </a:rPr>
              <a:t>l</a:t>
            </a:r>
            <a:r>
              <a:rPr lang="es-MX" i="1"/>
              <a:t>]</a:t>
            </a:r>
          </a:p>
          <a:p>
            <a:pPr marL="457200" indent="-457200">
              <a:buFontTx/>
              <a:buAutoNum type="arabicPeriod"/>
            </a:pPr>
            <a:endParaRPr lang="es-MX" i="1"/>
          </a:p>
          <a:p>
            <a:pPr marL="457200" indent="-457200">
              <a:buFontTx/>
              <a:buAutoNum type="arabicPeriod"/>
            </a:pPr>
            <a:endParaRPr lang="es-MX" i="1"/>
          </a:p>
          <a:p>
            <a:pPr marL="457200" indent="-457200">
              <a:buFontTx/>
              <a:buAutoNum type="arabicPeriod"/>
            </a:pPr>
            <a:endParaRPr lang="es-MX" i="1"/>
          </a:p>
          <a:p>
            <a:pPr marL="457200" indent="-457200">
              <a:buFontTx/>
              <a:buAutoNum type="arabicPeriod"/>
            </a:pPr>
            <a:endParaRPr lang="es-MX" i="1"/>
          </a:p>
          <a:p>
            <a:pPr marL="457200" indent="-457200">
              <a:buFontTx/>
              <a:buAutoNum type="arabicPeriod"/>
            </a:pPr>
            <a:r>
              <a:rPr lang="es-MX" i="1">
                <a:latin typeface="Symbol" pitchFamily="18" charset="2"/>
              </a:rPr>
              <a:t>d</a:t>
            </a:r>
            <a:r>
              <a:rPr lang="es-MX" i="1"/>
              <a:t>(q</a:t>
            </a:r>
            <a:r>
              <a:rPr lang="es-MX" i="1" baseline="-25000"/>
              <a:t>i</a:t>
            </a:r>
            <a:r>
              <a:rPr lang="es-MX" i="1"/>
              <a:t>, </a:t>
            </a:r>
            <a:r>
              <a:rPr lang="es-MX">
                <a:latin typeface="Symbol" pitchFamily="18" charset="2"/>
              </a:rPr>
              <a:t>l</a:t>
            </a:r>
            <a:r>
              <a:rPr lang="es-MX" i="1"/>
              <a:t>, </a:t>
            </a:r>
            <a:r>
              <a:rPr lang="es-MX">
                <a:latin typeface="Symbol" pitchFamily="18" charset="2"/>
              </a:rPr>
              <a:t>l</a:t>
            </a:r>
            <a:r>
              <a:rPr lang="es-MX" i="1"/>
              <a:t>) = [q</a:t>
            </a:r>
            <a:r>
              <a:rPr lang="es-MX" i="1" baseline="-25000"/>
              <a:t>i</a:t>
            </a:r>
            <a:r>
              <a:rPr lang="es-MX" i="1"/>
              <a:t>, </a:t>
            </a:r>
            <a:r>
              <a:rPr lang="es-MX"/>
              <a:t>A</a:t>
            </a:r>
            <a:r>
              <a:rPr lang="es-MX" i="1"/>
              <a:t>]</a:t>
            </a:r>
          </a:p>
          <a:p>
            <a:pPr marL="457200" indent="-457200">
              <a:buFontTx/>
              <a:buAutoNum type="arabicPeriod"/>
            </a:pPr>
            <a:endParaRPr lang="es-MX" i="1"/>
          </a:p>
          <a:p>
            <a:pPr marL="457200" indent="-457200">
              <a:buFontTx/>
              <a:buAutoNum type="arabicPeriod"/>
            </a:pPr>
            <a:endParaRPr lang="es-MX" i="1"/>
          </a:p>
          <a:p>
            <a:pPr marL="457200" indent="-457200">
              <a:buFontTx/>
              <a:buAutoNum type="arabicPeriod"/>
            </a:pPr>
            <a:endParaRPr lang="es-MX" i="1"/>
          </a:p>
          <a:p>
            <a:pPr marL="457200" indent="-457200">
              <a:buFontTx/>
              <a:buAutoNum type="arabicPeriod"/>
            </a:pPr>
            <a:endParaRPr lang="es-MX" i="1"/>
          </a:p>
          <a:p>
            <a:pPr marL="457200" indent="-457200">
              <a:buFontTx/>
              <a:buAutoNum type="arabicPeriod"/>
            </a:pPr>
            <a:r>
              <a:rPr lang="es-MX" i="1">
                <a:latin typeface="Symbol" pitchFamily="18" charset="2"/>
              </a:rPr>
              <a:t>d</a:t>
            </a:r>
            <a:r>
              <a:rPr lang="es-MX" i="1"/>
              <a:t>(q</a:t>
            </a:r>
            <a:r>
              <a:rPr lang="es-MX" i="1" baseline="-25000"/>
              <a:t>i</a:t>
            </a:r>
            <a:r>
              <a:rPr lang="es-MX" i="1"/>
              <a:t>,</a:t>
            </a:r>
            <a:r>
              <a:rPr lang="es-MX"/>
              <a:t>a</a:t>
            </a:r>
            <a:r>
              <a:rPr lang="es-MX" i="1"/>
              <a:t>, </a:t>
            </a:r>
            <a:r>
              <a:rPr lang="es-MX">
                <a:latin typeface="Symbol" pitchFamily="18" charset="2"/>
              </a:rPr>
              <a:t>l)</a:t>
            </a:r>
            <a:r>
              <a:rPr lang="es-MX" i="1"/>
              <a:t> = [q</a:t>
            </a:r>
            <a:r>
              <a:rPr lang="es-MX" i="1" baseline="-25000"/>
              <a:t>j</a:t>
            </a:r>
            <a:r>
              <a:rPr lang="es-MX" i="1"/>
              <a:t>, </a:t>
            </a:r>
            <a:r>
              <a:rPr lang="es-MX">
                <a:latin typeface="Symbol" pitchFamily="18" charset="2"/>
              </a:rPr>
              <a:t>l</a:t>
            </a:r>
            <a:r>
              <a:rPr lang="es-MX" i="1"/>
              <a:t>]</a:t>
            </a:r>
          </a:p>
          <a:p>
            <a:pPr marL="457200" indent="-457200"/>
            <a:endParaRPr lang="es-MX" i="1"/>
          </a:p>
          <a:p>
            <a:pPr marL="457200" indent="-457200">
              <a:buFontTx/>
              <a:buAutoNum type="arabicPeriod"/>
            </a:pPr>
            <a:endParaRPr lang="es-MX" i="1"/>
          </a:p>
        </p:txBody>
      </p:sp>
      <p:sp>
        <p:nvSpPr>
          <p:cNvPr id="102405" name="Oval 5"/>
          <p:cNvSpPr>
            <a:spLocks noChangeArrowheads="1"/>
          </p:cNvSpPr>
          <p:nvPr/>
        </p:nvSpPr>
        <p:spPr bwMode="auto">
          <a:xfrm>
            <a:off x="4572000" y="2060575"/>
            <a:ext cx="647700" cy="576263"/>
          </a:xfrm>
          <a:prstGeom prst="ellipse">
            <a:avLst/>
          </a:prstGeom>
          <a:noFill/>
          <a:ln w="9525">
            <a:solidFill>
              <a:schemeClr val="tx1"/>
            </a:solidFill>
            <a:round/>
            <a:headEnd/>
            <a:tailEnd/>
          </a:ln>
          <a:effectLst/>
        </p:spPr>
        <p:txBody>
          <a:bodyPr wrap="none" anchor="ctr"/>
          <a:lstStyle/>
          <a:p>
            <a:endParaRPr lang="en-US"/>
          </a:p>
        </p:txBody>
      </p:sp>
      <p:sp>
        <p:nvSpPr>
          <p:cNvPr id="102406" name="Line 6"/>
          <p:cNvSpPr>
            <a:spLocks noChangeShapeType="1"/>
          </p:cNvSpPr>
          <p:nvPr/>
        </p:nvSpPr>
        <p:spPr bwMode="auto">
          <a:xfrm flipV="1">
            <a:off x="5076825" y="1916113"/>
            <a:ext cx="142875" cy="217487"/>
          </a:xfrm>
          <a:prstGeom prst="line">
            <a:avLst/>
          </a:prstGeom>
          <a:noFill/>
          <a:ln w="9525">
            <a:solidFill>
              <a:schemeClr val="tx1"/>
            </a:solidFill>
            <a:round/>
            <a:headEnd/>
            <a:tailEnd/>
          </a:ln>
          <a:effectLst/>
        </p:spPr>
        <p:txBody>
          <a:bodyPr/>
          <a:lstStyle/>
          <a:p>
            <a:endParaRPr lang="en-US"/>
          </a:p>
        </p:txBody>
      </p:sp>
      <p:sp>
        <p:nvSpPr>
          <p:cNvPr id="102407" name="Line 7"/>
          <p:cNvSpPr>
            <a:spLocks noChangeShapeType="1"/>
          </p:cNvSpPr>
          <p:nvPr/>
        </p:nvSpPr>
        <p:spPr bwMode="auto">
          <a:xfrm flipH="1" flipV="1">
            <a:off x="4859338" y="1628775"/>
            <a:ext cx="360362" cy="287338"/>
          </a:xfrm>
          <a:prstGeom prst="line">
            <a:avLst/>
          </a:prstGeom>
          <a:noFill/>
          <a:ln w="9525">
            <a:solidFill>
              <a:schemeClr val="tx1"/>
            </a:solidFill>
            <a:round/>
            <a:headEnd/>
            <a:tailEnd/>
          </a:ln>
          <a:effectLst/>
        </p:spPr>
        <p:txBody>
          <a:bodyPr/>
          <a:lstStyle/>
          <a:p>
            <a:endParaRPr lang="en-US"/>
          </a:p>
        </p:txBody>
      </p:sp>
      <p:sp>
        <p:nvSpPr>
          <p:cNvPr id="102408" name="Line 8"/>
          <p:cNvSpPr>
            <a:spLocks noChangeShapeType="1"/>
          </p:cNvSpPr>
          <p:nvPr/>
        </p:nvSpPr>
        <p:spPr bwMode="auto">
          <a:xfrm flipH="1">
            <a:off x="4787900" y="1628775"/>
            <a:ext cx="71438" cy="431800"/>
          </a:xfrm>
          <a:prstGeom prst="line">
            <a:avLst/>
          </a:prstGeom>
          <a:noFill/>
          <a:ln w="9525">
            <a:solidFill>
              <a:schemeClr val="tx1"/>
            </a:solidFill>
            <a:round/>
            <a:headEnd/>
            <a:tailEnd type="triangle" w="med" len="med"/>
          </a:ln>
          <a:effectLst/>
        </p:spPr>
        <p:txBody>
          <a:bodyPr/>
          <a:lstStyle/>
          <a:p>
            <a:endParaRPr lang="en-US"/>
          </a:p>
        </p:txBody>
      </p:sp>
      <p:sp>
        <p:nvSpPr>
          <p:cNvPr id="102409" name="Text Box 9"/>
          <p:cNvSpPr txBox="1">
            <a:spLocks noChangeArrowheads="1"/>
          </p:cNvSpPr>
          <p:nvPr/>
        </p:nvSpPr>
        <p:spPr bwMode="auto">
          <a:xfrm>
            <a:off x="4984750" y="1354138"/>
            <a:ext cx="1127125" cy="457200"/>
          </a:xfrm>
          <a:prstGeom prst="rect">
            <a:avLst/>
          </a:prstGeom>
          <a:noFill/>
          <a:ln w="9525">
            <a:noFill/>
            <a:miter lim="800000"/>
            <a:headEnd/>
            <a:tailEnd/>
          </a:ln>
          <a:effectLst/>
        </p:spPr>
        <p:txBody>
          <a:bodyPr wrap="none">
            <a:spAutoFit/>
          </a:bodyPr>
          <a:lstStyle/>
          <a:p>
            <a:r>
              <a:rPr lang="es-MX"/>
              <a:t> </a:t>
            </a:r>
            <a:r>
              <a:rPr lang="es-MX">
                <a:latin typeface="Symbol" pitchFamily="18" charset="2"/>
              </a:rPr>
              <a:t>l</a:t>
            </a:r>
            <a:r>
              <a:rPr lang="es-MX"/>
              <a:t>   A/</a:t>
            </a:r>
            <a:r>
              <a:rPr lang="es-MX">
                <a:latin typeface="Symbol" pitchFamily="18" charset="2"/>
              </a:rPr>
              <a:t>l</a:t>
            </a:r>
          </a:p>
        </p:txBody>
      </p:sp>
      <p:grpSp>
        <p:nvGrpSpPr>
          <p:cNvPr id="102411" name="Group 11"/>
          <p:cNvGrpSpPr>
            <a:grpSpLocks/>
          </p:cNvGrpSpPr>
          <p:nvPr/>
        </p:nvGrpSpPr>
        <p:grpSpPr bwMode="auto">
          <a:xfrm>
            <a:off x="4643438" y="3141663"/>
            <a:ext cx="1539875" cy="1282700"/>
            <a:chOff x="2880" y="853"/>
            <a:chExt cx="970" cy="808"/>
          </a:xfrm>
        </p:grpSpPr>
        <p:sp>
          <p:nvSpPr>
            <p:cNvPr id="102412" name="Oval 12"/>
            <p:cNvSpPr>
              <a:spLocks noChangeArrowheads="1"/>
            </p:cNvSpPr>
            <p:nvPr/>
          </p:nvSpPr>
          <p:spPr bwMode="auto">
            <a:xfrm>
              <a:off x="2880" y="1298"/>
              <a:ext cx="408" cy="363"/>
            </a:xfrm>
            <a:prstGeom prst="ellipse">
              <a:avLst/>
            </a:prstGeom>
            <a:noFill/>
            <a:ln w="9525">
              <a:solidFill>
                <a:schemeClr val="tx1"/>
              </a:solidFill>
              <a:round/>
              <a:headEnd/>
              <a:tailEnd/>
            </a:ln>
            <a:effectLst/>
          </p:spPr>
          <p:txBody>
            <a:bodyPr wrap="none" anchor="ctr"/>
            <a:lstStyle/>
            <a:p>
              <a:endParaRPr lang="en-US"/>
            </a:p>
          </p:txBody>
        </p:sp>
        <p:sp>
          <p:nvSpPr>
            <p:cNvPr id="102413" name="Line 13"/>
            <p:cNvSpPr>
              <a:spLocks noChangeShapeType="1"/>
            </p:cNvSpPr>
            <p:nvPr/>
          </p:nvSpPr>
          <p:spPr bwMode="auto">
            <a:xfrm flipV="1">
              <a:off x="3198" y="1207"/>
              <a:ext cx="90" cy="137"/>
            </a:xfrm>
            <a:prstGeom prst="line">
              <a:avLst/>
            </a:prstGeom>
            <a:noFill/>
            <a:ln w="9525">
              <a:solidFill>
                <a:schemeClr val="tx1"/>
              </a:solidFill>
              <a:round/>
              <a:headEnd/>
              <a:tailEnd/>
            </a:ln>
            <a:effectLst/>
          </p:spPr>
          <p:txBody>
            <a:bodyPr/>
            <a:lstStyle/>
            <a:p>
              <a:endParaRPr lang="en-US"/>
            </a:p>
          </p:txBody>
        </p:sp>
        <p:sp>
          <p:nvSpPr>
            <p:cNvPr id="102414" name="Line 14"/>
            <p:cNvSpPr>
              <a:spLocks noChangeShapeType="1"/>
            </p:cNvSpPr>
            <p:nvPr/>
          </p:nvSpPr>
          <p:spPr bwMode="auto">
            <a:xfrm flipH="1" flipV="1">
              <a:off x="3061" y="1026"/>
              <a:ext cx="227" cy="181"/>
            </a:xfrm>
            <a:prstGeom prst="line">
              <a:avLst/>
            </a:prstGeom>
            <a:noFill/>
            <a:ln w="9525">
              <a:solidFill>
                <a:schemeClr val="tx1"/>
              </a:solidFill>
              <a:round/>
              <a:headEnd/>
              <a:tailEnd/>
            </a:ln>
            <a:effectLst/>
          </p:spPr>
          <p:txBody>
            <a:bodyPr/>
            <a:lstStyle/>
            <a:p>
              <a:endParaRPr lang="en-US"/>
            </a:p>
          </p:txBody>
        </p:sp>
        <p:sp>
          <p:nvSpPr>
            <p:cNvPr id="102415" name="Line 15"/>
            <p:cNvSpPr>
              <a:spLocks noChangeShapeType="1"/>
            </p:cNvSpPr>
            <p:nvPr/>
          </p:nvSpPr>
          <p:spPr bwMode="auto">
            <a:xfrm flipH="1">
              <a:off x="3016" y="1026"/>
              <a:ext cx="45" cy="272"/>
            </a:xfrm>
            <a:prstGeom prst="line">
              <a:avLst/>
            </a:prstGeom>
            <a:noFill/>
            <a:ln w="9525">
              <a:solidFill>
                <a:schemeClr val="tx1"/>
              </a:solidFill>
              <a:round/>
              <a:headEnd/>
              <a:tailEnd type="triangle" w="med" len="med"/>
            </a:ln>
            <a:effectLst/>
          </p:spPr>
          <p:txBody>
            <a:bodyPr/>
            <a:lstStyle/>
            <a:p>
              <a:endParaRPr lang="en-US"/>
            </a:p>
          </p:txBody>
        </p:sp>
        <p:sp>
          <p:nvSpPr>
            <p:cNvPr id="102416" name="Text Box 16"/>
            <p:cNvSpPr txBox="1">
              <a:spLocks noChangeArrowheads="1"/>
            </p:cNvSpPr>
            <p:nvPr/>
          </p:nvSpPr>
          <p:spPr bwMode="auto">
            <a:xfrm>
              <a:off x="3140" y="853"/>
              <a:ext cx="710" cy="288"/>
            </a:xfrm>
            <a:prstGeom prst="rect">
              <a:avLst/>
            </a:prstGeom>
            <a:noFill/>
            <a:ln w="9525">
              <a:noFill/>
              <a:miter lim="800000"/>
              <a:headEnd/>
              <a:tailEnd/>
            </a:ln>
            <a:effectLst/>
          </p:spPr>
          <p:txBody>
            <a:bodyPr wrap="none">
              <a:spAutoFit/>
            </a:bodyPr>
            <a:lstStyle/>
            <a:p>
              <a:r>
                <a:rPr lang="es-MX"/>
                <a:t> </a:t>
              </a:r>
              <a:r>
                <a:rPr lang="es-MX">
                  <a:latin typeface="Symbol" pitchFamily="18" charset="2"/>
                </a:rPr>
                <a:t>l</a:t>
              </a:r>
              <a:r>
                <a:rPr lang="es-MX"/>
                <a:t>   </a:t>
              </a:r>
              <a:r>
                <a:rPr lang="es-MX">
                  <a:latin typeface="Symbol" pitchFamily="18" charset="2"/>
                </a:rPr>
                <a:t>l/A</a:t>
              </a:r>
            </a:p>
          </p:txBody>
        </p:sp>
      </p:grpSp>
      <p:sp>
        <p:nvSpPr>
          <p:cNvPr id="102417" name="Rectangle 17"/>
          <p:cNvSpPr>
            <a:spLocks noChangeArrowheads="1"/>
          </p:cNvSpPr>
          <p:nvPr/>
        </p:nvSpPr>
        <p:spPr bwMode="auto">
          <a:xfrm>
            <a:off x="4716463" y="2133600"/>
            <a:ext cx="393700" cy="457200"/>
          </a:xfrm>
          <a:prstGeom prst="rect">
            <a:avLst/>
          </a:prstGeom>
          <a:noFill/>
          <a:ln w="9525">
            <a:noFill/>
            <a:miter lim="800000"/>
            <a:headEnd/>
            <a:tailEnd/>
          </a:ln>
          <a:effectLst/>
        </p:spPr>
        <p:txBody>
          <a:bodyPr wrap="none">
            <a:spAutoFit/>
          </a:bodyPr>
          <a:lstStyle/>
          <a:p>
            <a:r>
              <a:rPr lang="es-MX" i="1"/>
              <a:t>q</a:t>
            </a:r>
            <a:r>
              <a:rPr lang="es-MX" i="1" baseline="-25000"/>
              <a:t>i</a:t>
            </a:r>
          </a:p>
        </p:txBody>
      </p:sp>
      <p:sp>
        <p:nvSpPr>
          <p:cNvPr id="102418" name="Rectangle 18"/>
          <p:cNvSpPr>
            <a:spLocks noChangeArrowheads="1"/>
          </p:cNvSpPr>
          <p:nvPr/>
        </p:nvSpPr>
        <p:spPr bwMode="auto">
          <a:xfrm>
            <a:off x="4787900" y="3860800"/>
            <a:ext cx="393700" cy="457200"/>
          </a:xfrm>
          <a:prstGeom prst="rect">
            <a:avLst/>
          </a:prstGeom>
          <a:noFill/>
          <a:ln w="9525">
            <a:noFill/>
            <a:miter lim="800000"/>
            <a:headEnd/>
            <a:tailEnd/>
          </a:ln>
          <a:effectLst/>
        </p:spPr>
        <p:txBody>
          <a:bodyPr wrap="none">
            <a:spAutoFit/>
          </a:bodyPr>
          <a:lstStyle/>
          <a:p>
            <a:r>
              <a:rPr lang="es-MX" i="1"/>
              <a:t>q</a:t>
            </a:r>
            <a:r>
              <a:rPr lang="es-MX" i="1" baseline="-25000"/>
              <a:t>i</a:t>
            </a:r>
          </a:p>
        </p:txBody>
      </p:sp>
      <p:sp>
        <p:nvSpPr>
          <p:cNvPr id="102419" name="Oval 19"/>
          <p:cNvSpPr>
            <a:spLocks noChangeArrowheads="1"/>
          </p:cNvSpPr>
          <p:nvPr/>
        </p:nvSpPr>
        <p:spPr bwMode="auto">
          <a:xfrm>
            <a:off x="4643438" y="5013325"/>
            <a:ext cx="647700" cy="576263"/>
          </a:xfrm>
          <a:prstGeom prst="ellipse">
            <a:avLst/>
          </a:prstGeom>
          <a:noFill/>
          <a:ln w="9525">
            <a:solidFill>
              <a:schemeClr val="tx1"/>
            </a:solidFill>
            <a:round/>
            <a:headEnd/>
            <a:tailEnd/>
          </a:ln>
          <a:effectLst/>
        </p:spPr>
        <p:txBody>
          <a:bodyPr wrap="none" anchor="ctr"/>
          <a:lstStyle/>
          <a:p>
            <a:endParaRPr lang="en-US"/>
          </a:p>
        </p:txBody>
      </p:sp>
      <p:sp>
        <p:nvSpPr>
          <p:cNvPr id="102420" name="Oval 20"/>
          <p:cNvSpPr>
            <a:spLocks noChangeArrowheads="1"/>
          </p:cNvSpPr>
          <p:nvPr/>
        </p:nvSpPr>
        <p:spPr bwMode="auto">
          <a:xfrm>
            <a:off x="6659563" y="4941888"/>
            <a:ext cx="647700" cy="576262"/>
          </a:xfrm>
          <a:prstGeom prst="ellipse">
            <a:avLst/>
          </a:prstGeom>
          <a:noFill/>
          <a:ln w="9525">
            <a:solidFill>
              <a:schemeClr val="tx1"/>
            </a:solidFill>
            <a:round/>
            <a:headEnd/>
            <a:tailEnd/>
          </a:ln>
          <a:effectLst/>
        </p:spPr>
        <p:txBody>
          <a:bodyPr wrap="none" anchor="ctr"/>
          <a:lstStyle/>
          <a:p>
            <a:endParaRPr lang="en-US"/>
          </a:p>
        </p:txBody>
      </p:sp>
      <p:sp>
        <p:nvSpPr>
          <p:cNvPr id="102421" name="Line 21"/>
          <p:cNvSpPr>
            <a:spLocks noChangeShapeType="1"/>
          </p:cNvSpPr>
          <p:nvPr/>
        </p:nvSpPr>
        <p:spPr bwMode="auto">
          <a:xfrm>
            <a:off x="5292725" y="5300663"/>
            <a:ext cx="1366838" cy="0"/>
          </a:xfrm>
          <a:prstGeom prst="line">
            <a:avLst/>
          </a:prstGeom>
          <a:noFill/>
          <a:ln w="9525">
            <a:solidFill>
              <a:schemeClr val="tx1"/>
            </a:solidFill>
            <a:round/>
            <a:headEnd/>
            <a:tailEnd type="triangle" w="med" len="med"/>
          </a:ln>
          <a:effectLst/>
        </p:spPr>
        <p:txBody>
          <a:bodyPr/>
          <a:lstStyle/>
          <a:p>
            <a:endParaRPr lang="en-US"/>
          </a:p>
        </p:txBody>
      </p:sp>
      <p:sp>
        <p:nvSpPr>
          <p:cNvPr id="102422" name="Rectangle 22"/>
          <p:cNvSpPr>
            <a:spLocks noChangeArrowheads="1"/>
          </p:cNvSpPr>
          <p:nvPr/>
        </p:nvSpPr>
        <p:spPr bwMode="auto">
          <a:xfrm>
            <a:off x="4787900" y="5084763"/>
            <a:ext cx="393700" cy="457200"/>
          </a:xfrm>
          <a:prstGeom prst="rect">
            <a:avLst/>
          </a:prstGeom>
          <a:noFill/>
          <a:ln w="9525">
            <a:noFill/>
            <a:miter lim="800000"/>
            <a:headEnd/>
            <a:tailEnd/>
          </a:ln>
          <a:effectLst/>
        </p:spPr>
        <p:txBody>
          <a:bodyPr wrap="none">
            <a:spAutoFit/>
          </a:bodyPr>
          <a:lstStyle/>
          <a:p>
            <a:r>
              <a:rPr lang="es-MX" i="1"/>
              <a:t>q</a:t>
            </a:r>
            <a:r>
              <a:rPr lang="es-MX" i="1" baseline="-25000"/>
              <a:t>i</a:t>
            </a:r>
          </a:p>
        </p:txBody>
      </p:sp>
      <p:sp>
        <p:nvSpPr>
          <p:cNvPr id="102423" name="Rectangle 23"/>
          <p:cNvSpPr>
            <a:spLocks noChangeArrowheads="1"/>
          </p:cNvSpPr>
          <p:nvPr/>
        </p:nvSpPr>
        <p:spPr bwMode="auto">
          <a:xfrm>
            <a:off x="6804025" y="5013325"/>
            <a:ext cx="393700" cy="457200"/>
          </a:xfrm>
          <a:prstGeom prst="rect">
            <a:avLst/>
          </a:prstGeom>
          <a:noFill/>
          <a:ln w="9525">
            <a:noFill/>
            <a:miter lim="800000"/>
            <a:headEnd/>
            <a:tailEnd/>
          </a:ln>
          <a:effectLst/>
        </p:spPr>
        <p:txBody>
          <a:bodyPr wrap="none">
            <a:spAutoFit/>
          </a:bodyPr>
          <a:lstStyle/>
          <a:p>
            <a:r>
              <a:rPr lang="es-MX" i="1"/>
              <a:t>q</a:t>
            </a:r>
            <a:r>
              <a:rPr lang="es-MX" i="1" baseline="-25000"/>
              <a:t>j</a:t>
            </a:r>
          </a:p>
        </p:txBody>
      </p:sp>
      <p:sp>
        <p:nvSpPr>
          <p:cNvPr id="102424" name="Text Box 24"/>
          <p:cNvSpPr txBox="1">
            <a:spLocks noChangeArrowheads="1"/>
          </p:cNvSpPr>
          <p:nvPr/>
        </p:nvSpPr>
        <p:spPr bwMode="auto">
          <a:xfrm>
            <a:off x="5559425" y="4738688"/>
            <a:ext cx="965200" cy="457200"/>
          </a:xfrm>
          <a:prstGeom prst="rect">
            <a:avLst/>
          </a:prstGeom>
          <a:noFill/>
          <a:ln w="9525">
            <a:noFill/>
            <a:miter lim="800000"/>
            <a:headEnd/>
            <a:tailEnd/>
          </a:ln>
          <a:effectLst/>
        </p:spPr>
        <p:txBody>
          <a:bodyPr wrap="none">
            <a:spAutoFit/>
          </a:bodyPr>
          <a:lstStyle/>
          <a:p>
            <a:r>
              <a:rPr lang="es-MX"/>
              <a:t>a</a:t>
            </a:r>
            <a:r>
              <a:rPr lang="es-MX">
                <a:latin typeface="Symbol" pitchFamily="18" charset="2"/>
              </a:rPr>
              <a:t>   l/l</a:t>
            </a:r>
          </a:p>
        </p:txBody>
      </p:sp>
      <p:sp>
        <p:nvSpPr>
          <p:cNvPr id="102425" name="Text Box 25"/>
          <p:cNvSpPr txBox="1">
            <a:spLocks noChangeArrowheads="1"/>
          </p:cNvSpPr>
          <p:nvPr/>
        </p:nvSpPr>
        <p:spPr bwMode="auto">
          <a:xfrm>
            <a:off x="6351588" y="1865313"/>
            <a:ext cx="1893887" cy="457200"/>
          </a:xfrm>
          <a:prstGeom prst="rect">
            <a:avLst/>
          </a:prstGeom>
          <a:noFill/>
          <a:ln w="9525">
            <a:noFill/>
            <a:miter lim="800000"/>
            <a:headEnd/>
            <a:tailEnd/>
          </a:ln>
          <a:effectLst/>
        </p:spPr>
        <p:txBody>
          <a:bodyPr wrap="none">
            <a:spAutoFit/>
          </a:bodyPr>
          <a:lstStyle/>
          <a:p>
            <a:r>
              <a:rPr lang="es-MX"/>
              <a:t>*”Pop” una A</a:t>
            </a:r>
          </a:p>
        </p:txBody>
      </p:sp>
      <p:sp>
        <p:nvSpPr>
          <p:cNvPr id="102426" name="Text Box 26"/>
          <p:cNvSpPr txBox="1">
            <a:spLocks noChangeArrowheads="1"/>
          </p:cNvSpPr>
          <p:nvPr/>
        </p:nvSpPr>
        <p:spPr bwMode="auto">
          <a:xfrm>
            <a:off x="6424613" y="3665538"/>
            <a:ext cx="2012950" cy="457200"/>
          </a:xfrm>
          <a:prstGeom prst="rect">
            <a:avLst/>
          </a:prstGeom>
          <a:noFill/>
          <a:ln w="9525">
            <a:noFill/>
            <a:miter lim="800000"/>
            <a:headEnd/>
            <a:tailEnd/>
          </a:ln>
          <a:effectLst/>
        </p:spPr>
        <p:txBody>
          <a:bodyPr wrap="none">
            <a:spAutoFit/>
          </a:bodyPr>
          <a:lstStyle/>
          <a:p>
            <a:r>
              <a:rPr lang="es-MX"/>
              <a:t>*”Push” una A</a:t>
            </a:r>
          </a:p>
        </p:txBody>
      </p:sp>
      <p:sp>
        <p:nvSpPr>
          <p:cNvPr id="102427" name="Text Box 27"/>
          <p:cNvSpPr txBox="1">
            <a:spLocks noChangeArrowheads="1"/>
          </p:cNvSpPr>
          <p:nvPr/>
        </p:nvSpPr>
        <p:spPr bwMode="auto">
          <a:xfrm>
            <a:off x="6496050" y="5610225"/>
            <a:ext cx="1789113" cy="457200"/>
          </a:xfrm>
          <a:prstGeom prst="rect">
            <a:avLst/>
          </a:prstGeom>
          <a:noFill/>
          <a:ln w="9525">
            <a:noFill/>
            <a:miter lim="800000"/>
            <a:headEnd/>
            <a:tailEnd/>
          </a:ln>
          <a:effectLst/>
        </p:spPr>
        <p:txBody>
          <a:bodyPr wrap="none">
            <a:spAutoFit/>
          </a:bodyPr>
          <a:lstStyle/>
          <a:p>
            <a:r>
              <a:rPr lang="es-MX"/>
              <a:t>*Lee una “a”</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Text Box 4"/>
          <p:cNvSpPr txBox="1">
            <a:spLocks noChangeArrowheads="1"/>
          </p:cNvSpPr>
          <p:nvPr/>
        </p:nvSpPr>
        <p:spPr bwMode="auto">
          <a:xfrm>
            <a:off x="900113" y="765175"/>
            <a:ext cx="7775575" cy="5632311"/>
          </a:xfrm>
          <a:prstGeom prst="rect">
            <a:avLst/>
          </a:prstGeom>
          <a:noFill/>
          <a:ln w="9525">
            <a:noFill/>
            <a:miter lim="800000"/>
            <a:headEnd/>
            <a:tailEnd/>
          </a:ln>
          <a:effectLst/>
        </p:spPr>
        <p:txBody>
          <a:bodyPr>
            <a:spAutoFit/>
          </a:bodyPr>
          <a:lstStyle/>
          <a:p>
            <a:r>
              <a:rPr lang="es-MX" b="1" dirty="0" smtClean="0"/>
              <a:t> </a:t>
            </a:r>
            <a:r>
              <a:rPr lang="es-MX" b="1" dirty="0"/>
              <a:t>Lenguajes aceptados por un Autómata de </a:t>
            </a:r>
            <a:r>
              <a:rPr lang="es-MX" b="1" dirty="0" err="1"/>
              <a:t>Push</a:t>
            </a:r>
            <a:r>
              <a:rPr lang="es-MX" b="1" dirty="0"/>
              <a:t>-Down</a:t>
            </a:r>
          </a:p>
          <a:p>
            <a:r>
              <a:rPr lang="es-MX" dirty="0"/>
              <a:t>La adición o extensión al autómata </a:t>
            </a:r>
            <a:r>
              <a:rPr lang="es-MX" dirty="0" err="1"/>
              <a:t>finíto</a:t>
            </a:r>
            <a:r>
              <a:rPr lang="es-MX" dirty="0"/>
              <a:t> al manejar una pila (APD) le permite a este ser un aceptador no solo de lenguajes regulares sino también de lenguajes de contexto libre. Esto nos permite establecer que existe una correspondencia entre un APD y una gramática de contexto libre. </a:t>
            </a:r>
          </a:p>
          <a:p>
            <a:r>
              <a:rPr lang="es-MX" dirty="0"/>
              <a:t>Lo anterior es demostrable y la forma de hacerlo es por medio de ir construyendo un APD a partir de cada producción de una gramática de contexto libre. Para cada regla existe una transición dentro del APD.</a:t>
            </a:r>
          </a:p>
          <a:p>
            <a:r>
              <a:rPr lang="es-MX" dirty="0"/>
              <a:t>Por otra parte un APD podría implementarse con puras transiciones de leer los símbolos de entrada pero sin movimientos en la pila (</a:t>
            </a:r>
            <a:r>
              <a:rPr lang="es-MX" dirty="0">
                <a:latin typeface="Symbol" pitchFamily="18" charset="2"/>
              </a:rPr>
              <a:t>l/l</a:t>
            </a:r>
            <a:r>
              <a:rPr lang="es-MX" dirty="0"/>
              <a:t>). Esto nos daría una máquina similar a un autómata finito la cual obviamente va a aceptar cualquier gramática regular.</a:t>
            </a:r>
            <a:endParaRPr lang="es-MX" dirty="0">
              <a:latin typeface="Symbol" pitchFamily="18" charset="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Text Box 4"/>
          <p:cNvSpPr txBox="1">
            <a:spLocks noChangeArrowheads="1"/>
          </p:cNvSpPr>
          <p:nvPr/>
        </p:nvSpPr>
        <p:spPr bwMode="auto">
          <a:xfrm>
            <a:off x="1023938" y="712788"/>
            <a:ext cx="7580312" cy="6001643"/>
          </a:xfrm>
          <a:prstGeom prst="rect">
            <a:avLst/>
          </a:prstGeom>
          <a:noFill/>
          <a:ln w="9525">
            <a:noFill/>
            <a:miter lim="800000"/>
            <a:headEnd/>
            <a:tailEnd/>
          </a:ln>
          <a:effectLst/>
        </p:spPr>
        <p:txBody>
          <a:bodyPr>
            <a:spAutoFit/>
          </a:bodyPr>
          <a:lstStyle/>
          <a:p>
            <a:pPr marL="457200" indent="-457200"/>
            <a:r>
              <a:rPr lang="es-MX" b="1" dirty="0" smtClean="0"/>
              <a:t>APD </a:t>
            </a:r>
            <a:r>
              <a:rPr lang="es-MX" b="1" dirty="0" err="1"/>
              <a:t>determinístico</a:t>
            </a:r>
            <a:r>
              <a:rPr lang="es-MX" b="1" dirty="0"/>
              <a:t>.</a:t>
            </a:r>
          </a:p>
          <a:p>
            <a:pPr marL="457200" indent="-457200" algn="just"/>
            <a:r>
              <a:rPr lang="es-MX" dirty="0"/>
              <a:t>	Un APD es </a:t>
            </a:r>
            <a:r>
              <a:rPr lang="es-MX" dirty="0" err="1"/>
              <a:t>determinístico</a:t>
            </a:r>
            <a:r>
              <a:rPr lang="es-MX" dirty="0"/>
              <a:t> si existe no mas de una transición que es aplicable por cada combinación de estado, símbolo de entrada y tope de la pila. A continuación construimos un APD M </a:t>
            </a:r>
            <a:r>
              <a:rPr lang="es-MX" dirty="0" err="1"/>
              <a:t>determinístico</a:t>
            </a:r>
            <a:r>
              <a:rPr lang="es-MX" dirty="0"/>
              <a:t> para aceptar el lenguaje {</a:t>
            </a:r>
            <a:r>
              <a:rPr lang="es-MX" dirty="0" err="1"/>
              <a:t>a</a:t>
            </a:r>
            <a:r>
              <a:rPr lang="es-MX" baseline="30000" dirty="0" err="1"/>
              <a:t>i</a:t>
            </a:r>
            <a:r>
              <a:rPr lang="es-MX" dirty="0" err="1"/>
              <a:t>b</a:t>
            </a:r>
            <a:r>
              <a:rPr lang="es-MX" baseline="30000" dirty="0" err="1"/>
              <a:t>i</a:t>
            </a:r>
            <a:r>
              <a:rPr lang="es-MX" dirty="0"/>
              <a:t> | i&gt;=0}.</a:t>
            </a:r>
          </a:p>
          <a:p>
            <a:pPr marL="457200" indent="-457200"/>
            <a:endParaRPr lang="es-MX" dirty="0"/>
          </a:p>
          <a:p>
            <a:pPr marL="457200" indent="-457200"/>
            <a:r>
              <a:rPr lang="es-MX" dirty="0"/>
              <a:t>	M:	Q = {q</a:t>
            </a:r>
            <a:r>
              <a:rPr lang="es-MX" baseline="-25000" dirty="0"/>
              <a:t>0</a:t>
            </a:r>
            <a:r>
              <a:rPr lang="es-MX" dirty="0"/>
              <a:t>,q</a:t>
            </a:r>
            <a:r>
              <a:rPr lang="es-MX" baseline="-25000" dirty="0"/>
              <a:t>1</a:t>
            </a:r>
            <a:r>
              <a:rPr lang="es-MX" dirty="0"/>
              <a:t>}</a:t>
            </a:r>
          </a:p>
          <a:p>
            <a:pPr marL="457200" indent="-457200"/>
            <a:r>
              <a:rPr lang="es-MX" dirty="0"/>
              <a:t>		</a:t>
            </a:r>
            <a:r>
              <a:rPr lang="es-MX" dirty="0">
                <a:latin typeface="Symbol" pitchFamily="18" charset="2"/>
              </a:rPr>
              <a:t>S = {</a:t>
            </a:r>
            <a:r>
              <a:rPr lang="es-MX" dirty="0" err="1"/>
              <a:t>a,b</a:t>
            </a:r>
            <a:r>
              <a:rPr lang="es-MX" dirty="0"/>
              <a:t>}</a:t>
            </a:r>
          </a:p>
          <a:p>
            <a:pPr marL="457200" indent="-457200"/>
            <a:r>
              <a:rPr lang="es-MX" dirty="0"/>
              <a:t>		</a:t>
            </a:r>
            <a:r>
              <a:rPr lang="es-MX" dirty="0">
                <a:latin typeface="Symbol" pitchFamily="18" charset="2"/>
              </a:rPr>
              <a:t>G </a:t>
            </a:r>
            <a:r>
              <a:rPr lang="es-MX" dirty="0"/>
              <a:t>= {A}</a:t>
            </a:r>
          </a:p>
          <a:p>
            <a:pPr marL="457200" indent="-457200"/>
            <a:r>
              <a:rPr lang="es-MX" dirty="0"/>
              <a:t>		F = {q</a:t>
            </a:r>
            <a:r>
              <a:rPr lang="es-MX" baseline="-25000" dirty="0"/>
              <a:t>0</a:t>
            </a:r>
            <a:r>
              <a:rPr lang="es-MX" dirty="0"/>
              <a:t>,q</a:t>
            </a:r>
            <a:r>
              <a:rPr lang="es-MX" baseline="-25000" dirty="0"/>
              <a:t>1</a:t>
            </a:r>
            <a:r>
              <a:rPr lang="es-MX" dirty="0"/>
              <a:t>}</a:t>
            </a:r>
          </a:p>
          <a:p>
            <a:pPr marL="457200" indent="-457200"/>
            <a:r>
              <a:rPr lang="es-MX" dirty="0"/>
              <a:t>		</a:t>
            </a:r>
            <a:r>
              <a:rPr lang="es-MX" i="1" dirty="0">
                <a:latin typeface="Symbol" pitchFamily="18" charset="2"/>
              </a:rPr>
              <a:t>d</a:t>
            </a:r>
            <a:r>
              <a:rPr lang="es-MX" i="1" dirty="0"/>
              <a:t>(q</a:t>
            </a:r>
            <a:r>
              <a:rPr lang="es-MX" i="1" baseline="-25000" dirty="0"/>
              <a:t>0</a:t>
            </a:r>
            <a:r>
              <a:rPr lang="es-MX" i="1" dirty="0"/>
              <a:t>,</a:t>
            </a:r>
            <a:r>
              <a:rPr lang="es-MX" dirty="0"/>
              <a:t>a</a:t>
            </a:r>
            <a:r>
              <a:rPr lang="es-MX" i="1" dirty="0"/>
              <a:t>, </a:t>
            </a:r>
            <a:r>
              <a:rPr lang="es-MX" dirty="0">
                <a:latin typeface="Symbol" pitchFamily="18" charset="2"/>
              </a:rPr>
              <a:t>l</a:t>
            </a:r>
            <a:r>
              <a:rPr lang="es-MX" dirty="0"/>
              <a:t>)</a:t>
            </a:r>
            <a:r>
              <a:rPr lang="es-MX" i="1" dirty="0"/>
              <a:t> = {[q</a:t>
            </a:r>
            <a:r>
              <a:rPr lang="es-MX" i="1" baseline="-25000" dirty="0"/>
              <a:t>0</a:t>
            </a:r>
            <a:r>
              <a:rPr lang="es-MX" i="1" dirty="0"/>
              <a:t>, </a:t>
            </a:r>
            <a:r>
              <a:rPr lang="es-MX" dirty="0"/>
              <a:t>A</a:t>
            </a:r>
            <a:r>
              <a:rPr lang="es-MX" i="1" dirty="0"/>
              <a:t>]}</a:t>
            </a:r>
          </a:p>
          <a:p>
            <a:pPr marL="457200" indent="-457200"/>
            <a:r>
              <a:rPr lang="es-MX" i="1" dirty="0"/>
              <a:t>		</a:t>
            </a:r>
            <a:r>
              <a:rPr lang="es-MX" i="1" dirty="0">
                <a:latin typeface="Symbol" pitchFamily="18" charset="2"/>
              </a:rPr>
              <a:t>d</a:t>
            </a:r>
            <a:r>
              <a:rPr lang="es-MX" i="1" dirty="0"/>
              <a:t>(q</a:t>
            </a:r>
            <a:r>
              <a:rPr lang="es-MX" i="1" baseline="-25000" dirty="0"/>
              <a:t>0</a:t>
            </a:r>
            <a:r>
              <a:rPr lang="es-MX" i="1" dirty="0"/>
              <a:t>,</a:t>
            </a:r>
            <a:r>
              <a:rPr lang="es-MX" dirty="0"/>
              <a:t>b</a:t>
            </a:r>
            <a:r>
              <a:rPr lang="es-MX" i="1" dirty="0"/>
              <a:t>, </a:t>
            </a:r>
            <a:r>
              <a:rPr lang="es-MX" dirty="0"/>
              <a:t>A)</a:t>
            </a:r>
            <a:r>
              <a:rPr lang="es-MX" i="1" dirty="0"/>
              <a:t> = {[q</a:t>
            </a:r>
            <a:r>
              <a:rPr lang="es-MX" i="1" baseline="-25000" dirty="0"/>
              <a:t>1</a:t>
            </a:r>
            <a:r>
              <a:rPr lang="es-MX" i="1" dirty="0"/>
              <a:t>,</a:t>
            </a:r>
            <a:r>
              <a:rPr lang="es-MX" i="1" dirty="0">
                <a:latin typeface="Symbol" pitchFamily="18" charset="2"/>
              </a:rPr>
              <a:t> </a:t>
            </a:r>
            <a:r>
              <a:rPr lang="es-MX" dirty="0">
                <a:latin typeface="Symbol" pitchFamily="18" charset="2"/>
              </a:rPr>
              <a:t>l</a:t>
            </a:r>
            <a:r>
              <a:rPr lang="es-MX" i="1" dirty="0"/>
              <a:t>]}</a:t>
            </a:r>
          </a:p>
          <a:p>
            <a:pPr marL="457200" indent="-457200"/>
            <a:r>
              <a:rPr lang="es-MX" i="1" dirty="0"/>
              <a:t>		</a:t>
            </a:r>
            <a:r>
              <a:rPr lang="es-MX" i="1" dirty="0">
                <a:latin typeface="Symbol" pitchFamily="18" charset="2"/>
              </a:rPr>
              <a:t>d</a:t>
            </a:r>
            <a:r>
              <a:rPr lang="es-MX" i="1" dirty="0"/>
              <a:t>(q</a:t>
            </a:r>
            <a:r>
              <a:rPr lang="es-MX" i="1" baseline="-25000" dirty="0"/>
              <a:t>1</a:t>
            </a:r>
            <a:r>
              <a:rPr lang="es-MX" i="1" dirty="0"/>
              <a:t>,</a:t>
            </a:r>
            <a:r>
              <a:rPr lang="es-MX" dirty="0"/>
              <a:t>b</a:t>
            </a:r>
            <a:r>
              <a:rPr lang="es-MX" i="1" dirty="0"/>
              <a:t>, </a:t>
            </a:r>
            <a:r>
              <a:rPr lang="es-MX" dirty="0"/>
              <a:t>A)</a:t>
            </a:r>
            <a:r>
              <a:rPr lang="es-MX" i="1" dirty="0"/>
              <a:t> = {[q</a:t>
            </a:r>
            <a:r>
              <a:rPr lang="es-MX" i="1" baseline="-25000" dirty="0"/>
              <a:t>1</a:t>
            </a:r>
            <a:r>
              <a:rPr lang="es-MX" i="1" dirty="0"/>
              <a:t>, </a:t>
            </a:r>
            <a:r>
              <a:rPr lang="es-MX" dirty="0">
                <a:latin typeface="Symbol" pitchFamily="18" charset="2"/>
              </a:rPr>
              <a:t>l</a:t>
            </a:r>
            <a:r>
              <a:rPr lang="es-MX" i="1" dirty="0"/>
              <a:t>]}</a:t>
            </a:r>
          </a:p>
          <a:p>
            <a:pPr marL="457200" indent="-457200"/>
            <a:endParaRPr lang="es-MX" i="1" dirty="0"/>
          </a:p>
          <a:p>
            <a:pPr marL="457200" indent="-457200"/>
            <a:endParaRPr lang="es-MX" dirty="0">
              <a:latin typeface="Symbol" pitchFamily="18" charset="2"/>
            </a:endParaRPr>
          </a:p>
        </p:txBody>
      </p:sp>
      <p:grpSp>
        <p:nvGrpSpPr>
          <p:cNvPr id="103449" name="Group 25"/>
          <p:cNvGrpSpPr>
            <a:grpSpLocks/>
          </p:cNvGrpSpPr>
          <p:nvPr/>
        </p:nvGrpSpPr>
        <p:grpSpPr bwMode="auto">
          <a:xfrm>
            <a:off x="5219700" y="4292600"/>
            <a:ext cx="3413125" cy="1584325"/>
            <a:chOff x="3016" y="2659"/>
            <a:chExt cx="2150" cy="998"/>
          </a:xfrm>
        </p:grpSpPr>
        <p:sp>
          <p:nvSpPr>
            <p:cNvPr id="103429" name="Oval 5"/>
            <p:cNvSpPr>
              <a:spLocks noChangeArrowheads="1"/>
            </p:cNvSpPr>
            <p:nvPr/>
          </p:nvSpPr>
          <p:spPr bwMode="auto">
            <a:xfrm>
              <a:off x="3107" y="3195"/>
              <a:ext cx="511" cy="462"/>
            </a:xfrm>
            <a:prstGeom prst="ellipse">
              <a:avLst/>
            </a:prstGeom>
            <a:noFill/>
            <a:ln w="9525">
              <a:solidFill>
                <a:schemeClr val="tx1"/>
              </a:solidFill>
              <a:round/>
              <a:headEnd/>
              <a:tailEnd/>
            </a:ln>
            <a:effectLst/>
          </p:spPr>
          <p:txBody>
            <a:bodyPr wrap="none" anchor="ctr"/>
            <a:lstStyle/>
            <a:p>
              <a:endParaRPr lang="en-US"/>
            </a:p>
          </p:txBody>
        </p:sp>
        <p:sp>
          <p:nvSpPr>
            <p:cNvPr id="103431" name="Line 7"/>
            <p:cNvSpPr>
              <a:spLocks noChangeShapeType="1"/>
            </p:cNvSpPr>
            <p:nvPr/>
          </p:nvSpPr>
          <p:spPr bwMode="auto">
            <a:xfrm>
              <a:off x="3619" y="3376"/>
              <a:ext cx="861" cy="0"/>
            </a:xfrm>
            <a:prstGeom prst="line">
              <a:avLst/>
            </a:prstGeom>
            <a:noFill/>
            <a:ln w="9525">
              <a:solidFill>
                <a:schemeClr val="tx1"/>
              </a:solidFill>
              <a:round/>
              <a:headEnd/>
              <a:tailEnd type="triangle" w="med" len="med"/>
            </a:ln>
            <a:effectLst/>
          </p:spPr>
          <p:txBody>
            <a:bodyPr/>
            <a:lstStyle/>
            <a:p>
              <a:endParaRPr lang="en-US"/>
            </a:p>
          </p:txBody>
        </p:sp>
        <p:sp>
          <p:nvSpPr>
            <p:cNvPr id="103432" name="Rectangle 8"/>
            <p:cNvSpPr>
              <a:spLocks noChangeArrowheads="1"/>
            </p:cNvSpPr>
            <p:nvPr/>
          </p:nvSpPr>
          <p:spPr bwMode="auto">
            <a:xfrm>
              <a:off x="3243" y="3249"/>
              <a:ext cx="276" cy="288"/>
            </a:xfrm>
            <a:prstGeom prst="rect">
              <a:avLst/>
            </a:prstGeom>
            <a:noFill/>
            <a:ln w="9525">
              <a:noFill/>
              <a:miter lim="800000"/>
              <a:headEnd/>
              <a:tailEnd/>
            </a:ln>
            <a:effectLst/>
          </p:spPr>
          <p:txBody>
            <a:bodyPr wrap="none">
              <a:spAutoFit/>
            </a:bodyPr>
            <a:lstStyle/>
            <a:p>
              <a:r>
                <a:rPr lang="es-MX" i="1"/>
                <a:t>q</a:t>
              </a:r>
              <a:r>
                <a:rPr lang="es-MX" i="1" baseline="-25000"/>
                <a:t>0</a:t>
              </a:r>
            </a:p>
          </p:txBody>
        </p:sp>
        <p:sp>
          <p:nvSpPr>
            <p:cNvPr id="103433" name="Rectangle 9"/>
            <p:cNvSpPr>
              <a:spLocks noChangeArrowheads="1"/>
            </p:cNvSpPr>
            <p:nvPr/>
          </p:nvSpPr>
          <p:spPr bwMode="auto">
            <a:xfrm>
              <a:off x="4558" y="3203"/>
              <a:ext cx="276" cy="288"/>
            </a:xfrm>
            <a:prstGeom prst="rect">
              <a:avLst/>
            </a:prstGeom>
            <a:noFill/>
            <a:ln w="9525">
              <a:noFill/>
              <a:miter lim="800000"/>
              <a:headEnd/>
              <a:tailEnd/>
            </a:ln>
            <a:effectLst/>
          </p:spPr>
          <p:txBody>
            <a:bodyPr wrap="none">
              <a:spAutoFit/>
            </a:bodyPr>
            <a:lstStyle/>
            <a:p>
              <a:r>
                <a:rPr lang="es-MX" i="1"/>
                <a:t>q</a:t>
              </a:r>
              <a:r>
                <a:rPr lang="es-MX" i="1" baseline="-25000"/>
                <a:t>1</a:t>
              </a:r>
            </a:p>
          </p:txBody>
        </p:sp>
        <p:sp>
          <p:nvSpPr>
            <p:cNvPr id="103434" name="Text Box 10"/>
            <p:cNvSpPr txBox="1">
              <a:spLocks noChangeArrowheads="1"/>
            </p:cNvSpPr>
            <p:nvPr/>
          </p:nvSpPr>
          <p:spPr bwMode="auto">
            <a:xfrm>
              <a:off x="3742" y="3113"/>
              <a:ext cx="605" cy="288"/>
            </a:xfrm>
            <a:prstGeom prst="rect">
              <a:avLst/>
            </a:prstGeom>
            <a:noFill/>
            <a:ln w="9525">
              <a:noFill/>
              <a:miter lim="800000"/>
              <a:headEnd/>
              <a:tailEnd/>
            </a:ln>
            <a:effectLst/>
          </p:spPr>
          <p:txBody>
            <a:bodyPr wrap="none">
              <a:spAutoFit/>
            </a:bodyPr>
            <a:lstStyle/>
            <a:p>
              <a:r>
                <a:rPr lang="es-MX"/>
                <a:t>b</a:t>
              </a:r>
              <a:r>
                <a:rPr lang="es-MX">
                  <a:latin typeface="Symbol" pitchFamily="18" charset="2"/>
                </a:rPr>
                <a:t>  A/l</a:t>
              </a:r>
            </a:p>
          </p:txBody>
        </p:sp>
        <p:sp>
          <p:nvSpPr>
            <p:cNvPr id="103436" name="Oval 12"/>
            <p:cNvSpPr>
              <a:spLocks noChangeArrowheads="1"/>
            </p:cNvSpPr>
            <p:nvPr/>
          </p:nvSpPr>
          <p:spPr bwMode="auto">
            <a:xfrm>
              <a:off x="4468" y="3158"/>
              <a:ext cx="511" cy="462"/>
            </a:xfrm>
            <a:prstGeom prst="ellipse">
              <a:avLst/>
            </a:prstGeom>
            <a:noFill/>
            <a:ln w="9525">
              <a:solidFill>
                <a:schemeClr val="tx1"/>
              </a:solidFill>
              <a:round/>
              <a:headEnd/>
              <a:tailEnd/>
            </a:ln>
            <a:effectLst/>
          </p:spPr>
          <p:txBody>
            <a:bodyPr wrap="none" anchor="ctr"/>
            <a:lstStyle/>
            <a:p>
              <a:endParaRPr lang="en-US"/>
            </a:p>
          </p:txBody>
        </p:sp>
        <p:sp>
          <p:nvSpPr>
            <p:cNvPr id="103437" name="Oval 13"/>
            <p:cNvSpPr>
              <a:spLocks noChangeArrowheads="1"/>
            </p:cNvSpPr>
            <p:nvPr/>
          </p:nvSpPr>
          <p:spPr bwMode="auto">
            <a:xfrm>
              <a:off x="3152" y="3249"/>
              <a:ext cx="408" cy="363"/>
            </a:xfrm>
            <a:prstGeom prst="ellipse">
              <a:avLst/>
            </a:prstGeom>
            <a:noFill/>
            <a:ln w="9525">
              <a:solidFill>
                <a:schemeClr val="tx1"/>
              </a:solidFill>
              <a:round/>
              <a:headEnd/>
              <a:tailEnd/>
            </a:ln>
            <a:effectLst/>
          </p:spPr>
          <p:txBody>
            <a:bodyPr wrap="none" anchor="ctr"/>
            <a:lstStyle/>
            <a:p>
              <a:endParaRPr lang="en-US"/>
            </a:p>
          </p:txBody>
        </p:sp>
        <p:sp>
          <p:nvSpPr>
            <p:cNvPr id="103438" name="Oval 14"/>
            <p:cNvSpPr>
              <a:spLocks noChangeArrowheads="1"/>
            </p:cNvSpPr>
            <p:nvPr/>
          </p:nvSpPr>
          <p:spPr bwMode="auto">
            <a:xfrm>
              <a:off x="4513" y="3203"/>
              <a:ext cx="408" cy="363"/>
            </a:xfrm>
            <a:prstGeom prst="ellipse">
              <a:avLst/>
            </a:prstGeom>
            <a:noFill/>
            <a:ln w="9525">
              <a:solidFill>
                <a:schemeClr val="tx1"/>
              </a:solidFill>
              <a:round/>
              <a:headEnd/>
              <a:tailEnd/>
            </a:ln>
            <a:effectLst/>
          </p:spPr>
          <p:txBody>
            <a:bodyPr wrap="none" anchor="ctr"/>
            <a:lstStyle/>
            <a:p>
              <a:endParaRPr lang="en-US"/>
            </a:p>
          </p:txBody>
        </p:sp>
        <p:sp>
          <p:nvSpPr>
            <p:cNvPr id="103439" name="Line 15"/>
            <p:cNvSpPr>
              <a:spLocks noChangeShapeType="1"/>
            </p:cNvSpPr>
            <p:nvPr/>
          </p:nvSpPr>
          <p:spPr bwMode="auto">
            <a:xfrm flipV="1">
              <a:off x="3424" y="3067"/>
              <a:ext cx="182" cy="136"/>
            </a:xfrm>
            <a:prstGeom prst="line">
              <a:avLst/>
            </a:prstGeom>
            <a:noFill/>
            <a:ln w="9525">
              <a:solidFill>
                <a:schemeClr val="tx1"/>
              </a:solidFill>
              <a:round/>
              <a:headEnd/>
              <a:tailEnd/>
            </a:ln>
            <a:effectLst/>
          </p:spPr>
          <p:txBody>
            <a:bodyPr/>
            <a:lstStyle/>
            <a:p>
              <a:endParaRPr lang="en-US"/>
            </a:p>
          </p:txBody>
        </p:sp>
        <p:sp>
          <p:nvSpPr>
            <p:cNvPr id="103440" name="Line 16"/>
            <p:cNvSpPr>
              <a:spLocks noChangeShapeType="1"/>
            </p:cNvSpPr>
            <p:nvPr/>
          </p:nvSpPr>
          <p:spPr bwMode="auto">
            <a:xfrm flipH="1" flipV="1">
              <a:off x="3379" y="2931"/>
              <a:ext cx="227" cy="136"/>
            </a:xfrm>
            <a:prstGeom prst="line">
              <a:avLst/>
            </a:prstGeom>
            <a:noFill/>
            <a:ln w="9525">
              <a:solidFill>
                <a:schemeClr val="tx1"/>
              </a:solidFill>
              <a:round/>
              <a:headEnd/>
              <a:tailEnd/>
            </a:ln>
            <a:effectLst/>
          </p:spPr>
          <p:txBody>
            <a:bodyPr/>
            <a:lstStyle/>
            <a:p>
              <a:endParaRPr lang="en-US"/>
            </a:p>
          </p:txBody>
        </p:sp>
        <p:sp>
          <p:nvSpPr>
            <p:cNvPr id="103441" name="Line 17"/>
            <p:cNvSpPr>
              <a:spLocks noChangeShapeType="1"/>
            </p:cNvSpPr>
            <p:nvPr/>
          </p:nvSpPr>
          <p:spPr bwMode="auto">
            <a:xfrm flipH="1">
              <a:off x="3334" y="2931"/>
              <a:ext cx="45" cy="272"/>
            </a:xfrm>
            <a:prstGeom prst="line">
              <a:avLst/>
            </a:prstGeom>
            <a:noFill/>
            <a:ln w="9525">
              <a:solidFill>
                <a:schemeClr val="tx1"/>
              </a:solidFill>
              <a:round/>
              <a:headEnd/>
              <a:tailEnd type="triangle" w="med" len="med"/>
            </a:ln>
            <a:effectLst/>
          </p:spPr>
          <p:txBody>
            <a:bodyPr/>
            <a:lstStyle/>
            <a:p>
              <a:endParaRPr lang="en-US"/>
            </a:p>
          </p:txBody>
        </p:sp>
        <p:sp>
          <p:nvSpPr>
            <p:cNvPr id="103442" name="Line 18"/>
            <p:cNvSpPr>
              <a:spLocks noChangeShapeType="1"/>
            </p:cNvSpPr>
            <p:nvPr/>
          </p:nvSpPr>
          <p:spPr bwMode="auto">
            <a:xfrm flipV="1">
              <a:off x="4830" y="3067"/>
              <a:ext cx="91" cy="91"/>
            </a:xfrm>
            <a:prstGeom prst="line">
              <a:avLst/>
            </a:prstGeom>
            <a:noFill/>
            <a:ln w="9525">
              <a:solidFill>
                <a:schemeClr val="tx1"/>
              </a:solidFill>
              <a:round/>
              <a:headEnd/>
              <a:tailEnd/>
            </a:ln>
            <a:effectLst/>
          </p:spPr>
          <p:txBody>
            <a:bodyPr/>
            <a:lstStyle/>
            <a:p>
              <a:endParaRPr lang="en-US"/>
            </a:p>
          </p:txBody>
        </p:sp>
        <p:sp>
          <p:nvSpPr>
            <p:cNvPr id="103443" name="Line 19"/>
            <p:cNvSpPr>
              <a:spLocks noChangeShapeType="1"/>
            </p:cNvSpPr>
            <p:nvPr/>
          </p:nvSpPr>
          <p:spPr bwMode="auto">
            <a:xfrm flipH="1" flipV="1">
              <a:off x="4740" y="2976"/>
              <a:ext cx="181" cy="91"/>
            </a:xfrm>
            <a:prstGeom prst="line">
              <a:avLst/>
            </a:prstGeom>
            <a:noFill/>
            <a:ln w="9525">
              <a:solidFill>
                <a:schemeClr val="tx1"/>
              </a:solidFill>
              <a:round/>
              <a:headEnd/>
              <a:tailEnd/>
            </a:ln>
            <a:effectLst/>
          </p:spPr>
          <p:txBody>
            <a:bodyPr/>
            <a:lstStyle/>
            <a:p>
              <a:endParaRPr lang="en-US"/>
            </a:p>
          </p:txBody>
        </p:sp>
        <p:sp>
          <p:nvSpPr>
            <p:cNvPr id="103444" name="Line 20"/>
            <p:cNvSpPr>
              <a:spLocks noChangeShapeType="1"/>
            </p:cNvSpPr>
            <p:nvPr/>
          </p:nvSpPr>
          <p:spPr bwMode="auto">
            <a:xfrm>
              <a:off x="4740" y="2976"/>
              <a:ext cx="0" cy="182"/>
            </a:xfrm>
            <a:prstGeom prst="line">
              <a:avLst/>
            </a:prstGeom>
            <a:noFill/>
            <a:ln w="9525">
              <a:solidFill>
                <a:schemeClr val="tx1"/>
              </a:solidFill>
              <a:round/>
              <a:headEnd/>
              <a:tailEnd type="triangle" w="med" len="med"/>
            </a:ln>
            <a:effectLst/>
          </p:spPr>
          <p:txBody>
            <a:bodyPr/>
            <a:lstStyle/>
            <a:p>
              <a:endParaRPr lang="en-US"/>
            </a:p>
          </p:txBody>
        </p:sp>
        <p:sp>
          <p:nvSpPr>
            <p:cNvPr id="103445" name="Rectangle 21"/>
            <p:cNvSpPr>
              <a:spLocks noChangeArrowheads="1"/>
            </p:cNvSpPr>
            <p:nvPr/>
          </p:nvSpPr>
          <p:spPr bwMode="auto">
            <a:xfrm>
              <a:off x="3198" y="2659"/>
              <a:ext cx="642" cy="288"/>
            </a:xfrm>
            <a:prstGeom prst="rect">
              <a:avLst/>
            </a:prstGeom>
            <a:noFill/>
            <a:ln w="9525">
              <a:noFill/>
              <a:miter lim="800000"/>
              <a:headEnd/>
              <a:tailEnd/>
            </a:ln>
            <a:effectLst/>
          </p:spPr>
          <p:txBody>
            <a:bodyPr wrap="none">
              <a:spAutoFit/>
            </a:bodyPr>
            <a:lstStyle/>
            <a:p>
              <a:r>
                <a:rPr lang="es-MX"/>
                <a:t>a   </a:t>
              </a:r>
              <a:r>
                <a:rPr lang="es-MX">
                  <a:latin typeface="Symbol" pitchFamily="18" charset="2"/>
                </a:rPr>
                <a:t>l</a:t>
              </a:r>
              <a:r>
                <a:rPr lang="es-MX"/>
                <a:t>/A</a:t>
              </a:r>
            </a:p>
          </p:txBody>
        </p:sp>
        <p:sp>
          <p:nvSpPr>
            <p:cNvPr id="103446" name="Rectangle 22"/>
            <p:cNvSpPr>
              <a:spLocks noChangeArrowheads="1"/>
            </p:cNvSpPr>
            <p:nvPr/>
          </p:nvSpPr>
          <p:spPr bwMode="auto">
            <a:xfrm>
              <a:off x="4513" y="2659"/>
              <a:ext cx="653" cy="288"/>
            </a:xfrm>
            <a:prstGeom prst="rect">
              <a:avLst/>
            </a:prstGeom>
            <a:noFill/>
            <a:ln w="9525">
              <a:noFill/>
              <a:miter lim="800000"/>
              <a:headEnd/>
              <a:tailEnd/>
            </a:ln>
            <a:effectLst/>
          </p:spPr>
          <p:txBody>
            <a:bodyPr wrap="none">
              <a:spAutoFit/>
            </a:bodyPr>
            <a:lstStyle/>
            <a:p>
              <a:r>
                <a:rPr lang="es-MX"/>
                <a:t>b   A/</a:t>
              </a:r>
              <a:r>
                <a:rPr lang="es-MX">
                  <a:latin typeface="Symbol" pitchFamily="18" charset="2"/>
                </a:rPr>
                <a:t>l</a:t>
              </a:r>
              <a:endParaRPr lang="es-MX"/>
            </a:p>
          </p:txBody>
        </p:sp>
        <p:sp>
          <p:nvSpPr>
            <p:cNvPr id="103447" name="Line 23"/>
            <p:cNvSpPr>
              <a:spLocks noChangeShapeType="1"/>
            </p:cNvSpPr>
            <p:nvPr/>
          </p:nvSpPr>
          <p:spPr bwMode="auto">
            <a:xfrm>
              <a:off x="3016" y="3294"/>
              <a:ext cx="91" cy="91"/>
            </a:xfrm>
            <a:prstGeom prst="line">
              <a:avLst/>
            </a:prstGeom>
            <a:noFill/>
            <a:ln w="9525">
              <a:solidFill>
                <a:schemeClr val="tx1"/>
              </a:solidFill>
              <a:round/>
              <a:headEnd/>
              <a:tailEnd/>
            </a:ln>
            <a:effectLst/>
          </p:spPr>
          <p:txBody>
            <a:bodyPr/>
            <a:lstStyle/>
            <a:p>
              <a:endParaRPr lang="en-US"/>
            </a:p>
          </p:txBody>
        </p:sp>
        <p:sp>
          <p:nvSpPr>
            <p:cNvPr id="103448" name="Line 24"/>
            <p:cNvSpPr>
              <a:spLocks noChangeShapeType="1"/>
            </p:cNvSpPr>
            <p:nvPr/>
          </p:nvSpPr>
          <p:spPr bwMode="auto">
            <a:xfrm flipH="1">
              <a:off x="3016" y="3385"/>
              <a:ext cx="91" cy="90"/>
            </a:xfrm>
            <a:prstGeom prst="line">
              <a:avLst/>
            </a:prstGeom>
            <a:noFill/>
            <a:ln w="9525">
              <a:solidFill>
                <a:schemeClr val="tx1"/>
              </a:solidFill>
              <a:round/>
              <a:headEnd/>
              <a:tailEnd/>
            </a:ln>
            <a:effectLst/>
          </p:spPr>
          <p:txBody>
            <a:bodyPr/>
            <a:lstStyle/>
            <a:p>
              <a:endParaRPr 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674" name="Picture 2"/>
          <p:cNvPicPr>
            <a:picLocks noChangeAspect="1" noChangeArrowheads="1"/>
          </p:cNvPicPr>
          <p:nvPr/>
        </p:nvPicPr>
        <p:blipFill>
          <a:blip r:embed="rId2" cstate="print"/>
          <a:srcRect/>
          <a:stretch>
            <a:fillRect/>
          </a:stretch>
        </p:blipFill>
        <p:spPr bwMode="auto">
          <a:xfrm>
            <a:off x="826696" y="836712"/>
            <a:ext cx="7489720" cy="5400824"/>
          </a:xfrm>
          <a:prstGeom prst="rect">
            <a:avLst/>
          </a:prstGeom>
          <a:noFill/>
          <a:ln w="9525">
            <a:noFill/>
            <a:miter lim="800000"/>
            <a:headEnd/>
            <a:tailEnd/>
          </a:ln>
        </p:spPr>
      </p:pic>
      <p:sp>
        <p:nvSpPr>
          <p:cNvPr id="3" name="Rectangle 2"/>
          <p:cNvSpPr txBox="1">
            <a:spLocks noChangeArrowheads="1"/>
          </p:cNvSpPr>
          <p:nvPr/>
        </p:nvSpPr>
        <p:spPr>
          <a:xfrm>
            <a:off x="467544" y="332656"/>
            <a:ext cx="8424936" cy="500608"/>
          </a:xfrm>
          <a:prstGeom prst="rect">
            <a:avLst/>
          </a:prstGeom>
        </p:spPr>
        <p:txBody>
          <a:bodyPr vert="horz" anchor="b">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MX" sz="3300" dirty="0" smtClean="0">
                <a:solidFill>
                  <a:schemeClr val="accent3">
                    <a:shade val="75000"/>
                  </a:schemeClr>
                </a:solidFill>
                <a:latin typeface="+mj-lt"/>
                <a:ea typeface="+mj-ea"/>
                <a:cs typeface="+mj-cs"/>
              </a:rPr>
              <a:t>LENGUAJES</a:t>
            </a:r>
            <a:endParaRPr kumimoji="0" lang="es-ES" sz="3300" b="0" u="none" strike="noStrike" kern="1200" cap="none" spc="0" normalizeH="0" baseline="0" noProof="0" dirty="0">
              <a:ln>
                <a:noFill/>
              </a:ln>
              <a:solidFill>
                <a:schemeClr val="accent3">
                  <a:shade val="75000"/>
                </a:schemeClr>
              </a:solidFill>
              <a:effectLst/>
              <a:uLnTx/>
              <a:uFillTx/>
              <a:latin typeface="+mj-lt"/>
              <a:ea typeface="+mj-ea"/>
              <a:cs typeface="+mj-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Text Box 4"/>
          <p:cNvSpPr txBox="1">
            <a:spLocks noChangeArrowheads="1"/>
          </p:cNvSpPr>
          <p:nvPr/>
        </p:nvSpPr>
        <p:spPr bwMode="auto">
          <a:xfrm>
            <a:off x="1023938" y="785813"/>
            <a:ext cx="7508875" cy="3013075"/>
          </a:xfrm>
          <a:prstGeom prst="rect">
            <a:avLst/>
          </a:prstGeom>
          <a:noFill/>
          <a:ln w="9525">
            <a:noFill/>
            <a:miter lim="800000"/>
            <a:headEnd/>
            <a:tailEnd/>
          </a:ln>
          <a:effectLst/>
        </p:spPr>
        <p:txBody>
          <a:bodyPr>
            <a:spAutoFit/>
          </a:bodyPr>
          <a:lstStyle/>
          <a:p>
            <a:r>
              <a:rPr lang="es-MX" b="1"/>
              <a:t>Ejercicios:</a:t>
            </a:r>
          </a:p>
          <a:p>
            <a:endParaRPr lang="es-MX" b="1"/>
          </a:p>
          <a:p>
            <a:pPr>
              <a:buFontTx/>
              <a:buChar char="•"/>
            </a:pPr>
            <a:r>
              <a:rPr lang="es-MX"/>
              <a:t> Construir un APD que acepte el lenguaje {wcw</a:t>
            </a:r>
            <a:r>
              <a:rPr lang="es-MX" baseline="30000"/>
              <a:t>R</a:t>
            </a:r>
            <a:r>
              <a:rPr lang="es-MX"/>
              <a:t> | w es un    miembro de {a,b}*}.</a:t>
            </a:r>
          </a:p>
          <a:p>
            <a:endParaRPr lang="es-MX"/>
          </a:p>
          <a:p>
            <a:pPr>
              <a:buFontTx/>
              <a:buChar char="•"/>
            </a:pPr>
            <a:r>
              <a:rPr lang="es-MX"/>
              <a:t> Construir un APD que acepte el lenguaje {a</a:t>
            </a:r>
            <a:r>
              <a:rPr lang="es-MX" baseline="30000"/>
              <a:t>i</a:t>
            </a:r>
            <a:r>
              <a:rPr lang="es-MX"/>
              <a:t>c</a:t>
            </a:r>
            <a:r>
              <a:rPr lang="es-MX" baseline="30000"/>
              <a:t>j</a:t>
            </a:r>
            <a:r>
              <a:rPr lang="es-MX"/>
              <a:t>b</a:t>
            </a:r>
            <a:r>
              <a:rPr lang="es-MX" baseline="30000"/>
              <a:t>i</a:t>
            </a:r>
            <a:r>
              <a:rPr lang="es-MX"/>
              <a:t> | i,j&gt;=0}.</a:t>
            </a:r>
          </a:p>
          <a:p>
            <a:pPr>
              <a:buFontTx/>
              <a:buChar char="•"/>
            </a:pPr>
            <a:endParaRPr lang="es-MX"/>
          </a:p>
          <a:p>
            <a:pPr>
              <a:buFontTx/>
              <a:buChar char="•"/>
            </a:pPr>
            <a:r>
              <a:rPr lang="es-MX"/>
              <a:t> Construir un APD que acepte el lenguaje {a</a:t>
            </a:r>
            <a:r>
              <a:rPr lang="es-MX" baseline="30000"/>
              <a:t>i</a:t>
            </a:r>
            <a:r>
              <a:rPr lang="es-MX"/>
              <a:t>b</a:t>
            </a:r>
            <a:r>
              <a:rPr lang="es-MX" baseline="30000"/>
              <a:t>j</a:t>
            </a:r>
            <a:r>
              <a:rPr lang="es-MX"/>
              <a:t>c</a:t>
            </a:r>
            <a:r>
              <a:rPr lang="es-MX" baseline="30000"/>
              <a:t>k</a:t>
            </a:r>
            <a:r>
              <a:rPr lang="es-MX"/>
              <a:t> | i+k=j}.</a:t>
            </a:r>
            <a:endParaRPr lang="es-MX" baseline="3000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Text Box 4"/>
          <p:cNvSpPr txBox="1">
            <a:spLocks noChangeArrowheads="1"/>
          </p:cNvSpPr>
          <p:nvPr/>
        </p:nvSpPr>
        <p:spPr bwMode="auto">
          <a:xfrm>
            <a:off x="735013" y="785813"/>
            <a:ext cx="7940675" cy="5262979"/>
          </a:xfrm>
          <a:prstGeom prst="rect">
            <a:avLst/>
          </a:prstGeom>
          <a:noFill/>
          <a:ln w="9525">
            <a:noFill/>
            <a:miter lim="800000"/>
            <a:headEnd/>
            <a:tailEnd/>
          </a:ln>
          <a:effectLst/>
        </p:spPr>
        <p:txBody>
          <a:bodyPr>
            <a:spAutoFit/>
          </a:bodyPr>
          <a:lstStyle/>
          <a:p>
            <a:r>
              <a:rPr lang="es-MX" b="1" dirty="0" smtClean="0"/>
              <a:t>APD </a:t>
            </a:r>
            <a:r>
              <a:rPr lang="es-MX" b="1" dirty="0"/>
              <a:t>y Gramáticas de Contexto Libre</a:t>
            </a:r>
          </a:p>
          <a:p>
            <a:r>
              <a:rPr lang="es-MX" dirty="0"/>
              <a:t>Podemos probar que cada lenguaje libre de contexto es aceptado por un APD. Para llevar a cabo esto, las reglas de la gramática se usan para generar las transiciones de un APD equivalente.  Sea L un lenguaje libre de contextos y G una gramática para ese lenguaje en forma normal de </a:t>
            </a:r>
            <a:r>
              <a:rPr lang="es-MX" dirty="0" err="1"/>
              <a:t>Greibach</a:t>
            </a:r>
            <a:r>
              <a:rPr lang="es-MX" dirty="0"/>
              <a:t>. En esta forma de </a:t>
            </a:r>
            <a:r>
              <a:rPr lang="es-MX" dirty="0" err="1"/>
              <a:t>Greibach</a:t>
            </a:r>
            <a:r>
              <a:rPr lang="es-MX" dirty="0"/>
              <a:t> todas las producciones de una gramática tienen una de las siguientes formas:</a:t>
            </a:r>
          </a:p>
          <a:p>
            <a:pPr>
              <a:buFontTx/>
              <a:buChar char="•"/>
            </a:pPr>
            <a:r>
              <a:rPr lang="es-MX" dirty="0"/>
              <a:t>	A </a:t>
            </a:r>
            <a:r>
              <a:rPr lang="es-MX" dirty="0">
                <a:sym typeface="Wingdings" pitchFamily="2" charset="2"/>
              </a:rPr>
              <a:t> aA</a:t>
            </a:r>
            <a:r>
              <a:rPr lang="es-MX" baseline="-25000" dirty="0">
                <a:sym typeface="Wingdings" pitchFamily="2" charset="2"/>
              </a:rPr>
              <a:t>1</a:t>
            </a:r>
            <a:r>
              <a:rPr lang="es-MX" dirty="0">
                <a:sym typeface="Wingdings" pitchFamily="2" charset="2"/>
              </a:rPr>
              <a:t>A</a:t>
            </a:r>
            <a:r>
              <a:rPr lang="es-MX" baseline="-25000" dirty="0">
                <a:sym typeface="Wingdings" pitchFamily="2" charset="2"/>
              </a:rPr>
              <a:t>2</a:t>
            </a:r>
            <a:r>
              <a:rPr lang="es-MX" dirty="0">
                <a:sym typeface="Wingdings" pitchFamily="2" charset="2"/>
              </a:rPr>
              <a:t>….</a:t>
            </a:r>
            <a:r>
              <a:rPr lang="es-MX" dirty="0" err="1">
                <a:sym typeface="Wingdings" pitchFamily="2" charset="2"/>
              </a:rPr>
              <a:t>A</a:t>
            </a:r>
            <a:r>
              <a:rPr lang="es-MX" baseline="-25000" dirty="0" err="1">
                <a:sym typeface="Wingdings" pitchFamily="2" charset="2"/>
              </a:rPr>
              <a:t>n</a:t>
            </a:r>
            <a:endParaRPr lang="es-MX" baseline="-25000" dirty="0">
              <a:sym typeface="Wingdings" pitchFamily="2" charset="2"/>
            </a:endParaRPr>
          </a:p>
          <a:p>
            <a:pPr>
              <a:buFontTx/>
              <a:buChar char="•"/>
            </a:pPr>
            <a:r>
              <a:rPr lang="es-MX" dirty="0">
                <a:sym typeface="Wingdings" pitchFamily="2" charset="2"/>
              </a:rPr>
              <a:t> 	A  a</a:t>
            </a:r>
          </a:p>
          <a:p>
            <a:pPr>
              <a:buFontTx/>
              <a:buChar char="•"/>
            </a:pPr>
            <a:r>
              <a:rPr lang="es-MX" dirty="0">
                <a:sym typeface="Wingdings" pitchFamily="2" charset="2"/>
              </a:rPr>
              <a:t> 	A  </a:t>
            </a:r>
            <a:r>
              <a:rPr lang="es-MX" dirty="0">
                <a:latin typeface="Symbol" pitchFamily="18" charset="2"/>
              </a:rPr>
              <a:t>l</a:t>
            </a:r>
          </a:p>
          <a:p>
            <a:endParaRPr lang="es-MX" dirty="0"/>
          </a:p>
          <a:p>
            <a:r>
              <a:rPr lang="es-MX" dirty="0"/>
              <a:t>La gramática G en forma de </a:t>
            </a:r>
            <a:r>
              <a:rPr lang="es-MX" dirty="0" err="1"/>
              <a:t>Greibach</a:t>
            </a:r>
            <a:r>
              <a:rPr lang="es-MX" dirty="0"/>
              <a:t> que acepta {</a:t>
            </a:r>
            <a:r>
              <a:rPr lang="es-MX" dirty="0" err="1"/>
              <a:t>a</a:t>
            </a:r>
            <a:r>
              <a:rPr lang="es-MX" baseline="30000" dirty="0" err="1"/>
              <a:t>i</a:t>
            </a:r>
            <a:r>
              <a:rPr lang="es-MX" dirty="0" err="1"/>
              <a:t>b</a:t>
            </a:r>
            <a:r>
              <a:rPr lang="es-MX" baseline="30000" dirty="0" err="1"/>
              <a:t>i</a:t>
            </a:r>
            <a:r>
              <a:rPr lang="es-MX" dirty="0"/>
              <a:t> | i&gt;=0} es usada para ilustrar la construcción de un APD equivalente.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Text Box 4"/>
          <p:cNvSpPr txBox="1">
            <a:spLocks noChangeArrowheads="1"/>
          </p:cNvSpPr>
          <p:nvPr/>
        </p:nvSpPr>
        <p:spPr bwMode="auto">
          <a:xfrm>
            <a:off x="539750" y="404813"/>
            <a:ext cx="8012113" cy="6299200"/>
          </a:xfrm>
          <a:prstGeom prst="rect">
            <a:avLst/>
          </a:prstGeom>
          <a:noFill/>
          <a:ln w="9525">
            <a:noFill/>
            <a:miter lim="800000"/>
            <a:headEnd/>
            <a:tailEnd/>
          </a:ln>
          <a:effectLst/>
        </p:spPr>
        <p:txBody>
          <a:bodyPr>
            <a:spAutoFit/>
          </a:bodyPr>
          <a:lstStyle/>
          <a:p>
            <a:r>
              <a:rPr lang="es-MX"/>
              <a:t>	G:	S </a:t>
            </a:r>
            <a:r>
              <a:rPr lang="es-MX">
                <a:sym typeface="Wingdings" pitchFamily="2" charset="2"/>
              </a:rPr>
              <a:t> aAB | aB</a:t>
            </a:r>
          </a:p>
          <a:p>
            <a:r>
              <a:rPr lang="es-MX">
                <a:sym typeface="Wingdings" pitchFamily="2" charset="2"/>
              </a:rPr>
              <a:t>		A  aAB | aB</a:t>
            </a:r>
          </a:p>
          <a:p>
            <a:r>
              <a:rPr lang="es-MX">
                <a:sym typeface="Wingdings" pitchFamily="2" charset="2"/>
              </a:rPr>
              <a:t>		B  b</a:t>
            </a:r>
          </a:p>
          <a:p>
            <a:r>
              <a:rPr lang="es-MX">
                <a:sym typeface="Wingdings" pitchFamily="2" charset="2"/>
              </a:rPr>
              <a:t>El APD tiene dos estados: un estado inicial q</a:t>
            </a:r>
            <a:r>
              <a:rPr lang="es-MX" baseline="-25000">
                <a:sym typeface="Wingdings" pitchFamily="2" charset="2"/>
              </a:rPr>
              <a:t>0</a:t>
            </a:r>
            <a:r>
              <a:rPr lang="es-MX">
                <a:sym typeface="Wingdings" pitchFamily="2" charset="2"/>
              </a:rPr>
              <a:t> y un estado aceptador o final q</a:t>
            </a:r>
            <a:r>
              <a:rPr lang="es-MX" baseline="-25000">
                <a:sym typeface="Wingdings" pitchFamily="2" charset="2"/>
              </a:rPr>
              <a:t>1</a:t>
            </a:r>
            <a:r>
              <a:rPr lang="es-MX">
                <a:sym typeface="Wingdings" pitchFamily="2" charset="2"/>
              </a:rPr>
              <a:t>. Una regla S de la forma </a:t>
            </a:r>
            <a:r>
              <a:rPr lang="es-MX" i="1">
                <a:sym typeface="Wingdings" pitchFamily="2" charset="2"/>
              </a:rPr>
              <a:t>S  aA</a:t>
            </a:r>
            <a:r>
              <a:rPr lang="es-MX" i="1" baseline="-25000">
                <a:sym typeface="Wingdings" pitchFamily="2" charset="2"/>
              </a:rPr>
              <a:t>1</a:t>
            </a:r>
            <a:r>
              <a:rPr lang="es-MX" i="1">
                <a:sym typeface="Wingdings" pitchFamily="2" charset="2"/>
              </a:rPr>
              <a:t>A</a:t>
            </a:r>
            <a:r>
              <a:rPr lang="es-MX" i="1" baseline="-25000">
                <a:sym typeface="Wingdings" pitchFamily="2" charset="2"/>
              </a:rPr>
              <a:t>2</a:t>
            </a:r>
            <a:r>
              <a:rPr lang="es-MX" i="1">
                <a:sym typeface="Wingdings" pitchFamily="2" charset="2"/>
              </a:rPr>
              <a:t>…A</a:t>
            </a:r>
            <a:r>
              <a:rPr lang="es-MX" i="1" baseline="-25000">
                <a:sym typeface="Wingdings" pitchFamily="2" charset="2"/>
              </a:rPr>
              <a:t>n</a:t>
            </a:r>
            <a:r>
              <a:rPr lang="es-MX">
                <a:sym typeface="Wingdings" pitchFamily="2" charset="2"/>
              </a:rPr>
              <a:t> genera una transición que procesa el símbolo terminal </a:t>
            </a:r>
            <a:r>
              <a:rPr lang="es-MX" i="1">
                <a:sym typeface="Wingdings" pitchFamily="2" charset="2"/>
              </a:rPr>
              <a:t>a</a:t>
            </a:r>
            <a:r>
              <a:rPr lang="es-MX">
                <a:sym typeface="Wingdings" pitchFamily="2" charset="2"/>
              </a:rPr>
              <a:t>, mete (push) las variables </a:t>
            </a:r>
            <a:r>
              <a:rPr lang="es-MX" i="1">
                <a:sym typeface="Wingdings" pitchFamily="2" charset="2"/>
              </a:rPr>
              <a:t>A</a:t>
            </a:r>
            <a:r>
              <a:rPr lang="es-MX" i="1" baseline="-25000">
                <a:sym typeface="Wingdings" pitchFamily="2" charset="2"/>
              </a:rPr>
              <a:t>1</a:t>
            </a:r>
            <a:r>
              <a:rPr lang="es-MX" i="1">
                <a:sym typeface="Wingdings" pitchFamily="2" charset="2"/>
              </a:rPr>
              <a:t>A</a:t>
            </a:r>
            <a:r>
              <a:rPr lang="es-MX" i="1" baseline="-25000">
                <a:sym typeface="Wingdings" pitchFamily="2" charset="2"/>
              </a:rPr>
              <a:t>2</a:t>
            </a:r>
            <a:r>
              <a:rPr lang="es-MX" i="1">
                <a:sym typeface="Wingdings" pitchFamily="2" charset="2"/>
              </a:rPr>
              <a:t>…A</a:t>
            </a:r>
            <a:r>
              <a:rPr lang="es-MX" i="1" baseline="-25000">
                <a:sym typeface="Wingdings" pitchFamily="2" charset="2"/>
              </a:rPr>
              <a:t>n</a:t>
            </a:r>
            <a:r>
              <a:rPr lang="es-MX">
                <a:sym typeface="Wingdings" pitchFamily="2" charset="2"/>
              </a:rPr>
              <a:t> a la pila y se mueve al estado </a:t>
            </a:r>
            <a:r>
              <a:rPr lang="es-MX" i="1">
                <a:sym typeface="Wingdings" pitchFamily="2" charset="2"/>
              </a:rPr>
              <a:t>q</a:t>
            </a:r>
            <a:r>
              <a:rPr lang="es-MX" i="1" baseline="-25000">
                <a:sym typeface="Wingdings" pitchFamily="2" charset="2"/>
              </a:rPr>
              <a:t>1</a:t>
            </a:r>
            <a:r>
              <a:rPr lang="es-MX">
                <a:sym typeface="Wingdings" pitchFamily="2" charset="2"/>
              </a:rPr>
              <a:t>. El resto de las operaciones usan el símbolo de entrada y el tope de la pila para determinar la transición apropiada. La función de transición de el APD es definido directamente de las reglas de G.	 </a:t>
            </a:r>
            <a:r>
              <a:rPr lang="es-MX" i="1">
                <a:latin typeface="Symbol" pitchFamily="18" charset="2"/>
              </a:rPr>
              <a:t>d</a:t>
            </a:r>
            <a:r>
              <a:rPr lang="es-MX" i="1"/>
              <a:t>(q</a:t>
            </a:r>
            <a:r>
              <a:rPr lang="es-MX" i="1" baseline="-25000"/>
              <a:t>0</a:t>
            </a:r>
            <a:r>
              <a:rPr lang="es-MX" i="1"/>
              <a:t>,a, </a:t>
            </a:r>
            <a:r>
              <a:rPr lang="es-MX">
                <a:latin typeface="Symbol" pitchFamily="18" charset="2"/>
              </a:rPr>
              <a:t>l</a:t>
            </a:r>
            <a:r>
              <a:rPr lang="es-MX" i="1"/>
              <a:t>) = {[q</a:t>
            </a:r>
            <a:r>
              <a:rPr lang="es-MX" i="1" baseline="-25000"/>
              <a:t>1</a:t>
            </a:r>
            <a:r>
              <a:rPr lang="es-MX" i="1"/>
              <a:t>,AB], [q</a:t>
            </a:r>
            <a:r>
              <a:rPr lang="es-MX" i="1" baseline="-25000"/>
              <a:t>1</a:t>
            </a:r>
            <a:r>
              <a:rPr lang="es-MX" i="1"/>
              <a:t>,B]}</a:t>
            </a:r>
          </a:p>
          <a:p>
            <a:r>
              <a:rPr lang="es-MX" i="1"/>
              <a:t>	 </a:t>
            </a:r>
            <a:r>
              <a:rPr lang="es-MX" i="1">
                <a:latin typeface="Symbol" pitchFamily="18" charset="2"/>
              </a:rPr>
              <a:t>d</a:t>
            </a:r>
            <a:r>
              <a:rPr lang="es-MX" i="1"/>
              <a:t>(q</a:t>
            </a:r>
            <a:r>
              <a:rPr lang="es-MX" i="1" baseline="-25000"/>
              <a:t>1</a:t>
            </a:r>
            <a:r>
              <a:rPr lang="es-MX" i="1"/>
              <a:t>,a,A) = {[q</a:t>
            </a:r>
            <a:r>
              <a:rPr lang="es-MX" i="1" baseline="-25000"/>
              <a:t>1</a:t>
            </a:r>
            <a:r>
              <a:rPr lang="es-MX" i="1"/>
              <a:t>,AB], [q</a:t>
            </a:r>
            <a:r>
              <a:rPr lang="es-MX" i="1" baseline="-25000"/>
              <a:t>1</a:t>
            </a:r>
            <a:r>
              <a:rPr lang="es-MX" i="1"/>
              <a:t>,B]}</a:t>
            </a:r>
          </a:p>
          <a:p>
            <a:r>
              <a:rPr lang="es-MX" i="1"/>
              <a:t>	 </a:t>
            </a:r>
            <a:r>
              <a:rPr lang="es-MX" i="1">
                <a:latin typeface="Symbol" pitchFamily="18" charset="2"/>
              </a:rPr>
              <a:t>d</a:t>
            </a:r>
            <a:r>
              <a:rPr lang="es-MX" i="1"/>
              <a:t>(q</a:t>
            </a:r>
            <a:r>
              <a:rPr lang="es-MX" i="1" baseline="-25000"/>
              <a:t>1</a:t>
            </a:r>
            <a:r>
              <a:rPr lang="es-MX" i="1"/>
              <a:t>,a,B) = {[q</a:t>
            </a:r>
            <a:r>
              <a:rPr lang="es-MX" i="1" baseline="-25000"/>
              <a:t>1</a:t>
            </a:r>
            <a:r>
              <a:rPr lang="es-MX" i="1"/>
              <a:t>, </a:t>
            </a:r>
            <a:r>
              <a:rPr lang="es-MX">
                <a:latin typeface="Symbol" pitchFamily="18" charset="2"/>
              </a:rPr>
              <a:t>l</a:t>
            </a:r>
            <a:r>
              <a:rPr lang="es-MX" i="1"/>
              <a:t>]}</a:t>
            </a:r>
          </a:p>
          <a:p>
            <a:r>
              <a:rPr lang="es-MX"/>
              <a:t>Por otra parte es también posible construír una gramática de contexto libre a partir de un APD.</a:t>
            </a:r>
          </a:p>
          <a:p>
            <a:endParaRPr lang="es-MX">
              <a:sym typeface="Wingdings" pitchFamily="2" charset="2"/>
            </a:endParaRPr>
          </a:p>
          <a:p>
            <a:endParaRPr lang="es-MX"/>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Rectangle 4"/>
          <p:cNvSpPr>
            <a:spLocks noGrp="1" noChangeArrowheads="1"/>
          </p:cNvSpPr>
          <p:nvPr>
            <p:ph type="title"/>
          </p:nvPr>
        </p:nvSpPr>
        <p:spPr/>
        <p:txBody>
          <a:bodyPr/>
          <a:lstStyle/>
          <a:p>
            <a:r>
              <a:rPr lang="es-MX" dirty="0" smtClean="0"/>
              <a:t>MAQUINAS </a:t>
            </a:r>
            <a:r>
              <a:rPr lang="es-MX" dirty="0"/>
              <a:t>DE TURING</a:t>
            </a:r>
          </a:p>
        </p:txBody>
      </p:sp>
      <p:sp>
        <p:nvSpPr>
          <p:cNvPr id="108549" name="Text Box 5"/>
          <p:cNvSpPr txBox="1">
            <a:spLocks noChangeArrowheads="1"/>
          </p:cNvSpPr>
          <p:nvPr/>
        </p:nvSpPr>
        <p:spPr bwMode="auto">
          <a:xfrm>
            <a:off x="1042988" y="1844675"/>
            <a:ext cx="7508875" cy="4108450"/>
          </a:xfrm>
          <a:prstGeom prst="rect">
            <a:avLst/>
          </a:prstGeom>
          <a:noFill/>
          <a:ln w="9525">
            <a:noFill/>
            <a:miter lim="800000"/>
            <a:headEnd/>
            <a:tailEnd/>
          </a:ln>
          <a:effectLst/>
        </p:spPr>
        <p:txBody>
          <a:bodyPr>
            <a:spAutoFit/>
          </a:bodyPr>
          <a:lstStyle/>
          <a:p>
            <a:r>
              <a:rPr lang="es-MX"/>
              <a:t>La máquina de Turing nos proporciona muchas de las características comúnmente asociadas con una computadora moderna. De hecho, la máquina de Turing fue el modelo utilizado para diseñar y construir la primer computadora de programa almacenado. Esta máquina utiliza una secuencia de operaciones elementales para acceder y alterar una posición de memoria. A diferencia de una computadora, una máquina de Turing no tiene un límite de memoria o de tiempo para realizar un cálculo. Por último, la máquina de Turing representa lo máximo dentro de los dispositivos de computación abstractos.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6" name="Text Box 4"/>
          <p:cNvSpPr txBox="1">
            <a:spLocks noChangeArrowheads="1"/>
          </p:cNvSpPr>
          <p:nvPr/>
        </p:nvSpPr>
        <p:spPr bwMode="auto">
          <a:xfrm>
            <a:off x="950913" y="712788"/>
            <a:ext cx="7581900" cy="5262979"/>
          </a:xfrm>
          <a:prstGeom prst="rect">
            <a:avLst/>
          </a:prstGeom>
          <a:noFill/>
          <a:ln w="9525">
            <a:noFill/>
            <a:miter lim="800000"/>
            <a:headEnd/>
            <a:tailEnd/>
          </a:ln>
          <a:effectLst/>
        </p:spPr>
        <p:txBody>
          <a:bodyPr>
            <a:spAutoFit/>
          </a:bodyPr>
          <a:lstStyle/>
          <a:p>
            <a:r>
              <a:rPr lang="es-MX" b="1" dirty="0" smtClean="0"/>
              <a:t>Definición </a:t>
            </a:r>
            <a:r>
              <a:rPr lang="es-MX" b="1" dirty="0"/>
              <a:t>de Máquina de </a:t>
            </a:r>
            <a:r>
              <a:rPr lang="es-MX" b="1" dirty="0" err="1"/>
              <a:t>Turing</a:t>
            </a:r>
            <a:r>
              <a:rPr lang="es-MX" dirty="0"/>
              <a:t>.</a:t>
            </a:r>
          </a:p>
          <a:p>
            <a:r>
              <a:rPr lang="es-MX" dirty="0"/>
              <a:t>Una máquina de </a:t>
            </a:r>
            <a:r>
              <a:rPr lang="es-MX" dirty="0" err="1"/>
              <a:t>Turing</a:t>
            </a:r>
            <a:r>
              <a:rPr lang="es-MX" dirty="0"/>
              <a:t> es una máquina de estado </a:t>
            </a:r>
            <a:r>
              <a:rPr lang="es-MX" dirty="0" err="1"/>
              <a:t>finíto</a:t>
            </a:r>
            <a:r>
              <a:rPr lang="es-MX" dirty="0"/>
              <a:t> en donde en una transición se escribe un símbolo en la cinta (tape). La cabeza de la cinta puede moverse en cualquier dirección, permitiendo que la máquina lea y manipule la entrada tantas veces como se desee.</a:t>
            </a:r>
          </a:p>
          <a:p>
            <a:r>
              <a:rPr lang="es-MX" dirty="0"/>
              <a:t>Mas formalmente, una máquina de </a:t>
            </a:r>
            <a:r>
              <a:rPr lang="es-MX" dirty="0" err="1"/>
              <a:t>Turing</a:t>
            </a:r>
            <a:r>
              <a:rPr lang="es-MX" dirty="0"/>
              <a:t> es un </a:t>
            </a:r>
            <a:r>
              <a:rPr lang="es-MX" dirty="0" err="1"/>
              <a:t>quintuple</a:t>
            </a:r>
            <a:r>
              <a:rPr lang="es-MX" dirty="0"/>
              <a:t> M = (Q, </a:t>
            </a:r>
            <a:r>
              <a:rPr lang="es-MX" dirty="0">
                <a:latin typeface="Symbol" pitchFamily="18" charset="2"/>
              </a:rPr>
              <a:t>S, G, d</a:t>
            </a:r>
            <a:r>
              <a:rPr lang="es-MX" dirty="0"/>
              <a:t>, q0) donde Q es un conjunto finito de estados, </a:t>
            </a:r>
            <a:r>
              <a:rPr lang="es-MX" dirty="0">
                <a:latin typeface="Symbol" pitchFamily="18" charset="2"/>
              </a:rPr>
              <a:t>G</a:t>
            </a:r>
            <a:r>
              <a:rPr lang="es-MX" dirty="0"/>
              <a:t>  es un conjunto finito llamado el </a:t>
            </a:r>
            <a:r>
              <a:rPr lang="es-MX" i="1" dirty="0"/>
              <a:t>alfabeto de la cinta</a:t>
            </a:r>
            <a:r>
              <a:rPr lang="es-MX" dirty="0"/>
              <a:t> y contiene un símbolo especial </a:t>
            </a:r>
            <a:r>
              <a:rPr lang="es-MX" i="1" dirty="0"/>
              <a:t>B</a:t>
            </a:r>
            <a:r>
              <a:rPr lang="es-MX" dirty="0"/>
              <a:t> que representa un blanco, </a:t>
            </a:r>
            <a:r>
              <a:rPr lang="es-MX" dirty="0">
                <a:latin typeface="Symbol" pitchFamily="18" charset="2"/>
              </a:rPr>
              <a:t>S</a:t>
            </a:r>
            <a:r>
              <a:rPr lang="es-MX" dirty="0"/>
              <a:t> es un subconjunto de </a:t>
            </a:r>
            <a:r>
              <a:rPr lang="es-MX" dirty="0">
                <a:latin typeface="Symbol" pitchFamily="18" charset="2"/>
              </a:rPr>
              <a:t>S </a:t>
            </a:r>
            <a:r>
              <a:rPr lang="es-MX" dirty="0"/>
              <a:t>–</a:t>
            </a:r>
            <a:r>
              <a:rPr lang="es-MX" dirty="0">
                <a:latin typeface="Symbol" pitchFamily="18" charset="2"/>
              </a:rPr>
              <a:t> {</a:t>
            </a:r>
            <a:r>
              <a:rPr lang="es-MX" i="1" dirty="0">
                <a:latin typeface="Symbol" pitchFamily="18" charset="2"/>
              </a:rPr>
              <a:t>B</a:t>
            </a:r>
            <a:r>
              <a:rPr lang="es-MX" dirty="0">
                <a:latin typeface="Symbol" pitchFamily="18" charset="2"/>
              </a:rPr>
              <a:t>} </a:t>
            </a:r>
            <a:r>
              <a:rPr lang="es-MX" dirty="0"/>
              <a:t>llamado el </a:t>
            </a:r>
            <a:r>
              <a:rPr lang="es-MX" i="1" dirty="0"/>
              <a:t>alfabeto de entrada</a:t>
            </a:r>
            <a:r>
              <a:rPr lang="es-MX" dirty="0"/>
              <a:t>, </a:t>
            </a:r>
            <a:r>
              <a:rPr lang="es-MX" dirty="0">
                <a:latin typeface="Symbol" pitchFamily="18" charset="2"/>
              </a:rPr>
              <a:t>d</a:t>
            </a:r>
            <a:r>
              <a:rPr lang="es-MX" dirty="0"/>
              <a:t> es una función parcial de Q x </a:t>
            </a:r>
            <a:r>
              <a:rPr lang="es-MX" dirty="0">
                <a:latin typeface="Symbol" pitchFamily="18" charset="2"/>
              </a:rPr>
              <a:t>G</a:t>
            </a:r>
            <a:r>
              <a:rPr lang="es-MX" dirty="0"/>
              <a:t> a Q x </a:t>
            </a:r>
            <a:r>
              <a:rPr lang="es-MX" dirty="0">
                <a:latin typeface="Symbol" pitchFamily="18" charset="2"/>
              </a:rPr>
              <a:t>G</a:t>
            </a:r>
            <a:r>
              <a:rPr lang="es-MX" dirty="0"/>
              <a:t> x {L,R} llamado la </a:t>
            </a:r>
            <a:r>
              <a:rPr lang="es-MX" i="1" dirty="0"/>
              <a:t>función de transición</a:t>
            </a:r>
            <a:r>
              <a:rPr lang="es-MX" dirty="0"/>
              <a:t> y </a:t>
            </a:r>
            <a:r>
              <a:rPr lang="es-MX" i="1" dirty="0"/>
              <a:t>q</a:t>
            </a:r>
            <a:r>
              <a:rPr lang="es-MX" i="1" baseline="-25000" dirty="0"/>
              <a:t>0</a:t>
            </a:r>
            <a:r>
              <a:rPr lang="es-MX" dirty="0"/>
              <a:t> (miembro de Q) es un estado distinguido llamado </a:t>
            </a:r>
            <a:r>
              <a:rPr lang="es-MX" i="1" dirty="0"/>
              <a:t>estado inicial</a:t>
            </a:r>
            <a:r>
              <a:rPr lang="es-MX" dirty="0"/>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Text Box 4"/>
          <p:cNvSpPr txBox="1">
            <a:spLocks noChangeArrowheads="1"/>
          </p:cNvSpPr>
          <p:nvPr/>
        </p:nvSpPr>
        <p:spPr bwMode="auto">
          <a:xfrm>
            <a:off x="1042988" y="549275"/>
            <a:ext cx="7653337" cy="1938992"/>
          </a:xfrm>
          <a:prstGeom prst="rect">
            <a:avLst/>
          </a:prstGeom>
          <a:noFill/>
          <a:ln w="9525">
            <a:noFill/>
            <a:miter lim="800000"/>
            <a:headEnd/>
            <a:tailEnd/>
          </a:ln>
          <a:effectLst/>
        </p:spPr>
        <p:txBody>
          <a:bodyPr>
            <a:spAutoFit/>
          </a:bodyPr>
          <a:lstStyle/>
          <a:p>
            <a:r>
              <a:rPr lang="es-MX" b="1" dirty="0"/>
              <a:t>F</a:t>
            </a:r>
            <a:r>
              <a:rPr lang="es-MX" b="1" dirty="0" smtClean="0"/>
              <a:t>uncionamiento </a:t>
            </a:r>
            <a:r>
              <a:rPr lang="es-MX" b="1" dirty="0"/>
              <a:t>de la máquina de </a:t>
            </a:r>
            <a:r>
              <a:rPr lang="es-MX" b="1" dirty="0" err="1"/>
              <a:t>Turing</a:t>
            </a:r>
            <a:r>
              <a:rPr lang="es-MX" b="1" dirty="0"/>
              <a:t>.</a:t>
            </a:r>
          </a:p>
          <a:p>
            <a:r>
              <a:rPr lang="es-MX" dirty="0"/>
              <a:t>La cinta de una máquina de </a:t>
            </a:r>
            <a:r>
              <a:rPr lang="es-MX" dirty="0" err="1"/>
              <a:t>Turing</a:t>
            </a:r>
            <a:r>
              <a:rPr lang="es-MX" dirty="0"/>
              <a:t> se extiende</a:t>
            </a:r>
            <a:r>
              <a:rPr lang="es-MX" b="1" dirty="0"/>
              <a:t> </a:t>
            </a:r>
            <a:r>
              <a:rPr lang="es-MX" dirty="0"/>
              <a:t>indefinidamente en una dirección. Las posiciones de la cinta están numeradas por los números naturales siendo la posición mas a la izquierda la número cero.</a:t>
            </a:r>
            <a:endParaRPr lang="es-MX" b="1" dirty="0"/>
          </a:p>
        </p:txBody>
      </p:sp>
      <p:sp>
        <p:nvSpPr>
          <p:cNvPr id="111634" name="Text Box 18"/>
          <p:cNvSpPr txBox="1">
            <a:spLocks noChangeArrowheads="1"/>
          </p:cNvSpPr>
          <p:nvPr/>
        </p:nvSpPr>
        <p:spPr bwMode="auto">
          <a:xfrm>
            <a:off x="2124075" y="3860800"/>
            <a:ext cx="387350" cy="336550"/>
          </a:xfrm>
          <a:prstGeom prst="rect">
            <a:avLst/>
          </a:prstGeom>
          <a:noFill/>
          <a:ln w="9525">
            <a:noFill/>
            <a:miter lim="800000"/>
            <a:headEnd/>
            <a:tailEnd/>
          </a:ln>
          <a:effectLst/>
        </p:spPr>
        <p:txBody>
          <a:bodyPr wrap="none">
            <a:spAutoFit/>
          </a:bodyPr>
          <a:lstStyle/>
          <a:p>
            <a:r>
              <a:rPr lang="es-MX" sz="1600" i="1"/>
              <a:t>q0</a:t>
            </a:r>
          </a:p>
        </p:txBody>
      </p:sp>
      <p:sp>
        <p:nvSpPr>
          <p:cNvPr id="111624" name="Rectangle 8"/>
          <p:cNvSpPr>
            <a:spLocks noChangeArrowheads="1"/>
          </p:cNvSpPr>
          <p:nvPr/>
        </p:nvSpPr>
        <p:spPr bwMode="auto">
          <a:xfrm>
            <a:off x="1784350" y="3121025"/>
            <a:ext cx="358775" cy="288925"/>
          </a:xfrm>
          <a:prstGeom prst="rect">
            <a:avLst/>
          </a:prstGeom>
          <a:noFill/>
          <a:ln w="9525">
            <a:solidFill>
              <a:schemeClr val="tx1"/>
            </a:solidFill>
            <a:miter lim="800000"/>
            <a:headEnd/>
            <a:tailEnd/>
          </a:ln>
          <a:effectLst/>
        </p:spPr>
        <p:txBody>
          <a:bodyPr wrap="none" anchor="ctr"/>
          <a:lstStyle/>
          <a:p>
            <a:endParaRPr lang="en-US"/>
          </a:p>
        </p:txBody>
      </p:sp>
      <p:sp>
        <p:nvSpPr>
          <p:cNvPr id="111625" name="Rectangle 9"/>
          <p:cNvSpPr>
            <a:spLocks noChangeArrowheads="1"/>
          </p:cNvSpPr>
          <p:nvPr/>
        </p:nvSpPr>
        <p:spPr bwMode="auto">
          <a:xfrm>
            <a:off x="2143125" y="3121025"/>
            <a:ext cx="358775" cy="288925"/>
          </a:xfrm>
          <a:prstGeom prst="rect">
            <a:avLst/>
          </a:prstGeom>
          <a:noFill/>
          <a:ln w="9525">
            <a:solidFill>
              <a:schemeClr val="tx1"/>
            </a:solidFill>
            <a:miter lim="800000"/>
            <a:headEnd/>
            <a:tailEnd/>
          </a:ln>
          <a:effectLst/>
        </p:spPr>
        <p:txBody>
          <a:bodyPr wrap="none" anchor="ctr"/>
          <a:lstStyle/>
          <a:p>
            <a:endParaRPr lang="en-US"/>
          </a:p>
        </p:txBody>
      </p:sp>
      <p:sp>
        <p:nvSpPr>
          <p:cNvPr id="111626" name="Rectangle 10"/>
          <p:cNvSpPr>
            <a:spLocks noChangeArrowheads="1"/>
          </p:cNvSpPr>
          <p:nvPr/>
        </p:nvSpPr>
        <p:spPr bwMode="auto">
          <a:xfrm>
            <a:off x="2503488" y="3121025"/>
            <a:ext cx="358775" cy="288925"/>
          </a:xfrm>
          <a:prstGeom prst="rect">
            <a:avLst/>
          </a:prstGeom>
          <a:noFill/>
          <a:ln w="9525">
            <a:solidFill>
              <a:schemeClr val="tx1"/>
            </a:solidFill>
            <a:miter lim="800000"/>
            <a:headEnd/>
            <a:tailEnd/>
          </a:ln>
          <a:effectLst/>
        </p:spPr>
        <p:txBody>
          <a:bodyPr wrap="none" anchor="ctr"/>
          <a:lstStyle/>
          <a:p>
            <a:endParaRPr lang="en-US"/>
          </a:p>
        </p:txBody>
      </p:sp>
      <p:sp>
        <p:nvSpPr>
          <p:cNvPr id="111627" name="Rectangle 11"/>
          <p:cNvSpPr>
            <a:spLocks noChangeArrowheads="1"/>
          </p:cNvSpPr>
          <p:nvPr/>
        </p:nvSpPr>
        <p:spPr bwMode="auto">
          <a:xfrm>
            <a:off x="2863850" y="3121025"/>
            <a:ext cx="358775" cy="288925"/>
          </a:xfrm>
          <a:prstGeom prst="rect">
            <a:avLst/>
          </a:prstGeom>
          <a:noFill/>
          <a:ln w="9525">
            <a:solidFill>
              <a:schemeClr val="tx1"/>
            </a:solidFill>
            <a:miter lim="800000"/>
            <a:headEnd/>
            <a:tailEnd/>
          </a:ln>
          <a:effectLst/>
        </p:spPr>
        <p:txBody>
          <a:bodyPr wrap="none" anchor="ctr"/>
          <a:lstStyle/>
          <a:p>
            <a:endParaRPr lang="en-US"/>
          </a:p>
        </p:txBody>
      </p:sp>
      <p:sp>
        <p:nvSpPr>
          <p:cNvPr id="111628" name="Rectangle 12"/>
          <p:cNvSpPr>
            <a:spLocks noChangeArrowheads="1"/>
          </p:cNvSpPr>
          <p:nvPr/>
        </p:nvSpPr>
        <p:spPr bwMode="auto">
          <a:xfrm>
            <a:off x="3224213" y="3121025"/>
            <a:ext cx="358775" cy="288925"/>
          </a:xfrm>
          <a:prstGeom prst="rect">
            <a:avLst/>
          </a:prstGeom>
          <a:noFill/>
          <a:ln w="9525">
            <a:solidFill>
              <a:schemeClr val="tx1"/>
            </a:solidFill>
            <a:miter lim="800000"/>
            <a:headEnd/>
            <a:tailEnd/>
          </a:ln>
          <a:effectLst/>
        </p:spPr>
        <p:txBody>
          <a:bodyPr wrap="none" anchor="ctr"/>
          <a:lstStyle/>
          <a:p>
            <a:endParaRPr lang="en-US"/>
          </a:p>
        </p:txBody>
      </p:sp>
      <p:sp>
        <p:nvSpPr>
          <p:cNvPr id="111629" name="Rectangle 13"/>
          <p:cNvSpPr>
            <a:spLocks noChangeArrowheads="1"/>
          </p:cNvSpPr>
          <p:nvPr/>
        </p:nvSpPr>
        <p:spPr bwMode="auto">
          <a:xfrm>
            <a:off x="3584575" y="3121025"/>
            <a:ext cx="358775" cy="288925"/>
          </a:xfrm>
          <a:prstGeom prst="rect">
            <a:avLst/>
          </a:prstGeom>
          <a:noFill/>
          <a:ln w="9525">
            <a:solidFill>
              <a:schemeClr val="tx1"/>
            </a:solidFill>
            <a:miter lim="800000"/>
            <a:headEnd/>
            <a:tailEnd/>
          </a:ln>
          <a:effectLst/>
        </p:spPr>
        <p:txBody>
          <a:bodyPr wrap="none" anchor="ctr"/>
          <a:lstStyle/>
          <a:p>
            <a:endParaRPr lang="en-US"/>
          </a:p>
        </p:txBody>
      </p:sp>
      <p:sp>
        <p:nvSpPr>
          <p:cNvPr id="111630" name="Rectangle 14"/>
          <p:cNvSpPr>
            <a:spLocks noChangeArrowheads="1"/>
          </p:cNvSpPr>
          <p:nvPr/>
        </p:nvSpPr>
        <p:spPr bwMode="auto">
          <a:xfrm>
            <a:off x="3943350" y="3121025"/>
            <a:ext cx="358775" cy="288925"/>
          </a:xfrm>
          <a:prstGeom prst="rect">
            <a:avLst/>
          </a:prstGeom>
          <a:noFill/>
          <a:ln w="9525">
            <a:solidFill>
              <a:schemeClr val="tx1"/>
            </a:solidFill>
            <a:miter lim="800000"/>
            <a:headEnd/>
            <a:tailEnd/>
          </a:ln>
          <a:effectLst/>
        </p:spPr>
        <p:txBody>
          <a:bodyPr wrap="none" anchor="ctr"/>
          <a:lstStyle/>
          <a:p>
            <a:endParaRPr lang="en-US"/>
          </a:p>
        </p:txBody>
      </p:sp>
      <p:sp>
        <p:nvSpPr>
          <p:cNvPr id="111632" name="Rectangle 16"/>
          <p:cNvSpPr>
            <a:spLocks noChangeArrowheads="1"/>
          </p:cNvSpPr>
          <p:nvPr/>
        </p:nvSpPr>
        <p:spPr bwMode="auto">
          <a:xfrm>
            <a:off x="1784350" y="3913188"/>
            <a:ext cx="358775" cy="288925"/>
          </a:xfrm>
          <a:prstGeom prst="rect">
            <a:avLst/>
          </a:prstGeom>
          <a:noFill/>
          <a:ln w="9525">
            <a:solidFill>
              <a:schemeClr val="tx1"/>
            </a:solidFill>
            <a:miter lim="800000"/>
            <a:headEnd/>
            <a:tailEnd/>
          </a:ln>
          <a:effectLst/>
        </p:spPr>
        <p:txBody>
          <a:bodyPr wrap="none" anchor="ctr"/>
          <a:lstStyle/>
          <a:p>
            <a:endParaRPr lang="en-US"/>
          </a:p>
        </p:txBody>
      </p:sp>
      <p:sp>
        <p:nvSpPr>
          <p:cNvPr id="111633" name="Line 17"/>
          <p:cNvSpPr>
            <a:spLocks noChangeShapeType="1"/>
          </p:cNvSpPr>
          <p:nvPr/>
        </p:nvSpPr>
        <p:spPr bwMode="auto">
          <a:xfrm flipV="1">
            <a:off x="1927225" y="3409950"/>
            <a:ext cx="0" cy="503238"/>
          </a:xfrm>
          <a:prstGeom prst="line">
            <a:avLst/>
          </a:prstGeom>
          <a:noFill/>
          <a:ln w="9525">
            <a:solidFill>
              <a:schemeClr val="tx1"/>
            </a:solidFill>
            <a:round/>
            <a:headEnd/>
            <a:tailEnd type="triangle" w="med" len="med"/>
          </a:ln>
          <a:effectLst/>
        </p:spPr>
        <p:txBody>
          <a:bodyPr/>
          <a:lstStyle/>
          <a:p>
            <a:endParaRPr lang="en-US"/>
          </a:p>
        </p:txBody>
      </p:sp>
      <p:sp>
        <p:nvSpPr>
          <p:cNvPr id="111635" name="Text Box 19"/>
          <p:cNvSpPr txBox="1">
            <a:spLocks noChangeArrowheads="1"/>
          </p:cNvSpPr>
          <p:nvPr/>
        </p:nvSpPr>
        <p:spPr bwMode="auto">
          <a:xfrm>
            <a:off x="1763713" y="2636838"/>
            <a:ext cx="2546350" cy="457200"/>
          </a:xfrm>
          <a:prstGeom prst="rect">
            <a:avLst/>
          </a:prstGeom>
          <a:noFill/>
          <a:ln w="9525">
            <a:noFill/>
            <a:miter lim="800000"/>
            <a:headEnd/>
            <a:tailEnd/>
          </a:ln>
          <a:effectLst/>
        </p:spPr>
        <p:txBody>
          <a:bodyPr wrap="none">
            <a:spAutoFit/>
          </a:bodyPr>
          <a:lstStyle/>
          <a:p>
            <a:r>
              <a:rPr lang="es-MX"/>
              <a:t>0   1   2   3   4  5   6</a:t>
            </a:r>
          </a:p>
        </p:txBody>
      </p:sp>
      <p:sp>
        <p:nvSpPr>
          <p:cNvPr id="111636" name="Line 20"/>
          <p:cNvSpPr>
            <a:spLocks noChangeShapeType="1"/>
          </p:cNvSpPr>
          <p:nvPr/>
        </p:nvSpPr>
        <p:spPr bwMode="auto">
          <a:xfrm>
            <a:off x="4303713" y="3121025"/>
            <a:ext cx="288925" cy="0"/>
          </a:xfrm>
          <a:prstGeom prst="line">
            <a:avLst/>
          </a:prstGeom>
          <a:noFill/>
          <a:ln w="9525">
            <a:solidFill>
              <a:schemeClr val="tx1"/>
            </a:solidFill>
            <a:round/>
            <a:headEnd/>
            <a:tailEnd/>
          </a:ln>
          <a:effectLst/>
        </p:spPr>
        <p:txBody>
          <a:bodyPr/>
          <a:lstStyle/>
          <a:p>
            <a:endParaRPr lang="en-US"/>
          </a:p>
        </p:txBody>
      </p:sp>
      <p:sp>
        <p:nvSpPr>
          <p:cNvPr id="111637" name="Line 21"/>
          <p:cNvSpPr>
            <a:spLocks noChangeShapeType="1"/>
          </p:cNvSpPr>
          <p:nvPr/>
        </p:nvSpPr>
        <p:spPr bwMode="auto">
          <a:xfrm>
            <a:off x="4303713" y="3409950"/>
            <a:ext cx="288925" cy="0"/>
          </a:xfrm>
          <a:prstGeom prst="line">
            <a:avLst/>
          </a:prstGeom>
          <a:noFill/>
          <a:ln w="9525">
            <a:solidFill>
              <a:schemeClr val="tx1"/>
            </a:solidFill>
            <a:round/>
            <a:headEnd/>
            <a:tailEnd/>
          </a:ln>
          <a:effectLst/>
        </p:spPr>
        <p:txBody>
          <a:bodyPr/>
          <a:lstStyle/>
          <a:p>
            <a:endParaRPr lang="en-US"/>
          </a:p>
        </p:txBody>
      </p:sp>
      <p:sp>
        <p:nvSpPr>
          <p:cNvPr id="111638" name="Text Box 22"/>
          <p:cNvSpPr txBox="1">
            <a:spLocks noChangeArrowheads="1"/>
          </p:cNvSpPr>
          <p:nvPr/>
        </p:nvSpPr>
        <p:spPr bwMode="auto">
          <a:xfrm>
            <a:off x="4716463" y="2997200"/>
            <a:ext cx="565150" cy="457200"/>
          </a:xfrm>
          <a:prstGeom prst="rect">
            <a:avLst/>
          </a:prstGeom>
          <a:noFill/>
          <a:ln w="9525">
            <a:noFill/>
            <a:miter lim="800000"/>
            <a:headEnd/>
            <a:tailEnd/>
          </a:ln>
          <a:effectLst/>
        </p:spPr>
        <p:txBody>
          <a:bodyPr wrap="none">
            <a:spAutoFit/>
          </a:bodyPr>
          <a:lstStyle/>
          <a:p>
            <a:r>
              <a:rPr lang="es-MX"/>
              <a:t>….</a:t>
            </a:r>
          </a:p>
        </p:txBody>
      </p:sp>
      <p:sp>
        <p:nvSpPr>
          <p:cNvPr id="111639" name="Text Box 23"/>
          <p:cNvSpPr txBox="1">
            <a:spLocks noChangeArrowheads="1"/>
          </p:cNvSpPr>
          <p:nvPr/>
        </p:nvSpPr>
        <p:spPr bwMode="auto">
          <a:xfrm>
            <a:off x="1187450" y="4292600"/>
            <a:ext cx="7508875" cy="1917700"/>
          </a:xfrm>
          <a:prstGeom prst="rect">
            <a:avLst/>
          </a:prstGeom>
          <a:noFill/>
          <a:ln w="9525">
            <a:noFill/>
            <a:miter lim="800000"/>
            <a:headEnd/>
            <a:tailEnd/>
          </a:ln>
          <a:effectLst/>
        </p:spPr>
        <p:txBody>
          <a:bodyPr>
            <a:spAutoFit/>
          </a:bodyPr>
          <a:lstStyle/>
          <a:p>
            <a:r>
              <a:rPr lang="es-MX"/>
              <a:t>Una computación comienza con la máquina en estado </a:t>
            </a:r>
            <a:r>
              <a:rPr lang="es-MX" i="1"/>
              <a:t>q</a:t>
            </a:r>
            <a:r>
              <a:rPr lang="es-MX" i="1" baseline="-25000"/>
              <a:t>0</a:t>
            </a:r>
            <a:r>
              <a:rPr lang="es-MX"/>
              <a:t> y la cabeza de la cinta leyendo la posición mas a la izquierda. La entrada, una cadena de </a:t>
            </a:r>
            <a:r>
              <a:rPr lang="es-MX">
                <a:latin typeface="Symbol" pitchFamily="18" charset="2"/>
              </a:rPr>
              <a:t>S</a:t>
            </a:r>
            <a:r>
              <a:rPr lang="es-MX" baseline="30000">
                <a:latin typeface="Symbol" pitchFamily="18" charset="2"/>
              </a:rPr>
              <a:t>*</a:t>
            </a:r>
            <a:r>
              <a:rPr lang="es-MX">
                <a:latin typeface="Symbol" pitchFamily="18" charset="2"/>
              </a:rPr>
              <a:t> </a:t>
            </a:r>
            <a:r>
              <a:rPr lang="es-MX"/>
              <a:t>se escribe en la cinta comenzando en posición uno. Posición cero y el resto de la cinta es asumido que están iniciadas con blancos.</a:t>
            </a:r>
            <a:r>
              <a:rPr lang="es-MX" baseline="30000">
                <a:latin typeface="Symbol" pitchFamily="18" charset="2"/>
              </a:rPr>
              <a:t> </a:t>
            </a:r>
            <a:r>
              <a:rPr lang="es-MX"/>
              <a:t>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4" name="Text Box 4"/>
          <p:cNvSpPr txBox="1">
            <a:spLocks noChangeArrowheads="1"/>
          </p:cNvSpPr>
          <p:nvPr/>
        </p:nvSpPr>
        <p:spPr bwMode="auto">
          <a:xfrm>
            <a:off x="879475" y="712788"/>
            <a:ext cx="7796213" cy="2647950"/>
          </a:xfrm>
          <a:prstGeom prst="rect">
            <a:avLst/>
          </a:prstGeom>
          <a:noFill/>
          <a:ln w="9525">
            <a:noFill/>
            <a:miter lim="800000"/>
            <a:headEnd/>
            <a:tailEnd/>
          </a:ln>
          <a:effectLst/>
        </p:spPr>
        <p:txBody>
          <a:bodyPr>
            <a:spAutoFit/>
          </a:bodyPr>
          <a:lstStyle/>
          <a:p>
            <a:r>
              <a:rPr lang="es-MX"/>
              <a:t>El alfabeto de la cinta proporciona símbolos adicionales que pueden ser usados durante la computación. </a:t>
            </a:r>
          </a:p>
          <a:p>
            <a:r>
              <a:rPr lang="es-MX"/>
              <a:t>Una transición consiste de tres acciones: cambiar el estado, escribir un símbolo en el cuadro leído por la cabeza de la cinta y mover la cabeza de la cinta. La dirección del movimiento de la cabeza de la cinta puede ser a la izquierda (L) o a la derecha (R). La configuración de la máquina </a:t>
            </a:r>
          </a:p>
        </p:txBody>
      </p:sp>
      <p:sp>
        <p:nvSpPr>
          <p:cNvPr id="112645" name="Text Box 5"/>
          <p:cNvSpPr txBox="1">
            <a:spLocks noChangeArrowheads="1"/>
          </p:cNvSpPr>
          <p:nvPr/>
        </p:nvSpPr>
        <p:spPr bwMode="auto">
          <a:xfrm>
            <a:off x="3059113" y="4724400"/>
            <a:ext cx="355600" cy="336550"/>
          </a:xfrm>
          <a:prstGeom prst="rect">
            <a:avLst/>
          </a:prstGeom>
          <a:noFill/>
          <a:ln w="9525">
            <a:noFill/>
            <a:miter lim="800000"/>
            <a:headEnd/>
            <a:tailEnd/>
          </a:ln>
          <a:effectLst/>
        </p:spPr>
        <p:txBody>
          <a:bodyPr wrap="none">
            <a:spAutoFit/>
          </a:bodyPr>
          <a:lstStyle/>
          <a:p>
            <a:r>
              <a:rPr lang="es-MX" sz="1600" i="1"/>
              <a:t>q</a:t>
            </a:r>
            <a:r>
              <a:rPr lang="es-MX" sz="1600" i="1" baseline="-25000"/>
              <a:t>1</a:t>
            </a:r>
          </a:p>
        </p:txBody>
      </p:sp>
      <p:sp>
        <p:nvSpPr>
          <p:cNvPr id="112647" name="Rectangle 7"/>
          <p:cNvSpPr>
            <a:spLocks noChangeArrowheads="1"/>
          </p:cNvSpPr>
          <p:nvPr/>
        </p:nvSpPr>
        <p:spPr bwMode="auto">
          <a:xfrm>
            <a:off x="2360613" y="3984625"/>
            <a:ext cx="358775" cy="288925"/>
          </a:xfrm>
          <a:prstGeom prst="rect">
            <a:avLst/>
          </a:prstGeom>
          <a:noFill/>
          <a:ln w="9525">
            <a:solidFill>
              <a:schemeClr val="tx1"/>
            </a:solidFill>
            <a:miter lim="800000"/>
            <a:headEnd/>
            <a:tailEnd/>
          </a:ln>
          <a:effectLst/>
        </p:spPr>
        <p:txBody>
          <a:bodyPr wrap="none" anchor="ctr"/>
          <a:lstStyle/>
          <a:p>
            <a:endParaRPr lang="en-US"/>
          </a:p>
        </p:txBody>
      </p:sp>
      <p:sp>
        <p:nvSpPr>
          <p:cNvPr id="112648" name="Rectangle 8"/>
          <p:cNvSpPr>
            <a:spLocks noChangeArrowheads="1"/>
          </p:cNvSpPr>
          <p:nvPr/>
        </p:nvSpPr>
        <p:spPr bwMode="auto">
          <a:xfrm>
            <a:off x="2719388" y="3984625"/>
            <a:ext cx="358775" cy="288925"/>
          </a:xfrm>
          <a:prstGeom prst="rect">
            <a:avLst/>
          </a:prstGeom>
          <a:noFill/>
          <a:ln w="9525">
            <a:solidFill>
              <a:schemeClr val="tx1"/>
            </a:solidFill>
            <a:miter lim="800000"/>
            <a:headEnd/>
            <a:tailEnd/>
          </a:ln>
          <a:effectLst/>
        </p:spPr>
        <p:txBody>
          <a:bodyPr wrap="none" anchor="ctr"/>
          <a:lstStyle/>
          <a:p>
            <a:endParaRPr lang="en-US"/>
          </a:p>
        </p:txBody>
      </p:sp>
      <p:sp>
        <p:nvSpPr>
          <p:cNvPr id="112649" name="Rectangle 9"/>
          <p:cNvSpPr>
            <a:spLocks noChangeArrowheads="1"/>
          </p:cNvSpPr>
          <p:nvPr/>
        </p:nvSpPr>
        <p:spPr bwMode="auto">
          <a:xfrm>
            <a:off x="3079750" y="3984625"/>
            <a:ext cx="358775" cy="288925"/>
          </a:xfrm>
          <a:prstGeom prst="rect">
            <a:avLst/>
          </a:prstGeom>
          <a:noFill/>
          <a:ln w="9525">
            <a:solidFill>
              <a:schemeClr val="tx1"/>
            </a:solidFill>
            <a:miter lim="800000"/>
            <a:headEnd/>
            <a:tailEnd/>
          </a:ln>
          <a:effectLst/>
        </p:spPr>
        <p:txBody>
          <a:bodyPr wrap="none" anchor="ctr"/>
          <a:lstStyle/>
          <a:p>
            <a:endParaRPr lang="en-US"/>
          </a:p>
        </p:txBody>
      </p:sp>
      <p:sp>
        <p:nvSpPr>
          <p:cNvPr id="112650" name="Rectangle 10"/>
          <p:cNvSpPr>
            <a:spLocks noChangeArrowheads="1"/>
          </p:cNvSpPr>
          <p:nvPr/>
        </p:nvSpPr>
        <p:spPr bwMode="auto">
          <a:xfrm>
            <a:off x="3440113" y="3984625"/>
            <a:ext cx="358775" cy="288925"/>
          </a:xfrm>
          <a:prstGeom prst="rect">
            <a:avLst/>
          </a:prstGeom>
          <a:noFill/>
          <a:ln w="9525">
            <a:solidFill>
              <a:schemeClr val="tx1"/>
            </a:solidFill>
            <a:miter lim="800000"/>
            <a:headEnd/>
            <a:tailEnd/>
          </a:ln>
          <a:effectLst/>
        </p:spPr>
        <p:txBody>
          <a:bodyPr wrap="none" anchor="ctr"/>
          <a:lstStyle/>
          <a:p>
            <a:endParaRPr lang="en-US"/>
          </a:p>
        </p:txBody>
      </p:sp>
      <p:sp>
        <p:nvSpPr>
          <p:cNvPr id="112651" name="Rectangle 11"/>
          <p:cNvSpPr>
            <a:spLocks noChangeArrowheads="1"/>
          </p:cNvSpPr>
          <p:nvPr/>
        </p:nvSpPr>
        <p:spPr bwMode="auto">
          <a:xfrm>
            <a:off x="3800475" y="3984625"/>
            <a:ext cx="358775" cy="288925"/>
          </a:xfrm>
          <a:prstGeom prst="rect">
            <a:avLst/>
          </a:prstGeom>
          <a:noFill/>
          <a:ln w="9525">
            <a:solidFill>
              <a:schemeClr val="tx1"/>
            </a:solidFill>
            <a:miter lim="800000"/>
            <a:headEnd/>
            <a:tailEnd/>
          </a:ln>
          <a:effectLst/>
        </p:spPr>
        <p:txBody>
          <a:bodyPr wrap="none" anchor="ctr"/>
          <a:lstStyle/>
          <a:p>
            <a:endParaRPr lang="en-US"/>
          </a:p>
        </p:txBody>
      </p:sp>
      <p:sp>
        <p:nvSpPr>
          <p:cNvPr id="112652" name="Rectangle 12"/>
          <p:cNvSpPr>
            <a:spLocks noChangeArrowheads="1"/>
          </p:cNvSpPr>
          <p:nvPr/>
        </p:nvSpPr>
        <p:spPr bwMode="auto">
          <a:xfrm>
            <a:off x="4160838" y="3984625"/>
            <a:ext cx="358775" cy="288925"/>
          </a:xfrm>
          <a:prstGeom prst="rect">
            <a:avLst/>
          </a:prstGeom>
          <a:noFill/>
          <a:ln w="9525">
            <a:solidFill>
              <a:schemeClr val="tx1"/>
            </a:solidFill>
            <a:miter lim="800000"/>
            <a:headEnd/>
            <a:tailEnd/>
          </a:ln>
          <a:effectLst/>
        </p:spPr>
        <p:txBody>
          <a:bodyPr wrap="none" anchor="ctr"/>
          <a:lstStyle/>
          <a:p>
            <a:endParaRPr lang="en-US"/>
          </a:p>
        </p:txBody>
      </p:sp>
      <p:sp>
        <p:nvSpPr>
          <p:cNvPr id="112653" name="Rectangle 13"/>
          <p:cNvSpPr>
            <a:spLocks noChangeArrowheads="1"/>
          </p:cNvSpPr>
          <p:nvPr/>
        </p:nvSpPr>
        <p:spPr bwMode="auto">
          <a:xfrm>
            <a:off x="4519613" y="3984625"/>
            <a:ext cx="358775" cy="288925"/>
          </a:xfrm>
          <a:prstGeom prst="rect">
            <a:avLst/>
          </a:prstGeom>
          <a:noFill/>
          <a:ln w="9525">
            <a:solidFill>
              <a:schemeClr val="tx1"/>
            </a:solidFill>
            <a:miter lim="800000"/>
            <a:headEnd/>
            <a:tailEnd/>
          </a:ln>
          <a:effectLst/>
        </p:spPr>
        <p:txBody>
          <a:bodyPr wrap="none" anchor="ctr"/>
          <a:lstStyle/>
          <a:p>
            <a:endParaRPr lang="en-US"/>
          </a:p>
        </p:txBody>
      </p:sp>
      <p:sp>
        <p:nvSpPr>
          <p:cNvPr id="112654" name="Rectangle 14"/>
          <p:cNvSpPr>
            <a:spLocks noChangeArrowheads="1"/>
          </p:cNvSpPr>
          <p:nvPr/>
        </p:nvSpPr>
        <p:spPr bwMode="auto">
          <a:xfrm>
            <a:off x="3059113" y="4797425"/>
            <a:ext cx="358775" cy="288925"/>
          </a:xfrm>
          <a:prstGeom prst="rect">
            <a:avLst/>
          </a:prstGeom>
          <a:noFill/>
          <a:ln w="9525">
            <a:solidFill>
              <a:schemeClr val="tx1"/>
            </a:solidFill>
            <a:miter lim="800000"/>
            <a:headEnd/>
            <a:tailEnd/>
          </a:ln>
          <a:effectLst/>
        </p:spPr>
        <p:txBody>
          <a:bodyPr wrap="none" anchor="ctr"/>
          <a:lstStyle/>
          <a:p>
            <a:endParaRPr lang="en-US"/>
          </a:p>
        </p:txBody>
      </p:sp>
      <p:sp>
        <p:nvSpPr>
          <p:cNvPr id="112655" name="Line 15"/>
          <p:cNvSpPr>
            <a:spLocks noChangeShapeType="1"/>
          </p:cNvSpPr>
          <p:nvPr/>
        </p:nvSpPr>
        <p:spPr bwMode="auto">
          <a:xfrm flipV="1">
            <a:off x="3276600" y="4292600"/>
            <a:ext cx="0" cy="503238"/>
          </a:xfrm>
          <a:prstGeom prst="line">
            <a:avLst/>
          </a:prstGeom>
          <a:noFill/>
          <a:ln w="9525">
            <a:solidFill>
              <a:schemeClr val="tx1"/>
            </a:solidFill>
            <a:round/>
            <a:headEnd/>
            <a:tailEnd type="triangle" w="med" len="med"/>
          </a:ln>
          <a:effectLst/>
        </p:spPr>
        <p:txBody>
          <a:bodyPr/>
          <a:lstStyle/>
          <a:p>
            <a:endParaRPr lang="en-US"/>
          </a:p>
        </p:txBody>
      </p:sp>
      <p:sp>
        <p:nvSpPr>
          <p:cNvPr id="112657" name="Line 17"/>
          <p:cNvSpPr>
            <a:spLocks noChangeShapeType="1"/>
          </p:cNvSpPr>
          <p:nvPr/>
        </p:nvSpPr>
        <p:spPr bwMode="auto">
          <a:xfrm>
            <a:off x="4879975" y="3984625"/>
            <a:ext cx="288925" cy="0"/>
          </a:xfrm>
          <a:prstGeom prst="line">
            <a:avLst/>
          </a:prstGeom>
          <a:noFill/>
          <a:ln w="9525">
            <a:solidFill>
              <a:schemeClr val="tx1"/>
            </a:solidFill>
            <a:round/>
            <a:headEnd/>
            <a:tailEnd/>
          </a:ln>
          <a:effectLst/>
        </p:spPr>
        <p:txBody>
          <a:bodyPr/>
          <a:lstStyle/>
          <a:p>
            <a:endParaRPr lang="en-US"/>
          </a:p>
        </p:txBody>
      </p:sp>
      <p:sp>
        <p:nvSpPr>
          <p:cNvPr id="112658" name="Line 18"/>
          <p:cNvSpPr>
            <a:spLocks noChangeShapeType="1"/>
          </p:cNvSpPr>
          <p:nvPr/>
        </p:nvSpPr>
        <p:spPr bwMode="auto">
          <a:xfrm>
            <a:off x="4879975" y="4273550"/>
            <a:ext cx="288925" cy="0"/>
          </a:xfrm>
          <a:prstGeom prst="line">
            <a:avLst/>
          </a:prstGeom>
          <a:noFill/>
          <a:ln w="9525">
            <a:solidFill>
              <a:schemeClr val="tx1"/>
            </a:solidFill>
            <a:round/>
            <a:headEnd/>
            <a:tailEnd/>
          </a:ln>
          <a:effectLst/>
        </p:spPr>
        <p:txBody>
          <a:bodyPr/>
          <a:lstStyle/>
          <a:p>
            <a:endParaRPr lang="en-US"/>
          </a:p>
        </p:txBody>
      </p:sp>
      <p:sp>
        <p:nvSpPr>
          <p:cNvPr id="112659" name="Text Box 19"/>
          <p:cNvSpPr txBox="1">
            <a:spLocks noChangeArrowheads="1"/>
          </p:cNvSpPr>
          <p:nvPr/>
        </p:nvSpPr>
        <p:spPr bwMode="auto">
          <a:xfrm>
            <a:off x="5292725" y="3860800"/>
            <a:ext cx="565150" cy="457200"/>
          </a:xfrm>
          <a:prstGeom prst="rect">
            <a:avLst/>
          </a:prstGeom>
          <a:noFill/>
          <a:ln w="9525">
            <a:noFill/>
            <a:miter lim="800000"/>
            <a:headEnd/>
            <a:tailEnd/>
          </a:ln>
          <a:effectLst/>
        </p:spPr>
        <p:txBody>
          <a:bodyPr wrap="none">
            <a:spAutoFit/>
          </a:bodyPr>
          <a:lstStyle/>
          <a:p>
            <a:r>
              <a:rPr lang="es-MX"/>
              <a:t>….</a:t>
            </a:r>
          </a:p>
        </p:txBody>
      </p:sp>
      <p:sp>
        <p:nvSpPr>
          <p:cNvPr id="112660" name="Text Box 20"/>
          <p:cNvSpPr txBox="1">
            <a:spLocks noChangeArrowheads="1"/>
          </p:cNvSpPr>
          <p:nvPr/>
        </p:nvSpPr>
        <p:spPr bwMode="auto">
          <a:xfrm>
            <a:off x="3111500" y="3881438"/>
            <a:ext cx="336550" cy="457200"/>
          </a:xfrm>
          <a:prstGeom prst="rect">
            <a:avLst/>
          </a:prstGeom>
          <a:noFill/>
          <a:ln w="9525">
            <a:noFill/>
            <a:miter lim="800000"/>
            <a:headEnd/>
            <a:tailEnd/>
          </a:ln>
          <a:effectLst/>
        </p:spPr>
        <p:txBody>
          <a:bodyPr wrap="none">
            <a:spAutoFit/>
          </a:bodyPr>
          <a:lstStyle/>
          <a:p>
            <a:r>
              <a:rPr lang="es-MX"/>
              <a:t>x</a:t>
            </a:r>
          </a:p>
        </p:txBody>
      </p:sp>
      <p:sp>
        <p:nvSpPr>
          <p:cNvPr id="112661" name="Text Box 21"/>
          <p:cNvSpPr txBox="1">
            <a:spLocks noChangeArrowheads="1"/>
          </p:cNvSpPr>
          <p:nvPr/>
        </p:nvSpPr>
        <p:spPr bwMode="auto">
          <a:xfrm>
            <a:off x="1023938" y="5170488"/>
            <a:ext cx="7724775" cy="822325"/>
          </a:xfrm>
          <a:prstGeom prst="rect">
            <a:avLst/>
          </a:prstGeom>
          <a:noFill/>
          <a:ln w="9525">
            <a:noFill/>
            <a:miter lim="800000"/>
            <a:headEnd/>
            <a:tailEnd/>
          </a:ln>
          <a:effectLst/>
        </p:spPr>
        <p:txBody>
          <a:bodyPr>
            <a:spAutoFit/>
          </a:bodyPr>
          <a:lstStyle/>
          <a:p>
            <a:r>
              <a:rPr lang="es-MX"/>
              <a:t>y transición </a:t>
            </a:r>
            <a:r>
              <a:rPr lang="es-MX" i="1">
                <a:latin typeface="Symbol" pitchFamily="18" charset="2"/>
              </a:rPr>
              <a:t>d(</a:t>
            </a:r>
            <a:r>
              <a:rPr lang="es-MX" i="1"/>
              <a:t>q</a:t>
            </a:r>
            <a:r>
              <a:rPr lang="es-MX" i="1" baseline="-25000"/>
              <a:t>i</a:t>
            </a:r>
            <a:r>
              <a:rPr lang="es-MX" i="1"/>
              <a:t>,x) = [q</a:t>
            </a:r>
            <a:r>
              <a:rPr lang="es-MX" i="1" baseline="-25000"/>
              <a:t>j</a:t>
            </a:r>
            <a:r>
              <a:rPr lang="es-MX" i="1"/>
              <a:t>,y,L]</a:t>
            </a:r>
            <a:r>
              <a:rPr lang="es-MX"/>
              <a:t> se combinan para producir la nueva configuración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9" name="Text Box 5"/>
          <p:cNvSpPr txBox="1">
            <a:spLocks noChangeArrowheads="1"/>
          </p:cNvSpPr>
          <p:nvPr/>
        </p:nvSpPr>
        <p:spPr bwMode="auto">
          <a:xfrm>
            <a:off x="2484438" y="1700213"/>
            <a:ext cx="323850" cy="336550"/>
          </a:xfrm>
          <a:prstGeom prst="rect">
            <a:avLst/>
          </a:prstGeom>
          <a:noFill/>
          <a:ln w="9525">
            <a:noFill/>
            <a:miter lim="800000"/>
            <a:headEnd/>
            <a:tailEnd/>
          </a:ln>
          <a:effectLst/>
        </p:spPr>
        <p:txBody>
          <a:bodyPr wrap="none">
            <a:spAutoFit/>
          </a:bodyPr>
          <a:lstStyle/>
          <a:p>
            <a:r>
              <a:rPr lang="es-MX" sz="1600" i="1"/>
              <a:t>q</a:t>
            </a:r>
            <a:r>
              <a:rPr lang="es-MX" sz="1600" i="1" baseline="-25000"/>
              <a:t>j</a:t>
            </a:r>
          </a:p>
        </p:txBody>
      </p:sp>
      <p:sp>
        <p:nvSpPr>
          <p:cNvPr id="113670" name="Rectangle 6"/>
          <p:cNvSpPr>
            <a:spLocks noChangeArrowheads="1"/>
          </p:cNvSpPr>
          <p:nvPr/>
        </p:nvSpPr>
        <p:spPr bwMode="auto">
          <a:xfrm>
            <a:off x="2124075" y="868363"/>
            <a:ext cx="358775" cy="288925"/>
          </a:xfrm>
          <a:prstGeom prst="rect">
            <a:avLst/>
          </a:prstGeom>
          <a:noFill/>
          <a:ln w="9525">
            <a:solidFill>
              <a:schemeClr val="tx1"/>
            </a:solidFill>
            <a:miter lim="800000"/>
            <a:headEnd/>
            <a:tailEnd/>
          </a:ln>
          <a:effectLst/>
        </p:spPr>
        <p:txBody>
          <a:bodyPr wrap="none" anchor="ctr"/>
          <a:lstStyle/>
          <a:p>
            <a:endParaRPr lang="en-US"/>
          </a:p>
        </p:txBody>
      </p:sp>
      <p:sp>
        <p:nvSpPr>
          <p:cNvPr id="113671" name="Rectangle 7"/>
          <p:cNvSpPr>
            <a:spLocks noChangeArrowheads="1"/>
          </p:cNvSpPr>
          <p:nvPr/>
        </p:nvSpPr>
        <p:spPr bwMode="auto">
          <a:xfrm>
            <a:off x="2482850" y="868363"/>
            <a:ext cx="358775" cy="288925"/>
          </a:xfrm>
          <a:prstGeom prst="rect">
            <a:avLst/>
          </a:prstGeom>
          <a:noFill/>
          <a:ln w="9525">
            <a:solidFill>
              <a:schemeClr val="tx1"/>
            </a:solidFill>
            <a:miter lim="800000"/>
            <a:headEnd/>
            <a:tailEnd/>
          </a:ln>
          <a:effectLst/>
        </p:spPr>
        <p:txBody>
          <a:bodyPr wrap="none" anchor="ctr"/>
          <a:lstStyle/>
          <a:p>
            <a:endParaRPr lang="en-US"/>
          </a:p>
        </p:txBody>
      </p:sp>
      <p:sp>
        <p:nvSpPr>
          <p:cNvPr id="113672" name="Rectangle 8"/>
          <p:cNvSpPr>
            <a:spLocks noChangeArrowheads="1"/>
          </p:cNvSpPr>
          <p:nvPr/>
        </p:nvSpPr>
        <p:spPr bwMode="auto">
          <a:xfrm>
            <a:off x="2843213" y="868363"/>
            <a:ext cx="358775" cy="288925"/>
          </a:xfrm>
          <a:prstGeom prst="rect">
            <a:avLst/>
          </a:prstGeom>
          <a:noFill/>
          <a:ln w="9525">
            <a:solidFill>
              <a:schemeClr val="tx1"/>
            </a:solidFill>
            <a:miter lim="800000"/>
            <a:headEnd/>
            <a:tailEnd/>
          </a:ln>
          <a:effectLst/>
        </p:spPr>
        <p:txBody>
          <a:bodyPr wrap="none" anchor="ctr"/>
          <a:lstStyle/>
          <a:p>
            <a:endParaRPr lang="en-US"/>
          </a:p>
        </p:txBody>
      </p:sp>
      <p:sp>
        <p:nvSpPr>
          <p:cNvPr id="113673" name="Rectangle 9"/>
          <p:cNvSpPr>
            <a:spLocks noChangeArrowheads="1"/>
          </p:cNvSpPr>
          <p:nvPr/>
        </p:nvSpPr>
        <p:spPr bwMode="auto">
          <a:xfrm>
            <a:off x="3203575" y="868363"/>
            <a:ext cx="358775" cy="288925"/>
          </a:xfrm>
          <a:prstGeom prst="rect">
            <a:avLst/>
          </a:prstGeom>
          <a:noFill/>
          <a:ln w="9525">
            <a:solidFill>
              <a:schemeClr val="tx1"/>
            </a:solidFill>
            <a:miter lim="800000"/>
            <a:headEnd/>
            <a:tailEnd/>
          </a:ln>
          <a:effectLst/>
        </p:spPr>
        <p:txBody>
          <a:bodyPr wrap="none" anchor="ctr"/>
          <a:lstStyle/>
          <a:p>
            <a:endParaRPr lang="en-US"/>
          </a:p>
        </p:txBody>
      </p:sp>
      <p:sp>
        <p:nvSpPr>
          <p:cNvPr id="113674" name="Rectangle 10"/>
          <p:cNvSpPr>
            <a:spLocks noChangeArrowheads="1"/>
          </p:cNvSpPr>
          <p:nvPr/>
        </p:nvSpPr>
        <p:spPr bwMode="auto">
          <a:xfrm>
            <a:off x="3563938" y="868363"/>
            <a:ext cx="358775" cy="288925"/>
          </a:xfrm>
          <a:prstGeom prst="rect">
            <a:avLst/>
          </a:prstGeom>
          <a:noFill/>
          <a:ln w="9525">
            <a:solidFill>
              <a:schemeClr val="tx1"/>
            </a:solidFill>
            <a:miter lim="800000"/>
            <a:headEnd/>
            <a:tailEnd/>
          </a:ln>
          <a:effectLst/>
        </p:spPr>
        <p:txBody>
          <a:bodyPr wrap="none" anchor="ctr"/>
          <a:lstStyle/>
          <a:p>
            <a:endParaRPr lang="en-US"/>
          </a:p>
        </p:txBody>
      </p:sp>
      <p:sp>
        <p:nvSpPr>
          <p:cNvPr id="113675" name="Rectangle 11"/>
          <p:cNvSpPr>
            <a:spLocks noChangeArrowheads="1"/>
          </p:cNvSpPr>
          <p:nvPr/>
        </p:nvSpPr>
        <p:spPr bwMode="auto">
          <a:xfrm>
            <a:off x="3924300" y="868363"/>
            <a:ext cx="358775" cy="288925"/>
          </a:xfrm>
          <a:prstGeom prst="rect">
            <a:avLst/>
          </a:prstGeom>
          <a:noFill/>
          <a:ln w="9525">
            <a:solidFill>
              <a:schemeClr val="tx1"/>
            </a:solidFill>
            <a:miter lim="800000"/>
            <a:headEnd/>
            <a:tailEnd/>
          </a:ln>
          <a:effectLst/>
        </p:spPr>
        <p:txBody>
          <a:bodyPr wrap="none" anchor="ctr"/>
          <a:lstStyle/>
          <a:p>
            <a:endParaRPr lang="en-US"/>
          </a:p>
        </p:txBody>
      </p:sp>
      <p:sp>
        <p:nvSpPr>
          <p:cNvPr id="113676" name="Rectangle 12"/>
          <p:cNvSpPr>
            <a:spLocks noChangeArrowheads="1"/>
          </p:cNvSpPr>
          <p:nvPr/>
        </p:nvSpPr>
        <p:spPr bwMode="auto">
          <a:xfrm>
            <a:off x="4283075" y="868363"/>
            <a:ext cx="358775" cy="288925"/>
          </a:xfrm>
          <a:prstGeom prst="rect">
            <a:avLst/>
          </a:prstGeom>
          <a:noFill/>
          <a:ln w="9525">
            <a:solidFill>
              <a:schemeClr val="tx1"/>
            </a:solidFill>
            <a:miter lim="800000"/>
            <a:headEnd/>
            <a:tailEnd/>
          </a:ln>
          <a:effectLst/>
        </p:spPr>
        <p:txBody>
          <a:bodyPr wrap="none" anchor="ctr"/>
          <a:lstStyle/>
          <a:p>
            <a:endParaRPr lang="en-US"/>
          </a:p>
        </p:txBody>
      </p:sp>
      <p:sp>
        <p:nvSpPr>
          <p:cNvPr id="113677" name="Rectangle 13"/>
          <p:cNvSpPr>
            <a:spLocks noChangeArrowheads="1"/>
          </p:cNvSpPr>
          <p:nvPr/>
        </p:nvSpPr>
        <p:spPr bwMode="auto">
          <a:xfrm>
            <a:off x="2484438" y="1700213"/>
            <a:ext cx="358775" cy="360362"/>
          </a:xfrm>
          <a:prstGeom prst="rect">
            <a:avLst/>
          </a:prstGeom>
          <a:noFill/>
          <a:ln w="9525">
            <a:solidFill>
              <a:schemeClr val="tx1"/>
            </a:solidFill>
            <a:miter lim="800000"/>
            <a:headEnd/>
            <a:tailEnd/>
          </a:ln>
          <a:effectLst/>
        </p:spPr>
        <p:txBody>
          <a:bodyPr wrap="none" anchor="ctr"/>
          <a:lstStyle/>
          <a:p>
            <a:endParaRPr lang="en-US"/>
          </a:p>
        </p:txBody>
      </p:sp>
      <p:sp>
        <p:nvSpPr>
          <p:cNvPr id="113678" name="Line 14"/>
          <p:cNvSpPr>
            <a:spLocks noChangeShapeType="1"/>
          </p:cNvSpPr>
          <p:nvPr/>
        </p:nvSpPr>
        <p:spPr bwMode="auto">
          <a:xfrm flipV="1">
            <a:off x="2627313" y="1125538"/>
            <a:ext cx="0" cy="574675"/>
          </a:xfrm>
          <a:prstGeom prst="line">
            <a:avLst/>
          </a:prstGeom>
          <a:noFill/>
          <a:ln w="9525">
            <a:solidFill>
              <a:schemeClr val="tx1"/>
            </a:solidFill>
            <a:round/>
            <a:headEnd/>
            <a:tailEnd type="triangle" w="med" len="med"/>
          </a:ln>
          <a:effectLst/>
        </p:spPr>
        <p:txBody>
          <a:bodyPr/>
          <a:lstStyle/>
          <a:p>
            <a:endParaRPr lang="en-US"/>
          </a:p>
        </p:txBody>
      </p:sp>
      <p:sp>
        <p:nvSpPr>
          <p:cNvPr id="113679" name="Line 15"/>
          <p:cNvSpPr>
            <a:spLocks noChangeShapeType="1"/>
          </p:cNvSpPr>
          <p:nvPr/>
        </p:nvSpPr>
        <p:spPr bwMode="auto">
          <a:xfrm>
            <a:off x="4643438" y="868363"/>
            <a:ext cx="288925" cy="0"/>
          </a:xfrm>
          <a:prstGeom prst="line">
            <a:avLst/>
          </a:prstGeom>
          <a:noFill/>
          <a:ln w="9525">
            <a:solidFill>
              <a:schemeClr val="tx1"/>
            </a:solidFill>
            <a:round/>
            <a:headEnd/>
            <a:tailEnd/>
          </a:ln>
          <a:effectLst/>
        </p:spPr>
        <p:txBody>
          <a:bodyPr/>
          <a:lstStyle/>
          <a:p>
            <a:endParaRPr lang="en-US"/>
          </a:p>
        </p:txBody>
      </p:sp>
      <p:sp>
        <p:nvSpPr>
          <p:cNvPr id="113680" name="Line 16"/>
          <p:cNvSpPr>
            <a:spLocks noChangeShapeType="1"/>
          </p:cNvSpPr>
          <p:nvPr/>
        </p:nvSpPr>
        <p:spPr bwMode="auto">
          <a:xfrm>
            <a:off x="4643438" y="1157288"/>
            <a:ext cx="288925" cy="0"/>
          </a:xfrm>
          <a:prstGeom prst="line">
            <a:avLst/>
          </a:prstGeom>
          <a:noFill/>
          <a:ln w="9525">
            <a:solidFill>
              <a:schemeClr val="tx1"/>
            </a:solidFill>
            <a:round/>
            <a:headEnd/>
            <a:tailEnd/>
          </a:ln>
          <a:effectLst/>
        </p:spPr>
        <p:txBody>
          <a:bodyPr/>
          <a:lstStyle/>
          <a:p>
            <a:endParaRPr lang="en-US"/>
          </a:p>
        </p:txBody>
      </p:sp>
      <p:sp>
        <p:nvSpPr>
          <p:cNvPr id="113682" name="Text Box 18"/>
          <p:cNvSpPr txBox="1">
            <a:spLocks noChangeArrowheads="1"/>
          </p:cNvSpPr>
          <p:nvPr/>
        </p:nvSpPr>
        <p:spPr bwMode="auto">
          <a:xfrm>
            <a:off x="2843213" y="692150"/>
            <a:ext cx="336550" cy="457200"/>
          </a:xfrm>
          <a:prstGeom prst="rect">
            <a:avLst/>
          </a:prstGeom>
          <a:noFill/>
          <a:ln w="9525">
            <a:noFill/>
            <a:miter lim="800000"/>
            <a:headEnd/>
            <a:tailEnd/>
          </a:ln>
          <a:effectLst/>
        </p:spPr>
        <p:txBody>
          <a:bodyPr wrap="none">
            <a:spAutoFit/>
          </a:bodyPr>
          <a:lstStyle/>
          <a:p>
            <a:r>
              <a:rPr lang="es-MX"/>
              <a:t>y</a:t>
            </a:r>
          </a:p>
        </p:txBody>
      </p:sp>
      <p:sp>
        <p:nvSpPr>
          <p:cNvPr id="113685" name="Text Box 21"/>
          <p:cNvSpPr txBox="1">
            <a:spLocks noChangeArrowheads="1"/>
          </p:cNvSpPr>
          <p:nvPr/>
        </p:nvSpPr>
        <p:spPr bwMode="auto">
          <a:xfrm>
            <a:off x="971550" y="2420938"/>
            <a:ext cx="7561263" cy="3743325"/>
          </a:xfrm>
          <a:prstGeom prst="rect">
            <a:avLst/>
          </a:prstGeom>
          <a:noFill/>
          <a:ln w="9525">
            <a:noFill/>
            <a:miter lim="800000"/>
            <a:headEnd/>
            <a:tailEnd/>
          </a:ln>
          <a:effectLst/>
        </p:spPr>
        <p:txBody>
          <a:bodyPr>
            <a:spAutoFit/>
          </a:bodyPr>
          <a:lstStyle/>
          <a:p>
            <a:r>
              <a:rPr lang="es-MX"/>
              <a:t>La transición cambió el estado de q</a:t>
            </a:r>
            <a:r>
              <a:rPr lang="es-MX" baseline="-25000"/>
              <a:t>i</a:t>
            </a:r>
            <a:r>
              <a:rPr lang="es-MX"/>
              <a:t> a q</a:t>
            </a:r>
            <a:r>
              <a:rPr lang="es-MX" baseline="-25000"/>
              <a:t>j</a:t>
            </a:r>
            <a:r>
              <a:rPr lang="es-MX"/>
              <a:t>, reemplazó el símbolo </a:t>
            </a:r>
            <a:r>
              <a:rPr lang="es-MX" i="1"/>
              <a:t>x</a:t>
            </a:r>
            <a:r>
              <a:rPr lang="es-MX"/>
              <a:t> con </a:t>
            </a:r>
            <a:r>
              <a:rPr lang="es-MX" i="1"/>
              <a:t>y</a:t>
            </a:r>
            <a:r>
              <a:rPr lang="es-MX"/>
              <a:t> y movió la cabeza de la cinta un cuadro a la izquierda.</a:t>
            </a:r>
          </a:p>
          <a:p>
            <a:r>
              <a:rPr lang="es-MX"/>
              <a:t>Una máquina de Turing </a:t>
            </a:r>
            <a:r>
              <a:rPr lang="es-MX" b="1"/>
              <a:t>halts</a:t>
            </a:r>
            <a:r>
              <a:rPr lang="es-MX"/>
              <a:t> (termina) cuando encuentra un estado (par de símbolos) para los cuales no existe definida una transición. Esto es una terminación normal. Una transición de la posición cero en la cinta puede especificar un movimiento a la izquierda de los límites de la cinta. Cuando esto ocurre, la computación se dice termina anormalmente.</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Text Box 4"/>
          <p:cNvSpPr txBox="1">
            <a:spLocks noChangeArrowheads="1"/>
          </p:cNvSpPr>
          <p:nvPr/>
        </p:nvSpPr>
        <p:spPr bwMode="auto">
          <a:xfrm>
            <a:off x="735013" y="641350"/>
            <a:ext cx="7869237" cy="5203825"/>
          </a:xfrm>
          <a:prstGeom prst="rect">
            <a:avLst/>
          </a:prstGeom>
          <a:noFill/>
          <a:ln w="9525">
            <a:noFill/>
            <a:miter lim="800000"/>
            <a:headEnd/>
            <a:tailEnd/>
          </a:ln>
          <a:effectLst/>
        </p:spPr>
        <p:txBody>
          <a:bodyPr>
            <a:spAutoFit/>
          </a:bodyPr>
          <a:lstStyle/>
          <a:p>
            <a:pPr algn="just"/>
            <a:r>
              <a:rPr lang="es-MX" b="1"/>
              <a:t>Máquina de Turing Standard</a:t>
            </a:r>
          </a:p>
          <a:p>
            <a:pPr algn="just"/>
            <a:r>
              <a:rPr lang="es-MX"/>
              <a:t>Son diseñadas para ejecutar computaciones en cadenas del alfabeto de entrada. Una computación comienza con la cabeza de la cinta leyendo el cuadro mas a la izquierda y la cadena de entrada posición uno. Todos los cuadros a la derecha de la cadena de entrada es asumido están en blanco. </a:t>
            </a:r>
          </a:p>
          <a:p>
            <a:pPr algn="just"/>
            <a:endParaRPr lang="es-MX"/>
          </a:p>
          <a:p>
            <a:pPr algn="just"/>
            <a:r>
              <a:rPr lang="es-MX"/>
              <a:t>Ejemplo: La función de transición de una máquina de Turing standard con alfabeto de entrad {a,b} es mostrada a continuación. La transición del estado q</a:t>
            </a:r>
            <a:r>
              <a:rPr lang="es-MX" baseline="-25000"/>
              <a:t>0</a:t>
            </a:r>
            <a:r>
              <a:rPr lang="es-MX"/>
              <a:t> mueve la cabeza de la cinta a posición uno para leer la entrada. Las transiciones en estado q</a:t>
            </a:r>
            <a:r>
              <a:rPr lang="es-MX" baseline="-25000"/>
              <a:t>1</a:t>
            </a:r>
            <a:r>
              <a:rPr lang="es-MX"/>
              <a:t> leen la cadena de entrada e intercambian los símbolos </a:t>
            </a:r>
            <a:r>
              <a:rPr lang="es-MX" i="1"/>
              <a:t>a</a:t>
            </a:r>
            <a:r>
              <a:rPr lang="es-MX"/>
              <a:t> y </a:t>
            </a:r>
            <a:r>
              <a:rPr lang="es-MX" i="1"/>
              <a:t>b</a:t>
            </a:r>
            <a:r>
              <a:rPr lang="es-MX"/>
              <a:t>.  Las transiciones en q</a:t>
            </a:r>
            <a:r>
              <a:rPr lang="es-MX" baseline="-25000"/>
              <a:t>2</a:t>
            </a:r>
            <a:r>
              <a:rPr lang="es-MX"/>
              <a:t>  retornan la máquina a la posición inicial.</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775" name="Group 39"/>
          <p:cNvGraphicFramePr>
            <a:graphicFrameLocks noGrp="1"/>
          </p:cNvGraphicFramePr>
          <p:nvPr/>
        </p:nvGraphicFramePr>
        <p:xfrm>
          <a:off x="2555875" y="620713"/>
          <a:ext cx="4537075" cy="2072640"/>
        </p:xfrm>
        <a:graphic>
          <a:graphicData uri="http://schemas.openxmlformats.org/drawingml/2006/table">
            <a:tbl>
              <a:tblPr/>
              <a:tblGrid>
                <a:gridCol w="576263"/>
                <a:gridCol w="1512887"/>
                <a:gridCol w="1223963"/>
                <a:gridCol w="1223962"/>
              </a:tblGrid>
              <a:tr h="471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800" b="0" i="1" u="none" strike="noStrike" cap="none" normalizeH="0" baseline="0" smtClean="0">
                          <a:ln>
                            <a:noFill/>
                          </a:ln>
                          <a:solidFill>
                            <a:schemeClr val="accent2"/>
                          </a:solidFill>
                          <a:effectLst/>
                          <a:latin typeface="Symbol" pitchFamily="18" charset="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MX" sz="2800" b="0" i="0" u="none" strike="noStrike" cap="none" normalizeH="0" baseline="0" smtClean="0">
                          <a:ln>
                            <a:noFill/>
                          </a:ln>
                          <a:solidFill>
                            <a:schemeClr val="accent2"/>
                          </a:solidFill>
                          <a:effectLst/>
                          <a:latin typeface="Times New Roman"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800" b="0" i="0" u="none" strike="noStrike" cap="none" normalizeH="0" baseline="0" smtClean="0">
                          <a:ln>
                            <a:noFill/>
                          </a:ln>
                          <a:solidFill>
                            <a:schemeClr val="accent2"/>
                          </a:solidFill>
                          <a:effectLst/>
                          <a:latin typeface="Times New Roman"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800" b="0" i="0" u="none" strike="noStrike" cap="none" normalizeH="0" baseline="0" smtClean="0">
                          <a:ln>
                            <a:noFill/>
                          </a:ln>
                          <a:solidFill>
                            <a:schemeClr val="accent2"/>
                          </a:solidFill>
                          <a:effectLst/>
                          <a:latin typeface="Times New Roman" pitchFamily="18"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3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800" b="0" i="0" u="none" strike="noStrike" cap="none" normalizeH="0" baseline="0" smtClean="0">
                          <a:ln>
                            <a:noFill/>
                          </a:ln>
                          <a:solidFill>
                            <a:schemeClr val="accent2"/>
                          </a:solidFill>
                          <a:effectLst/>
                          <a:latin typeface="Times New Roman" pitchFamily="18" charset="0"/>
                        </a:rPr>
                        <a:t>q</a:t>
                      </a:r>
                      <a:r>
                        <a:rPr kumimoji="0" lang="es-MX" sz="2800" b="0" i="0" u="none" strike="noStrike" cap="none" normalizeH="0" baseline="-25000" smtClean="0">
                          <a:ln>
                            <a:noFill/>
                          </a:ln>
                          <a:solidFill>
                            <a:schemeClr val="accent2"/>
                          </a:solidFill>
                          <a:effectLst/>
                          <a:latin typeface="Times New Roman"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800" b="0" i="0" u="none" strike="noStrike" cap="none" normalizeH="0" baseline="0" smtClean="0">
                          <a:ln>
                            <a:noFill/>
                          </a:ln>
                          <a:solidFill>
                            <a:schemeClr val="tx1"/>
                          </a:solidFill>
                          <a:effectLst/>
                          <a:latin typeface="Times New Roman" pitchFamily="18" charset="0"/>
                        </a:rPr>
                        <a:t>q</a:t>
                      </a:r>
                      <a:r>
                        <a:rPr kumimoji="0" lang="es-MX" sz="2800" b="0" i="0" u="none" strike="noStrike" cap="none" normalizeH="0" baseline="-25000" smtClean="0">
                          <a:ln>
                            <a:noFill/>
                          </a:ln>
                          <a:solidFill>
                            <a:schemeClr val="tx1"/>
                          </a:solidFill>
                          <a:effectLst/>
                          <a:latin typeface="Times New Roman" pitchFamily="18" charset="0"/>
                        </a:rPr>
                        <a:t>1</a:t>
                      </a:r>
                      <a:r>
                        <a:rPr kumimoji="0" lang="es-MX" sz="2800" b="0" i="0" u="none" strike="noStrike" cap="none" normalizeH="0" baseline="0" smtClean="0">
                          <a:ln>
                            <a:noFill/>
                          </a:ln>
                          <a:solidFill>
                            <a:schemeClr val="tx1"/>
                          </a:solidFill>
                          <a:effectLst/>
                          <a:latin typeface="Times New Roman" pitchFamily="18" charset="0"/>
                        </a:rPr>
                        <a:t>,B,R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800" b="0" i="0" u="none" strike="noStrike" cap="none" normalizeH="0" baseline="0" smtClean="0">
                          <a:ln>
                            <a:noFill/>
                          </a:ln>
                          <a:solidFill>
                            <a:schemeClr val="accent2"/>
                          </a:solidFill>
                          <a:effectLst/>
                          <a:latin typeface="Times New Roman" pitchFamily="18" charset="0"/>
                        </a:rPr>
                        <a:t>q</a:t>
                      </a:r>
                      <a:r>
                        <a:rPr kumimoji="0" lang="es-MX" sz="2800" b="0" i="0" u="none" strike="noStrike" cap="none" normalizeH="0" baseline="-25000" smtClean="0">
                          <a:ln>
                            <a:noFill/>
                          </a:ln>
                          <a:solidFill>
                            <a:schemeClr val="accent2"/>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800" b="0" i="0" u="none" strike="noStrike" cap="none" normalizeH="0" baseline="0" smtClean="0">
                          <a:ln>
                            <a:noFill/>
                          </a:ln>
                          <a:solidFill>
                            <a:schemeClr val="tx1"/>
                          </a:solidFill>
                          <a:effectLst/>
                          <a:latin typeface="Times New Roman" pitchFamily="18" charset="0"/>
                        </a:rPr>
                        <a:t>q</a:t>
                      </a:r>
                      <a:r>
                        <a:rPr kumimoji="0" lang="es-MX" sz="2800" b="0" i="0" u="none" strike="noStrike" cap="none" normalizeH="0" baseline="-25000" smtClean="0">
                          <a:ln>
                            <a:noFill/>
                          </a:ln>
                          <a:solidFill>
                            <a:schemeClr val="tx1"/>
                          </a:solidFill>
                          <a:effectLst/>
                          <a:latin typeface="Times New Roman" pitchFamily="18" charset="0"/>
                        </a:rPr>
                        <a:t>2</a:t>
                      </a:r>
                      <a:r>
                        <a:rPr kumimoji="0" lang="es-MX" sz="2800" b="0" i="0" u="none" strike="noStrike" cap="none" normalizeH="0" baseline="0" smtClean="0">
                          <a:ln>
                            <a:noFill/>
                          </a:ln>
                          <a:solidFill>
                            <a:schemeClr val="tx1"/>
                          </a:solidFill>
                          <a:effectLst/>
                          <a:latin typeface="Times New Roman" pitchFamily="18" charset="0"/>
                        </a:rPr>
                        <a:t>,B,L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800" b="0" i="0" u="none" strike="noStrike" cap="none" normalizeH="0" baseline="0" smtClean="0">
                          <a:ln>
                            <a:noFill/>
                          </a:ln>
                          <a:solidFill>
                            <a:schemeClr val="tx1"/>
                          </a:solidFill>
                          <a:effectLst/>
                          <a:latin typeface="Times New Roman" pitchFamily="18" charset="0"/>
                        </a:rPr>
                        <a:t>q</a:t>
                      </a:r>
                      <a:r>
                        <a:rPr kumimoji="0" lang="es-MX" sz="2800" b="0" i="0" u="none" strike="noStrike" cap="none" normalizeH="0" baseline="-25000" smtClean="0">
                          <a:ln>
                            <a:noFill/>
                          </a:ln>
                          <a:solidFill>
                            <a:schemeClr val="tx1"/>
                          </a:solidFill>
                          <a:effectLst/>
                          <a:latin typeface="Times New Roman" pitchFamily="18" charset="0"/>
                        </a:rPr>
                        <a:t>1</a:t>
                      </a:r>
                      <a:r>
                        <a:rPr kumimoji="0" lang="es-MX" sz="2800" b="0" i="0" u="none" strike="noStrike" cap="none" normalizeH="0" baseline="0" smtClean="0">
                          <a:ln>
                            <a:noFill/>
                          </a:ln>
                          <a:solidFill>
                            <a:schemeClr val="tx1"/>
                          </a:solidFill>
                          <a:effectLst/>
                          <a:latin typeface="Times New Roman" pitchFamily="18" charset="0"/>
                        </a:rPr>
                        <a:t>,b,R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800" b="0" i="0" u="none" strike="noStrike" cap="none" normalizeH="0" baseline="0" smtClean="0">
                          <a:ln>
                            <a:noFill/>
                          </a:ln>
                          <a:solidFill>
                            <a:schemeClr val="tx1"/>
                          </a:solidFill>
                          <a:effectLst/>
                          <a:latin typeface="Times New Roman" pitchFamily="18" charset="0"/>
                        </a:rPr>
                        <a:t>q</a:t>
                      </a:r>
                      <a:r>
                        <a:rPr kumimoji="0" lang="es-MX" sz="2800" b="0" i="0" u="none" strike="noStrike" cap="none" normalizeH="0" baseline="-25000" smtClean="0">
                          <a:ln>
                            <a:noFill/>
                          </a:ln>
                          <a:solidFill>
                            <a:schemeClr val="tx1"/>
                          </a:solidFill>
                          <a:effectLst/>
                          <a:latin typeface="Times New Roman" pitchFamily="18" charset="0"/>
                        </a:rPr>
                        <a:t>1</a:t>
                      </a:r>
                      <a:r>
                        <a:rPr kumimoji="0" lang="es-MX" sz="2800" b="0" i="0" u="none" strike="noStrike" cap="none" normalizeH="0" baseline="0" smtClean="0">
                          <a:ln>
                            <a:noFill/>
                          </a:ln>
                          <a:solidFill>
                            <a:schemeClr val="tx1"/>
                          </a:solidFill>
                          <a:effectLst/>
                          <a:latin typeface="Times New Roman" pitchFamily="18" charset="0"/>
                        </a:rPr>
                        <a:t>,a,R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800" b="0" i="0" u="none" strike="noStrike" cap="none" normalizeH="0" baseline="0" smtClean="0">
                          <a:ln>
                            <a:noFill/>
                          </a:ln>
                          <a:solidFill>
                            <a:schemeClr val="accent2"/>
                          </a:solidFill>
                          <a:effectLst/>
                          <a:latin typeface="Times New Roman" pitchFamily="18" charset="0"/>
                        </a:rPr>
                        <a:t>q</a:t>
                      </a:r>
                      <a:r>
                        <a:rPr kumimoji="0" lang="es-MX" sz="2800" b="0" i="0" u="none" strike="noStrike" cap="none" normalizeH="0" baseline="-25000" smtClean="0">
                          <a:ln>
                            <a:noFill/>
                          </a:ln>
                          <a:solidFill>
                            <a:schemeClr val="accent2"/>
                          </a:solidFill>
                          <a:effectLst/>
                          <a:latin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800" b="0" i="0" u="none" strike="noStrike" cap="none" normalizeH="0" baseline="0" smtClean="0">
                          <a:ln>
                            <a:noFill/>
                          </a:ln>
                          <a:solidFill>
                            <a:schemeClr val="tx1"/>
                          </a:solidFill>
                          <a:effectLst/>
                          <a:latin typeface="Times New Roman" pitchFamily="18" charset="0"/>
                        </a:rPr>
                        <a:t>q</a:t>
                      </a:r>
                      <a:r>
                        <a:rPr kumimoji="0" lang="es-MX" sz="2800" b="0" i="0" u="none" strike="noStrike" cap="none" normalizeH="0" baseline="-25000" smtClean="0">
                          <a:ln>
                            <a:noFill/>
                          </a:ln>
                          <a:solidFill>
                            <a:schemeClr val="tx1"/>
                          </a:solidFill>
                          <a:effectLst/>
                          <a:latin typeface="Times New Roman" pitchFamily="18" charset="0"/>
                        </a:rPr>
                        <a:t>2</a:t>
                      </a:r>
                      <a:r>
                        <a:rPr kumimoji="0" lang="es-MX" sz="2800" b="0" i="0" u="none" strike="noStrike" cap="none" normalizeH="0" baseline="0" smtClean="0">
                          <a:ln>
                            <a:noFill/>
                          </a:ln>
                          <a:solidFill>
                            <a:schemeClr val="tx1"/>
                          </a:solidFill>
                          <a:effectLst/>
                          <a:latin typeface="Times New Roman" pitchFamily="18" charset="0"/>
                        </a:rPr>
                        <a:t>,a,L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2800" b="0" i="0" u="none" strike="noStrike" cap="none" normalizeH="0" baseline="0" smtClean="0">
                          <a:ln>
                            <a:noFill/>
                          </a:ln>
                          <a:solidFill>
                            <a:schemeClr val="tx1"/>
                          </a:solidFill>
                          <a:effectLst/>
                          <a:latin typeface="Times New Roman" pitchFamily="18" charset="0"/>
                        </a:rPr>
                        <a:t>q</a:t>
                      </a:r>
                      <a:r>
                        <a:rPr kumimoji="0" lang="es-MX" sz="2800" b="0" i="0" u="none" strike="noStrike" cap="none" normalizeH="0" baseline="-25000" smtClean="0">
                          <a:ln>
                            <a:noFill/>
                          </a:ln>
                          <a:solidFill>
                            <a:schemeClr val="tx1"/>
                          </a:solidFill>
                          <a:effectLst/>
                          <a:latin typeface="Times New Roman" pitchFamily="18" charset="0"/>
                        </a:rPr>
                        <a:t>2</a:t>
                      </a:r>
                      <a:r>
                        <a:rPr kumimoji="0" lang="es-MX" sz="2800" b="0" i="0" u="none" strike="noStrike" cap="none" normalizeH="0" baseline="0" smtClean="0">
                          <a:ln>
                            <a:noFill/>
                          </a:ln>
                          <a:solidFill>
                            <a:schemeClr val="tx1"/>
                          </a:solidFill>
                          <a:effectLst/>
                          <a:latin typeface="Times New Roman" pitchFamily="18" charset="0"/>
                        </a:rPr>
                        <a:t>,b,L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6776" name="Text Box 40"/>
          <p:cNvSpPr txBox="1">
            <a:spLocks noChangeArrowheads="1"/>
          </p:cNvSpPr>
          <p:nvPr/>
        </p:nvSpPr>
        <p:spPr bwMode="auto">
          <a:xfrm>
            <a:off x="900113" y="2924175"/>
            <a:ext cx="7869237" cy="1552575"/>
          </a:xfrm>
          <a:prstGeom prst="rect">
            <a:avLst/>
          </a:prstGeom>
          <a:noFill/>
          <a:ln w="9525">
            <a:noFill/>
            <a:miter lim="800000"/>
            <a:headEnd/>
            <a:tailEnd/>
          </a:ln>
          <a:effectLst/>
        </p:spPr>
        <p:txBody>
          <a:bodyPr>
            <a:spAutoFit/>
          </a:bodyPr>
          <a:lstStyle/>
          <a:p>
            <a:r>
              <a:rPr lang="es-MX"/>
              <a:t>Una máquina de Turing puede representarse gráficamente por un diagrama de estados. </a:t>
            </a:r>
          </a:p>
          <a:p>
            <a:r>
              <a:rPr lang="es-MX" b="1"/>
              <a:t>Ejemplo</a:t>
            </a:r>
            <a:r>
              <a:rPr lang="es-MX"/>
              <a:t> (tabla anterior): Intercambia a’s y b’s en la cadena de entrada.</a:t>
            </a:r>
          </a:p>
        </p:txBody>
      </p:sp>
      <p:sp>
        <p:nvSpPr>
          <p:cNvPr id="116777" name="Oval 41"/>
          <p:cNvSpPr>
            <a:spLocks noChangeArrowheads="1"/>
          </p:cNvSpPr>
          <p:nvPr/>
        </p:nvSpPr>
        <p:spPr bwMode="auto">
          <a:xfrm>
            <a:off x="2698750" y="5372100"/>
            <a:ext cx="576263" cy="504825"/>
          </a:xfrm>
          <a:prstGeom prst="ellipse">
            <a:avLst/>
          </a:prstGeom>
          <a:noFill/>
          <a:ln w="9525">
            <a:solidFill>
              <a:schemeClr val="tx1"/>
            </a:solidFill>
            <a:round/>
            <a:headEnd/>
            <a:tailEnd/>
          </a:ln>
          <a:effectLst/>
        </p:spPr>
        <p:txBody>
          <a:bodyPr wrap="none" anchor="ctr"/>
          <a:lstStyle/>
          <a:p>
            <a:endParaRPr lang="en-US"/>
          </a:p>
        </p:txBody>
      </p:sp>
      <p:sp>
        <p:nvSpPr>
          <p:cNvPr id="116778" name="Oval 42"/>
          <p:cNvSpPr>
            <a:spLocks noChangeArrowheads="1"/>
          </p:cNvSpPr>
          <p:nvPr/>
        </p:nvSpPr>
        <p:spPr bwMode="auto">
          <a:xfrm>
            <a:off x="4787900" y="5372100"/>
            <a:ext cx="576263" cy="504825"/>
          </a:xfrm>
          <a:prstGeom prst="ellipse">
            <a:avLst/>
          </a:prstGeom>
          <a:noFill/>
          <a:ln w="9525">
            <a:solidFill>
              <a:schemeClr val="tx1"/>
            </a:solidFill>
            <a:round/>
            <a:headEnd/>
            <a:tailEnd/>
          </a:ln>
          <a:effectLst/>
        </p:spPr>
        <p:txBody>
          <a:bodyPr wrap="none" anchor="ctr"/>
          <a:lstStyle/>
          <a:p>
            <a:endParaRPr lang="en-US"/>
          </a:p>
        </p:txBody>
      </p:sp>
      <p:sp>
        <p:nvSpPr>
          <p:cNvPr id="116779" name="Oval 43"/>
          <p:cNvSpPr>
            <a:spLocks noChangeArrowheads="1"/>
          </p:cNvSpPr>
          <p:nvPr/>
        </p:nvSpPr>
        <p:spPr bwMode="auto">
          <a:xfrm>
            <a:off x="6731000" y="5372100"/>
            <a:ext cx="576263" cy="504825"/>
          </a:xfrm>
          <a:prstGeom prst="ellipse">
            <a:avLst/>
          </a:prstGeom>
          <a:noFill/>
          <a:ln w="9525">
            <a:solidFill>
              <a:schemeClr val="tx1"/>
            </a:solidFill>
            <a:round/>
            <a:headEnd/>
            <a:tailEnd/>
          </a:ln>
          <a:effectLst/>
        </p:spPr>
        <p:txBody>
          <a:bodyPr wrap="none" anchor="ctr"/>
          <a:lstStyle/>
          <a:p>
            <a:endParaRPr lang="en-US"/>
          </a:p>
        </p:txBody>
      </p:sp>
      <p:sp>
        <p:nvSpPr>
          <p:cNvPr id="116780" name="Line 44"/>
          <p:cNvSpPr>
            <a:spLocks noChangeShapeType="1"/>
          </p:cNvSpPr>
          <p:nvPr/>
        </p:nvSpPr>
        <p:spPr bwMode="auto">
          <a:xfrm>
            <a:off x="3275013" y="5661025"/>
            <a:ext cx="1512887" cy="0"/>
          </a:xfrm>
          <a:prstGeom prst="line">
            <a:avLst/>
          </a:prstGeom>
          <a:noFill/>
          <a:ln w="9525">
            <a:solidFill>
              <a:schemeClr val="tx1"/>
            </a:solidFill>
            <a:round/>
            <a:headEnd/>
            <a:tailEnd type="triangle" w="med" len="med"/>
          </a:ln>
          <a:effectLst/>
        </p:spPr>
        <p:txBody>
          <a:bodyPr/>
          <a:lstStyle/>
          <a:p>
            <a:endParaRPr lang="en-US"/>
          </a:p>
        </p:txBody>
      </p:sp>
      <p:sp>
        <p:nvSpPr>
          <p:cNvPr id="116781" name="Line 45"/>
          <p:cNvSpPr>
            <a:spLocks noChangeShapeType="1"/>
          </p:cNvSpPr>
          <p:nvPr/>
        </p:nvSpPr>
        <p:spPr bwMode="auto">
          <a:xfrm>
            <a:off x="5364163" y="5661025"/>
            <a:ext cx="1366837" cy="0"/>
          </a:xfrm>
          <a:prstGeom prst="line">
            <a:avLst/>
          </a:prstGeom>
          <a:noFill/>
          <a:ln w="9525">
            <a:solidFill>
              <a:schemeClr val="tx1"/>
            </a:solidFill>
            <a:round/>
            <a:headEnd/>
            <a:tailEnd type="triangle" w="med" len="med"/>
          </a:ln>
          <a:effectLst/>
        </p:spPr>
        <p:txBody>
          <a:bodyPr/>
          <a:lstStyle/>
          <a:p>
            <a:endParaRPr lang="en-US"/>
          </a:p>
        </p:txBody>
      </p:sp>
      <p:sp>
        <p:nvSpPr>
          <p:cNvPr id="116782" name="Line 46"/>
          <p:cNvSpPr>
            <a:spLocks noChangeShapeType="1"/>
          </p:cNvSpPr>
          <p:nvPr/>
        </p:nvSpPr>
        <p:spPr bwMode="auto">
          <a:xfrm flipV="1">
            <a:off x="5291138" y="5229225"/>
            <a:ext cx="215900" cy="215900"/>
          </a:xfrm>
          <a:prstGeom prst="line">
            <a:avLst/>
          </a:prstGeom>
          <a:noFill/>
          <a:ln w="9525">
            <a:solidFill>
              <a:schemeClr val="tx1"/>
            </a:solidFill>
            <a:round/>
            <a:headEnd/>
            <a:tailEnd/>
          </a:ln>
          <a:effectLst/>
        </p:spPr>
        <p:txBody>
          <a:bodyPr/>
          <a:lstStyle/>
          <a:p>
            <a:endParaRPr lang="en-US"/>
          </a:p>
        </p:txBody>
      </p:sp>
      <p:sp>
        <p:nvSpPr>
          <p:cNvPr id="116783" name="Line 47"/>
          <p:cNvSpPr>
            <a:spLocks noChangeShapeType="1"/>
          </p:cNvSpPr>
          <p:nvPr/>
        </p:nvSpPr>
        <p:spPr bwMode="auto">
          <a:xfrm flipH="1" flipV="1">
            <a:off x="5148263" y="5011738"/>
            <a:ext cx="358775" cy="217487"/>
          </a:xfrm>
          <a:prstGeom prst="line">
            <a:avLst/>
          </a:prstGeom>
          <a:noFill/>
          <a:ln w="9525">
            <a:solidFill>
              <a:schemeClr val="tx1"/>
            </a:solidFill>
            <a:round/>
            <a:headEnd/>
            <a:tailEnd/>
          </a:ln>
          <a:effectLst/>
        </p:spPr>
        <p:txBody>
          <a:bodyPr/>
          <a:lstStyle/>
          <a:p>
            <a:endParaRPr lang="en-US"/>
          </a:p>
        </p:txBody>
      </p:sp>
      <p:sp>
        <p:nvSpPr>
          <p:cNvPr id="116784" name="Line 48"/>
          <p:cNvSpPr>
            <a:spLocks noChangeShapeType="1"/>
          </p:cNvSpPr>
          <p:nvPr/>
        </p:nvSpPr>
        <p:spPr bwMode="auto">
          <a:xfrm flipH="1">
            <a:off x="5075238" y="5011738"/>
            <a:ext cx="73025" cy="360362"/>
          </a:xfrm>
          <a:prstGeom prst="line">
            <a:avLst/>
          </a:prstGeom>
          <a:noFill/>
          <a:ln w="9525">
            <a:solidFill>
              <a:schemeClr val="tx1"/>
            </a:solidFill>
            <a:round/>
            <a:headEnd/>
            <a:tailEnd type="triangle" w="med" len="med"/>
          </a:ln>
          <a:effectLst/>
        </p:spPr>
        <p:txBody>
          <a:bodyPr/>
          <a:lstStyle/>
          <a:p>
            <a:endParaRPr lang="en-US"/>
          </a:p>
        </p:txBody>
      </p:sp>
      <p:sp>
        <p:nvSpPr>
          <p:cNvPr id="116785" name="Line 49"/>
          <p:cNvSpPr>
            <a:spLocks noChangeShapeType="1"/>
          </p:cNvSpPr>
          <p:nvPr/>
        </p:nvSpPr>
        <p:spPr bwMode="auto">
          <a:xfrm flipV="1">
            <a:off x="7235825" y="5229225"/>
            <a:ext cx="215900" cy="215900"/>
          </a:xfrm>
          <a:prstGeom prst="line">
            <a:avLst/>
          </a:prstGeom>
          <a:noFill/>
          <a:ln w="9525">
            <a:solidFill>
              <a:schemeClr val="tx1"/>
            </a:solidFill>
            <a:round/>
            <a:headEnd/>
            <a:tailEnd/>
          </a:ln>
          <a:effectLst/>
        </p:spPr>
        <p:txBody>
          <a:bodyPr/>
          <a:lstStyle/>
          <a:p>
            <a:endParaRPr lang="en-US"/>
          </a:p>
        </p:txBody>
      </p:sp>
      <p:sp>
        <p:nvSpPr>
          <p:cNvPr id="116786" name="Line 50"/>
          <p:cNvSpPr>
            <a:spLocks noChangeShapeType="1"/>
          </p:cNvSpPr>
          <p:nvPr/>
        </p:nvSpPr>
        <p:spPr bwMode="auto">
          <a:xfrm flipH="1" flipV="1">
            <a:off x="7164388" y="5084763"/>
            <a:ext cx="287337" cy="144462"/>
          </a:xfrm>
          <a:prstGeom prst="line">
            <a:avLst/>
          </a:prstGeom>
          <a:noFill/>
          <a:ln w="9525">
            <a:solidFill>
              <a:schemeClr val="tx1"/>
            </a:solidFill>
            <a:round/>
            <a:headEnd/>
            <a:tailEnd/>
          </a:ln>
          <a:effectLst/>
        </p:spPr>
        <p:txBody>
          <a:bodyPr/>
          <a:lstStyle/>
          <a:p>
            <a:endParaRPr lang="en-US"/>
          </a:p>
        </p:txBody>
      </p:sp>
      <p:sp>
        <p:nvSpPr>
          <p:cNvPr id="116787" name="Line 51"/>
          <p:cNvSpPr>
            <a:spLocks noChangeShapeType="1"/>
          </p:cNvSpPr>
          <p:nvPr/>
        </p:nvSpPr>
        <p:spPr bwMode="auto">
          <a:xfrm flipH="1">
            <a:off x="7091363" y="5084763"/>
            <a:ext cx="73025" cy="287337"/>
          </a:xfrm>
          <a:prstGeom prst="line">
            <a:avLst/>
          </a:prstGeom>
          <a:noFill/>
          <a:ln w="9525">
            <a:solidFill>
              <a:schemeClr val="tx1"/>
            </a:solidFill>
            <a:round/>
            <a:headEnd/>
            <a:tailEnd type="triangle" w="med" len="med"/>
          </a:ln>
          <a:effectLst/>
        </p:spPr>
        <p:txBody>
          <a:bodyPr/>
          <a:lstStyle/>
          <a:p>
            <a:endParaRPr lang="en-US"/>
          </a:p>
        </p:txBody>
      </p:sp>
      <p:sp>
        <p:nvSpPr>
          <p:cNvPr id="116788" name="Text Box 52"/>
          <p:cNvSpPr txBox="1">
            <a:spLocks noChangeArrowheads="1"/>
          </p:cNvSpPr>
          <p:nvPr/>
        </p:nvSpPr>
        <p:spPr bwMode="auto">
          <a:xfrm>
            <a:off x="3614738" y="5273675"/>
            <a:ext cx="765175" cy="336550"/>
          </a:xfrm>
          <a:prstGeom prst="rect">
            <a:avLst/>
          </a:prstGeom>
          <a:noFill/>
          <a:ln w="9525">
            <a:noFill/>
            <a:miter lim="800000"/>
            <a:headEnd/>
            <a:tailEnd/>
          </a:ln>
          <a:effectLst/>
        </p:spPr>
        <p:txBody>
          <a:bodyPr wrap="none">
            <a:spAutoFit/>
          </a:bodyPr>
          <a:lstStyle/>
          <a:p>
            <a:r>
              <a:rPr lang="es-MX" sz="1600" i="1"/>
              <a:t>B/B   R</a:t>
            </a:r>
          </a:p>
        </p:txBody>
      </p:sp>
      <p:sp>
        <p:nvSpPr>
          <p:cNvPr id="116789" name="Text Box 53"/>
          <p:cNvSpPr txBox="1">
            <a:spLocks noChangeArrowheads="1"/>
          </p:cNvSpPr>
          <p:nvPr/>
        </p:nvSpPr>
        <p:spPr bwMode="auto">
          <a:xfrm>
            <a:off x="5795963" y="5300663"/>
            <a:ext cx="754062" cy="336550"/>
          </a:xfrm>
          <a:prstGeom prst="rect">
            <a:avLst/>
          </a:prstGeom>
          <a:noFill/>
          <a:ln w="9525">
            <a:noFill/>
            <a:miter lim="800000"/>
            <a:headEnd/>
            <a:tailEnd/>
          </a:ln>
          <a:effectLst/>
        </p:spPr>
        <p:txBody>
          <a:bodyPr wrap="none">
            <a:spAutoFit/>
          </a:bodyPr>
          <a:lstStyle/>
          <a:p>
            <a:r>
              <a:rPr lang="es-MX" sz="1600" i="1"/>
              <a:t>B/B   L</a:t>
            </a:r>
          </a:p>
        </p:txBody>
      </p:sp>
      <p:sp>
        <p:nvSpPr>
          <p:cNvPr id="116790" name="Text Box 54"/>
          <p:cNvSpPr txBox="1">
            <a:spLocks noChangeArrowheads="1"/>
          </p:cNvSpPr>
          <p:nvPr/>
        </p:nvSpPr>
        <p:spPr bwMode="auto">
          <a:xfrm>
            <a:off x="4859338" y="4437063"/>
            <a:ext cx="720725" cy="336550"/>
          </a:xfrm>
          <a:prstGeom prst="rect">
            <a:avLst/>
          </a:prstGeom>
          <a:noFill/>
          <a:ln w="9525">
            <a:noFill/>
            <a:miter lim="800000"/>
            <a:headEnd/>
            <a:tailEnd/>
          </a:ln>
          <a:effectLst/>
        </p:spPr>
        <p:txBody>
          <a:bodyPr wrap="none">
            <a:spAutoFit/>
          </a:bodyPr>
          <a:lstStyle/>
          <a:p>
            <a:r>
              <a:rPr lang="es-MX" sz="1600" i="1"/>
              <a:t>a/b   R</a:t>
            </a:r>
          </a:p>
        </p:txBody>
      </p:sp>
      <p:sp>
        <p:nvSpPr>
          <p:cNvPr id="116791" name="Text Box 55"/>
          <p:cNvSpPr txBox="1">
            <a:spLocks noChangeArrowheads="1"/>
          </p:cNvSpPr>
          <p:nvPr/>
        </p:nvSpPr>
        <p:spPr bwMode="auto">
          <a:xfrm>
            <a:off x="4859338" y="4652963"/>
            <a:ext cx="720725" cy="336550"/>
          </a:xfrm>
          <a:prstGeom prst="rect">
            <a:avLst/>
          </a:prstGeom>
          <a:noFill/>
          <a:ln w="9525">
            <a:noFill/>
            <a:miter lim="800000"/>
            <a:headEnd/>
            <a:tailEnd/>
          </a:ln>
          <a:effectLst/>
        </p:spPr>
        <p:txBody>
          <a:bodyPr wrap="none">
            <a:spAutoFit/>
          </a:bodyPr>
          <a:lstStyle/>
          <a:p>
            <a:r>
              <a:rPr lang="es-MX" sz="1600" i="1"/>
              <a:t>b/a   R</a:t>
            </a:r>
          </a:p>
        </p:txBody>
      </p:sp>
      <p:sp>
        <p:nvSpPr>
          <p:cNvPr id="116792" name="Text Box 56"/>
          <p:cNvSpPr txBox="1">
            <a:spLocks noChangeArrowheads="1"/>
          </p:cNvSpPr>
          <p:nvPr/>
        </p:nvSpPr>
        <p:spPr bwMode="auto">
          <a:xfrm>
            <a:off x="6804025" y="4795838"/>
            <a:ext cx="709613" cy="336550"/>
          </a:xfrm>
          <a:prstGeom prst="rect">
            <a:avLst/>
          </a:prstGeom>
          <a:noFill/>
          <a:ln w="9525">
            <a:noFill/>
            <a:miter lim="800000"/>
            <a:headEnd/>
            <a:tailEnd/>
          </a:ln>
          <a:effectLst/>
        </p:spPr>
        <p:txBody>
          <a:bodyPr wrap="none">
            <a:spAutoFit/>
          </a:bodyPr>
          <a:lstStyle/>
          <a:p>
            <a:r>
              <a:rPr lang="es-MX" sz="1600" i="1"/>
              <a:t>b/b   L</a:t>
            </a:r>
          </a:p>
        </p:txBody>
      </p:sp>
      <p:sp>
        <p:nvSpPr>
          <p:cNvPr id="116793" name="Text Box 57"/>
          <p:cNvSpPr txBox="1">
            <a:spLocks noChangeArrowheads="1"/>
          </p:cNvSpPr>
          <p:nvPr/>
        </p:nvSpPr>
        <p:spPr bwMode="auto">
          <a:xfrm>
            <a:off x="6804025" y="4579938"/>
            <a:ext cx="709613" cy="336550"/>
          </a:xfrm>
          <a:prstGeom prst="rect">
            <a:avLst/>
          </a:prstGeom>
          <a:noFill/>
          <a:ln w="9525">
            <a:noFill/>
            <a:miter lim="800000"/>
            <a:headEnd/>
            <a:tailEnd/>
          </a:ln>
          <a:effectLst/>
        </p:spPr>
        <p:txBody>
          <a:bodyPr wrap="none">
            <a:spAutoFit/>
          </a:bodyPr>
          <a:lstStyle/>
          <a:p>
            <a:r>
              <a:rPr lang="es-MX" sz="1600" i="1"/>
              <a:t>a/a   L</a:t>
            </a:r>
          </a:p>
        </p:txBody>
      </p:sp>
      <p:sp>
        <p:nvSpPr>
          <p:cNvPr id="116794" name="Line 58"/>
          <p:cNvSpPr>
            <a:spLocks noChangeShapeType="1"/>
          </p:cNvSpPr>
          <p:nvPr/>
        </p:nvSpPr>
        <p:spPr bwMode="auto">
          <a:xfrm flipH="1" flipV="1">
            <a:off x="2555875" y="5445125"/>
            <a:ext cx="142875" cy="142875"/>
          </a:xfrm>
          <a:prstGeom prst="line">
            <a:avLst/>
          </a:prstGeom>
          <a:noFill/>
          <a:ln w="9525">
            <a:solidFill>
              <a:schemeClr val="tx1"/>
            </a:solidFill>
            <a:round/>
            <a:headEnd/>
            <a:tailEnd/>
          </a:ln>
          <a:effectLst/>
        </p:spPr>
        <p:txBody>
          <a:bodyPr/>
          <a:lstStyle/>
          <a:p>
            <a:endParaRPr lang="en-US"/>
          </a:p>
        </p:txBody>
      </p:sp>
      <p:sp>
        <p:nvSpPr>
          <p:cNvPr id="116795" name="Line 59"/>
          <p:cNvSpPr>
            <a:spLocks noChangeShapeType="1"/>
          </p:cNvSpPr>
          <p:nvPr/>
        </p:nvSpPr>
        <p:spPr bwMode="auto">
          <a:xfrm flipH="1">
            <a:off x="2555875" y="5588000"/>
            <a:ext cx="142875" cy="144463"/>
          </a:xfrm>
          <a:prstGeom prst="line">
            <a:avLst/>
          </a:prstGeom>
          <a:noFill/>
          <a:ln w="9525">
            <a:solidFill>
              <a:schemeClr val="tx1"/>
            </a:solidFill>
            <a:round/>
            <a:headEnd/>
            <a:tailEnd/>
          </a:ln>
          <a:effectLst/>
        </p:spPr>
        <p:txBody>
          <a:bodyPr/>
          <a:lstStyle/>
          <a:p>
            <a:endParaRPr lang="en-US"/>
          </a:p>
        </p:txBody>
      </p:sp>
      <p:sp>
        <p:nvSpPr>
          <p:cNvPr id="116796" name="Text Box 60"/>
          <p:cNvSpPr txBox="1">
            <a:spLocks noChangeArrowheads="1"/>
          </p:cNvSpPr>
          <p:nvPr/>
        </p:nvSpPr>
        <p:spPr bwMode="auto">
          <a:xfrm>
            <a:off x="2751138" y="5489575"/>
            <a:ext cx="355600" cy="336550"/>
          </a:xfrm>
          <a:prstGeom prst="rect">
            <a:avLst/>
          </a:prstGeom>
          <a:noFill/>
          <a:ln w="9525">
            <a:noFill/>
            <a:miter lim="800000"/>
            <a:headEnd/>
            <a:tailEnd/>
          </a:ln>
          <a:effectLst/>
        </p:spPr>
        <p:txBody>
          <a:bodyPr wrap="none">
            <a:spAutoFit/>
          </a:bodyPr>
          <a:lstStyle/>
          <a:p>
            <a:r>
              <a:rPr lang="es-MX" sz="1600"/>
              <a:t>q</a:t>
            </a:r>
            <a:r>
              <a:rPr lang="es-MX" sz="1600" baseline="-25000"/>
              <a:t>0</a:t>
            </a:r>
          </a:p>
        </p:txBody>
      </p:sp>
      <p:sp>
        <p:nvSpPr>
          <p:cNvPr id="116797" name="Text Box 61"/>
          <p:cNvSpPr txBox="1">
            <a:spLocks noChangeArrowheads="1"/>
          </p:cNvSpPr>
          <p:nvPr/>
        </p:nvSpPr>
        <p:spPr bwMode="auto">
          <a:xfrm>
            <a:off x="4859338" y="5445125"/>
            <a:ext cx="355600" cy="336550"/>
          </a:xfrm>
          <a:prstGeom prst="rect">
            <a:avLst/>
          </a:prstGeom>
          <a:noFill/>
          <a:ln w="9525">
            <a:noFill/>
            <a:miter lim="800000"/>
            <a:headEnd/>
            <a:tailEnd/>
          </a:ln>
          <a:effectLst/>
        </p:spPr>
        <p:txBody>
          <a:bodyPr wrap="none">
            <a:spAutoFit/>
          </a:bodyPr>
          <a:lstStyle/>
          <a:p>
            <a:r>
              <a:rPr lang="es-MX" sz="1600"/>
              <a:t>q</a:t>
            </a:r>
            <a:r>
              <a:rPr lang="es-MX" sz="1600" baseline="-25000"/>
              <a:t>1</a:t>
            </a:r>
          </a:p>
        </p:txBody>
      </p:sp>
      <p:sp>
        <p:nvSpPr>
          <p:cNvPr id="116798" name="Text Box 62"/>
          <p:cNvSpPr txBox="1">
            <a:spLocks noChangeArrowheads="1"/>
          </p:cNvSpPr>
          <p:nvPr/>
        </p:nvSpPr>
        <p:spPr bwMode="auto">
          <a:xfrm>
            <a:off x="6875463" y="5445125"/>
            <a:ext cx="355600" cy="336550"/>
          </a:xfrm>
          <a:prstGeom prst="rect">
            <a:avLst/>
          </a:prstGeom>
          <a:noFill/>
          <a:ln w="9525">
            <a:noFill/>
            <a:miter lim="800000"/>
            <a:headEnd/>
            <a:tailEnd/>
          </a:ln>
          <a:effectLst/>
        </p:spPr>
        <p:txBody>
          <a:bodyPr wrap="none">
            <a:spAutoFit/>
          </a:bodyPr>
          <a:lstStyle/>
          <a:p>
            <a:r>
              <a:rPr lang="es-MX" sz="1600"/>
              <a:t>q</a:t>
            </a:r>
            <a:r>
              <a:rPr lang="es-MX" sz="1600" baseline="-25000"/>
              <a:t>2</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980728"/>
            <a:ext cx="8640960" cy="4893647"/>
          </a:xfrm>
          <a:prstGeom prst="rect">
            <a:avLst/>
          </a:prstGeom>
        </p:spPr>
        <p:txBody>
          <a:bodyPr wrap="square">
            <a:spAutoFit/>
          </a:bodyPr>
          <a:lstStyle/>
          <a:p>
            <a:r>
              <a:rPr lang="es-ES" b="1" dirty="0" smtClean="0"/>
              <a:t>Expresión regular</a:t>
            </a:r>
            <a:r>
              <a:rPr lang="es-ES" dirty="0" smtClean="0"/>
              <a:t>: Describen de manera declarativa las</a:t>
            </a:r>
          </a:p>
          <a:p>
            <a:r>
              <a:rPr lang="es-ES" dirty="0" smtClean="0"/>
              <a:t>cadenas aceptables o pertenecientes a un lenguaje regular.</a:t>
            </a:r>
          </a:p>
          <a:p>
            <a:endParaRPr lang="es-ES" b="1" dirty="0" smtClean="0"/>
          </a:p>
          <a:p>
            <a:r>
              <a:rPr lang="es-ES" b="1" dirty="0" smtClean="0"/>
              <a:t>Autómatas</a:t>
            </a:r>
            <a:r>
              <a:rPr lang="es-ES" dirty="0" smtClean="0"/>
              <a:t>: Mecanismos o máquinas abstractas que son</a:t>
            </a:r>
          </a:p>
          <a:p>
            <a:r>
              <a:rPr lang="es-ES" dirty="0" smtClean="0"/>
              <a:t>dispositivos teóricos capaces de recibir, procesar y transmitir</a:t>
            </a:r>
          </a:p>
          <a:p>
            <a:r>
              <a:rPr lang="es-ES" dirty="0" smtClean="0"/>
              <a:t>información (cadenas de un lenguaje).</a:t>
            </a:r>
          </a:p>
          <a:p>
            <a:pPr lvl="1"/>
            <a:r>
              <a:rPr lang="en-US" dirty="0" err="1" smtClean="0"/>
              <a:t>Modelo</a:t>
            </a:r>
            <a:r>
              <a:rPr lang="en-US" dirty="0" smtClean="0"/>
              <a:t> </a:t>
            </a:r>
            <a:r>
              <a:rPr lang="en-US" dirty="0"/>
              <a:t>de </a:t>
            </a:r>
            <a:r>
              <a:rPr lang="en-US" dirty="0" err="1"/>
              <a:t>computación</a:t>
            </a:r>
            <a:endParaRPr lang="en-US" dirty="0"/>
          </a:p>
          <a:p>
            <a:pPr lvl="1"/>
            <a:r>
              <a:rPr lang="en-US" dirty="0" err="1" smtClean="0"/>
              <a:t>Maquina</a:t>
            </a:r>
            <a:r>
              <a:rPr lang="en-US" dirty="0" smtClean="0"/>
              <a:t> </a:t>
            </a:r>
            <a:r>
              <a:rPr lang="en-US" dirty="0"/>
              <a:t>de </a:t>
            </a:r>
            <a:r>
              <a:rPr lang="en-US" dirty="0" err="1" smtClean="0"/>
              <a:t>estados</a:t>
            </a:r>
            <a:endParaRPr lang="en-US" dirty="0" smtClean="0"/>
          </a:p>
          <a:p>
            <a:pPr lvl="1"/>
            <a:r>
              <a:rPr lang="es-ES" dirty="0" smtClean="0"/>
              <a:t>El </a:t>
            </a:r>
            <a:r>
              <a:rPr lang="es-ES" dirty="0"/>
              <a:t>funcionamiento de la máquina se basa en transiciones de estados</a:t>
            </a:r>
          </a:p>
          <a:p>
            <a:pPr lvl="1"/>
            <a:r>
              <a:rPr lang="es-ES" dirty="0" smtClean="0"/>
              <a:t>Las </a:t>
            </a:r>
            <a:r>
              <a:rPr lang="es-ES" dirty="0"/>
              <a:t>transiciones están provocadas por la lectura de los símbolos de entrada</a:t>
            </a:r>
          </a:p>
          <a:p>
            <a:endParaRPr lang="es-ES" dirty="0" smtClean="0"/>
          </a:p>
        </p:txBody>
      </p:sp>
      <p:sp>
        <p:nvSpPr>
          <p:cNvPr id="4" name="Rectangle 2"/>
          <p:cNvSpPr txBox="1">
            <a:spLocks noChangeArrowheads="1"/>
          </p:cNvSpPr>
          <p:nvPr/>
        </p:nvSpPr>
        <p:spPr>
          <a:xfrm>
            <a:off x="467544" y="332656"/>
            <a:ext cx="8424936" cy="500608"/>
          </a:xfrm>
          <a:prstGeom prst="rect">
            <a:avLst/>
          </a:prstGeom>
        </p:spPr>
        <p:txBody>
          <a:bodyPr vert="horz" anchor="b">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MX" sz="3300" dirty="0" smtClean="0">
                <a:solidFill>
                  <a:schemeClr val="accent3">
                    <a:shade val="75000"/>
                  </a:schemeClr>
                </a:solidFill>
                <a:latin typeface="+mj-lt"/>
                <a:ea typeface="+mj-ea"/>
                <a:cs typeface="+mj-cs"/>
              </a:rPr>
              <a:t>LENGUAJES</a:t>
            </a:r>
            <a:endParaRPr kumimoji="0" lang="es-ES" sz="3300" b="0" u="none" strike="noStrike" kern="1200" cap="none" spc="0" normalizeH="0" baseline="0" noProof="0" dirty="0">
              <a:ln>
                <a:noFill/>
              </a:ln>
              <a:solidFill>
                <a:schemeClr val="accent3">
                  <a:shade val="75000"/>
                </a:schemeClr>
              </a:solidFill>
              <a:effectLst/>
              <a:uLnTx/>
              <a:uFillTx/>
              <a:latin typeface="+mj-lt"/>
              <a:ea typeface="+mj-ea"/>
              <a:cs typeface="+mj-cs"/>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Text Box 4"/>
          <p:cNvSpPr txBox="1">
            <a:spLocks noChangeArrowheads="1"/>
          </p:cNvSpPr>
          <p:nvPr/>
        </p:nvSpPr>
        <p:spPr bwMode="auto">
          <a:xfrm>
            <a:off x="755650" y="620713"/>
            <a:ext cx="7920038" cy="1917700"/>
          </a:xfrm>
          <a:prstGeom prst="rect">
            <a:avLst/>
          </a:prstGeom>
          <a:noFill/>
          <a:ln w="9525">
            <a:noFill/>
            <a:miter lim="800000"/>
            <a:headEnd/>
            <a:tailEnd/>
          </a:ln>
          <a:effectLst/>
        </p:spPr>
        <p:txBody>
          <a:bodyPr>
            <a:spAutoFit/>
          </a:bodyPr>
          <a:lstStyle/>
          <a:p>
            <a:r>
              <a:rPr lang="es-MX" b="1"/>
              <a:t>Ejemplo:</a:t>
            </a:r>
            <a:r>
              <a:rPr lang="es-MX"/>
              <a:t> La siguiente Máquina de Turing con alfabeto de entrada {a,b} produce una copia de la cadena de entrada. Esto quiere decir que una computación que comienza con la cinta teniendo la forma </a:t>
            </a:r>
            <a:r>
              <a:rPr lang="es-MX" i="1"/>
              <a:t>BuB</a:t>
            </a:r>
            <a:r>
              <a:rPr lang="es-MX"/>
              <a:t> termina con la cinta </a:t>
            </a:r>
            <a:r>
              <a:rPr lang="es-MX" i="1"/>
              <a:t>BuBuB.</a:t>
            </a:r>
          </a:p>
          <a:p>
            <a:endParaRPr lang="es-MX" i="1"/>
          </a:p>
        </p:txBody>
      </p:sp>
      <p:grpSp>
        <p:nvGrpSpPr>
          <p:cNvPr id="117852" name="Group 92"/>
          <p:cNvGrpSpPr>
            <a:grpSpLocks/>
          </p:cNvGrpSpPr>
          <p:nvPr/>
        </p:nvGrpSpPr>
        <p:grpSpPr bwMode="auto">
          <a:xfrm>
            <a:off x="755650" y="2636838"/>
            <a:ext cx="7977188" cy="3313112"/>
            <a:chOff x="657" y="1661"/>
            <a:chExt cx="5025" cy="2087"/>
          </a:xfrm>
        </p:grpSpPr>
        <p:sp>
          <p:nvSpPr>
            <p:cNvPr id="117766" name="Oval 6"/>
            <p:cNvSpPr>
              <a:spLocks noChangeArrowheads="1"/>
            </p:cNvSpPr>
            <p:nvPr/>
          </p:nvSpPr>
          <p:spPr bwMode="auto">
            <a:xfrm>
              <a:off x="1247" y="2659"/>
              <a:ext cx="363" cy="318"/>
            </a:xfrm>
            <a:prstGeom prst="ellipse">
              <a:avLst/>
            </a:prstGeom>
            <a:noFill/>
            <a:ln w="9525">
              <a:solidFill>
                <a:schemeClr val="tx1"/>
              </a:solidFill>
              <a:round/>
              <a:headEnd/>
              <a:tailEnd/>
            </a:ln>
            <a:effectLst/>
          </p:spPr>
          <p:txBody>
            <a:bodyPr wrap="none" anchor="ctr"/>
            <a:lstStyle/>
            <a:p>
              <a:endParaRPr lang="en-US"/>
            </a:p>
          </p:txBody>
        </p:sp>
        <p:sp>
          <p:nvSpPr>
            <p:cNvPr id="117767" name="Oval 7"/>
            <p:cNvSpPr>
              <a:spLocks noChangeArrowheads="1"/>
            </p:cNvSpPr>
            <p:nvPr/>
          </p:nvSpPr>
          <p:spPr bwMode="auto">
            <a:xfrm>
              <a:off x="2154" y="2659"/>
              <a:ext cx="363" cy="318"/>
            </a:xfrm>
            <a:prstGeom prst="ellipse">
              <a:avLst/>
            </a:prstGeom>
            <a:noFill/>
            <a:ln w="9525">
              <a:solidFill>
                <a:schemeClr val="tx1"/>
              </a:solidFill>
              <a:round/>
              <a:headEnd/>
              <a:tailEnd/>
            </a:ln>
            <a:effectLst/>
          </p:spPr>
          <p:txBody>
            <a:bodyPr wrap="none" anchor="ctr"/>
            <a:lstStyle/>
            <a:p>
              <a:endParaRPr lang="en-US"/>
            </a:p>
          </p:txBody>
        </p:sp>
        <p:sp>
          <p:nvSpPr>
            <p:cNvPr id="117768" name="Oval 8"/>
            <p:cNvSpPr>
              <a:spLocks noChangeArrowheads="1"/>
            </p:cNvSpPr>
            <p:nvPr/>
          </p:nvSpPr>
          <p:spPr bwMode="auto">
            <a:xfrm>
              <a:off x="2925" y="3249"/>
              <a:ext cx="363" cy="318"/>
            </a:xfrm>
            <a:prstGeom prst="ellipse">
              <a:avLst/>
            </a:prstGeom>
            <a:noFill/>
            <a:ln w="9525">
              <a:solidFill>
                <a:schemeClr val="tx1"/>
              </a:solidFill>
              <a:round/>
              <a:headEnd/>
              <a:tailEnd/>
            </a:ln>
            <a:effectLst/>
          </p:spPr>
          <p:txBody>
            <a:bodyPr wrap="none" anchor="ctr"/>
            <a:lstStyle/>
            <a:p>
              <a:endParaRPr lang="en-US"/>
            </a:p>
          </p:txBody>
        </p:sp>
        <p:sp>
          <p:nvSpPr>
            <p:cNvPr id="117769" name="Oval 9"/>
            <p:cNvSpPr>
              <a:spLocks noChangeArrowheads="1"/>
            </p:cNvSpPr>
            <p:nvPr/>
          </p:nvSpPr>
          <p:spPr bwMode="auto">
            <a:xfrm>
              <a:off x="2925" y="2160"/>
              <a:ext cx="363" cy="318"/>
            </a:xfrm>
            <a:prstGeom prst="ellipse">
              <a:avLst/>
            </a:prstGeom>
            <a:noFill/>
            <a:ln w="9525">
              <a:solidFill>
                <a:schemeClr val="tx1"/>
              </a:solidFill>
              <a:round/>
              <a:headEnd/>
              <a:tailEnd/>
            </a:ln>
            <a:effectLst/>
          </p:spPr>
          <p:txBody>
            <a:bodyPr wrap="none" anchor="ctr"/>
            <a:lstStyle/>
            <a:p>
              <a:endParaRPr lang="en-US"/>
            </a:p>
          </p:txBody>
        </p:sp>
        <p:sp>
          <p:nvSpPr>
            <p:cNvPr id="117770" name="Oval 10"/>
            <p:cNvSpPr>
              <a:spLocks noChangeArrowheads="1"/>
            </p:cNvSpPr>
            <p:nvPr/>
          </p:nvSpPr>
          <p:spPr bwMode="auto">
            <a:xfrm>
              <a:off x="3923" y="2160"/>
              <a:ext cx="363" cy="318"/>
            </a:xfrm>
            <a:prstGeom prst="ellipse">
              <a:avLst/>
            </a:prstGeom>
            <a:noFill/>
            <a:ln w="9525">
              <a:solidFill>
                <a:schemeClr val="tx1"/>
              </a:solidFill>
              <a:round/>
              <a:headEnd/>
              <a:tailEnd/>
            </a:ln>
            <a:effectLst/>
          </p:spPr>
          <p:txBody>
            <a:bodyPr wrap="none" anchor="ctr"/>
            <a:lstStyle/>
            <a:p>
              <a:endParaRPr lang="en-US"/>
            </a:p>
          </p:txBody>
        </p:sp>
        <p:sp>
          <p:nvSpPr>
            <p:cNvPr id="117771" name="Oval 11"/>
            <p:cNvSpPr>
              <a:spLocks noChangeArrowheads="1"/>
            </p:cNvSpPr>
            <p:nvPr/>
          </p:nvSpPr>
          <p:spPr bwMode="auto">
            <a:xfrm>
              <a:off x="3923" y="3249"/>
              <a:ext cx="363" cy="318"/>
            </a:xfrm>
            <a:prstGeom prst="ellipse">
              <a:avLst/>
            </a:prstGeom>
            <a:noFill/>
            <a:ln w="9525">
              <a:solidFill>
                <a:schemeClr val="tx1"/>
              </a:solidFill>
              <a:round/>
              <a:headEnd/>
              <a:tailEnd/>
            </a:ln>
            <a:effectLst/>
          </p:spPr>
          <p:txBody>
            <a:bodyPr wrap="none" anchor="ctr"/>
            <a:lstStyle/>
            <a:p>
              <a:endParaRPr lang="en-US"/>
            </a:p>
          </p:txBody>
        </p:sp>
        <p:sp>
          <p:nvSpPr>
            <p:cNvPr id="117772" name="Oval 12"/>
            <p:cNvSpPr>
              <a:spLocks noChangeArrowheads="1"/>
            </p:cNvSpPr>
            <p:nvPr/>
          </p:nvSpPr>
          <p:spPr bwMode="auto">
            <a:xfrm>
              <a:off x="4740" y="2704"/>
              <a:ext cx="363" cy="318"/>
            </a:xfrm>
            <a:prstGeom prst="ellipse">
              <a:avLst/>
            </a:prstGeom>
            <a:noFill/>
            <a:ln w="9525">
              <a:solidFill>
                <a:schemeClr val="tx1"/>
              </a:solidFill>
              <a:round/>
              <a:headEnd/>
              <a:tailEnd/>
            </a:ln>
            <a:effectLst/>
          </p:spPr>
          <p:txBody>
            <a:bodyPr wrap="none" anchor="ctr"/>
            <a:lstStyle/>
            <a:p>
              <a:endParaRPr lang="en-US"/>
            </a:p>
          </p:txBody>
        </p:sp>
        <p:sp>
          <p:nvSpPr>
            <p:cNvPr id="117773" name="Oval 13"/>
            <p:cNvSpPr>
              <a:spLocks noChangeArrowheads="1"/>
            </p:cNvSpPr>
            <p:nvPr/>
          </p:nvSpPr>
          <p:spPr bwMode="auto">
            <a:xfrm>
              <a:off x="2154" y="3430"/>
              <a:ext cx="363" cy="318"/>
            </a:xfrm>
            <a:prstGeom prst="ellipse">
              <a:avLst/>
            </a:prstGeom>
            <a:noFill/>
            <a:ln w="9525">
              <a:solidFill>
                <a:schemeClr val="tx1"/>
              </a:solidFill>
              <a:round/>
              <a:headEnd/>
              <a:tailEnd/>
            </a:ln>
            <a:effectLst/>
          </p:spPr>
          <p:txBody>
            <a:bodyPr wrap="none" anchor="ctr"/>
            <a:lstStyle/>
            <a:p>
              <a:endParaRPr lang="en-US"/>
            </a:p>
          </p:txBody>
        </p:sp>
        <p:sp>
          <p:nvSpPr>
            <p:cNvPr id="117774" name="Line 14"/>
            <p:cNvSpPr>
              <a:spLocks noChangeShapeType="1"/>
            </p:cNvSpPr>
            <p:nvPr/>
          </p:nvSpPr>
          <p:spPr bwMode="auto">
            <a:xfrm>
              <a:off x="1610" y="2840"/>
              <a:ext cx="544" cy="0"/>
            </a:xfrm>
            <a:prstGeom prst="line">
              <a:avLst/>
            </a:prstGeom>
            <a:noFill/>
            <a:ln w="9525">
              <a:solidFill>
                <a:schemeClr val="tx1"/>
              </a:solidFill>
              <a:round/>
              <a:headEnd/>
              <a:tailEnd type="triangle" w="med" len="med"/>
            </a:ln>
            <a:effectLst/>
          </p:spPr>
          <p:txBody>
            <a:bodyPr/>
            <a:lstStyle/>
            <a:p>
              <a:endParaRPr lang="en-US"/>
            </a:p>
          </p:txBody>
        </p:sp>
        <p:sp>
          <p:nvSpPr>
            <p:cNvPr id="117775" name="Line 15"/>
            <p:cNvSpPr>
              <a:spLocks noChangeShapeType="1"/>
            </p:cNvSpPr>
            <p:nvPr/>
          </p:nvSpPr>
          <p:spPr bwMode="auto">
            <a:xfrm flipV="1">
              <a:off x="2472" y="2432"/>
              <a:ext cx="499" cy="272"/>
            </a:xfrm>
            <a:prstGeom prst="line">
              <a:avLst/>
            </a:prstGeom>
            <a:noFill/>
            <a:ln w="9525">
              <a:solidFill>
                <a:schemeClr val="tx1"/>
              </a:solidFill>
              <a:round/>
              <a:headEnd/>
              <a:tailEnd type="triangle" w="med" len="med"/>
            </a:ln>
            <a:effectLst/>
          </p:spPr>
          <p:txBody>
            <a:bodyPr/>
            <a:lstStyle/>
            <a:p>
              <a:endParaRPr lang="en-US"/>
            </a:p>
          </p:txBody>
        </p:sp>
        <p:sp>
          <p:nvSpPr>
            <p:cNvPr id="117776" name="Line 16"/>
            <p:cNvSpPr>
              <a:spLocks noChangeShapeType="1"/>
            </p:cNvSpPr>
            <p:nvPr/>
          </p:nvSpPr>
          <p:spPr bwMode="auto">
            <a:xfrm>
              <a:off x="2472" y="2931"/>
              <a:ext cx="499" cy="363"/>
            </a:xfrm>
            <a:prstGeom prst="line">
              <a:avLst/>
            </a:prstGeom>
            <a:noFill/>
            <a:ln w="9525">
              <a:solidFill>
                <a:schemeClr val="tx1"/>
              </a:solidFill>
              <a:round/>
              <a:headEnd/>
              <a:tailEnd type="triangle" w="med" len="med"/>
            </a:ln>
            <a:effectLst/>
          </p:spPr>
          <p:txBody>
            <a:bodyPr/>
            <a:lstStyle/>
            <a:p>
              <a:endParaRPr lang="en-US"/>
            </a:p>
          </p:txBody>
        </p:sp>
        <p:sp>
          <p:nvSpPr>
            <p:cNvPr id="117777" name="Line 17"/>
            <p:cNvSpPr>
              <a:spLocks noChangeShapeType="1"/>
            </p:cNvSpPr>
            <p:nvPr/>
          </p:nvSpPr>
          <p:spPr bwMode="auto">
            <a:xfrm>
              <a:off x="3288" y="2296"/>
              <a:ext cx="635" cy="0"/>
            </a:xfrm>
            <a:prstGeom prst="line">
              <a:avLst/>
            </a:prstGeom>
            <a:noFill/>
            <a:ln w="9525">
              <a:solidFill>
                <a:schemeClr val="tx1"/>
              </a:solidFill>
              <a:round/>
              <a:headEnd/>
              <a:tailEnd type="triangle" w="med" len="med"/>
            </a:ln>
            <a:effectLst/>
          </p:spPr>
          <p:txBody>
            <a:bodyPr/>
            <a:lstStyle/>
            <a:p>
              <a:endParaRPr lang="en-US"/>
            </a:p>
          </p:txBody>
        </p:sp>
        <p:sp>
          <p:nvSpPr>
            <p:cNvPr id="117778" name="Line 18"/>
            <p:cNvSpPr>
              <a:spLocks noChangeShapeType="1"/>
            </p:cNvSpPr>
            <p:nvPr/>
          </p:nvSpPr>
          <p:spPr bwMode="auto">
            <a:xfrm>
              <a:off x="4286" y="2341"/>
              <a:ext cx="499" cy="409"/>
            </a:xfrm>
            <a:prstGeom prst="line">
              <a:avLst/>
            </a:prstGeom>
            <a:noFill/>
            <a:ln w="9525">
              <a:solidFill>
                <a:schemeClr val="tx1"/>
              </a:solidFill>
              <a:round/>
              <a:headEnd/>
              <a:tailEnd type="triangle" w="med" len="med"/>
            </a:ln>
            <a:effectLst/>
          </p:spPr>
          <p:txBody>
            <a:bodyPr/>
            <a:lstStyle/>
            <a:p>
              <a:endParaRPr lang="en-US"/>
            </a:p>
          </p:txBody>
        </p:sp>
        <p:sp>
          <p:nvSpPr>
            <p:cNvPr id="117779" name="Line 19"/>
            <p:cNvSpPr>
              <a:spLocks noChangeShapeType="1"/>
            </p:cNvSpPr>
            <p:nvPr/>
          </p:nvSpPr>
          <p:spPr bwMode="auto">
            <a:xfrm>
              <a:off x="3288" y="3385"/>
              <a:ext cx="635" cy="0"/>
            </a:xfrm>
            <a:prstGeom prst="line">
              <a:avLst/>
            </a:prstGeom>
            <a:noFill/>
            <a:ln w="9525">
              <a:solidFill>
                <a:schemeClr val="tx1"/>
              </a:solidFill>
              <a:round/>
              <a:headEnd/>
              <a:tailEnd type="triangle" w="med" len="med"/>
            </a:ln>
            <a:effectLst/>
          </p:spPr>
          <p:txBody>
            <a:bodyPr/>
            <a:lstStyle/>
            <a:p>
              <a:endParaRPr lang="en-US"/>
            </a:p>
          </p:txBody>
        </p:sp>
        <p:sp>
          <p:nvSpPr>
            <p:cNvPr id="117780" name="Line 20"/>
            <p:cNvSpPr>
              <a:spLocks noChangeShapeType="1"/>
            </p:cNvSpPr>
            <p:nvPr/>
          </p:nvSpPr>
          <p:spPr bwMode="auto">
            <a:xfrm flipV="1">
              <a:off x="4286" y="2976"/>
              <a:ext cx="499" cy="409"/>
            </a:xfrm>
            <a:prstGeom prst="line">
              <a:avLst/>
            </a:prstGeom>
            <a:noFill/>
            <a:ln w="9525">
              <a:solidFill>
                <a:schemeClr val="tx1"/>
              </a:solidFill>
              <a:round/>
              <a:headEnd/>
              <a:tailEnd type="triangle" w="med" len="med"/>
            </a:ln>
            <a:effectLst/>
          </p:spPr>
          <p:txBody>
            <a:bodyPr/>
            <a:lstStyle/>
            <a:p>
              <a:endParaRPr lang="en-US"/>
            </a:p>
          </p:txBody>
        </p:sp>
        <p:sp>
          <p:nvSpPr>
            <p:cNvPr id="117781" name="Line 21"/>
            <p:cNvSpPr>
              <a:spLocks noChangeShapeType="1"/>
            </p:cNvSpPr>
            <p:nvPr/>
          </p:nvSpPr>
          <p:spPr bwMode="auto">
            <a:xfrm flipV="1">
              <a:off x="4921" y="1661"/>
              <a:ext cx="0" cy="1043"/>
            </a:xfrm>
            <a:prstGeom prst="line">
              <a:avLst/>
            </a:prstGeom>
            <a:noFill/>
            <a:ln w="9525">
              <a:solidFill>
                <a:schemeClr val="tx1"/>
              </a:solidFill>
              <a:round/>
              <a:headEnd/>
              <a:tailEnd/>
            </a:ln>
            <a:effectLst/>
          </p:spPr>
          <p:txBody>
            <a:bodyPr/>
            <a:lstStyle/>
            <a:p>
              <a:endParaRPr lang="en-US"/>
            </a:p>
          </p:txBody>
        </p:sp>
        <p:sp>
          <p:nvSpPr>
            <p:cNvPr id="117782" name="Line 22"/>
            <p:cNvSpPr>
              <a:spLocks noChangeShapeType="1"/>
            </p:cNvSpPr>
            <p:nvPr/>
          </p:nvSpPr>
          <p:spPr bwMode="auto">
            <a:xfrm flipH="1">
              <a:off x="2336" y="1661"/>
              <a:ext cx="2585" cy="0"/>
            </a:xfrm>
            <a:prstGeom prst="line">
              <a:avLst/>
            </a:prstGeom>
            <a:noFill/>
            <a:ln w="9525">
              <a:solidFill>
                <a:schemeClr val="tx1"/>
              </a:solidFill>
              <a:round/>
              <a:headEnd/>
              <a:tailEnd/>
            </a:ln>
            <a:effectLst/>
          </p:spPr>
          <p:txBody>
            <a:bodyPr/>
            <a:lstStyle/>
            <a:p>
              <a:endParaRPr lang="en-US"/>
            </a:p>
          </p:txBody>
        </p:sp>
        <p:sp>
          <p:nvSpPr>
            <p:cNvPr id="117783" name="Line 23"/>
            <p:cNvSpPr>
              <a:spLocks noChangeShapeType="1"/>
            </p:cNvSpPr>
            <p:nvPr/>
          </p:nvSpPr>
          <p:spPr bwMode="auto">
            <a:xfrm>
              <a:off x="2336" y="1661"/>
              <a:ext cx="0" cy="998"/>
            </a:xfrm>
            <a:prstGeom prst="line">
              <a:avLst/>
            </a:prstGeom>
            <a:noFill/>
            <a:ln w="9525">
              <a:solidFill>
                <a:schemeClr val="tx1"/>
              </a:solidFill>
              <a:round/>
              <a:headEnd/>
              <a:tailEnd type="triangle" w="med" len="med"/>
            </a:ln>
            <a:effectLst/>
          </p:spPr>
          <p:txBody>
            <a:bodyPr/>
            <a:lstStyle/>
            <a:p>
              <a:endParaRPr lang="en-US"/>
            </a:p>
          </p:txBody>
        </p:sp>
        <p:sp>
          <p:nvSpPr>
            <p:cNvPr id="117784" name="Line 24"/>
            <p:cNvSpPr>
              <a:spLocks noChangeShapeType="1"/>
            </p:cNvSpPr>
            <p:nvPr/>
          </p:nvSpPr>
          <p:spPr bwMode="auto">
            <a:xfrm>
              <a:off x="2336" y="2976"/>
              <a:ext cx="0" cy="454"/>
            </a:xfrm>
            <a:prstGeom prst="line">
              <a:avLst/>
            </a:prstGeom>
            <a:noFill/>
            <a:ln w="9525">
              <a:solidFill>
                <a:schemeClr val="tx1"/>
              </a:solidFill>
              <a:round/>
              <a:headEnd/>
              <a:tailEnd type="triangle" w="med" len="med"/>
            </a:ln>
            <a:effectLst/>
          </p:spPr>
          <p:txBody>
            <a:bodyPr/>
            <a:lstStyle/>
            <a:p>
              <a:endParaRPr lang="en-US"/>
            </a:p>
          </p:txBody>
        </p:sp>
        <p:sp>
          <p:nvSpPr>
            <p:cNvPr id="117785" name="Line 25"/>
            <p:cNvSpPr>
              <a:spLocks noChangeShapeType="1"/>
            </p:cNvSpPr>
            <p:nvPr/>
          </p:nvSpPr>
          <p:spPr bwMode="auto">
            <a:xfrm flipH="1" flipV="1">
              <a:off x="1156" y="2659"/>
              <a:ext cx="91" cy="136"/>
            </a:xfrm>
            <a:prstGeom prst="line">
              <a:avLst/>
            </a:prstGeom>
            <a:noFill/>
            <a:ln w="9525">
              <a:solidFill>
                <a:schemeClr val="tx1"/>
              </a:solidFill>
              <a:round/>
              <a:headEnd/>
              <a:tailEnd/>
            </a:ln>
            <a:effectLst/>
          </p:spPr>
          <p:txBody>
            <a:bodyPr/>
            <a:lstStyle/>
            <a:p>
              <a:endParaRPr lang="en-US"/>
            </a:p>
          </p:txBody>
        </p:sp>
        <p:sp>
          <p:nvSpPr>
            <p:cNvPr id="117786" name="Line 26"/>
            <p:cNvSpPr>
              <a:spLocks noChangeShapeType="1"/>
            </p:cNvSpPr>
            <p:nvPr/>
          </p:nvSpPr>
          <p:spPr bwMode="auto">
            <a:xfrm flipH="1">
              <a:off x="1156" y="2795"/>
              <a:ext cx="91" cy="136"/>
            </a:xfrm>
            <a:prstGeom prst="line">
              <a:avLst/>
            </a:prstGeom>
            <a:noFill/>
            <a:ln w="9525">
              <a:solidFill>
                <a:schemeClr val="tx1"/>
              </a:solidFill>
              <a:round/>
              <a:headEnd/>
              <a:tailEnd/>
            </a:ln>
            <a:effectLst/>
          </p:spPr>
          <p:txBody>
            <a:bodyPr/>
            <a:lstStyle/>
            <a:p>
              <a:endParaRPr lang="en-US"/>
            </a:p>
          </p:txBody>
        </p:sp>
        <p:sp>
          <p:nvSpPr>
            <p:cNvPr id="117797" name="Line 37"/>
            <p:cNvSpPr>
              <a:spLocks noChangeShapeType="1"/>
            </p:cNvSpPr>
            <p:nvPr/>
          </p:nvSpPr>
          <p:spPr bwMode="auto">
            <a:xfrm flipV="1">
              <a:off x="3198" y="2069"/>
              <a:ext cx="137" cy="91"/>
            </a:xfrm>
            <a:prstGeom prst="line">
              <a:avLst/>
            </a:prstGeom>
            <a:noFill/>
            <a:ln w="9525">
              <a:solidFill>
                <a:schemeClr val="tx1"/>
              </a:solidFill>
              <a:round/>
              <a:headEnd/>
              <a:tailEnd/>
            </a:ln>
            <a:effectLst/>
          </p:spPr>
          <p:txBody>
            <a:bodyPr/>
            <a:lstStyle/>
            <a:p>
              <a:endParaRPr lang="en-US"/>
            </a:p>
          </p:txBody>
        </p:sp>
        <p:sp>
          <p:nvSpPr>
            <p:cNvPr id="117798" name="Line 38"/>
            <p:cNvSpPr>
              <a:spLocks noChangeShapeType="1"/>
            </p:cNvSpPr>
            <p:nvPr/>
          </p:nvSpPr>
          <p:spPr bwMode="auto">
            <a:xfrm flipH="1" flipV="1">
              <a:off x="3108" y="1888"/>
              <a:ext cx="227" cy="181"/>
            </a:xfrm>
            <a:prstGeom prst="line">
              <a:avLst/>
            </a:prstGeom>
            <a:noFill/>
            <a:ln w="9525">
              <a:solidFill>
                <a:schemeClr val="tx1"/>
              </a:solidFill>
              <a:round/>
              <a:headEnd/>
              <a:tailEnd/>
            </a:ln>
            <a:effectLst/>
          </p:spPr>
          <p:txBody>
            <a:bodyPr/>
            <a:lstStyle/>
            <a:p>
              <a:endParaRPr lang="en-US"/>
            </a:p>
          </p:txBody>
        </p:sp>
        <p:sp>
          <p:nvSpPr>
            <p:cNvPr id="117799" name="Line 39"/>
            <p:cNvSpPr>
              <a:spLocks noChangeShapeType="1"/>
            </p:cNvSpPr>
            <p:nvPr/>
          </p:nvSpPr>
          <p:spPr bwMode="auto">
            <a:xfrm flipH="1">
              <a:off x="3016" y="1888"/>
              <a:ext cx="92" cy="317"/>
            </a:xfrm>
            <a:prstGeom prst="line">
              <a:avLst/>
            </a:prstGeom>
            <a:noFill/>
            <a:ln w="9525">
              <a:solidFill>
                <a:schemeClr val="tx1"/>
              </a:solidFill>
              <a:round/>
              <a:headEnd/>
              <a:tailEnd type="triangle" w="med" len="med"/>
            </a:ln>
            <a:effectLst/>
          </p:spPr>
          <p:txBody>
            <a:bodyPr/>
            <a:lstStyle/>
            <a:p>
              <a:endParaRPr lang="en-US"/>
            </a:p>
          </p:txBody>
        </p:sp>
        <p:sp>
          <p:nvSpPr>
            <p:cNvPr id="117800" name="Line 40"/>
            <p:cNvSpPr>
              <a:spLocks noChangeShapeType="1"/>
            </p:cNvSpPr>
            <p:nvPr/>
          </p:nvSpPr>
          <p:spPr bwMode="auto">
            <a:xfrm flipV="1">
              <a:off x="4241" y="2115"/>
              <a:ext cx="137" cy="91"/>
            </a:xfrm>
            <a:prstGeom prst="line">
              <a:avLst/>
            </a:prstGeom>
            <a:noFill/>
            <a:ln w="9525">
              <a:solidFill>
                <a:schemeClr val="tx1"/>
              </a:solidFill>
              <a:round/>
              <a:headEnd/>
              <a:tailEnd/>
            </a:ln>
            <a:effectLst/>
          </p:spPr>
          <p:txBody>
            <a:bodyPr/>
            <a:lstStyle/>
            <a:p>
              <a:endParaRPr lang="en-US"/>
            </a:p>
          </p:txBody>
        </p:sp>
        <p:sp>
          <p:nvSpPr>
            <p:cNvPr id="117801" name="Line 41"/>
            <p:cNvSpPr>
              <a:spLocks noChangeShapeType="1"/>
            </p:cNvSpPr>
            <p:nvPr/>
          </p:nvSpPr>
          <p:spPr bwMode="auto">
            <a:xfrm flipH="1" flipV="1">
              <a:off x="4151" y="1934"/>
              <a:ext cx="227" cy="181"/>
            </a:xfrm>
            <a:prstGeom prst="line">
              <a:avLst/>
            </a:prstGeom>
            <a:noFill/>
            <a:ln w="9525">
              <a:solidFill>
                <a:schemeClr val="tx1"/>
              </a:solidFill>
              <a:round/>
              <a:headEnd/>
              <a:tailEnd/>
            </a:ln>
            <a:effectLst/>
          </p:spPr>
          <p:txBody>
            <a:bodyPr/>
            <a:lstStyle/>
            <a:p>
              <a:endParaRPr lang="en-US"/>
            </a:p>
          </p:txBody>
        </p:sp>
        <p:sp>
          <p:nvSpPr>
            <p:cNvPr id="117802" name="Line 42"/>
            <p:cNvSpPr>
              <a:spLocks noChangeShapeType="1"/>
            </p:cNvSpPr>
            <p:nvPr/>
          </p:nvSpPr>
          <p:spPr bwMode="auto">
            <a:xfrm flipH="1">
              <a:off x="4059" y="1934"/>
              <a:ext cx="92" cy="226"/>
            </a:xfrm>
            <a:prstGeom prst="line">
              <a:avLst/>
            </a:prstGeom>
            <a:noFill/>
            <a:ln w="9525">
              <a:solidFill>
                <a:schemeClr val="tx1"/>
              </a:solidFill>
              <a:round/>
              <a:headEnd/>
              <a:tailEnd type="triangle" w="med" len="med"/>
            </a:ln>
            <a:effectLst/>
          </p:spPr>
          <p:txBody>
            <a:bodyPr/>
            <a:lstStyle/>
            <a:p>
              <a:endParaRPr lang="en-US"/>
            </a:p>
          </p:txBody>
        </p:sp>
        <p:sp>
          <p:nvSpPr>
            <p:cNvPr id="117803" name="Line 43"/>
            <p:cNvSpPr>
              <a:spLocks noChangeShapeType="1"/>
            </p:cNvSpPr>
            <p:nvPr/>
          </p:nvSpPr>
          <p:spPr bwMode="auto">
            <a:xfrm flipV="1">
              <a:off x="5103" y="2659"/>
              <a:ext cx="227" cy="181"/>
            </a:xfrm>
            <a:prstGeom prst="line">
              <a:avLst/>
            </a:prstGeom>
            <a:noFill/>
            <a:ln w="9525">
              <a:solidFill>
                <a:schemeClr val="tx1"/>
              </a:solidFill>
              <a:round/>
              <a:headEnd/>
              <a:tailEnd/>
            </a:ln>
            <a:effectLst/>
          </p:spPr>
          <p:txBody>
            <a:bodyPr/>
            <a:lstStyle/>
            <a:p>
              <a:endParaRPr lang="en-US"/>
            </a:p>
          </p:txBody>
        </p:sp>
        <p:sp>
          <p:nvSpPr>
            <p:cNvPr id="117804" name="Line 44"/>
            <p:cNvSpPr>
              <a:spLocks noChangeShapeType="1"/>
            </p:cNvSpPr>
            <p:nvPr/>
          </p:nvSpPr>
          <p:spPr bwMode="auto">
            <a:xfrm flipH="1" flipV="1">
              <a:off x="5103" y="2478"/>
              <a:ext cx="227" cy="181"/>
            </a:xfrm>
            <a:prstGeom prst="line">
              <a:avLst/>
            </a:prstGeom>
            <a:noFill/>
            <a:ln w="9525">
              <a:solidFill>
                <a:schemeClr val="tx1"/>
              </a:solidFill>
              <a:round/>
              <a:headEnd/>
              <a:tailEnd/>
            </a:ln>
            <a:effectLst/>
          </p:spPr>
          <p:txBody>
            <a:bodyPr/>
            <a:lstStyle/>
            <a:p>
              <a:endParaRPr lang="en-US"/>
            </a:p>
          </p:txBody>
        </p:sp>
        <p:sp>
          <p:nvSpPr>
            <p:cNvPr id="117805" name="Line 45"/>
            <p:cNvSpPr>
              <a:spLocks noChangeShapeType="1"/>
            </p:cNvSpPr>
            <p:nvPr/>
          </p:nvSpPr>
          <p:spPr bwMode="auto">
            <a:xfrm flipH="1">
              <a:off x="5012" y="2478"/>
              <a:ext cx="91" cy="272"/>
            </a:xfrm>
            <a:prstGeom prst="line">
              <a:avLst/>
            </a:prstGeom>
            <a:noFill/>
            <a:ln w="9525">
              <a:solidFill>
                <a:schemeClr val="tx1"/>
              </a:solidFill>
              <a:round/>
              <a:headEnd/>
              <a:tailEnd type="triangle" w="med" len="med"/>
            </a:ln>
            <a:effectLst/>
          </p:spPr>
          <p:txBody>
            <a:bodyPr/>
            <a:lstStyle/>
            <a:p>
              <a:endParaRPr lang="en-US"/>
            </a:p>
          </p:txBody>
        </p:sp>
        <p:sp>
          <p:nvSpPr>
            <p:cNvPr id="117806" name="Line 46"/>
            <p:cNvSpPr>
              <a:spLocks noChangeShapeType="1"/>
            </p:cNvSpPr>
            <p:nvPr/>
          </p:nvSpPr>
          <p:spPr bwMode="auto">
            <a:xfrm flipV="1">
              <a:off x="3243" y="3203"/>
              <a:ext cx="137" cy="91"/>
            </a:xfrm>
            <a:prstGeom prst="line">
              <a:avLst/>
            </a:prstGeom>
            <a:noFill/>
            <a:ln w="9525">
              <a:solidFill>
                <a:schemeClr val="tx1"/>
              </a:solidFill>
              <a:round/>
              <a:headEnd/>
              <a:tailEnd/>
            </a:ln>
            <a:effectLst/>
          </p:spPr>
          <p:txBody>
            <a:bodyPr/>
            <a:lstStyle/>
            <a:p>
              <a:endParaRPr lang="en-US"/>
            </a:p>
          </p:txBody>
        </p:sp>
        <p:sp>
          <p:nvSpPr>
            <p:cNvPr id="117807" name="Line 47"/>
            <p:cNvSpPr>
              <a:spLocks noChangeShapeType="1"/>
            </p:cNvSpPr>
            <p:nvPr/>
          </p:nvSpPr>
          <p:spPr bwMode="auto">
            <a:xfrm flipH="1" flipV="1">
              <a:off x="3153" y="3022"/>
              <a:ext cx="227" cy="181"/>
            </a:xfrm>
            <a:prstGeom prst="line">
              <a:avLst/>
            </a:prstGeom>
            <a:noFill/>
            <a:ln w="9525">
              <a:solidFill>
                <a:schemeClr val="tx1"/>
              </a:solidFill>
              <a:round/>
              <a:headEnd/>
              <a:tailEnd/>
            </a:ln>
            <a:effectLst/>
          </p:spPr>
          <p:txBody>
            <a:bodyPr/>
            <a:lstStyle/>
            <a:p>
              <a:endParaRPr lang="en-US"/>
            </a:p>
          </p:txBody>
        </p:sp>
        <p:sp>
          <p:nvSpPr>
            <p:cNvPr id="117808" name="Line 48"/>
            <p:cNvSpPr>
              <a:spLocks noChangeShapeType="1"/>
            </p:cNvSpPr>
            <p:nvPr/>
          </p:nvSpPr>
          <p:spPr bwMode="auto">
            <a:xfrm flipH="1">
              <a:off x="3061" y="3022"/>
              <a:ext cx="92" cy="227"/>
            </a:xfrm>
            <a:prstGeom prst="line">
              <a:avLst/>
            </a:prstGeom>
            <a:noFill/>
            <a:ln w="9525">
              <a:solidFill>
                <a:schemeClr val="tx1"/>
              </a:solidFill>
              <a:round/>
              <a:headEnd/>
              <a:tailEnd type="triangle" w="med" len="med"/>
            </a:ln>
            <a:effectLst/>
          </p:spPr>
          <p:txBody>
            <a:bodyPr/>
            <a:lstStyle/>
            <a:p>
              <a:endParaRPr lang="en-US"/>
            </a:p>
          </p:txBody>
        </p:sp>
        <p:sp>
          <p:nvSpPr>
            <p:cNvPr id="117809" name="Line 49"/>
            <p:cNvSpPr>
              <a:spLocks noChangeShapeType="1"/>
            </p:cNvSpPr>
            <p:nvPr/>
          </p:nvSpPr>
          <p:spPr bwMode="auto">
            <a:xfrm flipV="1">
              <a:off x="4195" y="3158"/>
              <a:ext cx="137" cy="91"/>
            </a:xfrm>
            <a:prstGeom prst="line">
              <a:avLst/>
            </a:prstGeom>
            <a:noFill/>
            <a:ln w="9525">
              <a:solidFill>
                <a:schemeClr val="tx1"/>
              </a:solidFill>
              <a:round/>
              <a:headEnd/>
              <a:tailEnd/>
            </a:ln>
            <a:effectLst/>
          </p:spPr>
          <p:txBody>
            <a:bodyPr/>
            <a:lstStyle/>
            <a:p>
              <a:endParaRPr lang="en-US"/>
            </a:p>
          </p:txBody>
        </p:sp>
        <p:sp>
          <p:nvSpPr>
            <p:cNvPr id="117810" name="Line 50"/>
            <p:cNvSpPr>
              <a:spLocks noChangeShapeType="1"/>
            </p:cNvSpPr>
            <p:nvPr/>
          </p:nvSpPr>
          <p:spPr bwMode="auto">
            <a:xfrm flipH="1" flipV="1">
              <a:off x="4105" y="2977"/>
              <a:ext cx="227" cy="181"/>
            </a:xfrm>
            <a:prstGeom prst="line">
              <a:avLst/>
            </a:prstGeom>
            <a:noFill/>
            <a:ln w="9525">
              <a:solidFill>
                <a:schemeClr val="tx1"/>
              </a:solidFill>
              <a:round/>
              <a:headEnd/>
              <a:tailEnd/>
            </a:ln>
            <a:effectLst/>
          </p:spPr>
          <p:txBody>
            <a:bodyPr/>
            <a:lstStyle/>
            <a:p>
              <a:endParaRPr lang="en-US"/>
            </a:p>
          </p:txBody>
        </p:sp>
        <p:sp>
          <p:nvSpPr>
            <p:cNvPr id="117811" name="Line 51"/>
            <p:cNvSpPr>
              <a:spLocks noChangeShapeType="1"/>
            </p:cNvSpPr>
            <p:nvPr/>
          </p:nvSpPr>
          <p:spPr bwMode="auto">
            <a:xfrm flipH="1">
              <a:off x="4014" y="2977"/>
              <a:ext cx="91" cy="272"/>
            </a:xfrm>
            <a:prstGeom prst="line">
              <a:avLst/>
            </a:prstGeom>
            <a:noFill/>
            <a:ln w="9525">
              <a:solidFill>
                <a:schemeClr val="tx1"/>
              </a:solidFill>
              <a:round/>
              <a:headEnd/>
              <a:tailEnd type="triangle" w="med" len="med"/>
            </a:ln>
            <a:effectLst/>
          </p:spPr>
          <p:txBody>
            <a:bodyPr/>
            <a:lstStyle/>
            <a:p>
              <a:endParaRPr lang="en-US"/>
            </a:p>
          </p:txBody>
        </p:sp>
        <p:sp>
          <p:nvSpPr>
            <p:cNvPr id="117818" name="Line 58"/>
            <p:cNvSpPr>
              <a:spLocks noChangeShapeType="1"/>
            </p:cNvSpPr>
            <p:nvPr/>
          </p:nvSpPr>
          <p:spPr bwMode="auto">
            <a:xfrm flipH="1" flipV="1">
              <a:off x="2018" y="3385"/>
              <a:ext cx="136" cy="136"/>
            </a:xfrm>
            <a:prstGeom prst="line">
              <a:avLst/>
            </a:prstGeom>
            <a:noFill/>
            <a:ln w="9525">
              <a:solidFill>
                <a:schemeClr val="tx1"/>
              </a:solidFill>
              <a:round/>
              <a:headEnd/>
              <a:tailEnd/>
            </a:ln>
            <a:effectLst/>
          </p:spPr>
          <p:txBody>
            <a:bodyPr/>
            <a:lstStyle/>
            <a:p>
              <a:endParaRPr lang="en-US"/>
            </a:p>
          </p:txBody>
        </p:sp>
        <p:sp>
          <p:nvSpPr>
            <p:cNvPr id="117819" name="Line 59"/>
            <p:cNvSpPr>
              <a:spLocks noChangeShapeType="1"/>
            </p:cNvSpPr>
            <p:nvPr/>
          </p:nvSpPr>
          <p:spPr bwMode="auto">
            <a:xfrm flipH="1">
              <a:off x="1882" y="3385"/>
              <a:ext cx="136" cy="227"/>
            </a:xfrm>
            <a:prstGeom prst="line">
              <a:avLst/>
            </a:prstGeom>
            <a:noFill/>
            <a:ln w="9525">
              <a:solidFill>
                <a:schemeClr val="tx1"/>
              </a:solidFill>
              <a:round/>
              <a:headEnd/>
              <a:tailEnd/>
            </a:ln>
            <a:effectLst/>
          </p:spPr>
          <p:txBody>
            <a:bodyPr/>
            <a:lstStyle/>
            <a:p>
              <a:endParaRPr lang="en-US"/>
            </a:p>
          </p:txBody>
        </p:sp>
        <p:sp>
          <p:nvSpPr>
            <p:cNvPr id="117820" name="Line 60"/>
            <p:cNvSpPr>
              <a:spLocks noChangeShapeType="1"/>
            </p:cNvSpPr>
            <p:nvPr/>
          </p:nvSpPr>
          <p:spPr bwMode="auto">
            <a:xfrm>
              <a:off x="1882" y="3612"/>
              <a:ext cx="272" cy="0"/>
            </a:xfrm>
            <a:prstGeom prst="line">
              <a:avLst/>
            </a:prstGeom>
            <a:noFill/>
            <a:ln w="9525">
              <a:solidFill>
                <a:schemeClr val="tx1"/>
              </a:solidFill>
              <a:round/>
              <a:headEnd/>
              <a:tailEnd type="triangle" w="med" len="med"/>
            </a:ln>
            <a:effectLst/>
          </p:spPr>
          <p:txBody>
            <a:bodyPr/>
            <a:lstStyle/>
            <a:p>
              <a:endParaRPr lang="en-US"/>
            </a:p>
          </p:txBody>
        </p:sp>
        <p:sp>
          <p:nvSpPr>
            <p:cNvPr id="117821" name="Text Box 61"/>
            <p:cNvSpPr txBox="1">
              <a:spLocks noChangeArrowheads="1"/>
            </p:cNvSpPr>
            <p:nvPr/>
          </p:nvSpPr>
          <p:spPr bwMode="auto">
            <a:xfrm>
              <a:off x="1655" y="2614"/>
              <a:ext cx="482" cy="212"/>
            </a:xfrm>
            <a:prstGeom prst="rect">
              <a:avLst/>
            </a:prstGeom>
            <a:noFill/>
            <a:ln w="9525">
              <a:noFill/>
              <a:miter lim="800000"/>
              <a:headEnd/>
              <a:tailEnd/>
            </a:ln>
            <a:effectLst/>
          </p:spPr>
          <p:txBody>
            <a:bodyPr wrap="none">
              <a:spAutoFit/>
            </a:bodyPr>
            <a:lstStyle/>
            <a:p>
              <a:r>
                <a:rPr lang="es-MX" sz="1600" i="1"/>
                <a:t>B/B   R</a:t>
              </a:r>
            </a:p>
          </p:txBody>
        </p:sp>
        <p:sp>
          <p:nvSpPr>
            <p:cNvPr id="117822" name="Text Box 62"/>
            <p:cNvSpPr txBox="1">
              <a:spLocks noChangeArrowheads="1"/>
            </p:cNvSpPr>
            <p:nvPr/>
          </p:nvSpPr>
          <p:spPr bwMode="auto">
            <a:xfrm>
              <a:off x="2381" y="2341"/>
              <a:ext cx="468" cy="212"/>
            </a:xfrm>
            <a:prstGeom prst="rect">
              <a:avLst/>
            </a:prstGeom>
            <a:noFill/>
            <a:ln w="9525">
              <a:noFill/>
              <a:miter lim="800000"/>
              <a:headEnd/>
              <a:tailEnd/>
            </a:ln>
            <a:effectLst/>
          </p:spPr>
          <p:txBody>
            <a:bodyPr wrap="none">
              <a:spAutoFit/>
            </a:bodyPr>
            <a:lstStyle/>
            <a:p>
              <a:r>
                <a:rPr lang="es-MX" sz="1600" i="1"/>
                <a:t>a/X   R</a:t>
              </a:r>
            </a:p>
          </p:txBody>
        </p:sp>
        <p:sp>
          <p:nvSpPr>
            <p:cNvPr id="117823" name="Text Box 63"/>
            <p:cNvSpPr txBox="1">
              <a:spLocks noChangeArrowheads="1"/>
            </p:cNvSpPr>
            <p:nvPr/>
          </p:nvSpPr>
          <p:spPr bwMode="auto">
            <a:xfrm>
              <a:off x="1882" y="3022"/>
              <a:ext cx="475" cy="212"/>
            </a:xfrm>
            <a:prstGeom prst="rect">
              <a:avLst/>
            </a:prstGeom>
            <a:noFill/>
            <a:ln w="9525">
              <a:noFill/>
              <a:miter lim="800000"/>
              <a:headEnd/>
              <a:tailEnd/>
            </a:ln>
            <a:effectLst/>
          </p:spPr>
          <p:txBody>
            <a:bodyPr wrap="none">
              <a:spAutoFit/>
            </a:bodyPr>
            <a:lstStyle/>
            <a:p>
              <a:r>
                <a:rPr lang="es-MX" sz="1600" i="1"/>
                <a:t>B/B   L</a:t>
              </a:r>
            </a:p>
          </p:txBody>
        </p:sp>
        <p:sp>
          <p:nvSpPr>
            <p:cNvPr id="117824" name="Text Box 64"/>
            <p:cNvSpPr txBox="1">
              <a:spLocks noChangeArrowheads="1"/>
            </p:cNvSpPr>
            <p:nvPr/>
          </p:nvSpPr>
          <p:spPr bwMode="auto">
            <a:xfrm>
              <a:off x="1338" y="3385"/>
              <a:ext cx="461" cy="212"/>
            </a:xfrm>
            <a:prstGeom prst="rect">
              <a:avLst/>
            </a:prstGeom>
            <a:noFill/>
            <a:ln w="9525">
              <a:noFill/>
              <a:miter lim="800000"/>
              <a:headEnd/>
              <a:tailEnd/>
            </a:ln>
            <a:effectLst/>
          </p:spPr>
          <p:txBody>
            <a:bodyPr wrap="none">
              <a:spAutoFit/>
            </a:bodyPr>
            <a:lstStyle/>
            <a:p>
              <a:r>
                <a:rPr lang="es-MX" sz="1600" i="1"/>
                <a:t>X/a   L</a:t>
              </a:r>
            </a:p>
          </p:txBody>
        </p:sp>
        <p:sp>
          <p:nvSpPr>
            <p:cNvPr id="117825" name="Text Box 65"/>
            <p:cNvSpPr txBox="1">
              <a:spLocks noChangeArrowheads="1"/>
            </p:cNvSpPr>
            <p:nvPr/>
          </p:nvSpPr>
          <p:spPr bwMode="auto">
            <a:xfrm>
              <a:off x="1338" y="3521"/>
              <a:ext cx="454" cy="212"/>
            </a:xfrm>
            <a:prstGeom prst="rect">
              <a:avLst/>
            </a:prstGeom>
            <a:noFill/>
            <a:ln w="9525">
              <a:noFill/>
              <a:miter lim="800000"/>
              <a:headEnd/>
              <a:tailEnd/>
            </a:ln>
            <a:effectLst/>
          </p:spPr>
          <p:txBody>
            <a:bodyPr wrap="none">
              <a:spAutoFit/>
            </a:bodyPr>
            <a:lstStyle/>
            <a:p>
              <a:r>
                <a:rPr lang="es-MX" sz="1600" i="1"/>
                <a:t>Y/b   L</a:t>
              </a:r>
            </a:p>
          </p:txBody>
        </p:sp>
        <p:sp>
          <p:nvSpPr>
            <p:cNvPr id="117826" name="Text Box 66"/>
            <p:cNvSpPr txBox="1">
              <a:spLocks noChangeArrowheads="1"/>
            </p:cNvSpPr>
            <p:nvPr/>
          </p:nvSpPr>
          <p:spPr bwMode="auto">
            <a:xfrm>
              <a:off x="3107" y="2704"/>
              <a:ext cx="454" cy="212"/>
            </a:xfrm>
            <a:prstGeom prst="rect">
              <a:avLst/>
            </a:prstGeom>
            <a:noFill/>
            <a:ln w="9525">
              <a:noFill/>
              <a:miter lim="800000"/>
              <a:headEnd/>
              <a:tailEnd/>
            </a:ln>
            <a:effectLst/>
          </p:spPr>
          <p:txBody>
            <a:bodyPr wrap="none">
              <a:spAutoFit/>
            </a:bodyPr>
            <a:lstStyle/>
            <a:p>
              <a:r>
                <a:rPr lang="es-MX" sz="1600" i="1"/>
                <a:t>a/a   R</a:t>
              </a:r>
            </a:p>
          </p:txBody>
        </p:sp>
        <p:sp>
          <p:nvSpPr>
            <p:cNvPr id="117827" name="Text Box 67"/>
            <p:cNvSpPr txBox="1">
              <a:spLocks noChangeArrowheads="1"/>
            </p:cNvSpPr>
            <p:nvPr/>
          </p:nvSpPr>
          <p:spPr bwMode="auto">
            <a:xfrm>
              <a:off x="3107" y="2840"/>
              <a:ext cx="454" cy="212"/>
            </a:xfrm>
            <a:prstGeom prst="rect">
              <a:avLst/>
            </a:prstGeom>
            <a:noFill/>
            <a:ln w="9525">
              <a:noFill/>
              <a:miter lim="800000"/>
              <a:headEnd/>
              <a:tailEnd/>
            </a:ln>
            <a:effectLst/>
          </p:spPr>
          <p:txBody>
            <a:bodyPr wrap="none">
              <a:spAutoFit/>
            </a:bodyPr>
            <a:lstStyle/>
            <a:p>
              <a:r>
                <a:rPr lang="es-MX" sz="1600" i="1"/>
                <a:t>b/b   R</a:t>
              </a:r>
            </a:p>
          </p:txBody>
        </p:sp>
        <p:sp>
          <p:nvSpPr>
            <p:cNvPr id="117828" name="Text Box 68"/>
            <p:cNvSpPr txBox="1">
              <a:spLocks noChangeArrowheads="1"/>
            </p:cNvSpPr>
            <p:nvPr/>
          </p:nvSpPr>
          <p:spPr bwMode="auto">
            <a:xfrm>
              <a:off x="2562" y="2886"/>
              <a:ext cx="429" cy="212"/>
            </a:xfrm>
            <a:prstGeom prst="rect">
              <a:avLst/>
            </a:prstGeom>
            <a:noFill/>
            <a:ln w="9525">
              <a:noFill/>
              <a:miter lim="800000"/>
              <a:headEnd/>
              <a:tailEnd/>
            </a:ln>
            <a:effectLst/>
          </p:spPr>
          <p:txBody>
            <a:bodyPr wrap="none">
              <a:spAutoFit/>
            </a:bodyPr>
            <a:lstStyle/>
            <a:p>
              <a:r>
                <a:rPr lang="es-MX" sz="1600" i="1"/>
                <a:t>b/Y  R</a:t>
              </a:r>
            </a:p>
          </p:txBody>
        </p:sp>
        <p:sp>
          <p:nvSpPr>
            <p:cNvPr id="117829" name="Text Box 69"/>
            <p:cNvSpPr txBox="1">
              <a:spLocks noChangeArrowheads="1"/>
            </p:cNvSpPr>
            <p:nvPr/>
          </p:nvSpPr>
          <p:spPr bwMode="auto">
            <a:xfrm>
              <a:off x="3833" y="2795"/>
              <a:ext cx="454" cy="212"/>
            </a:xfrm>
            <a:prstGeom prst="rect">
              <a:avLst/>
            </a:prstGeom>
            <a:noFill/>
            <a:ln w="9525">
              <a:noFill/>
              <a:miter lim="800000"/>
              <a:headEnd/>
              <a:tailEnd/>
            </a:ln>
            <a:effectLst/>
          </p:spPr>
          <p:txBody>
            <a:bodyPr wrap="none">
              <a:spAutoFit/>
            </a:bodyPr>
            <a:lstStyle/>
            <a:p>
              <a:r>
                <a:rPr lang="es-MX" sz="1600" i="1"/>
                <a:t>a/a   R</a:t>
              </a:r>
            </a:p>
          </p:txBody>
        </p:sp>
        <p:sp>
          <p:nvSpPr>
            <p:cNvPr id="117830" name="Text Box 70"/>
            <p:cNvSpPr txBox="1">
              <a:spLocks noChangeArrowheads="1"/>
            </p:cNvSpPr>
            <p:nvPr/>
          </p:nvSpPr>
          <p:spPr bwMode="auto">
            <a:xfrm>
              <a:off x="3833" y="2659"/>
              <a:ext cx="454" cy="212"/>
            </a:xfrm>
            <a:prstGeom prst="rect">
              <a:avLst/>
            </a:prstGeom>
            <a:noFill/>
            <a:ln w="9525">
              <a:noFill/>
              <a:miter lim="800000"/>
              <a:headEnd/>
              <a:tailEnd/>
            </a:ln>
            <a:effectLst/>
          </p:spPr>
          <p:txBody>
            <a:bodyPr wrap="none">
              <a:spAutoFit/>
            </a:bodyPr>
            <a:lstStyle/>
            <a:p>
              <a:r>
                <a:rPr lang="es-MX" sz="1600" i="1"/>
                <a:t>b/b   R</a:t>
              </a:r>
            </a:p>
          </p:txBody>
        </p:sp>
        <p:sp>
          <p:nvSpPr>
            <p:cNvPr id="117831" name="Text Box 71"/>
            <p:cNvSpPr txBox="1">
              <a:spLocks noChangeArrowheads="1"/>
            </p:cNvSpPr>
            <p:nvPr/>
          </p:nvSpPr>
          <p:spPr bwMode="auto">
            <a:xfrm>
              <a:off x="3379" y="3385"/>
              <a:ext cx="482" cy="212"/>
            </a:xfrm>
            <a:prstGeom prst="rect">
              <a:avLst/>
            </a:prstGeom>
            <a:noFill/>
            <a:ln w="9525">
              <a:noFill/>
              <a:miter lim="800000"/>
              <a:headEnd/>
              <a:tailEnd/>
            </a:ln>
            <a:effectLst/>
          </p:spPr>
          <p:txBody>
            <a:bodyPr wrap="none">
              <a:spAutoFit/>
            </a:bodyPr>
            <a:lstStyle/>
            <a:p>
              <a:r>
                <a:rPr lang="es-MX" sz="1600" i="1"/>
                <a:t>B/B   R</a:t>
              </a:r>
            </a:p>
          </p:txBody>
        </p:sp>
        <p:sp>
          <p:nvSpPr>
            <p:cNvPr id="117832" name="Text Box 72"/>
            <p:cNvSpPr txBox="1">
              <a:spLocks noChangeArrowheads="1"/>
            </p:cNvSpPr>
            <p:nvPr/>
          </p:nvSpPr>
          <p:spPr bwMode="auto">
            <a:xfrm>
              <a:off x="4468" y="3203"/>
              <a:ext cx="461" cy="212"/>
            </a:xfrm>
            <a:prstGeom prst="rect">
              <a:avLst/>
            </a:prstGeom>
            <a:noFill/>
            <a:ln w="9525">
              <a:noFill/>
              <a:miter lim="800000"/>
              <a:headEnd/>
              <a:tailEnd/>
            </a:ln>
            <a:effectLst/>
          </p:spPr>
          <p:txBody>
            <a:bodyPr wrap="none">
              <a:spAutoFit/>
            </a:bodyPr>
            <a:lstStyle/>
            <a:p>
              <a:r>
                <a:rPr lang="es-MX" sz="1600" i="1"/>
                <a:t>B/b   L</a:t>
              </a:r>
            </a:p>
          </p:txBody>
        </p:sp>
        <p:sp>
          <p:nvSpPr>
            <p:cNvPr id="117833" name="Text Box 73"/>
            <p:cNvSpPr txBox="1">
              <a:spLocks noChangeArrowheads="1"/>
            </p:cNvSpPr>
            <p:nvPr/>
          </p:nvSpPr>
          <p:spPr bwMode="auto">
            <a:xfrm>
              <a:off x="3243" y="1661"/>
              <a:ext cx="454" cy="212"/>
            </a:xfrm>
            <a:prstGeom prst="rect">
              <a:avLst/>
            </a:prstGeom>
            <a:noFill/>
            <a:ln w="9525">
              <a:noFill/>
              <a:miter lim="800000"/>
              <a:headEnd/>
              <a:tailEnd/>
            </a:ln>
            <a:effectLst/>
          </p:spPr>
          <p:txBody>
            <a:bodyPr wrap="none">
              <a:spAutoFit/>
            </a:bodyPr>
            <a:lstStyle/>
            <a:p>
              <a:r>
                <a:rPr lang="es-MX" sz="1600" i="1"/>
                <a:t>a/a   R</a:t>
              </a:r>
            </a:p>
          </p:txBody>
        </p:sp>
        <p:sp>
          <p:nvSpPr>
            <p:cNvPr id="117834" name="Text Box 74"/>
            <p:cNvSpPr txBox="1">
              <a:spLocks noChangeArrowheads="1"/>
            </p:cNvSpPr>
            <p:nvPr/>
          </p:nvSpPr>
          <p:spPr bwMode="auto">
            <a:xfrm>
              <a:off x="3243" y="1842"/>
              <a:ext cx="454" cy="212"/>
            </a:xfrm>
            <a:prstGeom prst="rect">
              <a:avLst/>
            </a:prstGeom>
            <a:noFill/>
            <a:ln w="9525">
              <a:noFill/>
              <a:miter lim="800000"/>
              <a:headEnd/>
              <a:tailEnd/>
            </a:ln>
            <a:effectLst/>
          </p:spPr>
          <p:txBody>
            <a:bodyPr wrap="none">
              <a:spAutoFit/>
            </a:bodyPr>
            <a:lstStyle/>
            <a:p>
              <a:r>
                <a:rPr lang="es-MX" sz="1600" i="1"/>
                <a:t>b/b   R</a:t>
              </a:r>
            </a:p>
          </p:txBody>
        </p:sp>
        <p:sp>
          <p:nvSpPr>
            <p:cNvPr id="117835" name="Text Box 75"/>
            <p:cNvSpPr txBox="1">
              <a:spLocks noChangeArrowheads="1"/>
            </p:cNvSpPr>
            <p:nvPr/>
          </p:nvSpPr>
          <p:spPr bwMode="auto">
            <a:xfrm>
              <a:off x="3334" y="2296"/>
              <a:ext cx="482" cy="212"/>
            </a:xfrm>
            <a:prstGeom prst="rect">
              <a:avLst/>
            </a:prstGeom>
            <a:noFill/>
            <a:ln w="9525">
              <a:noFill/>
              <a:miter lim="800000"/>
              <a:headEnd/>
              <a:tailEnd/>
            </a:ln>
            <a:effectLst/>
          </p:spPr>
          <p:txBody>
            <a:bodyPr wrap="none">
              <a:spAutoFit/>
            </a:bodyPr>
            <a:lstStyle/>
            <a:p>
              <a:r>
                <a:rPr lang="es-MX" sz="1600" i="1"/>
                <a:t>B/B   R</a:t>
              </a:r>
            </a:p>
          </p:txBody>
        </p:sp>
        <p:sp>
          <p:nvSpPr>
            <p:cNvPr id="117836" name="Text Box 76"/>
            <p:cNvSpPr txBox="1">
              <a:spLocks noChangeArrowheads="1"/>
            </p:cNvSpPr>
            <p:nvPr/>
          </p:nvSpPr>
          <p:spPr bwMode="auto">
            <a:xfrm>
              <a:off x="4286" y="1842"/>
              <a:ext cx="454" cy="212"/>
            </a:xfrm>
            <a:prstGeom prst="rect">
              <a:avLst/>
            </a:prstGeom>
            <a:noFill/>
            <a:ln w="9525">
              <a:noFill/>
              <a:miter lim="800000"/>
              <a:headEnd/>
              <a:tailEnd/>
            </a:ln>
            <a:effectLst/>
          </p:spPr>
          <p:txBody>
            <a:bodyPr wrap="none">
              <a:spAutoFit/>
            </a:bodyPr>
            <a:lstStyle/>
            <a:p>
              <a:r>
                <a:rPr lang="es-MX" sz="1600" i="1"/>
                <a:t>b/b   R</a:t>
              </a:r>
            </a:p>
          </p:txBody>
        </p:sp>
        <p:sp>
          <p:nvSpPr>
            <p:cNvPr id="117837" name="Text Box 77"/>
            <p:cNvSpPr txBox="1">
              <a:spLocks noChangeArrowheads="1"/>
            </p:cNvSpPr>
            <p:nvPr/>
          </p:nvSpPr>
          <p:spPr bwMode="auto">
            <a:xfrm>
              <a:off x="4286" y="1661"/>
              <a:ext cx="454" cy="212"/>
            </a:xfrm>
            <a:prstGeom prst="rect">
              <a:avLst/>
            </a:prstGeom>
            <a:noFill/>
            <a:ln w="9525">
              <a:noFill/>
              <a:miter lim="800000"/>
              <a:headEnd/>
              <a:tailEnd/>
            </a:ln>
            <a:effectLst/>
          </p:spPr>
          <p:txBody>
            <a:bodyPr wrap="none">
              <a:spAutoFit/>
            </a:bodyPr>
            <a:lstStyle/>
            <a:p>
              <a:r>
                <a:rPr lang="es-MX" sz="1600" i="1"/>
                <a:t>a/a   R</a:t>
              </a:r>
            </a:p>
          </p:txBody>
        </p:sp>
        <p:sp>
          <p:nvSpPr>
            <p:cNvPr id="117838" name="Text Box 78"/>
            <p:cNvSpPr txBox="1">
              <a:spLocks noChangeArrowheads="1"/>
            </p:cNvSpPr>
            <p:nvPr/>
          </p:nvSpPr>
          <p:spPr bwMode="auto">
            <a:xfrm>
              <a:off x="4422" y="2296"/>
              <a:ext cx="461" cy="212"/>
            </a:xfrm>
            <a:prstGeom prst="rect">
              <a:avLst/>
            </a:prstGeom>
            <a:noFill/>
            <a:ln w="9525">
              <a:noFill/>
              <a:miter lim="800000"/>
              <a:headEnd/>
              <a:tailEnd/>
            </a:ln>
            <a:effectLst/>
          </p:spPr>
          <p:txBody>
            <a:bodyPr wrap="none">
              <a:spAutoFit/>
            </a:bodyPr>
            <a:lstStyle/>
            <a:p>
              <a:r>
                <a:rPr lang="es-MX" sz="1600" i="1"/>
                <a:t>B/a   L</a:t>
              </a:r>
            </a:p>
          </p:txBody>
        </p:sp>
        <p:sp>
          <p:nvSpPr>
            <p:cNvPr id="117839" name="Text Box 79"/>
            <p:cNvSpPr txBox="1">
              <a:spLocks noChangeArrowheads="1"/>
            </p:cNvSpPr>
            <p:nvPr/>
          </p:nvSpPr>
          <p:spPr bwMode="auto">
            <a:xfrm>
              <a:off x="4967" y="1661"/>
              <a:ext cx="482" cy="212"/>
            </a:xfrm>
            <a:prstGeom prst="rect">
              <a:avLst/>
            </a:prstGeom>
            <a:noFill/>
            <a:ln w="9525">
              <a:noFill/>
              <a:miter lim="800000"/>
              <a:headEnd/>
              <a:tailEnd/>
            </a:ln>
            <a:effectLst/>
          </p:spPr>
          <p:txBody>
            <a:bodyPr wrap="none">
              <a:spAutoFit/>
            </a:bodyPr>
            <a:lstStyle/>
            <a:p>
              <a:r>
                <a:rPr lang="es-MX" sz="1600" i="1"/>
                <a:t>X/X   R</a:t>
              </a:r>
            </a:p>
          </p:txBody>
        </p:sp>
        <p:sp>
          <p:nvSpPr>
            <p:cNvPr id="117840" name="Text Box 80"/>
            <p:cNvSpPr txBox="1">
              <a:spLocks noChangeArrowheads="1"/>
            </p:cNvSpPr>
            <p:nvPr/>
          </p:nvSpPr>
          <p:spPr bwMode="auto">
            <a:xfrm>
              <a:off x="4967" y="1842"/>
              <a:ext cx="468" cy="212"/>
            </a:xfrm>
            <a:prstGeom prst="rect">
              <a:avLst/>
            </a:prstGeom>
            <a:noFill/>
            <a:ln w="9525">
              <a:noFill/>
              <a:miter lim="800000"/>
              <a:headEnd/>
              <a:tailEnd/>
            </a:ln>
            <a:effectLst/>
          </p:spPr>
          <p:txBody>
            <a:bodyPr wrap="none">
              <a:spAutoFit/>
            </a:bodyPr>
            <a:lstStyle/>
            <a:p>
              <a:r>
                <a:rPr lang="es-MX" sz="1600" i="1"/>
                <a:t>Y/Y   R</a:t>
              </a:r>
            </a:p>
          </p:txBody>
        </p:sp>
        <p:sp>
          <p:nvSpPr>
            <p:cNvPr id="117841" name="Text Box 81"/>
            <p:cNvSpPr txBox="1">
              <a:spLocks noChangeArrowheads="1"/>
            </p:cNvSpPr>
            <p:nvPr/>
          </p:nvSpPr>
          <p:spPr bwMode="auto">
            <a:xfrm>
              <a:off x="5239" y="2432"/>
              <a:ext cx="415" cy="212"/>
            </a:xfrm>
            <a:prstGeom prst="rect">
              <a:avLst/>
            </a:prstGeom>
            <a:noFill/>
            <a:ln w="9525">
              <a:noFill/>
              <a:miter lim="800000"/>
              <a:headEnd/>
              <a:tailEnd/>
            </a:ln>
            <a:effectLst/>
          </p:spPr>
          <p:txBody>
            <a:bodyPr wrap="none">
              <a:spAutoFit/>
            </a:bodyPr>
            <a:lstStyle/>
            <a:p>
              <a:r>
                <a:rPr lang="es-MX" sz="1600" i="1"/>
                <a:t>a/a  L</a:t>
              </a:r>
            </a:p>
          </p:txBody>
        </p:sp>
        <p:sp>
          <p:nvSpPr>
            <p:cNvPr id="117842" name="Text Box 82"/>
            <p:cNvSpPr txBox="1">
              <a:spLocks noChangeArrowheads="1"/>
            </p:cNvSpPr>
            <p:nvPr/>
          </p:nvSpPr>
          <p:spPr bwMode="auto">
            <a:xfrm>
              <a:off x="5239" y="2659"/>
              <a:ext cx="443" cy="366"/>
            </a:xfrm>
            <a:prstGeom prst="rect">
              <a:avLst/>
            </a:prstGeom>
            <a:noFill/>
            <a:ln w="9525">
              <a:noFill/>
              <a:miter lim="800000"/>
              <a:headEnd/>
              <a:tailEnd/>
            </a:ln>
            <a:effectLst/>
          </p:spPr>
          <p:txBody>
            <a:bodyPr wrap="none">
              <a:spAutoFit/>
            </a:bodyPr>
            <a:lstStyle/>
            <a:p>
              <a:r>
                <a:rPr lang="es-MX" sz="1600" i="1"/>
                <a:t>b/b  L</a:t>
              </a:r>
            </a:p>
            <a:p>
              <a:r>
                <a:rPr lang="es-MX" sz="1600" i="1"/>
                <a:t>B/B  L</a:t>
              </a:r>
            </a:p>
          </p:txBody>
        </p:sp>
        <p:sp>
          <p:nvSpPr>
            <p:cNvPr id="117843" name="Text Box 83"/>
            <p:cNvSpPr txBox="1">
              <a:spLocks noChangeArrowheads="1"/>
            </p:cNvSpPr>
            <p:nvPr/>
          </p:nvSpPr>
          <p:spPr bwMode="auto">
            <a:xfrm>
              <a:off x="657" y="2704"/>
              <a:ext cx="521" cy="212"/>
            </a:xfrm>
            <a:prstGeom prst="rect">
              <a:avLst/>
            </a:prstGeom>
            <a:noFill/>
            <a:ln w="9525">
              <a:noFill/>
              <a:miter lim="800000"/>
              <a:headEnd/>
              <a:tailEnd/>
            </a:ln>
            <a:effectLst/>
          </p:spPr>
          <p:txBody>
            <a:bodyPr wrap="none">
              <a:spAutoFit/>
            </a:bodyPr>
            <a:lstStyle/>
            <a:p>
              <a:r>
                <a:rPr lang="es-MX" sz="1600" b="1"/>
                <a:t>COPY:</a:t>
              </a:r>
            </a:p>
          </p:txBody>
        </p:sp>
        <p:sp>
          <p:nvSpPr>
            <p:cNvPr id="117844" name="Text Box 84"/>
            <p:cNvSpPr txBox="1">
              <a:spLocks noChangeArrowheads="1"/>
            </p:cNvSpPr>
            <p:nvPr/>
          </p:nvSpPr>
          <p:spPr bwMode="auto">
            <a:xfrm>
              <a:off x="1338" y="2704"/>
              <a:ext cx="224" cy="212"/>
            </a:xfrm>
            <a:prstGeom prst="rect">
              <a:avLst/>
            </a:prstGeom>
            <a:noFill/>
            <a:ln w="9525">
              <a:noFill/>
              <a:miter lim="800000"/>
              <a:headEnd/>
              <a:tailEnd/>
            </a:ln>
            <a:effectLst/>
          </p:spPr>
          <p:txBody>
            <a:bodyPr wrap="none">
              <a:spAutoFit/>
            </a:bodyPr>
            <a:lstStyle/>
            <a:p>
              <a:r>
                <a:rPr lang="es-MX" sz="1600"/>
                <a:t>q</a:t>
              </a:r>
              <a:r>
                <a:rPr lang="es-MX" sz="1600" baseline="-25000"/>
                <a:t>0</a:t>
              </a:r>
            </a:p>
          </p:txBody>
        </p:sp>
        <p:sp>
          <p:nvSpPr>
            <p:cNvPr id="117845" name="Text Box 85"/>
            <p:cNvSpPr txBox="1">
              <a:spLocks noChangeArrowheads="1"/>
            </p:cNvSpPr>
            <p:nvPr/>
          </p:nvSpPr>
          <p:spPr bwMode="auto">
            <a:xfrm>
              <a:off x="2245" y="2704"/>
              <a:ext cx="224" cy="212"/>
            </a:xfrm>
            <a:prstGeom prst="rect">
              <a:avLst/>
            </a:prstGeom>
            <a:noFill/>
            <a:ln w="9525">
              <a:noFill/>
              <a:miter lim="800000"/>
              <a:headEnd/>
              <a:tailEnd/>
            </a:ln>
            <a:effectLst/>
          </p:spPr>
          <p:txBody>
            <a:bodyPr wrap="none">
              <a:spAutoFit/>
            </a:bodyPr>
            <a:lstStyle/>
            <a:p>
              <a:r>
                <a:rPr lang="es-MX" sz="1600"/>
                <a:t>q</a:t>
              </a:r>
              <a:r>
                <a:rPr lang="es-MX" sz="1600" baseline="-25000"/>
                <a:t>1</a:t>
              </a:r>
            </a:p>
          </p:txBody>
        </p:sp>
        <p:sp>
          <p:nvSpPr>
            <p:cNvPr id="117846" name="Text Box 86"/>
            <p:cNvSpPr txBox="1">
              <a:spLocks noChangeArrowheads="1"/>
            </p:cNvSpPr>
            <p:nvPr/>
          </p:nvSpPr>
          <p:spPr bwMode="auto">
            <a:xfrm>
              <a:off x="3016" y="2205"/>
              <a:ext cx="224" cy="212"/>
            </a:xfrm>
            <a:prstGeom prst="rect">
              <a:avLst/>
            </a:prstGeom>
            <a:noFill/>
            <a:ln w="9525">
              <a:noFill/>
              <a:miter lim="800000"/>
              <a:headEnd/>
              <a:tailEnd/>
            </a:ln>
            <a:effectLst/>
          </p:spPr>
          <p:txBody>
            <a:bodyPr wrap="none">
              <a:spAutoFit/>
            </a:bodyPr>
            <a:lstStyle/>
            <a:p>
              <a:r>
                <a:rPr lang="es-MX" sz="1600"/>
                <a:t>q</a:t>
              </a:r>
              <a:r>
                <a:rPr lang="es-MX" sz="1600" baseline="-25000"/>
                <a:t>2</a:t>
              </a:r>
            </a:p>
          </p:txBody>
        </p:sp>
        <p:sp>
          <p:nvSpPr>
            <p:cNvPr id="117847" name="Text Box 87"/>
            <p:cNvSpPr txBox="1">
              <a:spLocks noChangeArrowheads="1"/>
            </p:cNvSpPr>
            <p:nvPr/>
          </p:nvSpPr>
          <p:spPr bwMode="auto">
            <a:xfrm>
              <a:off x="4014" y="2205"/>
              <a:ext cx="224" cy="212"/>
            </a:xfrm>
            <a:prstGeom prst="rect">
              <a:avLst/>
            </a:prstGeom>
            <a:noFill/>
            <a:ln w="9525">
              <a:noFill/>
              <a:miter lim="800000"/>
              <a:headEnd/>
              <a:tailEnd/>
            </a:ln>
            <a:effectLst/>
          </p:spPr>
          <p:txBody>
            <a:bodyPr wrap="none">
              <a:spAutoFit/>
            </a:bodyPr>
            <a:lstStyle/>
            <a:p>
              <a:r>
                <a:rPr lang="es-MX" sz="1600"/>
                <a:t>q</a:t>
              </a:r>
              <a:r>
                <a:rPr lang="es-MX" sz="1600" baseline="-25000"/>
                <a:t>3</a:t>
              </a:r>
            </a:p>
          </p:txBody>
        </p:sp>
        <p:sp>
          <p:nvSpPr>
            <p:cNvPr id="117848" name="Text Box 88"/>
            <p:cNvSpPr txBox="1">
              <a:spLocks noChangeArrowheads="1"/>
            </p:cNvSpPr>
            <p:nvPr/>
          </p:nvSpPr>
          <p:spPr bwMode="auto">
            <a:xfrm>
              <a:off x="4830" y="2750"/>
              <a:ext cx="224" cy="212"/>
            </a:xfrm>
            <a:prstGeom prst="rect">
              <a:avLst/>
            </a:prstGeom>
            <a:noFill/>
            <a:ln w="9525">
              <a:noFill/>
              <a:miter lim="800000"/>
              <a:headEnd/>
              <a:tailEnd/>
            </a:ln>
            <a:effectLst/>
          </p:spPr>
          <p:txBody>
            <a:bodyPr wrap="none">
              <a:spAutoFit/>
            </a:bodyPr>
            <a:lstStyle/>
            <a:p>
              <a:r>
                <a:rPr lang="es-MX" sz="1600"/>
                <a:t>q</a:t>
              </a:r>
              <a:r>
                <a:rPr lang="es-MX" sz="1600" baseline="-25000"/>
                <a:t>4</a:t>
              </a:r>
            </a:p>
          </p:txBody>
        </p:sp>
        <p:sp>
          <p:nvSpPr>
            <p:cNvPr id="117849" name="Text Box 89"/>
            <p:cNvSpPr txBox="1">
              <a:spLocks noChangeArrowheads="1"/>
            </p:cNvSpPr>
            <p:nvPr/>
          </p:nvSpPr>
          <p:spPr bwMode="auto">
            <a:xfrm>
              <a:off x="4014" y="3294"/>
              <a:ext cx="224" cy="212"/>
            </a:xfrm>
            <a:prstGeom prst="rect">
              <a:avLst/>
            </a:prstGeom>
            <a:noFill/>
            <a:ln w="9525">
              <a:noFill/>
              <a:miter lim="800000"/>
              <a:headEnd/>
              <a:tailEnd/>
            </a:ln>
            <a:effectLst/>
          </p:spPr>
          <p:txBody>
            <a:bodyPr wrap="none">
              <a:spAutoFit/>
            </a:bodyPr>
            <a:lstStyle/>
            <a:p>
              <a:r>
                <a:rPr lang="es-MX" sz="1600"/>
                <a:t>q</a:t>
              </a:r>
              <a:r>
                <a:rPr lang="es-MX" sz="1600" baseline="-25000"/>
                <a:t>5</a:t>
              </a:r>
            </a:p>
          </p:txBody>
        </p:sp>
        <p:sp>
          <p:nvSpPr>
            <p:cNvPr id="117850" name="Text Box 90"/>
            <p:cNvSpPr txBox="1">
              <a:spLocks noChangeArrowheads="1"/>
            </p:cNvSpPr>
            <p:nvPr/>
          </p:nvSpPr>
          <p:spPr bwMode="auto">
            <a:xfrm>
              <a:off x="3016" y="3294"/>
              <a:ext cx="224" cy="212"/>
            </a:xfrm>
            <a:prstGeom prst="rect">
              <a:avLst/>
            </a:prstGeom>
            <a:noFill/>
            <a:ln w="9525">
              <a:noFill/>
              <a:miter lim="800000"/>
              <a:headEnd/>
              <a:tailEnd/>
            </a:ln>
            <a:effectLst/>
          </p:spPr>
          <p:txBody>
            <a:bodyPr wrap="none">
              <a:spAutoFit/>
            </a:bodyPr>
            <a:lstStyle/>
            <a:p>
              <a:r>
                <a:rPr lang="es-MX" sz="1600"/>
                <a:t>q</a:t>
              </a:r>
              <a:r>
                <a:rPr lang="es-MX" sz="1600" baseline="-25000"/>
                <a:t>6</a:t>
              </a:r>
            </a:p>
          </p:txBody>
        </p:sp>
        <p:sp>
          <p:nvSpPr>
            <p:cNvPr id="117851" name="Text Box 91"/>
            <p:cNvSpPr txBox="1">
              <a:spLocks noChangeArrowheads="1"/>
            </p:cNvSpPr>
            <p:nvPr/>
          </p:nvSpPr>
          <p:spPr bwMode="auto">
            <a:xfrm>
              <a:off x="2245" y="3475"/>
              <a:ext cx="224" cy="212"/>
            </a:xfrm>
            <a:prstGeom prst="rect">
              <a:avLst/>
            </a:prstGeom>
            <a:noFill/>
            <a:ln w="9525">
              <a:noFill/>
              <a:miter lim="800000"/>
              <a:headEnd/>
              <a:tailEnd/>
            </a:ln>
            <a:effectLst/>
          </p:spPr>
          <p:txBody>
            <a:bodyPr wrap="none">
              <a:spAutoFit/>
            </a:bodyPr>
            <a:lstStyle/>
            <a:p>
              <a:r>
                <a:rPr lang="es-MX" sz="1600"/>
                <a:t>q</a:t>
              </a:r>
              <a:r>
                <a:rPr lang="es-MX" sz="1600" baseline="-25000"/>
                <a:t>7</a:t>
              </a:r>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8" name="Text Box 4"/>
          <p:cNvSpPr txBox="1">
            <a:spLocks noChangeArrowheads="1"/>
          </p:cNvSpPr>
          <p:nvPr/>
        </p:nvSpPr>
        <p:spPr bwMode="auto">
          <a:xfrm>
            <a:off x="755650" y="836613"/>
            <a:ext cx="7653338" cy="2647950"/>
          </a:xfrm>
          <a:prstGeom prst="rect">
            <a:avLst/>
          </a:prstGeom>
          <a:noFill/>
          <a:ln w="9525">
            <a:noFill/>
            <a:miter lim="800000"/>
            <a:headEnd/>
            <a:tailEnd/>
          </a:ln>
          <a:effectLst/>
        </p:spPr>
        <p:txBody>
          <a:bodyPr>
            <a:spAutoFit/>
          </a:bodyPr>
          <a:lstStyle/>
          <a:p>
            <a:pPr marL="457200" indent="-457200"/>
            <a:r>
              <a:rPr lang="es-MX" b="1"/>
              <a:t>Ejercicios:</a:t>
            </a:r>
          </a:p>
          <a:p>
            <a:pPr marL="457200" indent="-457200">
              <a:buFontTx/>
              <a:buChar char="•"/>
            </a:pPr>
            <a:r>
              <a:rPr lang="es-MX"/>
              <a:t>Construir una máquina de Turing para mover la entrada un espacio a la derecha. La configuración de entrada </a:t>
            </a:r>
            <a:r>
              <a:rPr lang="es-MX" i="1"/>
              <a:t>q</a:t>
            </a:r>
            <a:r>
              <a:rPr lang="es-MX" i="1" baseline="-25000"/>
              <a:t>0</a:t>
            </a:r>
            <a:r>
              <a:rPr lang="es-MX" i="1"/>
              <a:t>BuB </a:t>
            </a:r>
            <a:r>
              <a:rPr lang="es-MX"/>
              <a:t>resulta en </a:t>
            </a:r>
            <a:r>
              <a:rPr lang="es-MX" i="1"/>
              <a:t>q</a:t>
            </a:r>
            <a:r>
              <a:rPr lang="es-MX" i="1" baseline="-25000"/>
              <a:t>f</a:t>
            </a:r>
            <a:r>
              <a:rPr lang="es-MX" i="1"/>
              <a:t>BBuB.</a:t>
            </a:r>
          </a:p>
          <a:p>
            <a:pPr marL="457200" indent="-457200">
              <a:buFontTx/>
              <a:buChar char="•"/>
            </a:pPr>
            <a:r>
              <a:rPr lang="es-MX"/>
              <a:t>Construir una máquina de Turing para concatenar una copia de la cadena de entrada en reversa. La configuración de entrada </a:t>
            </a:r>
            <a:r>
              <a:rPr lang="es-MX" i="1"/>
              <a:t>q</a:t>
            </a:r>
            <a:r>
              <a:rPr lang="es-MX" i="1" baseline="-25000"/>
              <a:t>0</a:t>
            </a:r>
            <a:r>
              <a:rPr lang="es-MX" i="1"/>
              <a:t>BuB resulta en q</a:t>
            </a:r>
            <a:r>
              <a:rPr lang="es-MX" i="1" baseline="-25000"/>
              <a:t>f</a:t>
            </a:r>
            <a:r>
              <a:rPr lang="es-MX" i="1"/>
              <a:t>Buu</a:t>
            </a:r>
            <a:r>
              <a:rPr lang="es-MX" i="1" baseline="30000"/>
              <a:t>R</a:t>
            </a:r>
            <a:r>
              <a:rPr lang="es-MX" i="1"/>
              <a:t>B.</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Text Box 4"/>
          <p:cNvSpPr txBox="1">
            <a:spLocks noChangeArrowheads="1"/>
          </p:cNvSpPr>
          <p:nvPr/>
        </p:nvSpPr>
        <p:spPr bwMode="auto">
          <a:xfrm>
            <a:off x="900113" y="765175"/>
            <a:ext cx="7869237" cy="3416320"/>
          </a:xfrm>
          <a:prstGeom prst="rect">
            <a:avLst/>
          </a:prstGeom>
          <a:noFill/>
          <a:ln w="9525">
            <a:noFill/>
            <a:miter lim="800000"/>
            <a:headEnd/>
            <a:tailEnd/>
          </a:ln>
          <a:effectLst/>
        </p:spPr>
        <p:txBody>
          <a:bodyPr>
            <a:spAutoFit/>
          </a:bodyPr>
          <a:lstStyle/>
          <a:p>
            <a:pPr algn="just"/>
            <a:r>
              <a:rPr lang="es-MX" b="1" dirty="0" smtClean="0"/>
              <a:t>Lenguajes </a:t>
            </a:r>
            <a:r>
              <a:rPr lang="es-MX" b="1" dirty="0"/>
              <a:t>aceptados por la máquina de </a:t>
            </a:r>
            <a:r>
              <a:rPr lang="es-MX" b="1" dirty="0" err="1"/>
              <a:t>Turing</a:t>
            </a:r>
            <a:endParaRPr lang="es-MX" b="1" dirty="0"/>
          </a:p>
          <a:p>
            <a:pPr algn="just"/>
            <a:r>
              <a:rPr lang="es-MX" dirty="0"/>
              <a:t>Una máquina de </a:t>
            </a:r>
            <a:r>
              <a:rPr lang="es-MX" dirty="0" err="1"/>
              <a:t>Turing</a:t>
            </a:r>
            <a:r>
              <a:rPr lang="es-MX" dirty="0"/>
              <a:t> puede ser usada para calcular funciones y para aceptar lenguajes. En el primer caso el resultado de una computación se define in términos del estado en donde termina la computación o la configuración de la cinta. En el segundo caso, una computación acepta o rechaza la cadena de entrada. A diferencia de un autómata </a:t>
            </a:r>
            <a:r>
              <a:rPr lang="es-MX" dirty="0" err="1"/>
              <a:t>finíto</a:t>
            </a:r>
            <a:r>
              <a:rPr lang="es-MX" dirty="0"/>
              <a:t> o de </a:t>
            </a:r>
            <a:r>
              <a:rPr lang="es-MX" dirty="0" err="1"/>
              <a:t>Push</a:t>
            </a:r>
            <a:r>
              <a:rPr lang="es-MX" dirty="0"/>
              <a:t> Down, la máquina de </a:t>
            </a:r>
            <a:r>
              <a:rPr lang="es-MX" dirty="0" err="1"/>
              <a:t>Turing</a:t>
            </a:r>
            <a:r>
              <a:rPr lang="es-MX" dirty="0"/>
              <a:t> no necesita leer toda la cadena de entrada para aceptar la cadena.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Text Box 4"/>
          <p:cNvSpPr txBox="1">
            <a:spLocks noChangeArrowheads="1"/>
          </p:cNvSpPr>
          <p:nvPr/>
        </p:nvSpPr>
        <p:spPr bwMode="auto">
          <a:xfrm>
            <a:off x="827088" y="476250"/>
            <a:ext cx="8013700" cy="4154984"/>
          </a:xfrm>
          <a:prstGeom prst="rect">
            <a:avLst/>
          </a:prstGeom>
          <a:noFill/>
          <a:ln w="9525">
            <a:noFill/>
            <a:miter lim="800000"/>
            <a:headEnd/>
            <a:tailEnd/>
          </a:ln>
          <a:effectLst/>
        </p:spPr>
        <p:txBody>
          <a:bodyPr>
            <a:spAutoFit/>
          </a:bodyPr>
          <a:lstStyle/>
          <a:p>
            <a:r>
              <a:rPr lang="es-MX" b="1" dirty="0" smtClean="0"/>
              <a:t>Extensiones </a:t>
            </a:r>
            <a:r>
              <a:rPr lang="es-MX" b="1" dirty="0"/>
              <a:t>de la Máquina de </a:t>
            </a:r>
            <a:r>
              <a:rPr lang="es-MX" b="1" dirty="0" err="1"/>
              <a:t>Turing</a:t>
            </a:r>
            <a:endParaRPr lang="es-MX" b="1" dirty="0"/>
          </a:p>
          <a:p>
            <a:r>
              <a:rPr lang="es-MX" dirty="0"/>
              <a:t>Existen variaciones al modelo de la máquina de </a:t>
            </a:r>
            <a:r>
              <a:rPr lang="es-MX" dirty="0" err="1"/>
              <a:t>Turing</a:t>
            </a:r>
            <a:r>
              <a:rPr lang="es-MX" dirty="0"/>
              <a:t> </a:t>
            </a:r>
            <a:r>
              <a:rPr lang="es-MX" dirty="0" err="1"/>
              <a:t>standard</a:t>
            </a:r>
            <a:r>
              <a:rPr lang="es-MX" dirty="0"/>
              <a:t>. Cada variación o extensión parece incrementar la capacidad de la máquina, pero la realidad es que los lenguajes aceptados por esas  máquinas de </a:t>
            </a:r>
            <a:r>
              <a:rPr lang="es-MX" dirty="0" err="1"/>
              <a:t>Turing</a:t>
            </a:r>
            <a:r>
              <a:rPr lang="es-MX" dirty="0"/>
              <a:t> extendidas son también aceptados por máquinas de </a:t>
            </a:r>
            <a:r>
              <a:rPr lang="es-MX" dirty="0" err="1"/>
              <a:t>Turing</a:t>
            </a:r>
            <a:r>
              <a:rPr lang="es-MX" dirty="0"/>
              <a:t> Standard. </a:t>
            </a:r>
          </a:p>
          <a:p>
            <a:endParaRPr lang="es-MX" dirty="0"/>
          </a:p>
          <a:p>
            <a:r>
              <a:rPr lang="es-MX" b="1" dirty="0"/>
              <a:t>Máquinas de </a:t>
            </a:r>
            <a:r>
              <a:rPr lang="es-MX" b="1" dirty="0" err="1"/>
              <a:t>Turing</a:t>
            </a:r>
            <a:r>
              <a:rPr lang="es-MX" b="1" dirty="0"/>
              <a:t> de </a:t>
            </a:r>
            <a:r>
              <a:rPr lang="es-MX" b="1" dirty="0" err="1"/>
              <a:t>Multipistas</a:t>
            </a:r>
            <a:endParaRPr lang="es-MX" b="1" dirty="0"/>
          </a:p>
          <a:p>
            <a:r>
              <a:rPr lang="es-MX" dirty="0"/>
              <a:t>En este tipo de máquinas la cinta es dividida en varias pistas. Una posición en la </a:t>
            </a:r>
            <a:r>
              <a:rPr lang="es-MX" dirty="0" err="1"/>
              <a:t>multipista</a:t>
            </a:r>
            <a:r>
              <a:rPr lang="es-MX" dirty="0"/>
              <a:t>-cinta contiene </a:t>
            </a:r>
            <a:r>
              <a:rPr lang="es-MX" i="1" dirty="0"/>
              <a:t>n</a:t>
            </a:r>
            <a:r>
              <a:rPr lang="es-MX" dirty="0"/>
              <a:t> símbolos del alfabeto de la cinta. </a:t>
            </a:r>
          </a:p>
        </p:txBody>
      </p:sp>
      <p:sp>
        <p:nvSpPr>
          <p:cNvPr id="123909" name="Text Box 5"/>
          <p:cNvSpPr txBox="1">
            <a:spLocks noChangeArrowheads="1"/>
          </p:cNvSpPr>
          <p:nvPr/>
        </p:nvSpPr>
        <p:spPr bwMode="auto">
          <a:xfrm>
            <a:off x="4140200" y="5661025"/>
            <a:ext cx="323850" cy="336550"/>
          </a:xfrm>
          <a:prstGeom prst="rect">
            <a:avLst/>
          </a:prstGeom>
          <a:noFill/>
          <a:ln w="9525">
            <a:noFill/>
            <a:miter lim="800000"/>
            <a:headEnd/>
            <a:tailEnd/>
          </a:ln>
          <a:effectLst/>
        </p:spPr>
        <p:txBody>
          <a:bodyPr wrap="none">
            <a:spAutoFit/>
          </a:bodyPr>
          <a:lstStyle/>
          <a:p>
            <a:r>
              <a:rPr lang="es-MX" sz="1600" i="1"/>
              <a:t>q</a:t>
            </a:r>
            <a:r>
              <a:rPr lang="es-MX" sz="1600" i="1" baseline="-25000"/>
              <a:t>j</a:t>
            </a:r>
          </a:p>
        </p:txBody>
      </p:sp>
      <p:sp>
        <p:nvSpPr>
          <p:cNvPr id="123910" name="Rectangle 6"/>
          <p:cNvSpPr>
            <a:spLocks noChangeArrowheads="1"/>
          </p:cNvSpPr>
          <p:nvPr/>
        </p:nvSpPr>
        <p:spPr bwMode="auto">
          <a:xfrm>
            <a:off x="3779838" y="4797425"/>
            <a:ext cx="358775" cy="288925"/>
          </a:xfrm>
          <a:prstGeom prst="rect">
            <a:avLst/>
          </a:prstGeom>
          <a:noFill/>
          <a:ln w="9525">
            <a:solidFill>
              <a:schemeClr val="tx1"/>
            </a:solidFill>
            <a:miter lim="800000"/>
            <a:headEnd/>
            <a:tailEnd/>
          </a:ln>
          <a:effectLst/>
        </p:spPr>
        <p:txBody>
          <a:bodyPr wrap="none" anchor="ctr"/>
          <a:lstStyle/>
          <a:p>
            <a:endParaRPr lang="en-US"/>
          </a:p>
        </p:txBody>
      </p:sp>
      <p:sp>
        <p:nvSpPr>
          <p:cNvPr id="123911" name="Rectangle 7"/>
          <p:cNvSpPr>
            <a:spLocks noChangeArrowheads="1"/>
          </p:cNvSpPr>
          <p:nvPr/>
        </p:nvSpPr>
        <p:spPr bwMode="auto">
          <a:xfrm>
            <a:off x="4140200" y="4797425"/>
            <a:ext cx="358775" cy="288925"/>
          </a:xfrm>
          <a:prstGeom prst="rect">
            <a:avLst/>
          </a:prstGeom>
          <a:noFill/>
          <a:ln w="9525">
            <a:solidFill>
              <a:schemeClr val="tx1"/>
            </a:solidFill>
            <a:miter lim="800000"/>
            <a:headEnd/>
            <a:tailEnd/>
          </a:ln>
          <a:effectLst/>
        </p:spPr>
        <p:txBody>
          <a:bodyPr wrap="none" anchor="ctr"/>
          <a:lstStyle/>
          <a:p>
            <a:endParaRPr lang="en-US"/>
          </a:p>
        </p:txBody>
      </p:sp>
      <p:sp>
        <p:nvSpPr>
          <p:cNvPr id="123912" name="Rectangle 8"/>
          <p:cNvSpPr>
            <a:spLocks noChangeArrowheads="1"/>
          </p:cNvSpPr>
          <p:nvPr/>
        </p:nvSpPr>
        <p:spPr bwMode="auto">
          <a:xfrm>
            <a:off x="4500563" y="4797425"/>
            <a:ext cx="358775" cy="288925"/>
          </a:xfrm>
          <a:prstGeom prst="rect">
            <a:avLst/>
          </a:prstGeom>
          <a:noFill/>
          <a:ln w="9525">
            <a:solidFill>
              <a:schemeClr val="tx1"/>
            </a:solidFill>
            <a:miter lim="800000"/>
            <a:headEnd/>
            <a:tailEnd/>
          </a:ln>
          <a:effectLst/>
        </p:spPr>
        <p:txBody>
          <a:bodyPr wrap="none" anchor="ctr"/>
          <a:lstStyle/>
          <a:p>
            <a:endParaRPr lang="en-US"/>
          </a:p>
        </p:txBody>
      </p:sp>
      <p:sp>
        <p:nvSpPr>
          <p:cNvPr id="123913" name="Rectangle 9"/>
          <p:cNvSpPr>
            <a:spLocks noChangeArrowheads="1"/>
          </p:cNvSpPr>
          <p:nvPr/>
        </p:nvSpPr>
        <p:spPr bwMode="auto">
          <a:xfrm>
            <a:off x="4859338" y="4797425"/>
            <a:ext cx="358775" cy="288925"/>
          </a:xfrm>
          <a:prstGeom prst="rect">
            <a:avLst/>
          </a:prstGeom>
          <a:noFill/>
          <a:ln w="9525">
            <a:solidFill>
              <a:schemeClr val="tx1"/>
            </a:solidFill>
            <a:miter lim="800000"/>
            <a:headEnd/>
            <a:tailEnd/>
          </a:ln>
          <a:effectLst/>
        </p:spPr>
        <p:txBody>
          <a:bodyPr wrap="none" anchor="ctr"/>
          <a:lstStyle/>
          <a:p>
            <a:endParaRPr lang="en-US"/>
          </a:p>
        </p:txBody>
      </p:sp>
      <p:sp>
        <p:nvSpPr>
          <p:cNvPr id="123914" name="Rectangle 10"/>
          <p:cNvSpPr>
            <a:spLocks noChangeArrowheads="1"/>
          </p:cNvSpPr>
          <p:nvPr/>
        </p:nvSpPr>
        <p:spPr bwMode="auto">
          <a:xfrm>
            <a:off x="5219700" y="4797425"/>
            <a:ext cx="358775" cy="288925"/>
          </a:xfrm>
          <a:prstGeom prst="rect">
            <a:avLst/>
          </a:prstGeom>
          <a:noFill/>
          <a:ln w="9525">
            <a:solidFill>
              <a:schemeClr val="tx1"/>
            </a:solidFill>
            <a:miter lim="800000"/>
            <a:headEnd/>
            <a:tailEnd/>
          </a:ln>
          <a:effectLst/>
        </p:spPr>
        <p:txBody>
          <a:bodyPr wrap="none" anchor="ctr"/>
          <a:lstStyle/>
          <a:p>
            <a:endParaRPr lang="en-US"/>
          </a:p>
        </p:txBody>
      </p:sp>
      <p:sp>
        <p:nvSpPr>
          <p:cNvPr id="123915" name="Rectangle 11"/>
          <p:cNvSpPr>
            <a:spLocks noChangeArrowheads="1"/>
          </p:cNvSpPr>
          <p:nvPr/>
        </p:nvSpPr>
        <p:spPr bwMode="auto">
          <a:xfrm>
            <a:off x="5580063" y="4797425"/>
            <a:ext cx="358775" cy="288925"/>
          </a:xfrm>
          <a:prstGeom prst="rect">
            <a:avLst/>
          </a:prstGeom>
          <a:noFill/>
          <a:ln w="9525">
            <a:solidFill>
              <a:schemeClr val="tx1"/>
            </a:solidFill>
            <a:miter lim="800000"/>
            <a:headEnd/>
            <a:tailEnd/>
          </a:ln>
          <a:effectLst/>
        </p:spPr>
        <p:txBody>
          <a:bodyPr wrap="none" anchor="ctr"/>
          <a:lstStyle/>
          <a:p>
            <a:endParaRPr lang="en-US"/>
          </a:p>
        </p:txBody>
      </p:sp>
      <p:sp>
        <p:nvSpPr>
          <p:cNvPr id="123916" name="Rectangle 12"/>
          <p:cNvSpPr>
            <a:spLocks noChangeArrowheads="1"/>
          </p:cNvSpPr>
          <p:nvPr/>
        </p:nvSpPr>
        <p:spPr bwMode="auto">
          <a:xfrm>
            <a:off x="5940425" y="4797425"/>
            <a:ext cx="358775" cy="288925"/>
          </a:xfrm>
          <a:prstGeom prst="rect">
            <a:avLst/>
          </a:prstGeom>
          <a:noFill/>
          <a:ln w="9525">
            <a:solidFill>
              <a:schemeClr val="tx1"/>
            </a:solidFill>
            <a:miter lim="800000"/>
            <a:headEnd/>
            <a:tailEnd/>
          </a:ln>
          <a:effectLst/>
        </p:spPr>
        <p:txBody>
          <a:bodyPr wrap="none" anchor="ctr"/>
          <a:lstStyle/>
          <a:p>
            <a:endParaRPr lang="en-US"/>
          </a:p>
        </p:txBody>
      </p:sp>
      <p:sp>
        <p:nvSpPr>
          <p:cNvPr id="123917" name="Rectangle 13"/>
          <p:cNvSpPr>
            <a:spLocks noChangeArrowheads="1"/>
          </p:cNvSpPr>
          <p:nvPr/>
        </p:nvSpPr>
        <p:spPr bwMode="auto">
          <a:xfrm>
            <a:off x="4140200" y="5661025"/>
            <a:ext cx="358775" cy="360363"/>
          </a:xfrm>
          <a:prstGeom prst="rect">
            <a:avLst/>
          </a:prstGeom>
          <a:noFill/>
          <a:ln w="9525">
            <a:solidFill>
              <a:schemeClr val="tx1"/>
            </a:solidFill>
            <a:miter lim="800000"/>
            <a:headEnd/>
            <a:tailEnd/>
          </a:ln>
          <a:effectLst/>
        </p:spPr>
        <p:txBody>
          <a:bodyPr wrap="none" anchor="ctr"/>
          <a:lstStyle/>
          <a:p>
            <a:endParaRPr lang="en-US"/>
          </a:p>
        </p:txBody>
      </p:sp>
      <p:sp>
        <p:nvSpPr>
          <p:cNvPr id="123918" name="Line 14"/>
          <p:cNvSpPr>
            <a:spLocks noChangeShapeType="1"/>
          </p:cNvSpPr>
          <p:nvPr/>
        </p:nvSpPr>
        <p:spPr bwMode="auto">
          <a:xfrm flipV="1">
            <a:off x="4283075" y="5086350"/>
            <a:ext cx="0" cy="574675"/>
          </a:xfrm>
          <a:prstGeom prst="line">
            <a:avLst/>
          </a:prstGeom>
          <a:noFill/>
          <a:ln w="9525">
            <a:solidFill>
              <a:schemeClr val="tx1"/>
            </a:solidFill>
            <a:round/>
            <a:headEnd/>
            <a:tailEnd type="triangle" w="med" len="med"/>
          </a:ln>
          <a:effectLst/>
        </p:spPr>
        <p:txBody>
          <a:bodyPr/>
          <a:lstStyle/>
          <a:p>
            <a:endParaRPr lang="en-US"/>
          </a:p>
        </p:txBody>
      </p:sp>
      <p:sp>
        <p:nvSpPr>
          <p:cNvPr id="123919" name="Line 15"/>
          <p:cNvSpPr>
            <a:spLocks noChangeShapeType="1"/>
          </p:cNvSpPr>
          <p:nvPr/>
        </p:nvSpPr>
        <p:spPr bwMode="auto">
          <a:xfrm>
            <a:off x="6300788" y="4797425"/>
            <a:ext cx="288925" cy="0"/>
          </a:xfrm>
          <a:prstGeom prst="line">
            <a:avLst/>
          </a:prstGeom>
          <a:noFill/>
          <a:ln w="9525">
            <a:solidFill>
              <a:schemeClr val="tx1"/>
            </a:solidFill>
            <a:round/>
            <a:headEnd/>
            <a:tailEnd/>
          </a:ln>
          <a:effectLst/>
        </p:spPr>
        <p:txBody>
          <a:bodyPr/>
          <a:lstStyle/>
          <a:p>
            <a:endParaRPr lang="en-US"/>
          </a:p>
        </p:txBody>
      </p:sp>
      <p:sp>
        <p:nvSpPr>
          <p:cNvPr id="123920" name="Line 16"/>
          <p:cNvSpPr>
            <a:spLocks noChangeShapeType="1"/>
          </p:cNvSpPr>
          <p:nvPr/>
        </p:nvSpPr>
        <p:spPr bwMode="auto">
          <a:xfrm>
            <a:off x="6300788" y="5084763"/>
            <a:ext cx="288925" cy="0"/>
          </a:xfrm>
          <a:prstGeom prst="line">
            <a:avLst/>
          </a:prstGeom>
          <a:noFill/>
          <a:ln w="9525">
            <a:solidFill>
              <a:schemeClr val="tx1"/>
            </a:solidFill>
            <a:round/>
            <a:headEnd/>
            <a:tailEnd/>
          </a:ln>
          <a:effectLst/>
        </p:spPr>
        <p:txBody>
          <a:bodyPr/>
          <a:lstStyle/>
          <a:p>
            <a:endParaRPr lang="en-US"/>
          </a:p>
        </p:txBody>
      </p:sp>
      <p:sp>
        <p:nvSpPr>
          <p:cNvPr id="123923" name="Rectangle 19"/>
          <p:cNvSpPr>
            <a:spLocks noChangeArrowheads="1"/>
          </p:cNvSpPr>
          <p:nvPr/>
        </p:nvSpPr>
        <p:spPr bwMode="auto">
          <a:xfrm>
            <a:off x="3779838" y="4508500"/>
            <a:ext cx="358775" cy="288925"/>
          </a:xfrm>
          <a:prstGeom prst="rect">
            <a:avLst/>
          </a:prstGeom>
          <a:noFill/>
          <a:ln w="9525">
            <a:solidFill>
              <a:schemeClr val="tx1"/>
            </a:solidFill>
            <a:miter lim="800000"/>
            <a:headEnd/>
            <a:tailEnd/>
          </a:ln>
          <a:effectLst/>
        </p:spPr>
        <p:txBody>
          <a:bodyPr wrap="none" anchor="ctr"/>
          <a:lstStyle/>
          <a:p>
            <a:endParaRPr lang="en-US"/>
          </a:p>
        </p:txBody>
      </p:sp>
      <p:sp>
        <p:nvSpPr>
          <p:cNvPr id="123924" name="Rectangle 20"/>
          <p:cNvSpPr>
            <a:spLocks noChangeArrowheads="1"/>
          </p:cNvSpPr>
          <p:nvPr/>
        </p:nvSpPr>
        <p:spPr bwMode="auto">
          <a:xfrm>
            <a:off x="4140200" y="4508500"/>
            <a:ext cx="358775" cy="288925"/>
          </a:xfrm>
          <a:prstGeom prst="rect">
            <a:avLst/>
          </a:prstGeom>
          <a:noFill/>
          <a:ln w="9525">
            <a:solidFill>
              <a:schemeClr val="tx1"/>
            </a:solidFill>
            <a:miter lim="800000"/>
            <a:headEnd/>
            <a:tailEnd/>
          </a:ln>
          <a:effectLst/>
        </p:spPr>
        <p:txBody>
          <a:bodyPr wrap="none" anchor="ctr"/>
          <a:lstStyle/>
          <a:p>
            <a:endParaRPr lang="en-US"/>
          </a:p>
        </p:txBody>
      </p:sp>
      <p:sp>
        <p:nvSpPr>
          <p:cNvPr id="123925" name="Rectangle 21"/>
          <p:cNvSpPr>
            <a:spLocks noChangeArrowheads="1"/>
          </p:cNvSpPr>
          <p:nvPr/>
        </p:nvSpPr>
        <p:spPr bwMode="auto">
          <a:xfrm>
            <a:off x="4500563" y="4508500"/>
            <a:ext cx="358775" cy="288925"/>
          </a:xfrm>
          <a:prstGeom prst="rect">
            <a:avLst/>
          </a:prstGeom>
          <a:noFill/>
          <a:ln w="9525">
            <a:solidFill>
              <a:schemeClr val="tx1"/>
            </a:solidFill>
            <a:miter lim="800000"/>
            <a:headEnd/>
            <a:tailEnd/>
          </a:ln>
          <a:effectLst/>
        </p:spPr>
        <p:txBody>
          <a:bodyPr wrap="none" anchor="ctr"/>
          <a:lstStyle/>
          <a:p>
            <a:endParaRPr lang="en-US"/>
          </a:p>
        </p:txBody>
      </p:sp>
      <p:sp>
        <p:nvSpPr>
          <p:cNvPr id="123926" name="Rectangle 22"/>
          <p:cNvSpPr>
            <a:spLocks noChangeArrowheads="1"/>
          </p:cNvSpPr>
          <p:nvPr/>
        </p:nvSpPr>
        <p:spPr bwMode="auto">
          <a:xfrm>
            <a:off x="4859338" y="4508500"/>
            <a:ext cx="358775" cy="288925"/>
          </a:xfrm>
          <a:prstGeom prst="rect">
            <a:avLst/>
          </a:prstGeom>
          <a:noFill/>
          <a:ln w="9525">
            <a:solidFill>
              <a:schemeClr val="tx1"/>
            </a:solidFill>
            <a:miter lim="800000"/>
            <a:headEnd/>
            <a:tailEnd/>
          </a:ln>
          <a:effectLst/>
        </p:spPr>
        <p:txBody>
          <a:bodyPr wrap="none" anchor="ctr"/>
          <a:lstStyle/>
          <a:p>
            <a:endParaRPr lang="en-US"/>
          </a:p>
        </p:txBody>
      </p:sp>
      <p:sp>
        <p:nvSpPr>
          <p:cNvPr id="123927" name="Rectangle 23"/>
          <p:cNvSpPr>
            <a:spLocks noChangeArrowheads="1"/>
          </p:cNvSpPr>
          <p:nvPr/>
        </p:nvSpPr>
        <p:spPr bwMode="auto">
          <a:xfrm>
            <a:off x="5219700" y="4508500"/>
            <a:ext cx="358775" cy="288925"/>
          </a:xfrm>
          <a:prstGeom prst="rect">
            <a:avLst/>
          </a:prstGeom>
          <a:noFill/>
          <a:ln w="9525">
            <a:solidFill>
              <a:schemeClr val="tx1"/>
            </a:solidFill>
            <a:miter lim="800000"/>
            <a:headEnd/>
            <a:tailEnd/>
          </a:ln>
          <a:effectLst/>
        </p:spPr>
        <p:txBody>
          <a:bodyPr wrap="none" anchor="ctr"/>
          <a:lstStyle/>
          <a:p>
            <a:endParaRPr lang="en-US"/>
          </a:p>
        </p:txBody>
      </p:sp>
      <p:sp>
        <p:nvSpPr>
          <p:cNvPr id="123928" name="Rectangle 24"/>
          <p:cNvSpPr>
            <a:spLocks noChangeArrowheads="1"/>
          </p:cNvSpPr>
          <p:nvPr/>
        </p:nvSpPr>
        <p:spPr bwMode="auto">
          <a:xfrm>
            <a:off x="5580063" y="4508500"/>
            <a:ext cx="358775" cy="288925"/>
          </a:xfrm>
          <a:prstGeom prst="rect">
            <a:avLst/>
          </a:prstGeom>
          <a:noFill/>
          <a:ln w="9525">
            <a:solidFill>
              <a:schemeClr val="tx1"/>
            </a:solidFill>
            <a:miter lim="800000"/>
            <a:headEnd/>
            <a:tailEnd/>
          </a:ln>
          <a:effectLst/>
        </p:spPr>
        <p:txBody>
          <a:bodyPr wrap="none" anchor="ctr"/>
          <a:lstStyle/>
          <a:p>
            <a:endParaRPr lang="en-US"/>
          </a:p>
        </p:txBody>
      </p:sp>
      <p:sp>
        <p:nvSpPr>
          <p:cNvPr id="123929" name="Rectangle 25"/>
          <p:cNvSpPr>
            <a:spLocks noChangeArrowheads="1"/>
          </p:cNvSpPr>
          <p:nvPr/>
        </p:nvSpPr>
        <p:spPr bwMode="auto">
          <a:xfrm>
            <a:off x="5940425" y="4508500"/>
            <a:ext cx="358775" cy="288925"/>
          </a:xfrm>
          <a:prstGeom prst="rect">
            <a:avLst/>
          </a:prstGeom>
          <a:noFill/>
          <a:ln w="9525">
            <a:solidFill>
              <a:schemeClr val="tx1"/>
            </a:solidFill>
            <a:miter lim="800000"/>
            <a:headEnd/>
            <a:tailEnd/>
          </a:ln>
          <a:effectLst/>
        </p:spPr>
        <p:txBody>
          <a:bodyPr wrap="none" anchor="ctr"/>
          <a:lstStyle/>
          <a:p>
            <a:endParaRPr lang="en-US"/>
          </a:p>
        </p:txBody>
      </p:sp>
      <p:sp>
        <p:nvSpPr>
          <p:cNvPr id="123930" name="Line 26"/>
          <p:cNvSpPr>
            <a:spLocks noChangeShapeType="1"/>
          </p:cNvSpPr>
          <p:nvPr/>
        </p:nvSpPr>
        <p:spPr bwMode="auto">
          <a:xfrm>
            <a:off x="6300788" y="4508500"/>
            <a:ext cx="287337" cy="0"/>
          </a:xfrm>
          <a:prstGeom prst="line">
            <a:avLst/>
          </a:prstGeom>
          <a:noFill/>
          <a:ln w="9525">
            <a:solidFill>
              <a:schemeClr val="tx1"/>
            </a:solidFill>
            <a:round/>
            <a:headEnd/>
            <a:tailEnd/>
          </a:ln>
          <a:effectLst/>
        </p:spPr>
        <p:txBody>
          <a:bodyPr/>
          <a:lstStyle/>
          <a:p>
            <a:endParaRPr lang="en-US"/>
          </a:p>
        </p:txBody>
      </p:sp>
      <p:sp>
        <p:nvSpPr>
          <p:cNvPr id="123931" name="Text Box 27"/>
          <p:cNvSpPr txBox="1">
            <a:spLocks noChangeArrowheads="1"/>
          </p:cNvSpPr>
          <p:nvPr/>
        </p:nvSpPr>
        <p:spPr bwMode="auto">
          <a:xfrm>
            <a:off x="2916238" y="4508500"/>
            <a:ext cx="900112" cy="581025"/>
          </a:xfrm>
          <a:prstGeom prst="rect">
            <a:avLst/>
          </a:prstGeom>
          <a:noFill/>
          <a:ln w="9525">
            <a:noFill/>
            <a:miter lim="800000"/>
            <a:headEnd/>
            <a:tailEnd/>
          </a:ln>
          <a:effectLst/>
        </p:spPr>
        <p:txBody>
          <a:bodyPr wrap="none">
            <a:spAutoFit/>
          </a:bodyPr>
          <a:lstStyle/>
          <a:p>
            <a:r>
              <a:rPr lang="es-MX" sz="1600"/>
              <a:t>PISTA 1</a:t>
            </a:r>
          </a:p>
          <a:p>
            <a:r>
              <a:rPr lang="es-MX" sz="1600"/>
              <a:t>PISTA 2</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Text Box 4"/>
          <p:cNvSpPr txBox="1">
            <a:spLocks noChangeArrowheads="1"/>
          </p:cNvSpPr>
          <p:nvPr/>
        </p:nvSpPr>
        <p:spPr bwMode="auto">
          <a:xfrm>
            <a:off x="950913" y="568325"/>
            <a:ext cx="7797800" cy="2647950"/>
          </a:xfrm>
          <a:prstGeom prst="rect">
            <a:avLst/>
          </a:prstGeom>
          <a:noFill/>
          <a:ln w="9525">
            <a:noFill/>
            <a:miter lim="800000"/>
            <a:headEnd/>
            <a:tailEnd/>
          </a:ln>
          <a:effectLst/>
        </p:spPr>
        <p:txBody>
          <a:bodyPr>
            <a:spAutoFit/>
          </a:bodyPr>
          <a:lstStyle/>
          <a:p>
            <a:r>
              <a:rPr lang="es-MX" b="1"/>
              <a:t>Máquinas de Turing de dos direcciones (two-way)</a:t>
            </a:r>
          </a:p>
          <a:p>
            <a:r>
              <a:rPr lang="es-MX"/>
              <a:t>Este tipo de máquinas es identico a una máquina de Turing standard excepto que la cinta se extiende indefinidamente en ambas direcciones (izquierda y derecha). En este tipo de máquinas la cadena de entrad puede ser puesta en cualquier lugar de la cinta. Todas las demás posiciones de la cinta se asume que están en blanco. </a:t>
            </a:r>
          </a:p>
        </p:txBody>
      </p:sp>
      <p:sp>
        <p:nvSpPr>
          <p:cNvPr id="125957" name="Text Box 5"/>
          <p:cNvSpPr txBox="1">
            <a:spLocks noChangeArrowheads="1"/>
          </p:cNvSpPr>
          <p:nvPr/>
        </p:nvSpPr>
        <p:spPr bwMode="auto">
          <a:xfrm>
            <a:off x="2792413" y="4273550"/>
            <a:ext cx="387350" cy="336550"/>
          </a:xfrm>
          <a:prstGeom prst="rect">
            <a:avLst/>
          </a:prstGeom>
          <a:noFill/>
          <a:ln w="9525">
            <a:noFill/>
            <a:miter lim="800000"/>
            <a:headEnd/>
            <a:tailEnd/>
          </a:ln>
          <a:effectLst/>
        </p:spPr>
        <p:txBody>
          <a:bodyPr wrap="none">
            <a:spAutoFit/>
          </a:bodyPr>
          <a:lstStyle/>
          <a:p>
            <a:r>
              <a:rPr lang="es-MX" sz="1600" i="1"/>
              <a:t>q0</a:t>
            </a:r>
          </a:p>
        </p:txBody>
      </p:sp>
      <p:sp>
        <p:nvSpPr>
          <p:cNvPr id="125966" name="Rectangle 14"/>
          <p:cNvSpPr>
            <a:spLocks noChangeArrowheads="1"/>
          </p:cNvSpPr>
          <p:nvPr/>
        </p:nvSpPr>
        <p:spPr bwMode="auto">
          <a:xfrm>
            <a:off x="2452688" y="4325938"/>
            <a:ext cx="358775" cy="288925"/>
          </a:xfrm>
          <a:prstGeom prst="rect">
            <a:avLst/>
          </a:prstGeom>
          <a:noFill/>
          <a:ln w="9525">
            <a:solidFill>
              <a:schemeClr val="tx1"/>
            </a:solidFill>
            <a:miter lim="800000"/>
            <a:headEnd/>
            <a:tailEnd/>
          </a:ln>
          <a:effectLst/>
        </p:spPr>
        <p:txBody>
          <a:bodyPr wrap="none" anchor="ctr"/>
          <a:lstStyle/>
          <a:p>
            <a:endParaRPr lang="en-US"/>
          </a:p>
        </p:txBody>
      </p:sp>
      <p:sp>
        <p:nvSpPr>
          <p:cNvPr id="125967" name="Line 15"/>
          <p:cNvSpPr>
            <a:spLocks noChangeShapeType="1"/>
          </p:cNvSpPr>
          <p:nvPr/>
        </p:nvSpPr>
        <p:spPr bwMode="auto">
          <a:xfrm flipV="1">
            <a:off x="2595563" y="3822700"/>
            <a:ext cx="0" cy="503238"/>
          </a:xfrm>
          <a:prstGeom prst="line">
            <a:avLst/>
          </a:prstGeom>
          <a:noFill/>
          <a:ln w="9525">
            <a:solidFill>
              <a:schemeClr val="tx1"/>
            </a:solidFill>
            <a:round/>
            <a:headEnd/>
            <a:tailEnd type="triangle" w="med" len="med"/>
          </a:ln>
          <a:effectLst/>
        </p:spPr>
        <p:txBody>
          <a:bodyPr/>
          <a:lstStyle/>
          <a:p>
            <a:endParaRPr lang="en-US"/>
          </a:p>
        </p:txBody>
      </p:sp>
      <p:sp>
        <p:nvSpPr>
          <p:cNvPr id="125979" name="Rectangle 27"/>
          <p:cNvSpPr>
            <a:spLocks noChangeArrowheads="1"/>
          </p:cNvSpPr>
          <p:nvPr/>
        </p:nvSpPr>
        <p:spPr bwMode="auto">
          <a:xfrm>
            <a:off x="2432050" y="3552825"/>
            <a:ext cx="431800" cy="288925"/>
          </a:xfrm>
          <a:prstGeom prst="rect">
            <a:avLst/>
          </a:prstGeom>
          <a:noFill/>
          <a:ln w="9525">
            <a:solidFill>
              <a:schemeClr val="tx1"/>
            </a:solidFill>
            <a:miter lim="800000"/>
            <a:headEnd/>
            <a:tailEnd/>
          </a:ln>
          <a:effectLst/>
        </p:spPr>
        <p:txBody>
          <a:bodyPr wrap="none" anchor="ctr"/>
          <a:lstStyle/>
          <a:p>
            <a:endParaRPr lang="en-US"/>
          </a:p>
        </p:txBody>
      </p:sp>
      <p:sp>
        <p:nvSpPr>
          <p:cNvPr id="125980" name="Rectangle 28"/>
          <p:cNvSpPr>
            <a:spLocks noChangeArrowheads="1"/>
          </p:cNvSpPr>
          <p:nvPr/>
        </p:nvSpPr>
        <p:spPr bwMode="auto">
          <a:xfrm>
            <a:off x="2863850" y="3552825"/>
            <a:ext cx="431800" cy="288925"/>
          </a:xfrm>
          <a:prstGeom prst="rect">
            <a:avLst/>
          </a:prstGeom>
          <a:noFill/>
          <a:ln w="9525">
            <a:solidFill>
              <a:schemeClr val="tx1"/>
            </a:solidFill>
            <a:miter lim="800000"/>
            <a:headEnd/>
            <a:tailEnd/>
          </a:ln>
          <a:effectLst/>
        </p:spPr>
        <p:txBody>
          <a:bodyPr wrap="none" anchor="ctr"/>
          <a:lstStyle/>
          <a:p>
            <a:endParaRPr lang="en-US"/>
          </a:p>
        </p:txBody>
      </p:sp>
      <p:sp>
        <p:nvSpPr>
          <p:cNvPr id="125981" name="Line 29"/>
          <p:cNvSpPr>
            <a:spLocks noChangeShapeType="1"/>
          </p:cNvSpPr>
          <p:nvPr/>
        </p:nvSpPr>
        <p:spPr bwMode="auto">
          <a:xfrm flipH="1">
            <a:off x="2216150" y="3552825"/>
            <a:ext cx="215900" cy="0"/>
          </a:xfrm>
          <a:prstGeom prst="line">
            <a:avLst/>
          </a:prstGeom>
          <a:noFill/>
          <a:ln w="9525">
            <a:solidFill>
              <a:schemeClr val="tx1"/>
            </a:solidFill>
            <a:round/>
            <a:headEnd/>
            <a:tailEnd/>
          </a:ln>
          <a:effectLst/>
        </p:spPr>
        <p:txBody>
          <a:bodyPr/>
          <a:lstStyle/>
          <a:p>
            <a:endParaRPr lang="en-US"/>
          </a:p>
        </p:txBody>
      </p:sp>
      <p:sp>
        <p:nvSpPr>
          <p:cNvPr id="125982" name="Line 30"/>
          <p:cNvSpPr>
            <a:spLocks noChangeShapeType="1"/>
          </p:cNvSpPr>
          <p:nvPr/>
        </p:nvSpPr>
        <p:spPr bwMode="auto">
          <a:xfrm flipH="1">
            <a:off x="2216150" y="3841750"/>
            <a:ext cx="215900" cy="0"/>
          </a:xfrm>
          <a:prstGeom prst="line">
            <a:avLst/>
          </a:prstGeom>
          <a:noFill/>
          <a:ln w="9525">
            <a:solidFill>
              <a:schemeClr val="tx1"/>
            </a:solidFill>
            <a:round/>
            <a:headEnd/>
            <a:tailEnd/>
          </a:ln>
          <a:effectLst/>
        </p:spPr>
        <p:txBody>
          <a:bodyPr/>
          <a:lstStyle/>
          <a:p>
            <a:endParaRPr lang="en-US"/>
          </a:p>
        </p:txBody>
      </p:sp>
      <p:sp>
        <p:nvSpPr>
          <p:cNvPr id="125983" name="Rectangle 31"/>
          <p:cNvSpPr>
            <a:spLocks noChangeArrowheads="1"/>
          </p:cNvSpPr>
          <p:nvPr/>
        </p:nvSpPr>
        <p:spPr bwMode="auto">
          <a:xfrm>
            <a:off x="3729038" y="3552825"/>
            <a:ext cx="431800" cy="288925"/>
          </a:xfrm>
          <a:prstGeom prst="rect">
            <a:avLst/>
          </a:prstGeom>
          <a:noFill/>
          <a:ln w="9525">
            <a:solidFill>
              <a:schemeClr val="tx1"/>
            </a:solidFill>
            <a:miter lim="800000"/>
            <a:headEnd/>
            <a:tailEnd/>
          </a:ln>
          <a:effectLst/>
        </p:spPr>
        <p:txBody>
          <a:bodyPr wrap="none" anchor="ctr"/>
          <a:lstStyle/>
          <a:p>
            <a:endParaRPr lang="en-US"/>
          </a:p>
        </p:txBody>
      </p:sp>
      <p:sp>
        <p:nvSpPr>
          <p:cNvPr id="125984" name="Rectangle 32"/>
          <p:cNvSpPr>
            <a:spLocks noChangeArrowheads="1"/>
          </p:cNvSpPr>
          <p:nvPr/>
        </p:nvSpPr>
        <p:spPr bwMode="auto">
          <a:xfrm>
            <a:off x="3297238" y="3552825"/>
            <a:ext cx="431800" cy="288925"/>
          </a:xfrm>
          <a:prstGeom prst="rect">
            <a:avLst/>
          </a:prstGeom>
          <a:noFill/>
          <a:ln w="9525">
            <a:solidFill>
              <a:schemeClr val="tx1"/>
            </a:solidFill>
            <a:miter lim="800000"/>
            <a:headEnd/>
            <a:tailEnd/>
          </a:ln>
          <a:effectLst/>
        </p:spPr>
        <p:txBody>
          <a:bodyPr wrap="none" anchor="ctr"/>
          <a:lstStyle/>
          <a:p>
            <a:endParaRPr lang="en-US"/>
          </a:p>
        </p:txBody>
      </p:sp>
      <p:sp>
        <p:nvSpPr>
          <p:cNvPr id="125985" name="Line 33"/>
          <p:cNvSpPr>
            <a:spLocks noChangeShapeType="1"/>
          </p:cNvSpPr>
          <p:nvPr/>
        </p:nvSpPr>
        <p:spPr bwMode="auto">
          <a:xfrm>
            <a:off x="4160838" y="3552825"/>
            <a:ext cx="360362" cy="0"/>
          </a:xfrm>
          <a:prstGeom prst="line">
            <a:avLst/>
          </a:prstGeom>
          <a:noFill/>
          <a:ln w="9525">
            <a:solidFill>
              <a:schemeClr val="tx1"/>
            </a:solidFill>
            <a:round/>
            <a:headEnd/>
            <a:tailEnd/>
          </a:ln>
          <a:effectLst/>
        </p:spPr>
        <p:txBody>
          <a:bodyPr/>
          <a:lstStyle/>
          <a:p>
            <a:endParaRPr lang="en-US"/>
          </a:p>
        </p:txBody>
      </p:sp>
      <p:sp>
        <p:nvSpPr>
          <p:cNvPr id="125986" name="Line 34"/>
          <p:cNvSpPr>
            <a:spLocks noChangeShapeType="1"/>
          </p:cNvSpPr>
          <p:nvPr/>
        </p:nvSpPr>
        <p:spPr bwMode="auto">
          <a:xfrm>
            <a:off x="4160838" y="3841750"/>
            <a:ext cx="360362" cy="0"/>
          </a:xfrm>
          <a:prstGeom prst="line">
            <a:avLst/>
          </a:prstGeom>
          <a:noFill/>
          <a:ln w="9525">
            <a:solidFill>
              <a:schemeClr val="tx1"/>
            </a:solidFill>
            <a:round/>
            <a:headEnd/>
            <a:tailEnd/>
          </a:ln>
          <a:effectLst/>
        </p:spPr>
        <p:txBody>
          <a:bodyPr/>
          <a:lstStyle/>
          <a:p>
            <a:endParaRPr lang="en-US"/>
          </a:p>
        </p:txBody>
      </p:sp>
      <p:sp>
        <p:nvSpPr>
          <p:cNvPr id="125987" name="Text Box 35"/>
          <p:cNvSpPr txBox="1">
            <a:spLocks noChangeArrowheads="1"/>
          </p:cNvSpPr>
          <p:nvPr/>
        </p:nvSpPr>
        <p:spPr bwMode="auto">
          <a:xfrm>
            <a:off x="4716463" y="3429000"/>
            <a:ext cx="565150" cy="457200"/>
          </a:xfrm>
          <a:prstGeom prst="rect">
            <a:avLst/>
          </a:prstGeom>
          <a:noFill/>
          <a:ln w="9525">
            <a:noFill/>
            <a:miter lim="800000"/>
            <a:headEnd/>
            <a:tailEnd/>
          </a:ln>
          <a:effectLst/>
        </p:spPr>
        <p:txBody>
          <a:bodyPr wrap="none">
            <a:spAutoFit/>
          </a:bodyPr>
          <a:lstStyle/>
          <a:p>
            <a:r>
              <a:rPr lang="es-MX"/>
              <a:t>….</a:t>
            </a:r>
          </a:p>
        </p:txBody>
      </p:sp>
      <p:sp>
        <p:nvSpPr>
          <p:cNvPr id="125988" name="Text Box 36"/>
          <p:cNvSpPr txBox="1">
            <a:spLocks noChangeArrowheads="1"/>
          </p:cNvSpPr>
          <p:nvPr/>
        </p:nvSpPr>
        <p:spPr bwMode="auto">
          <a:xfrm>
            <a:off x="1476375" y="3429000"/>
            <a:ext cx="565150" cy="457200"/>
          </a:xfrm>
          <a:prstGeom prst="rect">
            <a:avLst/>
          </a:prstGeom>
          <a:noFill/>
          <a:ln w="9525">
            <a:noFill/>
            <a:miter lim="800000"/>
            <a:headEnd/>
            <a:tailEnd/>
          </a:ln>
          <a:effectLst/>
        </p:spPr>
        <p:txBody>
          <a:bodyPr wrap="none">
            <a:spAutoFit/>
          </a:bodyPr>
          <a:lstStyle/>
          <a:p>
            <a:r>
              <a:rPr lang="es-MX"/>
              <a:t>….</a:t>
            </a:r>
          </a:p>
        </p:txBody>
      </p:sp>
      <p:sp>
        <p:nvSpPr>
          <p:cNvPr id="125989" name="Text Box 37"/>
          <p:cNvSpPr txBox="1">
            <a:spLocks noChangeArrowheads="1"/>
          </p:cNvSpPr>
          <p:nvPr/>
        </p:nvSpPr>
        <p:spPr bwMode="auto">
          <a:xfrm>
            <a:off x="900113" y="4724400"/>
            <a:ext cx="7869237" cy="1552575"/>
          </a:xfrm>
          <a:prstGeom prst="rect">
            <a:avLst/>
          </a:prstGeom>
          <a:noFill/>
          <a:ln w="9525">
            <a:noFill/>
            <a:miter lim="800000"/>
            <a:headEnd/>
            <a:tailEnd/>
          </a:ln>
          <a:effectLst/>
        </p:spPr>
        <p:txBody>
          <a:bodyPr>
            <a:spAutoFit/>
          </a:bodyPr>
          <a:lstStyle/>
          <a:p>
            <a:r>
              <a:rPr lang="es-MX"/>
              <a:t>Se puede colocar un símbolo especial (#) en una posición para que sea el límite de la izquierda (como en una máquina standard). Este tipo de máquinas es también equivalente al de la máquina standard (aceptan Lenguajes Rec. Enumerables).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0" name="Text Box 4"/>
          <p:cNvSpPr txBox="1">
            <a:spLocks noChangeArrowheads="1"/>
          </p:cNvSpPr>
          <p:nvPr/>
        </p:nvSpPr>
        <p:spPr bwMode="auto">
          <a:xfrm>
            <a:off x="950913" y="568325"/>
            <a:ext cx="7869237" cy="1917700"/>
          </a:xfrm>
          <a:prstGeom prst="rect">
            <a:avLst/>
          </a:prstGeom>
          <a:noFill/>
          <a:ln w="9525">
            <a:noFill/>
            <a:miter lim="800000"/>
            <a:headEnd/>
            <a:tailEnd/>
          </a:ln>
          <a:effectLst/>
        </p:spPr>
        <p:txBody>
          <a:bodyPr>
            <a:spAutoFit/>
          </a:bodyPr>
          <a:lstStyle/>
          <a:p>
            <a:r>
              <a:rPr lang="es-MX" b="1"/>
              <a:t>Máquinas de Múltiple Cintas</a:t>
            </a:r>
          </a:p>
          <a:p>
            <a:r>
              <a:rPr lang="es-MX"/>
              <a:t>Consiste de k cintas y k cabezas de cintas independientes. Los estados y alfabetos son los mismos que en la máquina standard. La máquina lee las cintas simultáneamente pero solo tiene un estado.</a:t>
            </a:r>
          </a:p>
        </p:txBody>
      </p:sp>
      <p:grpSp>
        <p:nvGrpSpPr>
          <p:cNvPr id="126990" name="Group 14"/>
          <p:cNvGrpSpPr>
            <a:grpSpLocks/>
          </p:cNvGrpSpPr>
          <p:nvPr/>
        </p:nvGrpSpPr>
        <p:grpSpPr bwMode="auto">
          <a:xfrm>
            <a:off x="3059113" y="3141663"/>
            <a:ext cx="2808287" cy="288925"/>
            <a:chOff x="1124" y="1966"/>
            <a:chExt cx="1769" cy="182"/>
          </a:xfrm>
        </p:grpSpPr>
        <p:sp>
          <p:nvSpPr>
            <p:cNvPr id="126981" name="Rectangle 5"/>
            <p:cNvSpPr>
              <a:spLocks noChangeArrowheads="1"/>
            </p:cNvSpPr>
            <p:nvPr/>
          </p:nvSpPr>
          <p:spPr bwMode="auto">
            <a:xfrm>
              <a:off x="1124" y="1966"/>
              <a:ext cx="226" cy="182"/>
            </a:xfrm>
            <a:prstGeom prst="rect">
              <a:avLst/>
            </a:prstGeom>
            <a:noFill/>
            <a:ln w="9525">
              <a:solidFill>
                <a:schemeClr val="tx1"/>
              </a:solidFill>
              <a:miter lim="800000"/>
              <a:headEnd/>
              <a:tailEnd/>
            </a:ln>
            <a:effectLst/>
          </p:spPr>
          <p:txBody>
            <a:bodyPr wrap="none" anchor="ctr"/>
            <a:lstStyle/>
            <a:p>
              <a:endParaRPr lang="en-US"/>
            </a:p>
          </p:txBody>
        </p:sp>
        <p:sp>
          <p:nvSpPr>
            <p:cNvPr id="126982" name="Rectangle 6"/>
            <p:cNvSpPr>
              <a:spLocks noChangeArrowheads="1"/>
            </p:cNvSpPr>
            <p:nvPr/>
          </p:nvSpPr>
          <p:spPr bwMode="auto">
            <a:xfrm>
              <a:off x="1350" y="1966"/>
              <a:ext cx="226" cy="182"/>
            </a:xfrm>
            <a:prstGeom prst="rect">
              <a:avLst/>
            </a:prstGeom>
            <a:noFill/>
            <a:ln w="9525">
              <a:solidFill>
                <a:schemeClr val="tx1"/>
              </a:solidFill>
              <a:miter lim="800000"/>
              <a:headEnd/>
              <a:tailEnd/>
            </a:ln>
            <a:effectLst/>
          </p:spPr>
          <p:txBody>
            <a:bodyPr wrap="none" anchor="ctr"/>
            <a:lstStyle/>
            <a:p>
              <a:endParaRPr lang="en-US"/>
            </a:p>
          </p:txBody>
        </p:sp>
        <p:sp>
          <p:nvSpPr>
            <p:cNvPr id="126983" name="Rectangle 7"/>
            <p:cNvSpPr>
              <a:spLocks noChangeArrowheads="1"/>
            </p:cNvSpPr>
            <p:nvPr/>
          </p:nvSpPr>
          <p:spPr bwMode="auto">
            <a:xfrm>
              <a:off x="1577" y="1966"/>
              <a:ext cx="226" cy="182"/>
            </a:xfrm>
            <a:prstGeom prst="rect">
              <a:avLst/>
            </a:prstGeom>
            <a:noFill/>
            <a:ln w="9525">
              <a:solidFill>
                <a:schemeClr val="tx1"/>
              </a:solidFill>
              <a:miter lim="800000"/>
              <a:headEnd/>
              <a:tailEnd/>
            </a:ln>
            <a:effectLst/>
          </p:spPr>
          <p:txBody>
            <a:bodyPr wrap="none" anchor="ctr"/>
            <a:lstStyle/>
            <a:p>
              <a:endParaRPr lang="en-US"/>
            </a:p>
          </p:txBody>
        </p:sp>
        <p:sp>
          <p:nvSpPr>
            <p:cNvPr id="126984" name="Rectangle 8"/>
            <p:cNvSpPr>
              <a:spLocks noChangeArrowheads="1"/>
            </p:cNvSpPr>
            <p:nvPr/>
          </p:nvSpPr>
          <p:spPr bwMode="auto">
            <a:xfrm>
              <a:off x="1804" y="1966"/>
              <a:ext cx="226" cy="182"/>
            </a:xfrm>
            <a:prstGeom prst="rect">
              <a:avLst/>
            </a:prstGeom>
            <a:noFill/>
            <a:ln w="9525">
              <a:solidFill>
                <a:schemeClr val="tx1"/>
              </a:solidFill>
              <a:miter lim="800000"/>
              <a:headEnd/>
              <a:tailEnd/>
            </a:ln>
            <a:effectLst/>
          </p:spPr>
          <p:txBody>
            <a:bodyPr wrap="none" anchor="ctr"/>
            <a:lstStyle/>
            <a:p>
              <a:endParaRPr lang="en-US"/>
            </a:p>
          </p:txBody>
        </p:sp>
        <p:sp>
          <p:nvSpPr>
            <p:cNvPr id="126985" name="Rectangle 9"/>
            <p:cNvSpPr>
              <a:spLocks noChangeArrowheads="1"/>
            </p:cNvSpPr>
            <p:nvPr/>
          </p:nvSpPr>
          <p:spPr bwMode="auto">
            <a:xfrm>
              <a:off x="2031" y="1966"/>
              <a:ext cx="226" cy="182"/>
            </a:xfrm>
            <a:prstGeom prst="rect">
              <a:avLst/>
            </a:prstGeom>
            <a:noFill/>
            <a:ln w="9525">
              <a:solidFill>
                <a:schemeClr val="tx1"/>
              </a:solidFill>
              <a:miter lim="800000"/>
              <a:headEnd/>
              <a:tailEnd/>
            </a:ln>
            <a:effectLst/>
          </p:spPr>
          <p:txBody>
            <a:bodyPr wrap="none" anchor="ctr"/>
            <a:lstStyle/>
            <a:p>
              <a:endParaRPr lang="en-US"/>
            </a:p>
          </p:txBody>
        </p:sp>
        <p:sp>
          <p:nvSpPr>
            <p:cNvPr id="126986" name="Rectangle 10"/>
            <p:cNvSpPr>
              <a:spLocks noChangeArrowheads="1"/>
            </p:cNvSpPr>
            <p:nvPr/>
          </p:nvSpPr>
          <p:spPr bwMode="auto">
            <a:xfrm>
              <a:off x="2258" y="1966"/>
              <a:ext cx="226" cy="182"/>
            </a:xfrm>
            <a:prstGeom prst="rect">
              <a:avLst/>
            </a:prstGeom>
            <a:noFill/>
            <a:ln w="9525">
              <a:solidFill>
                <a:schemeClr val="tx1"/>
              </a:solidFill>
              <a:miter lim="800000"/>
              <a:headEnd/>
              <a:tailEnd/>
            </a:ln>
            <a:effectLst/>
          </p:spPr>
          <p:txBody>
            <a:bodyPr wrap="none" anchor="ctr"/>
            <a:lstStyle/>
            <a:p>
              <a:endParaRPr lang="en-US"/>
            </a:p>
          </p:txBody>
        </p:sp>
        <p:sp>
          <p:nvSpPr>
            <p:cNvPr id="126987" name="Rectangle 11"/>
            <p:cNvSpPr>
              <a:spLocks noChangeArrowheads="1"/>
            </p:cNvSpPr>
            <p:nvPr/>
          </p:nvSpPr>
          <p:spPr bwMode="auto">
            <a:xfrm>
              <a:off x="2484" y="1966"/>
              <a:ext cx="226" cy="182"/>
            </a:xfrm>
            <a:prstGeom prst="rect">
              <a:avLst/>
            </a:prstGeom>
            <a:noFill/>
            <a:ln w="9525">
              <a:solidFill>
                <a:schemeClr val="tx1"/>
              </a:solidFill>
              <a:miter lim="800000"/>
              <a:headEnd/>
              <a:tailEnd/>
            </a:ln>
            <a:effectLst/>
          </p:spPr>
          <p:txBody>
            <a:bodyPr wrap="none" anchor="ctr"/>
            <a:lstStyle/>
            <a:p>
              <a:endParaRPr lang="en-US"/>
            </a:p>
          </p:txBody>
        </p:sp>
        <p:sp>
          <p:nvSpPr>
            <p:cNvPr id="126988" name="Line 12"/>
            <p:cNvSpPr>
              <a:spLocks noChangeShapeType="1"/>
            </p:cNvSpPr>
            <p:nvPr/>
          </p:nvSpPr>
          <p:spPr bwMode="auto">
            <a:xfrm>
              <a:off x="2711" y="1966"/>
              <a:ext cx="182" cy="0"/>
            </a:xfrm>
            <a:prstGeom prst="line">
              <a:avLst/>
            </a:prstGeom>
            <a:noFill/>
            <a:ln w="9525">
              <a:solidFill>
                <a:schemeClr val="tx1"/>
              </a:solidFill>
              <a:round/>
              <a:headEnd/>
              <a:tailEnd/>
            </a:ln>
            <a:effectLst/>
          </p:spPr>
          <p:txBody>
            <a:bodyPr/>
            <a:lstStyle/>
            <a:p>
              <a:endParaRPr lang="en-US"/>
            </a:p>
          </p:txBody>
        </p:sp>
        <p:sp>
          <p:nvSpPr>
            <p:cNvPr id="126989" name="Line 13"/>
            <p:cNvSpPr>
              <a:spLocks noChangeShapeType="1"/>
            </p:cNvSpPr>
            <p:nvPr/>
          </p:nvSpPr>
          <p:spPr bwMode="auto">
            <a:xfrm>
              <a:off x="2711" y="2148"/>
              <a:ext cx="182" cy="0"/>
            </a:xfrm>
            <a:prstGeom prst="line">
              <a:avLst/>
            </a:prstGeom>
            <a:noFill/>
            <a:ln w="9525">
              <a:solidFill>
                <a:schemeClr val="tx1"/>
              </a:solidFill>
              <a:round/>
              <a:headEnd/>
              <a:tailEnd/>
            </a:ln>
            <a:effectLst/>
          </p:spPr>
          <p:txBody>
            <a:bodyPr/>
            <a:lstStyle/>
            <a:p>
              <a:endParaRPr lang="en-US"/>
            </a:p>
          </p:txBody>
        </p:sp>
      </p:grpSp>
      <p:grpSp>
        <p:nvGrpSpPr>
          <p:cNvPr id="126991" name="Group 15"/>
          <p:cNvGrpSpPr>
            <a:grpSpLocks/>
          </p:cNvGrpSpPr>
          <p:nvPr/>
        </p:nvGrpSpPr>
        <p:grpSpPr bwMode="auto">
          <a:xfrm>
            <a:off x="3059113" y="3644900"/>
            <a:ext cx="2808287" cy="288925"/>
            <a:chOff x="1124" y="1966"/>
            <a:chExt cx="1769" cy="182"/>
          </a:xfrm>
        </p:grpSpPr>
        <p:sp>
          <p:nvSpPr>
            <p:cNvPr id="126992" name="Rectangle 16"/>
            <p:cNvSpPr>
              <a:spLocks noChangeArrowheads="1"/>
            </p:cNvSpPr>
            <p:nvPr/>
          </p:nvSpPr>
          <p:spPr bwMode="auto">
            <a:xfrm>
              <a:off x="1124" y="1966"/>
              <a:ext cx="226" cy="182"/>
            </a:xfrm>
            <a:prstGeom prst="rect">
              <a:avLst/>
            </a:prstGeom>
            <a:noFill/>
            <a:ln w="9525">
              <a:solidFill>
                <a:schemeClr val="tx1"/>
              </a:solidFill>
              <a:miter lim="800000"/>
              <a:headEnd/>
              <a:tailEnd/>
            </a:ln>
            <a:effectLst/>
          </p:spPr>
          <p:txBody>
            <a:bodyPr wrap="none" anchor="ctr"/>
            <a:lstStyle/>
            <a:p>
              <a:endParaRPr lang="en-US"/>
            </a:p>
          </p:txBody>
        </p:sp>
        <p:sp>
          <p:nvSpPr>
            <p:cNvPr id="126993" name="Rectangle 17"/>
            <p:cNvSpPr>
              <a:spLocks noChangeArrowheads="1"/>
            </p:cNvSpPr>
            <p:nvPr/>
          </p:nvSpPr>
          <p:spPr bwMode="auto">
            <a:xfrm>
              <a:off x="1350" y="1966"/>
              <a:ext cx="226" cy="182"/>
            </a:xfrm>
            <a:prstGeom prst="rect">
              <a:avLst/>
            </a:prstGeom>
            <a:noFill/>
            <a:ln w="9525">
              <a:solidFill>
                <a:schemeClr val="tx1"/>
              </a:solidFill>
              <a:miter lim="800000"/>
              <a:headEnd/>
              <a:tailEnd/>
            </a:ln>
            <a:effectLst/>
          </p:spPr>
          <p:txBody>
            <a:bodyPr wrap="none" anchor="ctr"/>
            <a:lstStyle/>
            <a:p>
              <a:endParaRPr lang="en-US"/>
            </a:p>
          </p:txBody>
        </p:sp>
        <p:sp>
          <p:nvSpPr>
            <p:cNvPr id="126994" name="Rectangle 18"/>
            <p:cNvSpPr>
              <a:spLocks noChangeArrowheads="1"/>
            </p:cNvSpPr>
            <p:nvPr/>
          </p:nvSpPr>
          <p:spPr bwMode="auto">
            <a:xfrm>
              <a:off x="1577" y="1966"/>
              <a:ext cx="226" cy="182"/>
            </a:xfrm>
            <a:prstGeom prst="rect">
              <a:avLst/>
            </a:prstGeom>
            <a:noFill/>
            <a:ln w="9525">
              <a:solidFill>
                <a:schemeClr val="tx1"/>
              </a:solidFill>
              <a:miter lim="800000"/>
              <a:headEnd/>
              <a:tailEnd/>
            </a:ln>
            <a:effectLst/>
          </p:spPr>
          <p:txBody>
            <a:bodyPr wrap="none" anchor="ctr"/>
            <a:lstStyle/>
            <a:p>
              <a:endParaRPr lang="en-US"/>
            </a:p>
          </p:txBody>
        </p:sp>
        <p:sp>
          <p:nvSpPr>
            <p:cNvPr id="126995" name="Rectangle 19"/>
            <p:cNvSpPr>
              <a:spLocks noChangeArrowheads="1"/>
            </p:cNvSpPr>
            <p:nvPr/>
          </p:nvSpPr>
          <p:spPr bwMode="auto">
            <a:xfrm>
              <a:off x="1804" y="1966"/>
              <a:ext cx="226" cy="182"/>
            </a:xfrm>
            <a:prstGeom prst="rect">
              <a:avLst/>
            </a:prstGeom>
            <a:noFill/>
            <a:ln w="9525">
              <a:solidFill>
                <a:schemeClr val="tx1"/>
              </a:solidFill>
              <a:miter lim="800000"/>
              <a:headEnd/>
              <a:tailEnd/>
            </a:ln>
            <a:effectLst/>
          </p:spPr>
          <p:txBody>
            <a:bodyPr wrap="none" anchor="ctr"/>
            <a:lstStyle/>
            <a:p>
              <a:endParaRPr lang="en-US"/>
            </a:p>
          </p:txBody>
        </p:sp>
        <p:sp>
          <p:nvSpPr>
            <p:cNvPr id="126996" name="Rectangle 20"/>
            <p:cNvSpPr>
              <a:spLocks noChangeArrowheads="1"/>
            </p:cNvSpPr>
            <p:nvPr/>
          </p:nvSpPr>
          <p:spPr bwMode="auto">
            <a:xfrm>
              <a:off x="2031" y="1966"/>
              <a:ext cx="226" cy="182"/>
            </a:xfrm>
            <a:prstGeom prst="rect">
              <a:avLst/>
            </a:prstGeom>
            <a:noFill/>
            <a:ln w="9525">
              <a:solidFill>
                <a:schemeClr val="tx1"/>
              </a:solidFill>
              <a:miter lim="800000"/>
              <a:headEnd/>
              <a:tailEnd/>
            </a:ln>
            <a:effectLst/>
          </p:spPr>
          <p:txBody>
            <a:bodyPr wrap="none" anchor="ctr"/>
            <a:lstStyle/>
            <a:p>
              <a:endParaRPr lang="en-US"/>
            </a:p>
          </p:txBody>
        </p:sp>
        <p:sp>
          <p:nvSpPr>
            <p:cNvPr id="126997" name="Rectangle 21"/>
            <p:cNvSpPr>
              <a:spLocks noChangeArrowheads="1"/>
            </p:cNvSpPr>
            <p:nvPr/>
          </p:nvSpPr>
          <p:spPr bwMode="auto">
            <a:xfrm>
              <a:off x="2258" y="1966"/>
              <a:ext cx="226" cy="182"/>
            </a:xfrm>
            <a:prstGeom prst="rect">
              <a:avLst/>
            </a:prstGeom>
            <a:noFill/>
            <a:ln w="9525">
              <a:solidFill>
                <a:schemeClr val="tx1"/>
              </a:solidFill>
              <a:miter lim="800000"/>
              <a:headEnd/>
              <a:tailEnd/>
            </a:ln>
            <a:effectLst/>
          </p:spPr>
          <p:txBody>
            <a:bodyPr wrap="none" anchor="ctr"/>
            <a:lstStyle/>
            <a:p>
              <a:endParaRPr lang="en-US"/>
            </a:p>
          </p:txBody>
        </p:sp>
        <p:sp>
          <p:nvSpPr>
            <p:cNvPr id="126998" name="Rectangle 22"/>
            <p:cNvSpPr>
              <a:spLocks noChangeArrowheads="1"/>
            </p:cNvSpPr>
            <p:nvPr/>
          </p:nvSpPr>
          <p:spPr bwMode="auto">
            <a:xfrm>
              <a:off x="2484" y="1966"/>
              <a:ext cx="226" cy="182"/>
            </a:xfrm>
            <a:prstGeom prst="rect">
              <a:avLst/>
            </a:prstGeom>
            <a:noFill/>
            <a:ln w="9525">
              <a:solidFill>
                <a:schemeClr val="tx1"/>
              </a:solidFill>
              <a:miter lim="800000"/>
              <a:headEnd/>
              <a:tailEnd/>
            </a:ln>
            <a:effectLst/>
          </p:spPr>
          <p:txBody>
            <a:bodyPr wrap="none" anchor="ctr"/>
            <a:lstStyle/>
            <a:p>
              <a:endParaRPr lang="en-US"/>
            </a:p>
          </p:txBody>
        </p:sp>
        <p:sp>
          <p:nvSpPr>
            <p:cNvPr id="126999" name="Line 23"/>
            <p:cNvSpPr>
              <a:spLocks noChangeShapeType="1"/>
            </p:cNvSpPr>
            <p:nvPr/>
          </p:nvSpPr>
          <p:spPr bwMode="auto">
            <a:xfrm>
              <a:off x="2711" y="1966"/>
              <a:ext cx="182" cy="0"/>
            </a:xfrm>
            <a:prstGeom prst="line">
              <a:avLst/>
            </a:prstGeom>
            <a:noFill/>
            <a:ln w="9525">
              <a:solidFill>
                <a:schemeClr val="tx1"/>
              </a:solidFill>
              <a:round/>
              <a:headEnd/>
              <a:tailEnd/>
            </a:ln>
            <a:effectLst/>
          </p:spPr>
          <p:txBody>
            <a:bodyPr/>
            <a:lstStyle/>
            <a:p>
              <a:endParaRPr lang="en-US"/>
            </a:p>
          </p:txBody>
        </p:sp>
        <p:sp>
          <p:nvSpPr>
            <p:cNvPr id="127000" name="Line 24"/>
            <p:cNvSpPr>
              <a:spLocks noChangeShapeType="1"/>
            </p:cNvSpPr>
            <p:nvPr/>
          </p:nvSpPr>
          <p:spPr bwMode="auto">
            <a:xfrm>
              <a:off x="2711" y="2148"/>
              <a:ext cx="182" cy="0"/>
            </a:xfrm>
            <a:prstGeom prst="line">
              <a:avLst/>
            </a:prstGeom>
            <a:noFill/>
            <a:ln w="9525">
              <a:solidFill>
                <a:schemeClr val="tx1"/>
              </a:solidFill>
              <a:round/>
              <a:headEnd/>
              <a:tailEnd/>
            </a:ln>
            <a:effectLst/>
          </p:spPr>
          <p:txBody>
            <a:bodyPr/>
            <a:lstStyle/>
            <a:p>
              <a:endParaRPr lang="en-US"/>
            </a:p>
          </p:txBody>
        </p:sp>
      </p:grpSp>
      <p:grpSp>
        <p:nvGrpSpPr>
          <p:cNvPr id="127001" name="Group 25"/>
          <p:cNvGrpSpPr>
            <a:grpSpLocks/>
          </p:cNvGrpSpPr>
          <p:nvPr/>
        </p:nvGrpSpPr>
        <p:grpSpPr bwMode="auto">
          <a:xfrm>
            <a:off x="3059113" y="4149725"/>
            <a:ext cx="2808287" cy="288925"/>
            <a:chOff x="1124" y="1966"/>
            <a:chExt cx="1769" cy="182"/>
          </a:xfrm>
        </p:grpSpPr>
        <p:sp>
          <p:nvSpPr>
            <p:cNvPr id="127002" name="Rectangle 26"/>
            <p:cNvSpPr>
              <a:spLocks noChangeArrowheads="1"/>
            </p:cNvSpPr>
            <p:nvPr/>
          </p:nvSpPr>
          <p:spPr bwMode="auto">
            <a:xfrm>
              <a:off x="1124" y="1966"/>
              <a:ext cx="226" cy="182"/>
            </a:xfrm>
            <a:prstGeom prst="rect">
              <a:avLst/>
            </a:prstGeom>
            <a:noFill/>
            <a:ln w="9525">
              <a:solidFill>
                <a:schemeClr val="tx1"/>
              </a:solidFill>
              <a:miter lim="800000"/>
              <a:headEnd/>
              <a:tailEnd/>
            </a:ln>
            <a:effectLst/>
          </p:spPr>
          <p:txBody>
            <a:bodyPr wrap="none" anchor="ctr"/>
            <a:lstStyle/>
            <a:p>
              <a:endParaRPr lang="en-US"/>
            </a:p>
          </p:txBody>
        </p:sp>
        <p:sp>
          <p:nvSpPr>
            <p:cNvPr id="127003" name="Rectangle 27"/>
            <p:cNvSpPr>
              <a:spLocks noChangeArrowheads="1"/>
            </p:cNvSpPr>
            <p:nvPr/>
          </p:nvSpPr>
          <p:spPr bwMode="auto">
            <a:xfrm>
              <a:off x="1350" y="1966"/>
              <a:ext cx="226" cy="182"/>
            </a:xfrm>
            <a:prstGeom prst="rect">
              <a:avLst/>
            </a:prstGeom>
            <a:noFill/>
            <a:ln w="9525">
              <a:solidFill>
                <a:schemeClr val="tx1"/>
              </a:solidFill>
              <a:miter lim="800000"/>
              <a:headEnd/>
              <a:tailEnd/>
            </a:ln>
            <a:effectLst/>
          </p:spPr>
          <p:txBody>
            <a:bodyPr wrap="none" anchor="ctr"/>
            <a:lstStyle/>
            <a:p>
              <a:endParaRPr lang="en-US"/>
            </a:p>
          </p:txBody>
        </p:sp>
        <p:sp>
          <p:nvSpPr>
            <p:cNvPr id="127004" name="Rectangle 28"/>
            <p:cNvSpPr>
              <a:spLocks noChangeArrowheads="1"/>
            </p:cNvSpPr>
            <p:nvPr/>
          </p:nvSpPr>
          <p:spPr bwMode="auto">
            <a:xfrm>
              <a:off x="1577" y="1966"/>
              <a:ext cx="226" cy="182"/>
            </a:xfrm>
            <a:prstGeom prst="rect">
              <a:avLst/>
            </a:prstGeom>
            <a:noFill/>
            <a:ln w="9525">
              <a:solidFill>
                <a:schemeClr val="tx1"/>
              </a:solidFill>
              <a:miter lim="800000"/>
              <a:headEnd/>
              <a:tailEnd/>
            </a:ln>
            <a:effectLst/>
          </p:spPr>
          <p:txBody>
            <a:bodyPr wrap="none" anchor="ctr"/>
            <a:lstStyle/>
            <a:p>
              <a:endParaRPr lang="en-US"/>
            </a:p>
          </p:txBody>
        </p:sp>
        <p:sp>
          <p:nvSpPr>
            <p:cNvPr id="127005" name="Rectangle 29"/>
            <p:cNvSpPr>
              <a:spLocks noChangeArrowheads="1"/>
            </p:cNvSpPr>
            <p:nvPr/>
          </p:nvSpPr>
          <p:spPr bwMode="auto">
            <a:xfrm>
              <a:off x="1804" y="1966"/>
              <a:ext cx="226" cy="182"/>
            </a:xfrm>
            <a:prstGeom prst="rect">
              <a:avLst/>
            </a:prstGeom>
            <a:noFill/>
            <a:ln w="9525">
              <a:solidFill>
                <a:schemeClr val="tx1"/>
              </a:solidFill>
              <a:miter lim="800000"/>
              <a:headEnd/>
              <a:tailEnd/>
            </a:ln>
            <a:effectLst/>
          </p:spPr>
          <p:txBody>
            <a:bodyPr wrap="none" anchor="ctr"/>
            <a:lstStyle/>
            <a:p>
              <a:endParaRPr lang="en-US"/>
            </a:p>
          </p:txBody>
        </p:sp>
        <p:sp>
          <p:nvSpPr>
            <p:cNvPr id="127006" name="Rectangle 30"/>
            <p:cNvSpPr>
              <a:spLocks noChangeArrowheads="1"/>
            </p:cNvSpPr>
            <p:nvPr/>
          </p:nvSpPr>
          <p:spPr bwMode="auto">
            <a:xfrm>
              <a:off x="2031" y="1966"/>
              <a:ext cx="226" cy="182"/>
            </a:xfrm>
            <a:prstGeom prst="rect">
              <a:avLst/>
            </a:prstGeom>
            <a:noFill/>
            <a:ln w="9525">
              <a:solidFill>
                <a:schemeClr val="tx1"/>
              </a:solidFill>
              <a:miter lim="800000"/>
              <a:headEnd/>
              <a:tailEnd/>
            </a:ln>
            <a:effectLst/>
          </p:spPr>
          <p:txBody>
            <a:bodyPr wrap="none" anchor="ctr"/>
            <a:lstStyle/>
            <a:p>
              <a:endParaRPr lang="en-US"/>
            </a:p>
          </p:txBody>
        </p:sp>
        <p:sp>
          <p:nvSpPr>
            <p:cNvPr id="127007" name="Rectangle 31"/>
            <p:cNvSpPr>
              <a:spLocks noChangeArrowheads="1"/>
            </p:cNvSpPr>
            <p:nvPr/>
          </p:nvSpPr>
          <p:spPr bwMode="auto">
            <a:xfrm>
              <a:off x="2258" y="1966"/>
              <a:ext cx="226" cy="182"/>
            </a:xfrm>
            <a:prstGeom prst="rect">
              <a:avLst/>
            </a:prstGeom>
            <a:noFill/>
            <a:ln w="9525">
              <a:solidFill>
                <a:schemeClr val="tx1"/>
              </a:solidFill>
              <a:miter lim="800000"/>
              <a:headEnd/>
              <a:tailEnd/>
            </a:ln>
            <a:effectLst/>
          </p:spPr>
          <p:txBody>
            <a:bodyPr wrap="none" anchor="ctr"/>
            <a:lstStyle/>
            <a:p>
              <a:endParaRPr lang="en-US"/>
            </a:p>
          </p:txBody>
        </p:sp>
        <p:sp>
          <p:nvSpPr>
            <p:cNvPr id="127008" name="Rectangle 32"/>
            <p:cNvSpPr>
              <a:spLocks noChangeArrowheads="1"/>
            </p:cNvSpPr>
            <p:nvPr/>
          </p:nvSpPr>
          <p:spPr bwMode="auto">
            <a:xfrm>
              <a:off x="2484" y="1966"/>
              <a:ext cx="226" cy="182"/>
            </a:xfrm>
            <a:prstGeom prst="rect">
              <a:avLst/>
            </a:prstGeom>
            <a:noFill/>
            <a:ln w="9525">
              <a:solidFill>
                <a:schemeClr val="tx1"/>
              </a:solidFill>
              <a:miter lim="800000"/>
              <a:headEnd/>
              <a:tailEnd/>
            </a:ln>
            <a:effectLst/>
          </p:spPr>
          <p:txBody>
            <a:bodyPr wrap="none" anchor="ctr"/>
            <a:lstStyle/>
            <a:p>
              <a:endParaRPr lang="en-US"/>
            </a:p>
          </p:txBody>
        </p:sp>
        <p:sp>
          <p:nvSpPr>
            <p:cNvPr id="127009" name="Line 33"/>
            <p:cNvSpPr>
              <a:spLocks noChangeShapeType="1"/>
            </p:cNvSpPr>
            <p:nvPr/>
          </p:nvSpPr>
          <p:spPr bwMode="auto">
            <a:xfrm>
              <a:off x="2711" y="1966"/>
              <a:ext cx="182" cy="0"/>
            </a:xfrm>
            <a:prstGeom prst="line">
              <a:avLst/>
            </a:prstGeom>
            <a:noFill/>
            <a:ln w="9525">
              <a:solidFill>
                <a:schemeClr val="tx1"/>
              </a:solidFill>
              <a:round/>
              <a:headEnd/>
              <a:tailEnd/>
            </a:ln>
            <a:effectLst/>
          </p:spPr>
          <p:txBody>
            <a:bodyPr/>
            <a:lstStyle/>
            <a:p>
              <a:endParaRPr lang="en-US"/>
            </a:p>
          </p:txBody>
        </p:sp>
        <p:sp>
          <p:nvSpPr>
            <p:cNvPr id="127010" name="Line 34"/>
            <p:cNvSpPr>
              <a:spLocks noChangeShapeType="1"/>
            </p:cNvSpPr>
            <p:nvPr/>
          </p:nvSpPr>
          <p:spPr bwMode="auto">
            <a:xfrm>
              <a:off x="2711" y="2148"/>
              <a:ext cx="182" cy="0"/>
            </a:xfrm>
            <a:prstGeom prst="line">
              <a:avLst/>
            </a:prstGeom>
            <a:noFill/>
            <a:ln w="9525">
              <a:solidFill>
                <a:schemeClr val="tx1"/>
              </a:solidFill>
              <a:round/>
              <a:headEnd/>
              <a:tailEnd/>
            </a:ln>
            <a:effectLst/>
          </p:spPr>
          <p:txBody>
            <a:bodyPr/>
            <a:lstStyle/>
            <a:p>
              <a:endParaRPr lang="en-US"/>
            </a:p>
          </p:txBody>
        </p:sp>
      </p:grpSp>
      <p:sp>
        <p:nvSpPr>
          <p:cNvPr id="127011" name="Text Box 35"/>
          <p:cNvSpPr txBox="1">
            <a:spLocks noChangeArrowheads="1"/>
          </p:cNvSpPr>
          <p:nvPr/>
        </p:nvSpPr>
        <p:spPr bwMode="auto">
          <a:xfrm>
            <a:off x="1743075" y="3114675"/>
            <a:ext cx="955675" cy="1314450"/>
          </a:xfrm>
          <a:prstGeom prst="rect">
            <a:avLst/>
          </a:prstGeom>
          <a:noFill/>
          <a:ln w="9525">
            <a:noFill/>
            <a:miter lim="800000"/>
            <a:headEnd/>
            <a:tailEnd/>
          </a:ln>
          <a:effectLst/>
        </p:spPr>
        <p:txBody>
          <a:bodyPr wrap="none">
            <a:spAutoFit/>
          </a:bodyPr>
          <a:lstStyle/>
          <a:p>
            <a:r>
              <a:rPr lang="es-MX" sz="1600"/>
              <a:t>CINTA 1</a:t>
            </a:r>
          </a:p>
          <a:p>
            <a:endParaRPr lang="es-MX" sz="1600"/>
          </a:p>
          <a:p>
            <a:r>
              <a:rPr lang="es-MX" sz="1600"/>
              <a:t>CINTA 2</a:t>
            </a:r>
          </a:p>
          <a:p>
            <a:endParaRPr lang="es-MX" sz="1600"/>
          </a:p>
          <a:p>
            <a:r>
              <a:rPr lang="es-MX" sz="1600"/>
              <a:t>CINTA 3</a:t>
            </a:r>
          </a:p>
        </p:txBody>
      </p:sp>
      <p:sp>
        <p:nvSpPr>
          <p:cNvPr id="127012" name="Rectangle 36"/>
          <p:cNvSpPr>
            <a:spLocks noChangeArrowheads="1"/>
          </p:cNvSpPr>
          <p:nvPr/>
        </p:nvSpPr>
        <p:spPr bwMode="auto">
          <a:xfrm>
            <a:off x="4140200" y="4797425"/>
            <a:ext cx="358775" cy="288925"/>
          </a:xfrm>
          <a:prstGeom prst="rect">
            <a:avLst/>
          </a:prstGeom>
          <a:noFill/>
          <a:ln w="9525">
            <a:solidFill>
              <a:schemeClr val="tx1"/>
            </a:solidFill>
            <a:miter lim="800000"/>
            <a:headEnd/>
            <a:tailEnd/>
          </a:ln>
          <a:effectLst/>
        </p:spPr>
        <p:txBody>
          <a:bodyPr wrap="none" anchor="ctr"/>
          <a:lstStyle/>
          <a:p>
            <a:endParaRPr lang="en-US"/>
          </a:p>
        </p:txBody>
      </p:sp>
      <p:sp>
        <p:nvSpPr>
          <p:cNvPr id="127013" name="Line 37"/>
          <p:cNvSpPr>
            <a:spLocks noChangeShapeType="1"/>
          </p:cNvSpPr>
          <p:nvPr/>
        </p:nvSpPr>
        <p:spPr bwMode="auto">
          <a:xfrm flipV="1">
            <a:off x="4356100" y="4437063"/>
            <a:ext cx="360363" cy="360362"/>
          </a:xfrm>
          <a:prstGeom prst="line">
            <a:avLst/>
          </a:prstGeom>
          <a:noFill/>
          <a:ln w="9525">
            <a:solidFill>
              <a:schemeClr val="tx1"/>
            </a:solidFill>
            <a:round/>
            <a:headEnd/>
            <a:tailEnd type="triangle" w="med" len="med"/>
          </a:ln>
          <a:effectLst/>
        </p:spPr>
        <p:txBody>
          <a:bodyPr/>
          <a:lstStyle/>
          <a:p>
            <a:endParaRPr lang="en-US"/>
          </a:p>
        </p:txBody>
      </p:sp>
      <p:sp>
        <p:nvSpPr>
          <p:cNvPr id="127014" name="Line 38"/>
          <p:cNvSpPr>
            <a:spLocks noChangeShapeType="1"/>
          </p:cNvSpPr>
          <p:nvPr/>
        </p:nvSpPr>
        <p:spPr bwMode="auto">
          <a:xfrm flipV="1">
            <a:off x="4356100" y="3933825"/>
            <a:ext cx="0" cy="863600"/>
          </a:xfrm>
          <a:prstGeom prst="line">
            <a:avLst/>
          </a:prstGeom>
          <a:noFill/>
          <a:ln w="9525">
            <a:solidFill>
              <a:schemeClr val="tx1"/>
            </a:solidFill>
            <a:round/>
            <a:headEnd/>
            <a:tailEnd type="triangle" w="med" len="med"/>
          </a:ln>
          <a:effectLst/>
        </p:spPr>
        <p:txBody>
          <a:bodyPr/>
          <a:lstStyle/>
          <a:p>
            <a:endParaRPr lang="en-US"/>
          </a:p>
        </p:txBody>
      </p:sp>
      <p:sp>
        <p:nvSpPr>
          <p:cNvPr id="127015" name="Line 39"/>
          <p:cNvSpPr>
            <a:spLocks noChangeShapeType="1"/>
          </p:cNvSpPr>
          <p:nvPr/>
        </p:nvSpPr>
        <p:spPr bwMode="auto">
          <a:xfrm flipH="1" flipV="1">
            <a:off x="3635375" y="3429000"/>
            <a:ext cx="720725" cy="1368425"/>
          </a:xfrm>
          <a:prstGeom prst="line">
            <a:avLst/>
          </a:prstGeom>
          <a:noFill/>
          <a:ln w="9525">
            <a:solidFill>
              <a:schemeClr val="tx1"/>
            </a:solidFill>
            <a:round/>
            <a:headEnd/>
            <a:tailEnd type="triangle" w="med" len="med"/>
          </a:ln>
          <a:effectLst/>
        </p:spPr>
        <p:txBody>
          <a:bodyPr/>
          <a:lstStyle/>
          <a:p>
            <a:endParaRPr lang="en-US"/>
          </a:p>
        </p:txBody>
      </p:sp>
      <p:sp>
        <p:nvSpPr>
          <p:cNvPr id="127016" name="Text Box 40"/>
          <p:cNvSpPr txBox="1">
            <a:spLocks noChangeArrowheads="1"/>
          </p:cNvSpPr>
          <p:nvPr/>
        </p:nvSpPr>
        <p:spPr bwMode="auto">
          <a:xfrm>
            <a:off x="4211638" y="4724400"/>
            <a:ext cx="323850" cy="336550"/>
          </a:xfrm>
          <a:prstGeom prst="rect">
            <a:avLst/>
          </a:prstGeom>
          <a:noFill/>
          <a:ln w="9525">
            <a:noFill/>
            <a:miter lim="800000"/>
            <a:headEnd/>
            <a:tailEnd/>
          </a:ln>
          <a:effectLst/>
        </p:spPr>
        <p:txBody>
          <a:bodyPr wrap="none">
            <a:spAutoFit/>
          </a:bodyPr>
          <a:lstStyle/>
          <a:p>
            <a:r>
              <a:rPr lang="es-MX" sz="1600"/>
              <a:t>q</a:t>
            </a:r>
            <a:r>
              <a:rPr lang="es-MX" sz="1600" baseline="-25000"/>
              <a:t>i</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0" name="Text Box 4"/>
          <p:cNvSpPr txBox="1">
            <a:spLocks noChangeArrowheads="1"/>
          </p:cNvSpPr>
          <p:nvPr/>
        </p:nvSpPr>
        <p:spPr bwMode="auto">
          <a:xfrm>
            <a:off x="1023938" y="568325"/>
            <a:ext cx="7869237" cy="5262979"/>
          </a:xfrm>
          <a:prstGeom prst="rect">
            <a:avLst/>
          </a:prstGeom>
          <a:noFill/>
          <a:ln w="9525">
            <a:noFill/>
            <a:miter lim="800000"/>
            <a:headEnd/>
            <a:tailEnd/>
          </a:ln>
          <a:effectLst/>
        </p:spPr>
        <p:txBody>
          <a:bodyPr>
            <a:spAutoFit/>
          </a:bodyPr>
          <a:lstStyle/>
          <a:p>
            <a:r>
              <a:rPr lang="es-MX" b="1" dirty="0" smtClean="0"/>
              <a:t>Lenguajes </a:t>
            </a:r>
            <a:r>
              <a:rPr lang="es-MX" b="1" dirty="0"/>
              <a:t>de Contexto Libre</a:t>
            </a:r>
          </a:p>
          <a:p>
            <a:r>
              <a:rPr lang="es-MX" b="1" dirty="0"/>
              <a:t>Forma Normal de Chomsky.</a:t>
            </a:r>
          </a:p>
          <a:p>
            <a:r>
              <a:rPr lang="es-MX" dirty="0"/>
              <a:t>Una gramática de contexto libre está en </a:t>
            </a:r>
            <a:r>
              <a:rPr lang="es-MX" b="1" dirty="0"/>
              <a:t>forma normal de Chomsky</a:t>
            </a:r>
            <a:r>
              <a:rPr lang="es-MX" dirty="0"/>
              <a:t> si cada regla tiene una de las siguientes formas:</a:t>
            </a:r>
          </a:p>
          <a:p>
            <a:pPr>
              <a:buFontTx/>
              <a:buChar char="•"/>
            </a:pPr>
            <a:r>
              <a:rPr lang="es-MX" dirty="0"/>
              <a:t> </a:t>
            </a:r>
            <a:r>
              <a:rPr lang="es-MX" i="1" dirty="0"/>
              <a:t>A </a:t>
            </a:r>
            <a:r>
              <a:rPr lang="es-MX" i="1" dirty="0">
                <a:sym typeface="Wingdings" pitchFamily="2" charset="2"/>
              </a:rPr>
              <a:t> BC</a:t>
            </a:r>
          </a:p>
          <a:p>
            <a:pPr>
              <a:buFontTx/>
              <a:buChar char="•"/>
            </a:pPr>
            <a:r>
              <a:rPr lang="es-MX" i="1" dirty="0">
                <a:sym typeface="Wingdings" pitchFamily="2" charset="2"/>
              </a:rPr>
              <a:t> A  a</a:t>
            </a:r>
          </a:p>
          <a:p>
            <a:pPr>
              <a:buFontTx/>
              <a:buChar char="•"/>
            </a:pPr>
            <a:r>
              <a:rPr lang="es-MX" i="1" dirty="0">
                <a:sym typeface="Wingdings" pitchFamily="2" charset="2"/>
              </a:rPr>
              <a:t> S  </a:t>
            </a:r>
            <a:r>
              <a:rPr lang="es-MX" i="1" dirty="0">
                <a:latin typeface="Symbol" pitchFamily="18" charset="2"/>
                <a:sym typeface="Wingdings" pitchFamily="2" charset="2"/>
              </a:rPr>
              <a:t>l </a:t>
            </a:r>
            <a:endParaRPr lang="es-MX" i="1" dirty="0">
              <a:sym typeface="Wingdings" pitchFamily="2" charset="2"/>
            </a:endParaRPr>
          </a:p>
          <a:p>
            <a:r>
              <a:rPr lang="es-MX" dirty="0"/>
              <a:t>Donde </a:t>
            </a:r>
            <a:r>
              <a:rPr lang="es-MX" i="1" dirty="0"/>
              <a:t>B,C</a:t>
            </a:r>
            <a:r>
              <a:rPr lang="es-MX" dirty="0"/>
              <a:t> son símbolos no terminales y no son símbolo inicial.</a:t>
            </a:r>
          </a:p>
          <a:p>
            <a:r>
              <a:rPr lang="es-MX" dirty="0"/>
              <a:t>El árbol de derivación asociado con una derivación en una gramática en forma normal de Chomsky es un </a:t>
            </a:r>
            <a:r>
              <a:rPr lang="es-MX" dirty="0" err="1"/>
              <a:t>arbol</a:t>
            </a:r>
            <a:r>
              <a:rPr lang="es-MX" dirty="0"/>
              <a:t> binario.</a:t>
            </a:r>
          </a:p>
          <a:p>
            <a:endParaRPr lang="es-MX" b="1" dirty="0"/>
          </a:p>
          <a:p>
            <a:r>
              <a:rPr lang="es-MX" b="1" dirty="0"/>
              <a:t>Autómata de </a:t>
            </a:r>
            <a:r>
              <a:rPr lang="es-MX" b="1" dirty="0" err="1"/>
              <a:t>Push</a:t>
            </a:r>
            <a:r>
              <a:rPr lang="es-MX" b="1" dirty="0"/>
              <a:t>-Down.</a:t>
            </a:r>
          </a:p>
          <a:p>
            <a:r>
              <a:rPr lang="es-MX" b="1" dirty="0"/>
              <a:t> </a:t>
            </a:r>
            <a:r>
              <a:rPr lang="es-MX" dirty="0"/>
              <a:t>(tema cubierto en capítulo IV)</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Text Box 4"/>
          <p:cNvSpPr txBox="1">
            <a:spLocks noChangeArrowheads="1"/>
          </p:cNvSpPr>
          <p:nvPr/>
        </p:nvSpPr>
        <p:spPr bwMode="auto">
          <a:xfrm>
            <a:off x="755650" y="549275"/>
            <a:ext cx="7920038" cy="4893647"/>
          </a:xfrm>
          <a:prstGeom prst="rect">
            <a:avLst/>
          </a:prstGeom>
          <a:noFill/>
          <a:ln w="9525">
            <a:noFill/>
            <a:miter lim="800000"/>
            <a:headEnd/>
            <a:tailEnd/>
          </a:ln>
          <a:effectLst/>
        </p:spPr>
        <p:txBody>
          <a:bodyPr>
            <a:spAutoFit/>
          </a:bodyPr>
          <a:lstStyle/>
          <a:p>
            <a:r>
              <a:rPr lang="es-MX" b="1" dirty="0"/>
              <a:t>Compilador de Lenguajes Formales</a:t>
            </a:r>
          </a:p>
          <a:p>
            <a:r>
              <a:rPr lang="es-MX" dirty="0"/>
              <a:t>Un compilador es un programa que traduce otro programa escrito en un lenguaje de alto nivel (java, C++, Ada, etc.) produciendo como salida un programa objeto usualmente en código máquina. El compilador para realizar su tarea divide todo el trabajo en varias fases, las cuales pueden ser:</a:t>
            </a:r>
          </a:p>
          <a:p>
            <a:pPr>
              <a:buFontTx/>
              <a:buChar char="•"/>
            </a:pPr>
            <a:r>
              <a:rPr lang="es-MX" dirty="0"/>
              <a:t> Análisis de léxico</a:t>
            </a:r>
          </a:p>
          <a:p>
            <a:pPr>
              <a:buFontTx/>
              <a:buChar char="•"/>
            </a:pPr>
            <a:r>
              <a:rPr lang="es-MX" dirty="0"/>
              <a:t> Análisis de sintaxis</a:t>
            </a:r>
          </a:p>
          <a:p>
            <a:pPr>
              <a:buFontTx/>
              <a:buChar char="•"/>
            </a:pPr>
            <a:r>
              <a:rPr lang="es-MX" dirty="0"/>
              <a:t> Análisis de semántica</a:t>
            </a:r>
          </a:p>
          <a:p>
            <a:pPr>
              <a:buFontTx/>
              <a:buChar char="•"/>
            </a:pPr>
            <a:r>
              <a:rPr lang="es-MX" dirty="0"/>
              <a:t> Generación de código intermedio</a:t>
            </a:r>
          </a:p>
          <a:p>
            <a:pPr>
              <a:buFontTx/>
              <a:buChar char="•"/>
            </a:pPr>
            <a:r>
              <a:rPr lang="es-MX" dirty="0"/>
              <a:t> Generación de código objeto</a:t>
            </a:r>
          </a:p>
          <a:p>
            <a:pPr>
              <a:buFontTx/>
              <a:buChar char="•"/>
            </a:pPr>
            <a:r>
              <a:rPr lang="es-MX" dirty="0"/>
              <a:t> Optimización de código</a:t>
            </a:r>
          </a:p>
          <a:p>
            <a:endParaRPr lang="es-MX"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le:CompilationScheme-Spanish.png">
            <a:hlinkClick r:id="rId2"/>
          </p:cNvPr>
          <p:cNvPicPr>
            <a:picLocks noChangeAspect="1" noChangeArrowheads="1"/>
          </p:cNvPicPr>
          <p:nvPr/>
        </p:nvPicPr>
        <p:blipFill>
          <a:blip r:embed="rId3" cstate="print"/>
          <a:srcRect/>
          <a:stretch>
            <a:fillRect/>
          </a:stretch>
        </p:blipFill>
        <p:spPr bwMode="auto">
          <a:xfrm>
            <a:off x="251520" y="476672"/>
            <a:ext cx="4533900" cy="5715000"/>
          </a:xfrm>
          <a:prstGeom prst="rect">
            <a:avLst/>
          </a:prstGeom>
          <a:noFill/>
        </p:spPr>
      </p:pic>
      <p:pic>
        <p:nvPicPr>
          <p:cNvPr id="3" name="Picture 3" descr="http://www.suigeneris.org/UCABTI/attachments/240/78.gif"/>
          <p:cNvPicPr>
            <a:picLocks noChangeAspect="1" noChangeArrowheads="1"/>
          </p:cNvPicPr>
          <p:nvPr/>
        </p:nvPicPr>
        <p:blipFill>
          <a:blip r:embed="rId4" cstate="print"/>
          <a:srcRect/>
          <a:stretch>
            <a:fillRect/>
          </a:stretch>
        </p:blipFill>
        <p:spPr bwMode="auto">
          <a:xfrm>
            <a:off x="4788024" y="1052736"/>
            <a:ext cx="4148767" cy="4049651"/>
          </a:xfrm>
          <a:prstGeom prst="rect">
            <a:avLst/>
          </a:prstGeom>
          <a:noFill/>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descr="http://2.bp.blogspot.com/_O5Jh6-fS0-c/TONUxbnm0wI/AAAAAAAAAAw/wbonnwSCx7U/s1600/Diapositiva1.JPG"/>
          <p:cNvPicPr>
            <a:picLocks noChangeAspect="1" noChangeArrowheads="1"/>
          </p:cNvPicPr>
          <p:nvPr/>
        </p:nvPicPr>
        <p:blipFill>
          <a:blip r:embed="rId2" cstate="print"/>
          <a:srcRect/>
          <a:stretch>
            <a:fillRect/>
          </a:stretch>
        </p:blipFill>
        <p:spPr bwMode="auto">
          <a:xfrm>
            <a:off x="1259632" y="1052736"/>
            <a:ext cx="6768752" cy="5076564"/>
          </a:xfrm>
          <a:prstGeom prst="rect">
            <a:avLst/>
          </a:prstGeom>
          <a:noFill/>
        </p:spPr>
      </p:pic>
      <p:sp>
        <p:nvSpPr>
          <p:cNvPr id="3" name="Rectangle 2"/>
          <p:cNvSpPr/>
          <p:nvPr/>
        </p:nvSpPr>
        <p:spPr>
          <a:xfrm>
            <a:off x="323528" y="260648"/>
            <a:ext cx="8568952" cy="830997"/>
          </a:xfrm>
          <a:prstGeom prst="rect">
            <a:avLst/>
          </a:prstGeom>
        </p:spPr>
        <p:txBody>
          <a:bodyPr wrap="square">
            <a:spAutoFit/>
          </a:bodyPr>
          <a:lstStyle/>
          <a:p>
            <a:r>
              <a:rPr lang="es-MX" dirty="0" smtClean="0"/>
              <a:t>Las dos primeras fases utilizan </a:t>
            </a:r>
            <a:r>
              <a:rPr lang="es-MX" dirty="0" err="1" smtClean="0"/>
              <a:t>lenguages</a:t>
            </a:r>
            <a:r>
              <a:rPr lang="es-MX" dirty="0" smtClean="0"/>
              <a:t> formales como especificación de entrada a la fase.</a:t>
            </a:r>
            <a:endParaRPr lang="es-MX"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23528" y="879475"/>
            <a:ext cx="8640960" cy="5262979"/>
          </a:xfrm>
          <a:prstGeom prst="rect">
            <a:avLst/>
          </a:prstGeom>
          <a:noFill/>
          <a:ln w="9525">
            <a:noFill/>
            <a:miter lim="800000"/>
            <a:headEnd/>
            <a:tailEnd/>
          </a:ln>
          <a:effectLst/>
        </p:spPr>
        <p:txBody>
          <a:bodyPr wrap="square">
            <a:spAutoFit/>
          </a:bodyPr>
          <a:lstStyle/>
          <a:p>
            <a:r>
              <a:rPr lang="es-MX" dirty="0"/>
              <a:t>Comúnmente los elementos de un alfabeto se representan </a:t>
            </a:r>
            <a:r>
              <a:rPr lang="es-MX" dirty="0" smtClean="0"/>
              <a:t> por </a:t>
            </a:r>
            <a:r>
              <a:rPr lang="es-MX" dirty="0"/>
              <a:t>caracteres únicos como letras (</a:t>
            </a:r>
            <a:r>
              <a:rPr lang="es-MX" dirty="0" err="1"/>
              <a:t>a,b,c</a:t>
            </a:r>
            <a:r>
              <a:rPr lang="es-MX" dirty="0"/>
              <a:t>) o dígitos (1,2,3).</a:t>
            </a:r>
          </a:p>
          <a:p>
            <a:r>
              <a:rPr lang="es-MX" dirty="0"/>
              <a:t>La cadena que contiene cero elementos es llamada </a:t>
            </a:r>
            <a:r>
              <a:rPr lang="es-MX" b="1" dirty="0" smtClean="0"/>
              <a:t>cadena nula </a:t>
            </a:r>
            <a:r>
              <a:rPr lang="es-MX" b="1" dirty="0"/>
              <a:t>o vacía</a:t>
            </a:r>
            <a:r>
              <a:rPr lang="es-MX" dirty="0"/>
              <a:t> y se representa por </a:t>
            </a:r>
            <a:r>
              <a:rPr lang="es-MX" b="1" dirty="0">
                <a:latin typeface="Symbol" pitchFamily="18" charset="2"/>
              </a:rPr>
              <a:t>l</a:t>
            </a:r>
            <a:r>
              <a:rPr lang="es-MX" dirty="0">
                <a:latin typeface="Symbol" pitchFamily="18" charset="2"/>
              </a:rPr>
              <a:t>.</a:t>
            </a:r>
          </a:p>
          <a:p>
            <a:r>
              <a:rPr lang="es-MX" dirty="0"/>
              <a:t>La </a:t>
            </a:r>
            <a:r>
              <a:rPr lang="es-MX" b="1" dirty="0"/>
              <a:t>concatenación</a:t>
            </a:r>
            <a:r>
              <a:rPr lang="es-MX" dirty="0"/>
              <a:t> de dos cadenas </a:t>
            </a:r>
            <a:r>
              <a:rPr lang="es-MX" i="1" dirty="0"/>
              <a:t>u</a:t>
            </a:r>
            <a:r>
              <a:rPr lang="es-MX" dirty="0"/>
              <a:t> y </a:t>
            </a:r>
            <a:r>
              <a:rPr lang="es-MX" i="1" dirty="0"/>
              <a:t>v</a:t>
            </a:r>
            <a:r>
              <a:rPr lang="es-MX" dirty="0"/>
              <a:t>, escrita </a:t>
            </a:r>
            <a:r>
              <a:rPr lang="es-MX" i="1" dirty="0" err="1"/>
              <a:t>uv</a:t>
            </a:r>
            <a:r>
              <a:rPr lang="es-MX" dirty="0"/>
              <a:t>, es “pegar”</a:t>
            </a:r>
          </a:p>
          <a:p>
            <a:r>
              <a:rPr lang="es-MX" dirty="0"/>
              <a:t>las dos cadenas para formar una nueva. </a:t>
            </a:r>
          </a:p>
          <a:p>
            <a:endParaRPr lang="es-MX" dirty="0"/>
          </a:p>
          <a:p>
            <a:r>
              <a:rPr lang="es-MX" b="1" dirty="0"/>
              <a:t>Ejemplo</a:t>
            </a:r>
            <a:r>
              <a:rPr lang="es-MX" dirty="0"/>
              <a:t>: Sea </a:t>
            </a:r>
            <a:r>
              <a:rPr lang="es-MX" i="1" dirty="0"/>
              <a:t>u</a:t>
            </a:r>
            <a:r>
              <a:rPr lang="es-MX" dirty="0"/>
              <a:t>=</a:t>
            </a:r>
            <a:r>
              <a:rPr lang="es-MX" i="1" dirty="0"/>
              <a:t>ab</a:t>
            </a:r>
            <a:r>
              <a:rPr lang="es-MX" dirty="0"/>
              <a:t> , </a:t>
            </a:r>
            <a:r>
              <a:rPr lang="es-MX" i="1" dirty="0"/>
              <a:t>v</a:t>
            </a:r>
            <a:r>
              <a:rPr lang="es-MX" dirty="0"/>
              <a:t>=</a:t>
            </a:r>
            <a:r>
              <a:rPr lang="es-MX" i="1" dirty="0" err="1"/>
              <a:t>ca</a:t>
            </a:r>
            <a:r>
              <a:rPr lang="es-MX" dirty="0"/>
              <a:t> y </a:t>
            </a:r>
            <a:r>
              <a:rPr lang="es-MX" i="1" dirty="0"/>
              <a:t>w</a:t>
            </a:r>
            <a:r>
              <a:rPr lang="es-MX" dirty="0"/>
              <a:t>=</a:t>
            </a:r>
            <a:r>
              <a:rPr lang="es-MX" i="1" dirty="0" err="1"/>
              <a:t>bb</a:t>
            </a:r>
            <a:r>
              <a:rPr lang="es-MX" dirty="0"/>
              <a:t>. Entonces</a:t>
            </a:r>
          </a:p>
          <a:p>
            <a:r>
              <a:rPr lang="es-MX" dirty="0"/>
              <a:t>	</a:t>
            </a:r>
            <a:r>
              <a:rPr lang="es-MX" i="1" dirty="0" err="1"/>
              <a:t>uv</a:t>
            </a:r>
            <a:r>
              <a:rPr lang="es-MX" i="1" dirty="0"/>
              <a:t>=</a:t>
            </a:r>
            <a:r>
              <a:rPr lang="es-MX" i="1" dirty="0" err="1"/>
              <a:t>abca</a:t>
            </a:r>
            <a:r>
              <a:rPr lang="es-MX" i="1" dirty="0"/>
              <a:t>		</a:t>
            </a:r>
            <a:r>
              <a:rPr lang="es-MX" i="1" dirty="0" err="1"/>
              <a:t>vw</a:t>
            </a:r>
            <a:r>
              <a:rPr lang="es-MX" i="1" dirty="0"/>
              <a:t>=</a:t>
            </a:r>
            <a:r>
              <a:rPr lang="es-MX" i="1" dirty="0" err="1"/>
              <a:t>cabb</a:t>
            </a:r>
            <a:endParaRPr lang="es-MX" i="1" dirty="0"/>
          </a:p>
          <a:p>
            <a:r>
              <a:rPr lang="es-MX" i="1" dirty="0"/>
              <a:t>	(</a:t>
            </a:r>
            <a:r>
              <a:rPr lang="es-MX" i="1" dirty="0" err="1"/>
              <a:t>uv</a:t>
            </a:r>
            <a:r>
              <a:rPr lang="es-MX" i="1" dirty="0"/>
              <a:t>)w=</a:t>
            </a:r>
            <a:r>
              <a:rPr lang="es-MX" i="1" dirty="0" err="1"/>
              <a:t>abcabb</a:t>
            </a:r>
            <a:r>
              <a:rPr lang="es-MX" i="1" dirty="0"/>
              <a:t>		u(</a:t>
            </a:r>
            <a:r>
              <a:rPr lang="es-MX" i="1" dirty="0" err="1"/>
              <a:t>vw</a:t>
            </a:r>
            <a:r>
              <a:rPr lang="es-MX" i="1" dirty="0"/>
              <a:t>)=</a:t>
            </a:r>
            <a:r>
              <a:rPr lang="es-MX" i="1" dirty="0" err="1"/>
              <a:t>abcabb</a:t>
            </a:r>
            <a:endParaRPr lang="es-MX" i="1" dirty="0"/>
          </a:p>
          <a:p>
            <a:r>
              <a:rPr lang="es-MX" dirty="0"/>
              <a:t>El resultado de la concatenación de </a:t>
            </a:r>
            <a:r>
              <a:rPr lang="es-MX" i="1" dirty="0" err="1"/>
              <a:t>u,v</a:t>
            </a:r>
            <a:r>
              <a:rPr lang="es-MX" dirty="0"/>
              <a:t> y </a:t>
            </a:r>
            <a:r>
              <a:rPr lang="es-MX" i="1" dirty="0"/>
              <a:t>w</a:t>
            </a:r>
            <a:r>
              <a:rPr lang="es-MX" dirty="0"/>
              <a:t> es independiente</a:t>
            </a:r>
          </a:p>
          <a:p>
            <a:r>
              <a:rPr lang="es-MX" dirty="0"/>
              <a:t>de el orden en que las operaciones son ejecutadas. </a:t>
            </a:r>
            <a:r>
              <a:rPr lang="es-MX" dirty="0" err="1"/>
              <a:t>Matema</a:t>
            </a:r>
            <a:r>
              <a:rPr lang="es-MX" dirty="0"/>
              <a:t>-</a:t>
            </a:r>
          </a:p>
          <a:p>
            <a:r>
              <a:rPr lang="es-MX" dirty="0"/>
              <a:t>ticamente esta propiedad es conocida como </a:t>
            </a:r>
            <a:r>
              <a:rPr lang="es-MX" i="1" dirty="0" err="1"/>
              <a:t>asociatividad</a:t>
            </a:r>
            <a:r>
              <a:rPr lang="es-MX" dirty="0"/>
              <a:t>.	</a:t>
            </a:r>
          </a:p>
          <a:p>
            <a:endParaRPr lang="es-ES" dirty="0"/>
          </a:p>
        </p:txBody>
      </p:sp>
      <p:sp>
        <p:nvSpPr>
          <p:cNvPr id="6" name="Rectangle 2"/>
          <p:cNvSpPr txBox="1">
            <a:spLocks noChangeArrowheads="1"/>
          </p:cNvSpPr>
          <p:nvPr/>
        </p:nvSpPr>
        <p:spPr>
          <a:xfrm>
            <a:off x="467544" y="332656"/>
            <a:ext cx="8424936" cy="500608"/>
          </a:xfrm>
          <a:prstGeom prst="rect">
            <a:avLst/>
          </a:prstGeom>
        </p:spPr>
        <p:txBody>
          <a:bodyPr vert="horz" anchor="b">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MX" sz="3300" dirty="0" smtClean="0">
                <a:solidFill>
                  <a:schemeClr val="accent3">
                    <a:shade val="75000"/>
                  </a:schemeClr>
                </a:solidFill>
                <a:latin typeface="+mj-lt"/>
                <a:ea typeface="+mj-ea"/>
                <a:cs typeface="+mj-cs"/>
              </a:rPr>
              <a:t>LENGUAJES</a:t>
            </a:r>
            <a:endParaRPr kumimoji="0" lang="es-ES" sz="3300" b="0" u="none" strike="noStrike" kern="1200" cap="none" spc="0" normalizeH="0" baseline="0" noProof="0" dirty="0">
              <a:ln>
                <a:noFill/>
              </a:ln>
              <a:solidFill>
                <a:schemeClr val="accent3">
                  <a:shade val="75000"/>
                </a:schemeClr>
              </a:solidFill>
              <a:effectLst/>
              <a:uLnTx/>
              <a:uFillTx/>
              <a:latin typeface="+mj-lt"/>
              <a:ea typeface="+mj-ea"/>
              <a:cs typeface="+mj-cs"/>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528" y="548680"/>
            <a:ext cx="8568952" cy="6001643"/>
          </a:xfrm>
          <a:prstGeom prst="rect">
            <a:avLst/>
          </a:prstGeom>
        </p:spPr>
        <p:txBody>
          <a:bodyPr wrap="square">
            <a:spAutoFit/>
          </a:bodyPr>
          <a:lstStyle/>
          <a:p>
            <a:r>
              <a:rPr lang="es-ES" dirty="0" smtClean="0"/>
              <a:t>El </a:t>
            </a:r>
            <a:r>
              <a:rPr lang="es-ES" dirty="0" smtClean="0"/>
              <a:t>análisis léxico constituye la primera fase, aquí se lee el programa fuente de izquierda a derecha y se agrupa en componentes léxicos (</a:t>
            </a:r>
            <a:r>
              <a:rPr lang="es-ES" dirty="0" err="1" smtClean="0"/>
              <a:t>tokens</a:t>
            </a:r>
            <a:r>
              <a:rPr lang="es-ES" dirty="0" smtClean="0"/>
              <a:t>), que son secuencias de caracteres que tienen un significado. Además, todos los espacios en blanco, líneas en blanco, comentarios y demás información innecesaria se elimina del programa fuente. También se comprueba que los símbolos del lenguaje (palabras clave, operadores, etc.) se han escrito correctamente.</a:t>
            </a:r>
          </a:p>
          <a:p>
            <a:r>
              <a:rPr lang="es-MX" dirty="0" smtClean="0"/>
              <a:t>Ejemplo:</a:t>
            </a:r>
          </a:p>
          <a:p>
            <a:pPr>
              <a:buFontTx/>
              <a:buChar char="•"/>
            </a:pPr>
            <a:r>
              <a:rPr lang="es-MX" dirty="0" smtClean="0"/>
              <a:t> Identificador = letra (letra | digito)*</a:t>
            </a:r>
          </a:p>
          <a:p>
            <a:pPr>
              <a:buFontTx/>
              <a:buChar char="•"/>
            </a:pPr>
            <a:r>
              <a:rPr lang="es-MX" dirty="0" smtClean="0"/>
              <a:t> Número entero = digito </a:t>
            </a:r>
            <a:r>
              <a:rPr lang="es-MX" dirty="0" err="1" smtClean="0"/>
              <a:t>digito</a:t>
            </a:r>
            <a:r>
              <a:rPr lang="es-MX" dirty="0" smtClean="0"/>
              <a:t>*</a:t>
            </a:r>
          </a:p>
          <a:p>
            <a:endParaRPr lang="es-ES" dirty="0" smtClean="0"/>
          </a:p>
          <a:p>
            <a:r>
              <a:rPr lang="es-ES" dirty="0" smtClean="0"/>
              <a:t>Como la tarea que realiza el analizador léxico es un caso especial de coincidencia de patrones, se necesitan los métodos de especificación y reconocimiento de patrones, se usan principalmente los autómatas finitos que acepten expresiones </a:t>
            </a:r>
            <a:r>
              <a:rPr lang="es-ES" dirty="0" smtClean="0"/>
              <a:t>regulares.</a:t>
            </a:r>
            <a:endParaRPr lang="es-ES" dirty="0" smtClean="0"/>
          </a:p>
          <a:p>
            <a:endParaRPr lang="es-ES" dirty="0"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8" name="Text Box 4"/>
          <p:cNvSpPr txBox="1">
            <a:spLocks noChangeArrowheads="1"/>
          </p:cNvSpPr>
          <p:nvPr/>
        </p:nvSpPr>
        <p:spPr bwMode="auto">
          <a:xfrm>
            <a:off x="323528" y="548680"/>
            <a:ext cx="8496944" cy="5262979"/>
          </a:xfrm>
          <a:prstGeom prst="rect">
            <a:avLst/>
          </a:prstGeom>
          <a:noFill/>
          <a:ln w="9525">
            <a:noFill/>
            <a:miter lim="800000"/>
            <a:headEnd/>
            <a:tailEnd/>
          </a:ln>
          <a:effectLst/>
        </p:spPr>
        <p:txBody>
          <a:bodyPr wrap="square">
            <a:spAutoFit/>
          </a:bodyPr>
          <a:lstStyle/>
          <a:p>
            <a:r>
              <a:rPr lang="es-ES" dirty="0" smtClean="0"/>
              <a:t>En </a:t>
            </a:r>
            <a:r>
              <a:rPr lang="es-ES" dirty="0" smtClean="0"/>
              <a:t>el análisis sintáctico los </a:t>
            </a:r>
            <a:r>
              <a:rPr lang="es-ES" dirty="0" smtClean="0"/>
              <a:t>caracteres o componentes léxicos se agrupan jerárquicamente en frases gramaticales que el compilador utiliza para sintetizar la salida. </a:t>
            </a:r>
            <a:endParaRPr lang="es-ES" dirty="0" smtClean="0"/>
          </a:p>
          <a:p>
            <a:endParaRPr lang="es-MX" dirty="0" smtClean="0"/>
          </a:p>
          <a:p>
            <a:r>
              <a:rPr lang="es-MX" dirty="0" smtClean="0"/>
              <a:t>En </a:t>
            </a:r>
            <a:r>
              <a:rPr lang="es-MX" dirty="0" smtClean="0"/>
              <a:t>esta fase el compilador revisa si los estatutos, expresiones o declaraciones del programa fuente cumplen con las especificaciones definidas por una gramática de contexto libre para el lenguaje siendo compilado.</a:t>
            </a:r>
            <a:endParaRPr lang="es-ES" dirty="0" smtClean="0"/>
          </a:p>
          <a:p>
            <a:endParaRPr lang="es-ES" dirty="0" smtClean="0"/>
          </a:p>
          <a:p>
            <a:r>
              <a:rPr lang="es-ES" dirty="0" smtClean="0"/>
              <a:t>Por </a:t>
            </a:r>
            <a:r>
              <a:rPr lang="es-ES" dirty="0" smtClean="0"/>
              <a:t>lo general, las frases gramaticales del programa fuente se representan mediante un árbol de análisis sintáctico.</a:t>
            </a:r>
          </a:p>
          <a:p>
            <a:endParaRPr lang="es-MX" dirty="0" smtClean="0"/>
          </a:p>
          <a:p>
            <a:r>
              <a:rPr lang="es-MX" dirty="0" smtClean="0"/>
              <a:t>Existen </a:t>
            </a:r>
            <a:r>
              <a:rPr lang="es-MX" dirty="0"/>
              <a:t>muchas técnicas para implementar un analizador de sintaxis, los cuáles son llamadas “</a:t>
            </a:r>
            <a:r>
              <a:rPr lang="es-MX" dirty="0" err="1"/>
              <a:t>Parsers</a:t>
            </a:r>
            <a:r>
              <a:rPr lang="es-MX" dirty="0"/>
              <a: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96262" name="Picture 6" descr="http://www.suigeneris.org/UCABTI/attachments/321/79.gif"/>
          <p:cNvPicPr>
            <a:picLocks noChangeAspect="1" noChangeArrowheads="1"/>
          </p:cNvPicPr>
          <p:nvPr/>
        </p:nvPicPr>
        <p:blipFill>
          <a:blip r:embed="rId3" cstate="print"/>
          <a:srcRect/>
          <a:stretch>
            <a:fillRect/>
          </a:stretch>
        </p:blipFill>
        <p:spPr bwMode="auto">
          <a:xfrm>
            <a:off x="4932040" y="1412775"/>
            <a:ext cx="4067416" cy="4680521"/>
          </a:xfrm>
          <a:prstGeom prst="rect">
            <a:avLst/>
          </a:prstGeom>
          <a:noFill/>
        </p:spPr>
      </p:pic>
      <p:graphicFrame>
        <p:nvGraphicFramePr>
          <p:cNvPr id="96265" name="Object 9"/>
          <p:cNvGraphicFramePr>
            <a:graphicFrameLocks noChangeAspect="1"/>
          </p:cNvGraphicFramePr>
          <p:nvPr/>
        </p:nvGraphicFramePr>
        <p:xfrm>
          <a:off x="188913" y="749448"/>
          <a:ext cx="5340350" cy="5703888"/>
        </p:xfrm>
        <a:graphic>
          <a:graphicData uri="http://schemas.openxmlformats.org/presentationml/2006/ole">
            <p:oleObj spid="_x0000_s96265" name="Document" r:id="rId4" imgW="6033588" imgH="6432529" progId="Word.Document.12">
              <p:embed/>
            </p:oleObj>
          </a:graphicData>
        </a:graphic>
      </p:graphicFrame>
      <p:sp>
        <p:nvSpPr>
          <p:cNvPr id="5" name="Rectangle 4"/>
          <p:cNvSpPr/>
          <p:nvPr/>
        </p:nvSpPr>
        <p:spPr>
          <a:xfrm>
            <a:off x="2339752" y="3429000"/>
            <a:ext cx="2880320" cy="2923877"/>
          </a:xfrm>
          <a:prstGeom prst="rect">
            <a:avLst/>
          </a:prstGeom>
          <a:ln>
            <a:solidFill>
              <a:schemeClr val="bg2"/>
            </a:solidFill>
          </a:ln>
        </p:spPr>
        <p:txBody>
          <a:bodyPr wrap="square">
            <a:spAutoFit/>
          </a:bodyPr>
          <a:lstStyle/>
          <a:p>
            <a:r>
              <a:rPr lang="en-US" sz="2000" dirty="0" err="1" smtClean="0"/>
              <a:t>Gramática</a:t>
            </a:r>
            <a:endParaRPr lang="en-US" sz="2000" dirty="0" smtClean="0"/>
          </a:p>
          <a:p>
            <a:r>
              <a:rPr lang="en-US" sz="2000" dirty="0" err="1" smtClean="0"/>
              <a:t>expresiones</a:t>
            </a:r>
            <a:r>
              <a:rPr lang="en-US" sz="2000" dirty="0" smtClean="0"/>
              <a:t> </a:t>
            </a:r>
            <a:r>
              <a:rPr lang="en-US" sz="2000" dirty="0" err="1" smtClean="0"/>
              <a:t>aritméticas</a:t>
            </a:r>
            <a:r>
              <a:rPr lang="en-US" sz="2000" dirty="0" smtClean="0"/>
              <a:t>: </a:t>
            </a:r>
          </a:p>
          <a:p>
            <a:endParaRPr lang="en-US" sz="2000" dirty="0" smtClean="0"/>
          </a:p>
          <a:p>
            <a:r>
              <a:rPr lang="en-US" sz="2000" dirty="0" smtClean="0"/>
              <a:t>E → E + T | T</a:t>
            </a:r>
          </a:p>
          <a:p>
            <a:r>
              <a:rPr lang="en-US" sz="2000" dirty="0" smtClean="0"/>
              <a:t>E → E - T | T</a:t>
            </a:r>
          </a:p>
          <a:p>
            <a:r>
              <a:rPr lang="en-US" sz="2000" dirty="0" smtClean="0"/>
              <a:t>T → T * F | F</a:t>
            </a:r>
          </a:p>
          <a:p>
            <a:r>
              <a:rPr lang="en-US" sz="2000" dirty="0" smtClean="0"/>
              <a:t>T → T / F | F</a:t>
            </a:r>
          </a:p>
          <a:p>
            <a:r>
              <a:rPr lang="en-US" sz="2000" dirty="0" smtClean="0"/>
              <a:t>F → ( E ) | id | num</a:t>
            </a:r>
          </a:p>
          <a:p>
            <a:endParaRPr lang="en-US" sz="2000" dirty="0"/>
          </a:p>
        </p:txBody>
      </p:sp>
      <p:sp>
        <p:nvSpPr>
          <p:cNvPr id="7" name="Rectangle 6"/>
          <p:cNvSpPr/>
          <p:nvPr/>
        </p:nvSpPr>
        <p:spPr>
          <a:xfrm>
            <a:off x="2771800" y="260648"/>
            <a:ext cx="6085184" cy="461665"/>
          </a:xfrm>
          <a:prstGeom prst="rect">
            <a:avLst/>
          </a:prstGeom>
          <a:solidFill>
            <a:schemeClr val="bg2"/>
          </a:solidFill>
        </p:spPr>
        <p:txBody>
          <a:bodyPr wrap="square">
            <a:spAutoFit/>
          </a:bodyPr>
          <a:lstStyle/>
          <a:p>
            <a:r>
              <a:rPr lang="it-IT" dirty="0" smtClean="0"/>
              <a:t>Linea de código: a </a:t>
            </a:r>
            <a:r>
              <a:rPr lang="it-IT" dirty="0" smtClean="0"/>
              <a:t>= (b + 1) &gt;&gt; 2; // comentario </a:t>
            </a:r>
            <a:endParaRPr lang="en-US" dirty="0"/>
          </a:p>
        </p:txBody>
      </p:sp>
      <p:sp>
        <p:nvSpPr>
          <p:cNvPr id="15" name="TextBox 14"/>
          <p:cNvSpPr txBox="1"/>
          <p:nvPr/>
        </p:nvSpPr>
        <p:spPr>
          <a:xfrm>
            <a:off x="5436096" y="980728"/>
            <a:ext cx="2430474" cy="461665"/>
          </a:xfrm>
          <a:prstGeom prst="rect">
            <a:avLst/>
          </a:prstGeom>
          <a:noFill/>
        </p:spPr>
        <p:txBody>
          <a:bodyPr wrap="none" rtlCol="0">
            <a:spAutoFit/>
          </a:bodyPr>
          <a:lstStyle/>
          <a:p>
            <a:r>
              <a:rPr lang="es-CR" dirty="0" smtClean="0"/>
              <a:t>Análisis </a:t>
            </a:r>
            <a:r>
              <a:rPr lang="es-CR" dirty="0" err="1" smtClean="0"/>
              <a:t>Sintáxico</a:t>
            </a:r>
            <a:endParaRPr lang="en-US" dirty="0"/>
          </a:p>
        </p:txBody>
      </p:sp>
      <p:sp>
        <p:nvSpPr>
          <p:cNvPr id="16" name="TextBox 15"/>
          <p:cNvSpPr txBox="1"/>
          <p:nvPr/>
        </p:nvSpPr>
        <p:spPr>
          <a:xfrm>
            <a:off x="251520" y="260648"/>
            <a:ext cx="2122697" cy="461665"/>
          </a:xfrm>
          <a:prstGeom prst="rect">
            <a:avLst/>
          </a:prstGeom>
          <a:noFill/>
        </p:spPr>
        <p:txBody>
          <a:bodyPr wrap="none" rtlCol="0">
            <a:spAutoFit/>
          </a:bodyPr>
          <a:lstStyle/>
          <a:p>
            <a:r>
              <a:rPr lang="es-CR" dirty="0" smtClean="0"/>
              <a:t>Análisis Léxico</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2" name="Text Box 4"/>
          <p:cNvSpPr txBox="1">
            <a:spLocks noChangeArrowheads="1"/>
          </p:cNvSpPr>
          <p:nvPr/>
        </p:nvSpPr>
        <p:spPr bwMode="auto">
          <a:xfrm>
            <a:off x="1023938" y="641350"/>
            <a:ext cx="7869237" cy="5568950"/>
          </a:xfrm>
          <a:prstGeom prst="rect">
            <a:avLst/>
          </a:prstGeom>
          <a:noFill/>
          <a:ln w="9525">
            <a:noFill/>
            <a:miter lim="800000"/>
            <a:headEnd/>
            <a:tailEnd/>
          </a:ln>
          <a:effectLst/>
        </p:spPr>
        <p:txBody>
          <a:bodyPr>
            <a:spAutoFit/>
          </a:bodyPr>
          <a:lstStyle/>
          <a:p>
            <a:r>
              <a:rPr lang="es-MX" u="sng"/>
              <a:t>Ejemplos de Parsers son:</a:t>
            </a:r>
          </a:p>
          <a:p>
            <a:pPr>
              <a:buFontTx/>
              <a:buChar char="•"/>
            </a:pPr>
            <a:r>
              <a:rPr lang="es-MX"/>
              <a:t> Recursivo descendente</a:t>
            </a:r>
          </a:p>
          <a:p>
            <a:pPr>
              <a:buFontTx/>
              <a:buChar char="•"/>
            </a:pPr>
            <a:r>
              <a:rPr lang="es-MX"/>
              <a:t> LL(1)</a:t>
            </a:r>
          </a:p>
          <a:p>
            <a:pPr>
              <a:buFontTx/>
              <a:buChar char="•"/>
            </a:pPr>
            <a:r>
              <a:rPr lang="es-MX"/>
              <a:t> Operador precedencia</a:t>
            </a:r>
          </a:p>
          <a:p>
            <a:pPr>
              <a:buFontTx/>
              <a:buChar char="•"/>
            </a:pPr>
            <a:r>
              <a:rPr lang="es-MX"/>
              <a:t> LR</a:t>
            </a:r>
          </a:p>
          <a:p>
            <a:pPr>
              <a:buFontTx/>
              <a:buChar char="•"/>
            </a:pPr>
            <a:r>
              <a:rPr lang="es-MX"/>
              <a:t> SLR</a:t>
            </a:r>
          </a:p>
          <a:p>
            <a:pPr>
              <a:buFontTx/>
              <a:buChar char="•"/>
            </a:pPr>
            <a:r>
              <a:rPr lang="es-MX"/>
              <a:t> LALR</a:t>
            </a:r>
          </a:p>
          <a:p>
            <a:endParaRPr lang="es-MX"/>
          </a:p>
          <a:p>
            <a:r>
              <a:rPr lang="es-MX"/>
              <a:t>También existen herramientas para producir por medio de especificaciones analizadores de léxico y sintaxis. Algunas de estas herramientas son:</a:t>
            </a:r>
          </a:p>
          <a:p>
            <a:pPr>
              <a:buFontTx/>
              <a:buChar char="•"/>
            </a:pPr>
            <a:r>
              <a:rPr lang="es-MX"/>
              <a:t> Lex</a:t>
            </a:r>
          </a:p>
          <a:p>
            <a:pPr>
              <a:buFontTx/>
              <a:buChar char="•"/>
            </a:pPr>
            <a:r>
              <a:rPr lang="es-MX"/>
              <a:t> Yacc</a:t>
            </a:r>
          </a:p>
          <a:p>
            <a:pPr>
              <a:buFontTx/>
              <a:buChar char="•"/>
            </a:pPr>
            <a:r>
              <a:rPr lang="es-MX"/>
              <a:t> JavaCC</a:t>
            </a:r>
          </a:p>
          <a:p>
            <a:pPr>
              <a:buFontTx/>
              <a:buChar char="•"/>
            </a:pPr>
            <a:r>
              <a:rPr lang="es-MX"/>
              <a:t> Sable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23528" y="803275"/>
            <a:ext cx="8640959" cy="5262979"/>
          </a:xfrm>
          <a:prstGeom prst="rect">
            <a:avLst/>
          </a:prstGeom>
          <a:noFill/>
          <a:ln w="9525">
            <a:noFill/>
            <a:miter lim="800000"/>
            <a:headEnd/>
            <a:tailEnd/>
          </a:ln>
          <a:effectLst/>
        </p:spPr>
        <p:txBody>
          <a:bodyPr wrap="square">
            <a:spAutoFit/>
          </a:bodyPr>
          <a:lstStyle/>
          <a:p>
            <a:r>
              <a:rPr lang="es-MX" dirty="0"/>
              <a:t>La </a:t>
            </a:r>
            <a:r>
              <a:rPr lang="es-MX" b="1" dirty="0"/>
              <a:t>longitud</a:t>
            </a:r>
            <a:r>
              <a:rPr lang="es-MX" dirty="0"/>
              <a:t> o </a:t>
            </a:r>
            <a:r>
              <a:rPr lang="es-MX" b="1" dirty="0"/>
              <a:t>tamaño</a:t>
            </a:r>
            <a:r>
              <a:rPr lang="es-MX" dirty="0"/>
              <a:t> de una cadena </a:t>
            </a:r>
            <a:r>
              <a:rPr lang="es-MX" i="1" dirty="0"/>
              <a:t>w</a:t>
            </a:r>
            <a:r>
              <a:rPr lang="es-MX" dirty="0"/>
              <a:t> es el número de </a:t>
            </a:r>
          </a:p>
          <a:p>
            <a:r>
              <a:rPr lang="es-MX" dirty="0"/>
              <a:t>elementos que contiene la cadena.</a:t>
            </a:r>
          </a:p>
          <a:p>
            <a:endParaRPr lang="es-MX" dirty="0"/>
          </a:p>
          <a:p>
            <a:r>
              <a:rPr lang="es-MX" b="1" dirty="0"/>
              <a:t>Ejemplo</a:t>
            </a:r>
            <a:r>
              <a:rPr lang="es-MX" dirty="0"/>
              <a:t>: La cadena </a:t>
            </a:r>
            <a:r>
              <a:rPr lang="es-MX" i="1" dirty="0" err="1"/>
              <a:t>abcdef</a:t>
            </a:r>
            <a:r>
              <a:rPr lang="es-MX" dirty="0"/>
              <a:t> tiene una longitud de 6.</a:t>
            </a:r>
          </a:p>
          <a:p>
            <a:endParaRPr lang="es-MX" dirty="0"/>
          </a:p>
          <a:p>
            <a:r>
              <a:rPr lang="es-MX" dirty="0"/>
              <a:t>Una </a:t>
            </a:r>
            <a:r>
              <a:rPr lang="es-MX" dirty="0" err="1"/>
              <a:t>subcadena</a:t>
            </a:r>
            <a:r>
              <a:rPr lang="es-MX" dirty="0"/>
              <a:t> </a:t>
            </a:r>
            <a:r>
              <a:rPr lang="es-MX" b="1" i="1" dirty="0"/>
              <a:t>u</a:t>
            </a:r>
            <a:r>
              <a:rPr lang="es-MX" dirty="0"/>
              <a:t> de la cadena </a:t>
            </a:r>
            <a:r>
              <a:rPr lang="es-MX" b="1" i="1" dirty="0"/>
              <a:t>v</a:t>
            </a:r>
            <a:r>
              <a:rPr lang="es-MX" dirty="0"/>
              <a:t> existe si existen las </a:t>
            </a:r>
          </a:p>
          <a:p>
            <a:r>
              <a:rPr lang="es-MX" dirty="0"/>
              <a:t>cadenas </a:t>
            </a:r>
            <a:r>
              <a:rPr lang="es-MX" b="1" i="1" dirty="0"/>
              <a:t>x</a:t>
            </a:r>
            <a:r>
              <a:rPr lang="es-MX" dirty="0"/>
              <a:t> y </a:t>
            </a:r>
            <a:r>
              <a:rPr lang="es-MX" b="1" i="1" dirty="0" err="1"/>
              <a:t>y</a:t>
            </a:r>
            <a:r>
              <a:rPr lang="es-MX" dirty="0"/>
              <a:t> de tal forma que </a:t>
            </a:r>
            <a:r>
              <a:rPr lang="es-MX" b="1" i="1" dirty="0"/>
              <a:t>v</a:t>
            </a:r>
            <a:r>
              <a:rPr lang="es-MX" dirty="0"/>
              <a:t> = </a:t>
            </a:r>
            <a:r>
              <a:rPr lang="es-MX" b="1" i="1" dirty="0" err="1"/>
              <a:t>xuy</a:t>
            </a:r>
            <a:r>
              <a:rPr lang="es-MX" dirty="0"/>
              <a:t>. Esto quiere decir </a:t>
            </a:r>
          </a:p>
          <a:p>
            <a:r>
              <a:rPr lang="es-MX" dirty="0"/>
              <a:t>Que </a:t>
            </a:r>
            <a:r>
              <a:rPr lang="es-MX" b="1" i="1" dirty="0"/>
              <a:t>u</a:t>
            </a:r>
            <a:r>
              <a:rPr lang="es-MX" dirty="0"/>
              <a:t> “ocurre dentro de” </a:t>
            </a:r>
            <a:r>
              <a:rPr lang="es-MX" b="1" i="1" dirty="0"/>
              <a:t>v</a:t>
            </a:r>
            <a:r>
              <a:rPr lang="es-MX" dirty="0"/>
              <a:t>.</a:t>
            </a:r>
          </a:p>
          <a:p>
            <a:r>
              <a:rPr lang="es-MX" dirty="0"/>
              <a:t>Un prefijo de </a:t>
            </a:r>
            <a:r>
              <a:rPr lang="es-MX" b="1" i="1" dirty="0"/>
              <a:t>v</a:t>
            </a:r>
            <a:r>
              <a:rPr lang="es-MX" dirty="0"/>
              <a:t> es una </a:t>
            </a:r>
            <a:r>
              <a:rPr lang="es-MX" dirty="0" err="1"/>
              <a:t>subcadena</a:t>
            </a:r>
            <a:r>
              <a:rPr lang="es-MX" dirty="0"/>
              <a:t> </a:t>
            </a:r>
            <a:r>
              <a:rPr lang="es-MX" b="1" i="1" dirty="0"/>
              <a:t>u</a:t>
            </a:r>
            <a:r>
              <a:rPr lang="es-MX" dirty="0"/>
              <a:t> en donde </a:t>
            </a:r>
            <a:r>
              <a:rPr lang="es-MX" b="1" i="1" dirty="0"/>
              <a:t>x</a:t>
            </a:r>
            <a:r>
              <a:rPr lang="es-MX" dirty="0"/>
              <a:t> es la </a:t>
            </a:r>
          </a:p>
          <a:p>
            <a:r>
              <a:rPr lang="es-MX" dirty="0"/>
              <a:t>cadena vacía en la descomposición de </a:t>
            </a:r>
            <a:r>
              <a:rPr lang="es-MX" b="1" i="1" dirty="0"/>
              <a:t>v</a:t>
            </a:r>
            <a:r>
              <a:rPr lang="es-MX" dirty="0"/>
              <a:t>. Eso quiere decir</a:t>
            </a:r>
          </a:p>
          <a:p>
            <a:r>
              <a:rPr lang="es-MX" dirty="0"/>
              <a:t> que v=</a:t>
            </a:r>
            <a:r>
              <a:rPr lang="es-MX" dirty="0" err="1"/>
              <a:t>uy</a:t>
            </a:r>
            <a:r>
              <a:rPr lang="es-MX" dirty="0"/>
              <a:t>. Similarmente, </a:t>
            </a:r>
            <a:r>
              <a:rPr lang="es-MX" b="1" i="1" dirty="0"/>
              <a:t>u</a:t>
            </a:r>
            <a:r>
              <a:rPr lang="es-MX" dirty="0"/>
              <a:t> es un sufijo de </a:t>
            </a:r>
            <a:r>
              <a:rPr lang="es-MX" b="1" i="1" dirty="0"/>
              <a:t>v</a:t>
            </a:r>
            <a:r>
              <a:rPr lang="es-MX" dirty="0"/>
              <a:t> si </a:t>
            </a:r>
            <a:r>
              <a:rPr lang="es-MX" b="1" i="1" dirty="0"/>
              <a:t>v=</a:t>
            </a:r>
            <a:r>
              <a:rPr lang="es-MX" b="1" i="1" dirty="0" err="1"/>
              <a:t>xu</a:t>
            </a:r>
            <a:r>
              <a:rPr lang="es-MX" dirty="0"/>
              <a:t>.</a:t>
            </a:r>
          </a:p>
          <a:p>
            <a:endParaRPr lang="es-MX" dirty="0"/>
          </a:p>
          <a:p>
            <a:r>
              <a:rPr lang="es-MX" b="1" dirty="0"/>
              <a:t>Ejemplo</a:t>
            </a:r>
            <a:r>
              <a:rPr lang="es-MX" dirty="0"/>
              <a:t>: </a:t>
            </a:r>
            <a:r>
              <a:rPr lang="es-MX" i="1" dirty="0"/>
              <a:t>ab</a:t>
            </a:r>
            <a:r>
              <a:rPr lang="es-MX" dirty="0"/>
              <a:t> es un prefijo de la cadena </a:t>
            </a:r>
            <a:r>
              <a:rPr lang="es-MX" i="1" dirty="0" err="1"/>
              <a:t>abcdef</a:t>
            </a:r>
            <a:r>
              <a:rPr lang="es-MX" dirty="0"/>
              <a:t> y </a:t>
            </a:r>
            <a:r>
              <a:rPr lang="es-MX" i="1" dirty="0" err="1"/>
              <a:t>ef</a:t>
            </a:r>
            <a:r>
              <a:rPr lang="es-MX" dirty="0"/>
              <a:t> es un</a:t>
            </a:r>
          </a:p>
          <a:p>
            <a:r>
              <a:rPr lang="es-MX" dirty="0"/>
              <a:t> sufijo de la misma cadena.</a:t>
            </a:r>
            <a:endParaRPr lang="es-ES" dirty="0"/>
          </a:p>
        </p:txBody>
      </p:sp>
      <p:sp>
        <p:nvSpPr>
          <p:cNvPr id="6" name="Rectangle 2"/>
          <p:cNvSpPr txBox="1">
            <a:spLocks noChangeArrowheads="1"/>
          </p:cNvSpPr>
          <p:nvPr/>
        </p:nvSpPr>
        <p:spPr>
          <a:xfrm>
            <a:off x="467544" y="332656"/>
            <a:ext cx="8424936" cy="500608"/>
          </a:xfrm>
          <a:prstGeom prst="rect">
            <a:avLst/>
          </a:prstGeom>
        </p:spPr>
        <p:txBody>
          <a:bodyPr vert="horz" anchor="b">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MX" sz="3300" dirty="0" smtClean="0">
                <a:solidFill>
                  <a:schemeClr val="accent3">
                    <a:shade val="75000"/>
                  </a:schemeClr>
                </a:solidFill>
                <a:latin typeface="+mj-lt"/>
                <a:ea typeface="+mj-ea"/>
                <a:cs typeface="+mj-cs"/>
              </a:rPr>
              <a:t>LENGUAJES</a:t>
            </a:r>
            <a:endParaRPr kumimoji="0" lang="es-ES" sz="3300" b="0" u="none" strike="noStrike" kern="1200" cap="none" spc="0" normalizeH="0" baseline="0" noProof="0" dirty="0">
              <a:ln>
                <a:noFill/>
              </a:ln>
              <a:solidFill>
                <a:schemeClr val="accent3">
                  <a:shade val="75000"/>
                </a:schemeClr>
              </a:solidFill>
              <a:effectLst/>
              <a:uLnTx/>
              <a:uFillTx/>
              <a:latin typeface="+mj-lt"/>
              <a:ea typeface="+mj-ea"/>
              <a:cs typeface="+mj-cs"/>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4182</TotalTime>
  <Words>5819</Words>
  <Application>Microsoft Office PowerPoint</Application>
  <PresentationFormat>On-screen Show (4:3)</PresentationFormat>
  <Paragraphs>857</Paragraphs>
  <Slides>83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83</vt:i4>
      </vt:variant>
    </vt:vector>
  </HeadingPairs>
  <TitlesOfParts>
    <vt:vector size="85" baseType="lpstr">
      <vt:lpstr>Civic</vt:lpstr>
      <vt:lpstr>Microsoft Office Word Document</vt:lpstr>
      <vt:lpstr>LENGUAJES Y AUTOMATAS</vt:lpstr>
      <vt:lpstr>INDICE</vt:lpstr>
      <vt:lpstr>INTRODUCCION</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GRAMATICAS</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AUTOMATAS FINITOS</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AUTOMATAS DE PUSH-DOWN</vt:lpstr>
      <vt:lpstr>Slide 54</vt:lpstr>
      <vt:lpstr>Slide 55</vt:lpstr>
      <vt:lpstr>Slide 56</vt:lpstr>
      <vt:lpstr>Slide 57</vt:lpstr>
      <vt:lpstr>Slide 58</vt:lpstr>
      <vt:lpstr>Slide 59</vt:lpstr>
      <vt:lpstr>Slide 60</vt:lpstr>
      <vt:lpstr>Slide 61</vt:lpstr>
      <vt:lpstr>Slide 62</vt:lpstr>
      <vt:lpstr>MAQUINAS DE TURING</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LENGUAJES Y AUTOMATAS</dc:title>
  <dc:creator>Ramon Zatarain</dc:creator>
  <cp:lastModifiedBy>Ivan Zuniga Urena</cp:lastModifiedBy>
  <cp:revision>141</cp:revision>
  <dcterms:created xsi:type="dcterms:W3CDTF">2005-02-01T14:01:11Z</dcterms:created>
  <dcterms:modified xsi:type="dcterms:W3CDTF">2012-04-09T18:38:06Z</dcterms:modified>
</cp:coreProperties>
</file>