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82" r:id="rId15"/>
    <p:sldId id="272" r:id="rId16"/>
    <p:sldId id="273" r:id="rId17"/>
    <p:sldId id="274" r:id="rId18"/>
    <p:sldId id="278" r:id="rId19"/>
    <p:sldId id="275" r:id="rId20"/>
    <p:sldId id="276" r:id="rId21"/>
    <p:sldId id="277" r:id="rId22"/>
    <p:sldId id="279" r:id="rId23"/>
    <p:sldId id="280" r:id="rId24"/>
    <p:sldId id="284" r:id="rId25"/>
    <p:sldId id="285" r:id="rId26"/>
    <p:sldId id="286" r:id="rId27"/>
    <p:sldId id="289" r:id="rId28"/>
    <p:sldId id="283" r:id="rId29"/>
    <p:sldId id="287" r:id="rId30"/>
    <p:sldId id="288" r:id="rId31"/>
    <p:sldId id="281" r:id="rId32"/>
    <p:sldId id="290" r:id="rId33"/>
    <p:sldId id="268"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44B283-984A-4012-81D0-57840C032820}" type="datetimeFigureOut">
              <a:rPr lang="es-ES" smtClean="0"/>
              <a:pPr/>
              <a:t>06/06/2012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5BE56B-12D8-4353-B3D3-D2C91224C5AF}"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D5BE56B-12D8-4353-B3D3-D2C91224C5AF}" type="slidenum">
              <a:rPr lang="es-ES" smtClean="0"/>
              <a:pPr/>
              <a:t>23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8161E0-5BC5-4C05-A6DD-61B89D6F429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482B1FB-4A75-4DB7-8F11-38747E9AF78E}" type="datetimeFigureOut">
              <a:rPr lang="es-ES" smtClean="0"/>
              <a:pPr/>
              <a:t>06/06/2012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8A8161E0-5BC5-4C05-A6DD-61B89D6F4290}"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82B1FB-4A75-4DB7-8F11-38747E9AF78E}" type="datetimeFigureOut">
              <a:rPr lang="es-ES" smtClean="0"/>
              <a:pPr/>
              <a:t>06/06/2012</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A8161E0-5BC5-4C05-A6DD-61B89D6F4290}"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video" Target="file:///C:\Documents%20and%20Settings\Administrator\Desktop\Asistentes\Taller%20Sabado%2014%20mayo%202011-Electronica\CIMG8794.wmv"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video" Target="file:///C:\Documents%20and%20Settings\Administrator\Desktop\Asistentes\Taller%20Sabado%2014%20mayo%202011-Electronica\CIMG8806.wmv"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3.xml"/><Relationship Id="rId1" Type="http://schemas.openxmlformats.org/officeDocument/2006/relationships/video" Target="file:///C:\Documents%20and%20Settings\Administrator\Desktop\Asistentes\Taller%20Sabado%2014%20mayo%202011-Electronica\CIMG8807.wmv"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video" Target="file:///C:\Documents%20and%20Settings\Administrator\Desktop\Asistentes\Taller%20Sabado%2014%20mayo%202011-Electronica\Quemador%20Tiny15%201.9.wmv"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3.xml"/><Relationship Id="rId1" Type="http://schemas.openxmlformats.org/officeDocument/2006/relationships/video" Target="file:///C:\Documents%20and%20Settings\Administrator\Desktop\Asistentes\Taller%20Sabado%2014%20mayo%202011-Electronica\Soldando%20Tiny15%201.8.wm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3.xml"/><Relationship Id="rId1" Type="http://schemas.openxmlformats.org/officeDocument/2006/relationships/video" Target="file:///C:\Documents%20and%20Settings\Administrator\Desktop\Asistentes\Taller%20Sabado%2014%20mayo%202011-Electronica\CIMG8812.wmv"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2000" y="838200"/>
            <a:ext cx="8077200" cy="2206752"/>
          </a:xfrm>
        </p:spPr>
        <p:txBody>
          <a:bodyPr>
            <a:normAutofit fontScale="90000"/>
          </a:bodyPr>
          <a:lstStyle/>
          <a:p>
            <a:r>
              <a:rPr lang="es-ES_tradnl" dirty="0" smtClean="0">
                <a:solidFill>
                  <a:srgbClr val="FFCC00"/>
                </a:solidFill>
              </a:rPr>
              <a:t>  Conceptos de </a:t>
            </a:r>
            <a:br>
              <a:rPr lang="es-ES_tradnl" dirty="0" smtClean="0">
                <a:solidFill>
                  <a:srgbClr val="FFCC00"/>
                </a:solidFill>
              </a:rPr>
            </a:br>
            <a:r>
              <a:rPr lang="es-ES_tradnl" dirty="0" smtClean="0">
                <a:solidFill>
                  <a:srgbClr val="FFCC00"/>
                </a:solidFill>
              </a:rPr>
              <a:t>                  Electrónica</a:t>
            </a:r>
            <a:br>
              <a:rPr lang="es-ES_tradnl" dirty="0" smtClean="0">
                <a:solidFill>
                  <a:srgbClr val="FFCC00"/>
                </a:solidFill>
              </a:rPr>
            </a:br>
            <a:endParaRPr lang="es-ES" dirty="0">
              <a:solidFill>
                <a:srgbClr val="FFCC00"/>
              </a:solidFill>
            </a:endParaRPr>
          </a:p>
        </p:txBody>
      </p:sp>
      <p:sp>
        <p:nvSpPr>
          <p:cNvPr id="4" name="4 Subtítulo"/>
          <p:cNvSpPr>
            <a:spLocks noGrp="1"/>
          </p:cNvSpPr>
          <p:nvPr>
            <p:ph type="subTitle" idx="1"/>
          </p:nvPr>
        </p:nvSpPr>
        <p:spPr>
          <a:xfrm>
            <a:off x="5029200" y="4953000"/>
            <a:ext cx="3962400" cy="1499616"/>
          </a:xfrm>
        </p:spPr>
        <p:txBody>
          <a:bodyPr>
            <a:normAutofit lnSpcReduction="10000"/>
          </a:bodyPr>
          <a:lstStyle/>
          <a:p>
            <a:r>
              <a:rPr lang="es-ES" sz="2800" dirty="0" err="1" smtClean="0">
                <a:solidFill>
                  <a:schemeClr val="bg1"/>
                </a:solidFill>
                <a:latin typeface="Arial" pitchFamily="34" charset="0"/>
                <a:cs typeface="Arial" pitchFamily="34" charset="0"/>
              </a:rPr>
              <a:t>Lab</a:t>
            </a:r>
            <a:r>
              <a:rPr lang="es-ES" sz="2800" dirty="0" smtClean="0">
                <a:solidFill>
                  <a:schemeClr val="bg1"/>
                </a:solidFill>
                <a:latin typeface="Arial" pitchFamily="34" charset="0"/>
                <a:cs typeface="Arial" pitchFamily="34" charset="0"/>
              </a:rPr>
              <a:t>. </a:t>
            </a:r>
            <a:r>
              <a:rPr lang="es-ES" sz="2800" dirty="0" err="1" smtClean="0">
                <a:solidFill>
                  <a:schemeClr val="bg1"/>
                </a:solidFill>
                <a:latin typeface="Arial" pitchFamily="34" charset="0"/>
                <a:cs typeface="Arial" pitchFamily="34" charset="0"/>
              </a:rPr>
              <a:t>LuTec</a:t>
            </a:r>
            <a:endParaRPr lang="es-ES" sz="2800" dirty="0" smtClean="0">
              <a:solidFill>
                <a:schemeClr val="bg1"/>
              </a:solidFill>
              <a:latin typeface="Arial" pitchFamily="34" charset="0"/>
              <a:cs typeface="Arial" pitchFamily="34" charset="0"/>
            </a:endParaRPr>
          </a:p>
          <a:p>
            <a:r>
              <a:rPr lang="es-ES" sz="2000" dirty="0" smtClean="0">
                <a:solidFill>
                  <a:schemeClr val="bg1"/>
                </a:solidFill>
                <a:latin typeface="Arial" pitchFamily="34" charset="0"/>
                <a:cs typeface="Arial" pitchFamily="34" charset="0"/>
              </a:rPr>
              <a:t>Profesor Milton Villegas Lemus.</a:t>
            </a:r>
          </a:p>
          <a:p>
            <a:r>
              <a:rPr lang="es-ES" sz="2000" dirty="0" smtClean="0">
                <a:solidFill>
                  <a:schemeClr val="bg1"/>
                </a:solidFill>
                <a:latin typeface="Arial" pitchFamily="34" charset="0"/>
                <a:cs typeface="Arial" pitchFamily="34" charset="0"/>
              </a:rPr>
              <a:t>Edward Umaña Williams</a:t>
            </a:r>
          </a:p>
          <a:p>
            <a:r>
              <a:rPr lang="es-ES" sz="2000" dirty="0" smtClean="0">
                <a:solidFill>
                  <a:schemeClr val="bg1"/>
                </a:solidFill>
                <a:latin typeface="Arial" pitchFamily="34" charset="0"/>
                <a:cs typeface="Arial" pitchFamily="34" charset="0"/>
              </a:rPr>
              <a:t>Oscar Montes Fonseca </a:t>
            </a:r>
          </a:p>
        </p:txBody>
      </p:sp>
      <p:pic>
        <p:nvPicPr>
          <p:cNvPr id="5" name="Picture 2" descr="F:\Phillipe\Protoboard_circuito_multivibradores.jpg"/>
          <p:cNvPicPr>
            <a:picLocks noChangeAspect="1" noChangeArrowheads="1"/>
          </p:cNvPicPr>
          <p:nvPr/>
        </p:nvPicPr>
        <p:blipFill>
          <a:blip r:embed="rId2" cstate="print"/>
          <a:srcRect/>
          <a:stretch>
            <a:fillRect/>
          </a:stretch>
        </p:blipFill>
        <p:spPr bwMode="auto">
          <a:xfrm>
            <a:off x="381000" y="3353034"/>
            <a:ext cx="4114800" cy="3082935"/>
          </a:xfrm>
          <a:prstGeom prst="rect">
            <a:avLst/>
          </a:prstGeom>
          <a:noFill/>
        </p:spPr>
      </p:pic>
      <p:sp>
        <p:nvSpPr>
          <p:cNvPr id="6" name="4 Subtítulo"/>
          <p:cNvSpPr txBox="1">
            <a:spLocks/>
          </p:cNvSpPr>
          <p:nvPr/>
        </p:nvSpPr>
        <p:spPr>
          <a:xfrm>
            <a:off x="4648200" y="3352800"/>
            <a:ext cx="4495800" cy="1371600"/>
          </a:xfrm>
          <a:prstGeom prst="rect">
            <a:avLst/>
          </a:prstGeom>
        </p:spPr>
        <p:txBody>
          <a:bodyPr vert="horz" lIns="0" rIns="18288">
            <a:normAutofit fontScale="92500"/>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s-ES" sz="2400" baseline="0" dirty="0" smtClean="0">
                <a:solidFill>
                  <a:schemeClr val="bg1"/>
                </a:solidFill>
                <a:latin typeface="Arial" pitchFamily="34" charset="0"/>
                <a:cs typeface="Arial" pitchFamily="34" charset="0"/>
              </a:rPr>
              <a:t>Taller de Programa</a:t>
            </a:r>
            <a:r>
              <a:rPr lang="es-CR" sz="2400" baseline="0" dirty="0" err="1" smtClean="0">
                <a:solidFill>
                  <a:schemeClr val="bg1"/>
                </a:solidFill>
                <a:latin typeface="Arial" pitchFamily="34" charset="0"/>
                <a:cs typeface="Arial" pitchFamily="34" charset="0"/>
              </a:rPr>
              <a:t>ción</a:t>
            </a:r>
            <a:endParaRPr lang="es-ES" sz="2400" baseline="0" dirty="0" smtClean="0">
              <a:solidFill>
                <a:schemeClr val="bg1"/>
              </a:solidFill>
              <a:latin typeface="Arial" pitchFamily="34" charset="0"/>
              <a:cs typeface="Arial" pitchFamily="34" charset="0"/>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s-ES" sz="2400" dirty="0" smtClean="0">
                <a:solidFill>
                  <a:schemeClr val="bg1"/>
                </a:solidFill>
                <a:latin typeface="Arial" pitchFamily="34" charset="0"/>
                <a:cs typeface="Arial" pitchFamily="34" charset="0"/>
              </a:rPr>
              <a:t>Área Ingeniería en Computadores</a:t>
            </a: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s-ES" sz="2400" dirty="0" smtClean="0">
                <a:solidFill>
                  <a:schemeClr val="bg1"/>
                </a:solidFill>
                <a:latin typeface="Arial" pitchFamily="34" charset="0"/>
                <a:cs typeface="Arial" pitchFamily="34" charset="0"/>
              </a:rPr>
              <a:t>Instituto Tecnológico de Costa Rica</a:t>
            </a: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s-ES" sz="24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685800"/>
            <a:ext cx="7772400" cy="1362456"/>
          </a:xfrm>
        </p:spPr>
        <p:txBody>
          <a:bodyPr/>
          <a:lstStyle/>
          <a:p>
            <a:r>
              <a:rPr lang="es-ES" dirty="0" smtClean="0">
                <a:solidFill>
                  <a:srgbClr val="FFCC00"/>
                </a:solidFill>
              </a:rPr>
              <a:t>Circuito en Serie</a:t>
            </a:r>
            <a:endParaRPr lang="es-ES" dirty="0">
              <a:solidFill>
                <a:srgbClr val="FFCC00"/>
              </a:solidFill>
            </a:endParaRPr>
          </a:p>
        </p:txBody>
      </p:sp>
      <p:sp>
        <p:nvSpPr>
          <p:cNvPr id="3" name="2 Marcador de texto"/>
          <p:cNvSpPr>
            <a:spLocks noGrp="1"/>
          </p:cNvSpPr>
          <p:nvPr>
            <p:ph type="body" idx="1"/>
          </p:nvPr>
        </p:nvSpPr>
        <p:spPr>
          <a:xfrm>
            <a:off x="533400" y="2209800"/>
            <a:ext cx="7772400" cy="4267200"/>
          </a:xfrm>
        </p:spPr>
        <p:txBody>
          <a:bodyPr>
            <a:noAutofit/>
          </a:bodyPr>
          <a:lstStyle/>
          <a:p>
            <a:pPr>
              <a:buClr>
                <a:schemeClr val="tx1"/>
              </a:buClr>
              <a:buFont typeface="Wingdings" pitchFamily="2" charset="2"/>
              <a:buChar char="Ø"/>
            </a:pPr>
            <a:r>
              <a:rPr lang="es-ES" sz="2400" dirty="0" smtClean="0">
                <a:solidFill>
                  <a:schemeClr val="bg1"/>
                </a:solidFill>
                <a:latin typeface="Arial" pitchFamily="34" charset="0"/>
                <a:cs typeface="Arial" pitchFamily="34" charset="0"/>
              </a:rPr>
              <a:t> </a:t>
            </a:r>
            <a:r>
              <a:rPr lang="es-ES" dirty="0" smtClean="0">
                <a:solidFill>
                  <a:schemeClr val="bg1"/>
                </a:solidFill>
                <a:latin typeface="Arial" pitchFamily="34" charset="0"/>
                <a:cs typeface="Arial" pitchFamily="34" charset="0"/>
              </a:rPr>
              <a:t>“Dos elementos están en serie si tienen sólo un punto en común que no esté conectado con un tercer elemento”.</a:t>
            </a:r>
          </a:p>
          <a:p>
            <a:pPr>
              <a:buClr>
                <a:schemeClr val="tx1"/>
              </a:buClr>
            </a:pPr>
            <a:endParaRPr lang="es-ES"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 dirty="0" smtClean="0">
                <a:solidFill>
                  <a:schemeClr val="bg1"/>
                </a:solidFill>
                <a:latin typeface="Arial" pitchFamily="34" charset="0"/>
                <a:cs typeface="Arial" pitchFamily="34" charset="0"/>
              </a:rPr>
              <a:t> Para encontrar la resistencia total de un circuito en serie, se añaden simplemente los valores de las resistencias y se suman.</a:t>
            </a:r>
          </a:p>
          <a:p>
            <a:pPr>
              <a:buClr>
                <a:schemeClr val="tx1"/>
              </a:buClr>
              <a:buFont typeface="Wingdings" pitchFamily="2" charset="2"/>
              <a:buChar char="Ø"/>
            </a:pPr>
            <a:endParaRPr lang="es-ES" dirty="0" smtClean="0">
              <a:solidFill>
                <a:schemeClr val="bg1"/>
              </a:solidFill>
              <a:latin typeface="Arial" pitchFamily="34" charset="0"/>
              <a:cs typeface="Arial" pitchFamily="34" charset="0"/>
            </a:endParaRPr>
          </a:p>
          <a:p>
            <a:pPr>
              <a:buClr>
                <a:schemeClr val="tx1"/>
              </a:buClr>
            </a:pPr>
            <a:r>
              <a:rPr lang="es-ES" dirty="0" smtClean="0">
                <a:solidFill>
                  <a:schemeClr val="bg1"/>
                </a:solidFill>
                <a:latin typeface="Arial" pitchFamily="34" charset="0"/>
                <a:cs typeface="Arial" pitchFamily="34" charset="0"/>
              </a:rPr>
              <a:t>R = R1+R2+R3+…+Rn</a:t>
            </a:r>
          </a:p>
        </p:txBody>
      </p:sp>
      <p:pic>
        <p:nvPicPr>
          <p:cNvPr id="4" name="Picture 6" descr="http://web.educastur.princast.es/proyectos/jimena/pj_franciscga/3eso/Image115.gif"/>
          <p:cNvPicPr>
            <a:picLocks noChangeAspect="1" noChangeArrowheads="1"/>
          </p:cNvPicPr>
          <p:nvPr/>
        </p:nvPicPr>
        <p:blipFill>
          <a:blip r:embed="rId2" cstate="print"/>
          <a:srcRect/>
          <a:stretch>
            <a:fillRect/>
          </a:stretch>
        </p:blipFill>
        <p:spPr bwMode="auto">
          <a:xfrm>
            <a:off x="4800600" y="4495800"/>
            <a:ext cx="3286125" cy="21907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9600"/>
            <a:ext cx="7772400" cy="1362456"/>
          </a:xfrm>
        </p:spPr>
        <p:txBody>
          <a:bodyPr/>
          <a:lstStyle/>
          <a:p>
            <a:r>
              <a:rPr lang="es-ES" dirty="0" smtClean="0">
                <a:solidFill>
                  <a:srgbClr val="FFCC00"/>
                </a:solidFill>
              </a:rPr>
              <a:t>Circuito en Paralelo</a:t>
            </a:r>
            <a:endParaRPr lang="es-ES" dirty="0">
              <a:solidFill>
                <a:srgbClr val="FFCC00"/>
              </a:solidFill>
            </a:endParaRPr>
          </a:p>
        </p:txBody>
      </p:sp>
      <p:sp>
        <p:nvSpPr>
          <p:cNvPr id="3" name="2 Marcador de texto"/>
          <p:cNvSpPr>
            <a:spLocks noGrp="1"/>
          </p:cNvSpPr>
          <p:nvPr>
            <p:ph type="body" idx="1"/>
          </p:nvPr>
        </p:nvSpPr>
        <p:spPr>
          <a:xfrm>
            <a:off x="457200" y="2133600"/>
            <a:ext cx="7772400" cy="4114800"/>
          </a:xfrm>
        </p:spPr>
        <p:txBody>
          <a:bodyPr/>
          <a:lstStyle/>
          <a:p>
            <a:pPr>
              <a:buClr>
                <a:schemeClr val="tx1"/>
              </a:buClr>
              <a:buFont typeface="Wingdings" pitchFamily="2" charset="2"/>
              <a:buChar char="Ø"/>
            </a:pPr>
            <a:r>
              <a:rPr lang="es-ES" sz="2400" dirty="0" smtClean="0">
                <a:solidFill>
                  <a:schemeClr val="bg1"/>
                </a:solidFill>
              </a:rPr>
              <a:t> </a:t>
            </a:r>
            <a:r>
              <a:rPr lang="es-ES" dirty="0" smtClean="0">
                <a:solidFill>
                  <a:schemeClr val="bg1"/>
                </a:solidFill>
                <a:latin typeface="Arial" pitchFamily="34" charset="0"/>
                <a:cs typeface="Arial" pitchFamily="34" charset="0"/>
              </a:rPr>
              <a:t>“Dos elementos están en paralelo cuando tienen dos puntos en común”</a:t>
            </a:r>
          </a:p>
          <a:p>
            <a:endParaRPr lang="es-ES" dirty="0" smtClean="0">
              <a:solidFill>
                <a:srgbClr val="EBE599"/>
              </a:solidFill>
              <a:latin typeface="Arial" pitchFamily="34" charset="0"/>
              <a:cs typeface="Arial" pitchFamily="34" charset="0"/>
            </a:endParaRPr>
          </a:p>
          <a:p>
            <a:pPr>
              <a:buClr>
                <a:schemeClr val="tx1"/>
              </a:buClr>
              <a:buFont typeface="Wingdings" pitchFamily="2" charset="2"/>
              <a:buChar char="Ø"/>
            </a:pPr>
            <a:r>
              <a:rPr lang="es-ES_tradnl" dirty="0" smtClean="0">
                <a:solidFill>
                  <a:schemeClr val="bg1"/>
                </a:solidFill>
                <a:latin typeface="Arial" pitchFamily="34" charset="0"/>
                <a:cs typeface="Arial" pitchFamily="34" charset="0"/>
              </a:rPr>
              <a:t> De forma inversa al circuito en serie, la resistencia de todo el sistema se calcula sumando cada una </a:t>
            </a:r>
            <a:br>
              <a:rPr lang="es-ES_tradnl" dirty="0" smtClean="0">
                <a:solidFill>
                  <a:schemeClr val="bg1"/>
                </a:solidFill>
                <a:latin typeface="Arial" pitchFamily="34" charset="0"/>
                <a:cs typeface="Arial" pitchFamily="34" charset="0"/>
              </a:rPr>
            </a:br>
            <a:r>
              <a:rPr lang="es-ES_tradnl" dirty="0" smtClean="0">
                <a:solidFill>
                  <a:schemeClr val="bg1"/>
                </a:solidFill>
                <a:latin typeface="Arial" pitchFamily="34" charset="0"/>
                <a:cs typeface="Arial" pitchFamily="34" charset="0"/>
              </a:rPr>
              <a:t>de las resistencias a la inversa es decir </a:t>
            </a:r>
            <a:br>
              <a:rPr lang="es-ES_tradnl" dirty="0" smtClean="0">
                <a:solidFill>
                  <a:schemeClr val="bg1"/>
                </a:solidFill>
                <a:latin typeface="Arial" pitchFamily="34" charset="0"/>
                <a:cs typeface="Arial" pitchFamily="34" charset="0"/>
              </a:rPr>
            </a:br>
            <a:r>
              <a:rPr lang="es-ES_tradnl" dirty="0" smtClean="0">
                <a:solidFill>
                  <a:schemeClr val="bg1"/>
                </a:solidFill>
                <a:latin typeface="Arial" pitchFamily="34" charset="0"/>
                <a:cs typeface="Arial" pitchFamily="34" charset="0"/>
              </a:rPr>
              <a:t>de la siguiente manera:</a:t>
            </a:r>
            <a:endParaRPr lang="es-ES" dirty="0" smtClean="0">
              <a:solidFill>
                <a:schemeClr val="bg1"/>
              </a:solidFill>
              <a:latin typeface="Arial" pitchFamily="34" charset="0"/>
              <a:cs typeface="Arial" pitchFamily="34" charset="0"/>
            </a:endParaRPr>
          </a:p>
          <a:p>
            <a:endParaRPr lang="es-ES" dirty="0" smtClean="0">
              <a:solidFill>
                <a:srgbClr val="EBE599"/>
              </a:solidFill>
              <a:latin typeface="Arial" pitchFamily="34" charset="0"/>
              <a:cs typeface="Arial" pitchFamily="34" charset="0"/>
            </a:endParaRPr>
          </a:p>
          <a:p>
            <a:r>
              <a:rPr lang="es-ES" dirty="0" smtClean="0">
                <a:solidFill>
                  <a:schemeClr val="bg1"/>
                </a:solidFill>
                <a:latin typeface="Arial" pitchFamily="34" charset="0"/>
                <a:cs typeface="Arial" pitchFamily="34" charset="0"/>
              </a:rPr>
              <a:t>                 1/R = 1/R1 + 1/R2+…+ 1/R2</a:t>
            </a:r>
          </a:p>
          <a:p>
            <a:endParaRPr lang="es-ES" dirty="0"/>
          </a:p>
        </p:txBody>
      </p:sp>
      <p:pic>
        <p:nvPicPr>
          <p:cNvPr id="4" name="Picture 7" descr="http://web.educastur.princast.es/proyectos/jimena/pj_franciscga/3eso/Image116.gif"/>
          <p:cNvPicPr>
            <a:picLocks noChangeAspect="1" noChangeArrowheads="1"/>
          </p:cNvPicPr>
          <p:nvPr/>
        </p:nvPicPr>
        <p:blipFill>
          <a:blip r:embed="rId2" cstate="print"/>
          <a:srcRect/>
          <a:stretch>
            <a:fillRect/>
          </a:stretch>
        </p:blipFill>
        <p:spPr bwMode="auto">
          <a:xfrm>
            <a:off x="6553200" y="3810000"/>
            <a:ext cx="2238375" cy="28098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 y="1752600"/>
            <a:ext cx="7772400" cy="1612392"/>
          </a:xfrm>
        </p:spPr>
        <p:txBody>
          <a:bodyPr/>
          <a:lstStyle/>
          <a:p>
            <a:r>
              <a:rPr lang="es-ES" dirty="0" smtClean="0">
                <a:solidFill>
                  <a:srgbClr val="FFC000"/>
                </a:solidFill>
              </a:rPr>
              <a:t>Algunos Componentes </a:t>
            </a:r>
            <a:br>
              <a:rPr lang="es-ES" dirty="0" smtClean="0">
                <a:solidFill>
                  <a:srgbClr val="FFC000"/>
                </a:solidFill>
              </a:rPr>
            </a:br>
            <a:r>
              <a:rPr lang="es-ES" dirty="0" smtClean="0">
                <a:solidFill>
                  <a:srgbClr val="FFC000"/>
                </a:solidFill>
              </a:rPr>
              <a:t>Electrónicos</a:t>
            </a:r>
            <a:endParaRPr lang="es-ES" dirty="0">
              <a:solidFill>
                <a:srgbClr val="FFC000"/>
              </a:solidFill>
            </a:endParaRPr>
          </a:p>
        </p:txBody>
      </p:sp>
      <p:pic>
        <p:nvPicPr>
          <p:cNvPr id="18436" name="Picture 4" descr="http://www.esacademic.com/pictures/eswiki/67/Componentes.JPG"/>
          <p:cNvPicPr>
            <a:picLocks noChangeAspect="1" noChangeArrowheads="1"/>
          </p:cNvPicPr>
          <p:nvPr/>
        </p:nvPicPr>
        <p:blipFill>
          <a:blip r:embed="rId2" cstate="print"/>
          <a:srcRect/>
          <a:stretch>
            <a:fillRect/>
          </a:stretch>
        </p:blipFill>
        <p:spPr bwMode="auto">
          <a:xfrm>
            <a:off x="4114800" y="2819400"/>
            <a:ext cx="4897699" cy="336844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8200"/>
            <a:ext cx="7772400" cy="1362456"/>
          </a:xfrm>
        </p:spPr>
        <p:txBody>
          <a:bodyPr/>
          <a:lstStyle/>
          <a:p>
            <a:r>
              <a:rPr lang="es-ES" dirty="0" smtClean="0">
                <a:solidFill>
                  <a:srgbClr val="FFCC00"/>
                </a:solidFill>
              </a:rPr>
              <a:t>Resistencias</a:t>
            </a:r>
            <a:endParaRPr lang="es-ES" dirty="0">
              <a:solidFill>
                <a:srgbClr val="FFCC00"/>
              </a:solidFill>
            </a:endParaRPr>
          </a:p>
        </p:txBody>
      </p:sp>
      <p:sp>
        <p:nvSpPr>
          <p:cNvPr id="3" name="2 Marcador de texto"/>
          <p:cNvSpPr>
            <a:spLocks noGrp="1"/>
          </p:cNvSpPr>
          <p:nvPr>
            <p:ph type="body" idx="1"/>
          </p:nvPr>
        </p:nvSpPr>
        <p:spPr>
          <a:xfrm>
            <a:off x="381000" y="2286000"/>
            <a:ext cx="4727448" cy="3086536"/>
          </a:xfrm>
        </p:spPr>
        <p:txBody>
          <a:bodyPr>
            <a:normAutofit fontScale="92500" lnSpcReduction="10000"/>
          </a:bodyPr>
          <a:lstStyle/>
          <a:p>
            <a:pPr marL="273050" indent="-273050">
              <a:buClr>
                <a:schemeClr val="tx1"/>
              </a:buClr>
              <a:buFont typeface="Wingdings" pitchFamily="2" charset="2"/>
              <a:buChar char="Ø"/>
            </a:pPr>
            <a:r>
              <a:rPr lang="es-ES" sz="2000" dirty="0" smtClean="0">
                <a:solidFill>
                  <a:schemeClr val="bg1"/>
                </a:solidFill>
                <a:latin typeface="Arial" pitchFamily="34" charset="0"/>
                <a:cs typeface="Arial" pitchFamily="34" charset="0"/>
              </a:rPr>
              <a:t>Formado por carbón y otros elementos resistivos para disminuir la corriente. </a:t>
            </a:r>
          </a:p>
          <a:p>
            <a:pPr marL="273050" indent="-273050"/>
            <a:endParaRPr lang="es-MX" sz="2000" dirty="0" smtClean="0">
              <a:solidFill>
                <a:schemeClr val="bg1"/>
              </a:solidFill>
              <a:latin typeface="Arial" pitchFamily="34" charset="0"/>
              <a:cs typeface="Arial" pitchFamily="34" charset="0"/>
            </a:endParaRPr>
          </a:p>
          <a:p>
            <a:pPr marL="273050" indent="-273050">
              <a:buClr>
                <a:schemeClr val="tx1"/>
              </a:buClr>
              <a:buFont typeface="Wingdings" pitchFamily="2" charset="2"/>
              <a:buChar char="Ø"/>
            </a:pPr>
            <a:r>
              <a:rPr lang="es-ES" sz="2000" dirty="0" smtClean="0">
                <a:solidFill>
                  <a:schemeClr val="bg1"/>
                </a:solidFill>
                <a:latin typeface="Arial" pitchFamily="34" charset="0"/>
                <a:cs typeface="Arial" pitchFamily="34" charset="0"/>
              </a:rPr>
              <a:t>Se utilizan en los circuitos para limitar el flujo de la corriente o para fijar el valor de la tensión.</a:t>
            </a:r>
          </a:p>
          <a:p>
            <a:pPr marL="273050" indent="-273050">
              <a:buClr>
                <a:schemeClr val="tx1"/>
              </a:buClr>
              <a:buFont typeface="Wingdings" pitchFamily="2" charset="2"/>
              <a:buChar char="Ø"/>
            </a:pPr>
            <a:endParaRPr lang="es-ES" sz="2000" dirty="0" smtClean="0">
              <a:solidFill>
                <a:schemeClr val="bg1"/>
              </a:solidFill>
              <a:latin typeface="Arial" pitchFamily="34" charset="0"/>
              <a:cs typeface="Arial" pitchFamily="34" charset="0"/>
            </a:endParaRPr>
          </a:p>
          <a:p>
            <a:pPr marL="273050" indent="-273050">
              <a:buClr>
                <a:schemeClr val="tx1"/>
              </a:buClr>
              <a:buFont typeface="Wingdings" pitchFamily="2" charset="2"/>
              <a:buChar char="Ø"/>
            </a:pPr>
            <a:r>
              <a:rPr lang="es-ES" sz="2000" dirty="0" smtClean="0">
                <a:solidFill>
                  <a:schemeClr val="bg1"/>
                </a:solidFill>
                <a:latin typeface="Arial" pitchFamily="34" charset="0"/>
                <a:cs typeface="Arial" pitchFamily="34" charset="0"/>
              </a:rPr>
              <a:t> Se mide en </a:t>
            </a:r>
            <a:r>
              <a:rPr lang="es-ES" sz="2000" dirty="0" err="1" smtClean="0">
                <a:solidFill>
                  <a:schemeClr val="bg1"/>
                </a:solidFill>
                <a:latin typeface="Arial" pitchFamily="34" charset="0"/>
                <a:cs typeface="Arial" pitchFamily="34" charset="0"/>
              </a:rPr>
              <a:t>ohms</a:t>
            </a:r>
            <a:r>
              <a:rPr lang="es-ES" sz="2000" dirty="0" smtClean="0">
                <a:solidFill>
                  <a:schemeClr val="bg1"/>
                </a:solidFill>
                <a:latin typeface="Arial" pitchFamily="34" charset="0"/>
                <a:cs typeface="Arial" pitchFamily="34" charset="0"/>
              </a:rPr>
              <a:t> </a:t>
            </a:r>
            <a:r>
              <a:rPr lang="es-ES" sz="2000" dirty="0" smtClean="0">
                <a:solidFill>
                  <a:schemeClr val="bg1"/>
                </a:solidFill>
                <a:latin typeface="Arial" pitchFamily="34" charset="0"/>
                <a:ea typeface="Arial Unicode MS" pitchFamily="34" charset="-128"/>
                <a:cs typeface="Arial" pitchFamily="34" charset="0"/>
              </a:rPr>
              <a:t>Ω.</a:t>
            </a:r>
            <a:endParaRPr lang="es-ES" sz="2000" dirty="0" smtClean="0">
              <a:solidFill>
                <a:schemeClr val="bg1"/>
              </a:solidFill>
              <a:latin typeface="Arial" pitchFamily="34" charset="0"/>
              <a:cs typeface="Arial" pitchFamily="34" charset="0"/>
            </a:endParaRPr>
          </a:p>
          <a:p>
            <a:pPr marL="273050" indent="-273050">
              <a:buClr>
                <a:schemeClr val="tx1"/>
              </a:buClr>
            </a:pPr>
            <a:r>
              <a:rPr lang="es-ES" sz="2000" dirty="0" smtClean="0">
                <a:solidFill>
                  <a:schemeClr val="bg1"/>
                </a:solidFill>
                <a:latin typeface="Arial" pitchFamily="34" charset="0"/>
                <a:cs typeface="Arial" pitchFamily="34" charset="0"/>
              </a:rPr>
              <a:t>     </a:t>
            </a:r>
          </a:p>
          <a:p>
            <a:pPr marL="273050" indent="-273050">
              <a:buClr>
                <a:schemeClr val="tx1"/>
              </a:buClr>
            </a:pPr>
            <a:r>
              <a:rPr lang="es-ES" sz="2000" dirty="0" smtClean="0">
                <a:solidFill>
                  <a:schemeClr val="bg1"/>
                </a:solidFill>
                <a:latin typeface="Arial" pitchFamily="34" charset="0"/>
                <a:cs typeface="Arial" pitchFamily="34" charset="0"/>
              </a:rPr>
              <a:t>     Representación Simbólica:  </a:t>
            </a:r>
            <a:endParaRPr lang="es-ES" dirty="0">
              <a:solidFill>
                <a:schemeClr val="bg1"/>
              </a:solidFill>
              <a:latin typeface="Arial" pitchFamily="34" charset="0"/>
              <a:cs typeface="Aria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838200" y="5410200"/>
            <a:ext cx="3657600" cy="685801"/>
          </a:xfrm>
          <a:prstGeom prst="rect">
            <a:avLst/>
          </a:prstGeom>
          <a:ln>
            <a:noFill/>
          </a:ln>
          <a:effectLst>
            <a:outerShdw blurRad="190500" algn="tl" rotWithShape="0">
              <a:srgbClr val="000000">
                <a:alpha val="70000"/>
              </a:srgbClr>
            </a:outerShdw>
          </a:effectLst>
        </p:spPr>
      </p:pic>
      <p:pic>
        <p:nvPicPr>
          <p:cNvPr id="5" name="Picture 2" descr="F:\Phillipe\524px-6_different_resistors.jpg"/>
          <p:cNvPicPr>
            <a:picLocks noChangeAspect="1" noChangeArrowheads="1"/>
          </p:cNvPicPr>
          <p:nvPr/>
        </p:nvPicPr>
        <p:blipFill>
          <a:blip r:embed="rId3" cstate="print"/>
          <a:srcRect/>
          <a:stretch>
            <a:fillRect/>
          </a:stretch>
        </p:blipFill>
        <p:spPr bwMode="auto">
          <a:xfrm>
            <a:off x="4953000" y="1844675"/>
            <a:ext cx="3643313"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381000"/>
            <a:ext cx="7772400" cy="1362456"/>
          </a:xfrm>
        </p:spPr>
        <p:txBody>
          <a:bodyPr/>
          <a:lstStyle/>
          <a:p>
            <a:r>
              <a:rPr lang="es-ES" dirty="0" smtClean="0">
                <a:solidFill>
                  <a:srgbClr val="FFCC00"/>
                </a:solidFill>
              </a:rPr>
              <a:t>Código de Colores</a:t>
            </a:r>
            <a:endParaRPr lang="es-ES" dirty="0">
              <a:solidFill>
                <a:srgbClr val="FFCC00"/>
              </a:solidFill>
            </a:endParaRPr>
          </a:p>
        </p:txBody>
      </p:sp>
      <p:pic>
        <p:nvPicPr>
          <p:cNvPr id="4" name="Picture 2"/>
          <p:cNvPicPr>
            <a:picLocks noChangeAspect="1" noChangeArrowheads="1"/>
          </p:cNvPicPr>
          <p:nvPr/>
        </p:nvPicPr>
        <p:blipFill>
          <a:blip r:embed="rId2" cstate="print"/>
          <a:srcRect/>
          <a:stretch>
            <a:fillRect/>
          </a:stretch>
        </p:blipFill>
        <p:spPr bwMode="auto">
          <a:xfrm>
            <a:off x="1219200" y="1905000"/>
            <a:ext cx="6786562" cy="47307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 y="685800"/>
            <a:ext cx="8610600" cy="1362456"/>
          </a:xfrm>
        </p:spPr>
        <p:txBody>
          <a:bodyPr/>
          <a:lstStyle/>
          <a:p>
            <a:r>
              <a:rPr lang="es-ES" dirty="0" smtClean="0">
                <a:solidFill>
                  <a:srgbClr val="FFCC00"/>
                </a:solidFill>
              </a:rPr>
              <a:t>¿Cómo Leer una Resistencia?</a:t>
            </a:r>
            <a:endParaRPr lang="es-ES" dirty="0">
              <a:solidFill>
                <a:srgbClr val="FFCC00"/>
              </a:solidFill>
            </a:endParaRPr>
          </a:p>
        </p:txBody>
      </p:sp>
      <p:sp>
        <p:nvSpPr>
          <p:cNvPr id="3" name="2 Marcador de texto"/>
          <p:cNvSpPr>
            <a:spLocks noGrp="1"/>
          </p:cNvSpPr>
          <p:nvPr>
            <p:ph type="body" idx="1"/>
          </p:nvPr>
        </p:nvSpPr>
        <p:spPr>
          <a:xfrm>
            <a:off x="152400" y="2362200"/>
            <a:ext cx="5943600" cy="3810000"/>
          </a:xfrm>
        </p:spPr>
        <p:txBody>
          <a:bodyPr>
            <a:normAutofit fontScale="85000" lnSpcReduction="20000"/>
          </a:bodyPr>
          <a:lstStyle/>
          <a:p>
            <a:pPr marL="273050" indent="-273050">
              <a:lnSpc>
                <a:spcPct val="90000"/>
              </a:lnSpc>
              <a:buClr>
                <a:schemeClr val="tx1"/>
              </a:buClr>
              <a:buFont typeface="Wingdings" pitchFamily="2" charset="2"/>
              <a:buChar char="Ø"/>
            </a:pPr>
            <a:r>
              <a:rPr lang="es-ES_tradnl" sz="2400" dirty="0" smtClean="0">
                <a:solidFill>
                  <a:schemeClr val="bg1"/>
                </a:solidFill>
                <a:latin typeface="Arial" pitchFamily="34" charset="0"/>
                <a:cs typeface="Arial" pitchFamily="34" charset="0"/>
              </a:rPr>
              <a:t>Las resistencias poseen cuatro o cinco líneas de color:</a:t>
            </a:r>
          </a:p>
          <a:p>
            <a:pPr marL="639763" lvl="1" indent="-246063">
              <a:lnSpc>
                <a:spcPct val="90000"/>
              </a:lnSpc>
            </a:pPr>
            <a:endParaRPr lang="es-ES_tradnl" sz="2400" dirty="0" smtClean="0">
              <a:solidFill>
                <a:schemeClr val="bg1"/>
              </a:solidFill>
              <a:latin typeface="Arial" pitchFamily="34" charset="0"/>
              <a:cs typeface="Arial" pitchFamily="34" charset="0"/>
            </a:endParaRPr>
          </a:p>
          <a:p>
            <a:pPr marL="639763" lvl="1" indent="-246063">
              <a:lnSpc>
                <a:spcPct val="90000"/>
              </a:lnSpc>
            </a:pPr>
            <a:r>
              <a:rPr lang="es-ES_tradnl" sz="2400" dirty="0" smtClean="0">
                <a:solidFill>
                  <a:schemeClr val="bg1"/>
                </a:solidFill>
                <a:latin typeface="Arial" pitchFamily="34" charset="0"/>
                <a:cs typeface="Arial" pitchFamily="34" charset="0"/>
              </a:rPr>
              <a:t>La primera línea representa el dígito de las decenas.</a:t>
            </a:r>
          </a:p>
          <a:p>
            <a:pPr marL="639763" lvl="1" indent="-246063">
              <a:lnSpc>
                <a:spcPct val="90000"/>
              </a:lnSpc>
            </a:pPr>
            <a:endParaRPr lang="es-ES_tradnl" sz="2400" dirty="0" smtClean="0">
              <a:solidFill>
                <a:schemeClr val="bg1"/>
              </a:solidFill>
              <a:latin typeface="Arial" pitchFamily="34" charset="0"/>
              <a:cs typeface="Arial" pitchFamily="34" charset="0"/>
            </a:endParaRPr>
          </a:p>
          <a:p>
            <a:pPr marL="639763" lvl="1" indent="-246063">
              <a:lnSpc>
                <a:spcPct val="90000"/>
              </a:lnSpc>
            </a:pPr>
            <a:r>
              <a:rPr lang="es-ES_tradnl" sz="2400" dirty="0" smtClean="0">
                <a:solidFill>
                  <a:schemeClr val="bg1"/>
                </a:solidFill>
                <a:latin typeface="Arial" pitchFamily="34" charset="0"/>
                <a:cs typeface="Arial" pitchFamily="34" charset="0"/>
              </a:rPr>
              <a:t>La segunda línea representa el dígito de las unidades.</a:t>
            </a:r>
          </a:p>
          <a:p>
            <a:pPr marL="639763" lvl="1" indent="-246063">
              <a:lnSpc>
                <a:spcPct val="90000"/>
              </a:lnSpc>
            </a:pPr>
            <a:endParaRPr lang="es-ES_tradnl" sz="2400" dirty="0" smtClean="0">
              <a:solidFill>
                <a:schemeClr val="bg1"/>
              </a:solidFill>
              <a:latin typeface="Arial" pitchFamily="34" charset="0"/>
              <a:cs typeface="Arial" pitchFamily="34" charset="0"/>
            </a:endParaRPr>
          </a:p>
          <a:p>
            <a:pPr marL="639763" lvl="1" indent="-246063">
              <a:lnSpc>
                <a:spcPct val="90000"/>
              </a:lnSpc>
            </a:pPr>
            <a:r>
              <a:rPr lang="es-ES_tradnl" sz="2400" dirty="0" smtClean="0">
                <a:solidFill>
                  <a:schemeClr val="bg1"/>
                </a:solidFill>
                <a:latin typeface="Arial" pitchFamily="34" charset="0"/>
                <a:cs typeface="Arial" pitchFamily="34" charset="0"/>
              </a:rPr>
              <a:t>El número así formado se multiplica por la potencia de 10 expresada por la tercera línea (multiplicador). </a:t>
            </a:r>
          </a:p>
          <a:p>
            <a:pPr marL="639763" lvl="1" indent="-246063">
              <a:lnSpc>
                <a:spcPct val="90000"/>
              </a:lnSpc>
            </a:pPr>
            <a:endParaRPr lang="es-ES_tradnl" sz="2400" dirty="0" smtClean="0">
              <a:solidFill>
                <a:schemeClr val="bg1"/>
              </a:solidFill>
              <a:latin typeface="Arial" pitchFamily="34" charset="0"/>
              <a:cs typeface="Arial" pitchFamily="34" charset="0"/>
            </a:endParaRPr>
          </a:p>
          <a:p>
            <a:pPr marL="639763" lvl="1" indent="-246063">
              <a:lnSpc>
                <a:spcPct val="90000"/>
              </a:lnSpc>
            </a:pPr>
            <a:r>
              <a:rPr lang="es-ES_tradnl" sz="2400" dirty="0" smtClean="0">
                <a:solidFill>
                  <a:schemeClr val="bg1"/>
                </a:solidFill>
                <a:latin typeface="Arial" pitchFamily="34" charset="0"/>
                <a:cs typeface="Arial" pitchFamily="34" charset="0"/>
              </a:rPr>
              <a:t>La cuarta línea representa el valor de tolerancia.</a:t>
            </a:r>
          </a:p>
          <a:p>
            <a:pPr marL="639763" lvl="1" indent="-246063">
              <a:lnSpc>
                <a:spcPct val="90000"/>
              </a:lnSpc>
            </a:pPr>
            <a:endParaRPr lang="es-ES_tradnl" sz="2400" dirty="0" smtClean="0">
              <a:solidFill>
                <a:schemeClr val="bg1"/>
              </a:solidFill>
            </a:endParaRPr>
          </a:p>
          <a:p>
            <a:endParaRPr lang="es-ES" dirty="0"/>
          </a:p>
        </p:txBody>
      </p:sp>
      <p:pic>
        <p:nvPicPr>
          <p:cNvPr id="4" name="Picture 2"/>
          <p:cNvPicPr>
            <a:picLocks noChangeAspect="1" noChangeArrowheads="1"/>
          </p:cNvPicPr>
          <p:nvPr/>
        </p:nvPicPr>
        <p:blipFill>
          <a:blip r:embed="rId2" cstate="print"/>
          <a:srcRect/>
          <a:stretch>
            <a:fillRect/>
          </a:stretch>
        </p:blipFill>
        <p:spPr bwMode="auto">
          <a:xfrm>
            <a:off x="5715000" y="2743200"/>
            <a:ext cx="3276600" cy="2798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914400"/>
            <a:ext cx="7772400" cy="1362456"/>
          </a:xfrm>
        </p:spPr>
        <p:txBody>
          <a:bodyPr/>
          <a:lstStyle/>
          <a:p>
            <a:r>
              <a:rPr lang="es-ES" dirty="0" err="1" smtClean="0">
                <a:solidFill>
                  <a:srgbClr val="FFCC00"/>
                </a:solidFill>
              </a:rPr>
              <a:t>Potenciometro</a:t>
            </a:r>
            <a:endParaRPr lang="es-ES" dirty="0">
              <a:solidFill>
                <a:srgbClr val="FFCC00"/>
              </a:solidFill>
            </a:endParaRPr>
          </a:p>
        </p:txBody>
      </p:sp>
      <p:sp>
        <p:nvSpPr>
          <p:cNvPr id="3" name="2 Marcador de texto"/>
          <p:cNvSpPr>
            <a:spLocks noGrp="1"/>
          </p:cNvSpPr>
          <p:nvPr>
            <p:ph type="body" idx="1"/>
          </p:nvPr>
        </p:nvSpPr>
        <p:spPr>
          <a:xfrm>
            <a:off x="530352" y="2704664"/>
            <a:ext cx="5413248" cy="2857936"/>
          </a:xfrm>
        </p:spPr>
        <p:txBody>
          <a:bodyPr>
            <a:normAutofit lnSpcReduction="10000"/>
          </a:bodyPr>
          <a:lstStyle/>
          <a:p>
            <a:pPr>
              <a:buClr>
                <a:schemeClr val="tx1"/>
              </a:buClr>
              <a:buFont typeface="Wingdings" pitchFamily="2" charset="2"/>
              <a:buChar char="Ø"/>
            </a:pPr>
            <a:r>
              <a:rPr lang="es-ES" dirty="0" smtClean="0"/>
              <a:t> </a:t>
            </a:r>
            <a:r>
              <a:rPr lang="es-ES_tradnl" sz="2000" dirty="0" smtClean="0">
                <a:solidFill>
                  <a:schemeClr val="bg1"/>
                </a:solidFill>
                <a:latin typeface="Arial" pitchFamily="34" charset="0"/>
                <a:cs typeface="Arial" pitchFamily="34" charset="0"/>
              </a:rPr>
              <a:t>Es una resistencia  a la que se le puede variar su valor con un movimiento mecánico.</a:t>
            </a:r>
          </a:p>
          <a:p>
            <a:pPr>
              <a:buClr>
                <a:schemeClr val="tx1"/>
              </a:buClr>
              <a:buFont typeface="Wingdings" pitchFamily="2" charset="2"/>
              <a:buChar char="Ø"/>
            </a:pPr>
            <a:endParaRPr lang="es-ES_tradnl" sz="2000"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_tradnl" sz="2000" dirty="0" smtClean="0">
                <a:solidFill>
                  <a:schemeClr val="bg1"/>
                </a:solidFill>
                <a:latin typeface="Arial" pitchFamily="34" charset="0"/>
                <a:cs typeface="Arial" pitchFamily="34" charset="0"/>
              </a:rPr>
              <a:t> Si se conecta en paralelo puede controlar la intensidad de corriente que hay por una línea, en caso de conectarlo en serie actuaría como un elemento de un divisor de tensión.</a:t>
            </a:r>
          </a:p>
          <a:p>
            <a:pPr>
              <a:buClr>
                <a:schemeClr val="tx1"/>
              </a:buClr>
            </a:pPr>
            <a:r>
              <a:rPr lang="es-ES_tradnl" sz="2000" dirty="0" smtClean="0">
                <a:solidFill>
                  <a:schemeClr val="bg1"/>
                </a:solidFill>
                <a:latin typeface="Arial" pitchFamily="34" charset="0"/>
                <a:cs typeface="Arial" pitchFamily="34" charset="0"/>
              </a:rPr>
              <a:t>     </a:t>
            </a:r>
          </a:p>
          <a:p>
            <a:pPr>
              <a:buClr>
                <a:schemeClr val="tx1"/>
              </a:buClr>
            </a:pPr>
            <a:r>
              <a:rPr lang="es-ES_tradnl" sz="2000" dirty="0" smtClean="0">
                <a:solidFill>
                  <a:schemeClr val="bg1"/>
                </a:solidFill>
                <a:latin typeface="Arial" pitchFamily="34" charset="0"/>
                <a:cs typeface="Arial" pitchFamily="34" charset="0"/>
              </a:rPr>
              <a:t>     Representación Simbólica:</a:t>
            </a:r>
            <a:endParaRPr lang="es-ES" dirty="0">
              <a:solidFill>
                <a:schemeClr val="bg1"/>
              </a:solidFill>
              <a:latin typeface="Arial" pitchFamily="34" charset="0"/>
              <a:cs typeface="Arial" pitchFamily="34" charset="0"/>
            </a:endParaRPr>
          </a:p>
        </p:txBody>
      </p:sp>
      <p:pic>
        <p:nvPicPr>
          <p:cNvPr id="4" name="Picture 4" descr="F:\Phillipe\120px-Potentiometer_symbol.svg.png"/>
          <p:cNvPicPr>
            <a:picLocks noChangeAspect="1" noChangeArrowheads="1"/>
          </p:cNvPicPr>
          <p:nvPr/>
        </p:nvPicPr>
        <p:blipFill>
          <a:blip r:embed="rId2" cstate="print"/>
          <a:srcRect/>
          <a:stretch>
            <a:fillRect/>
          </a:stretch>
        </p:blipFill>
        <p:spPr bwMode="auto">
          <a:xfrm>
            <a:off x="2438400" y="5562600"/>
            <a:ext cx="1371600" cy="990600"/>
          </a:xfrm>
          <a:prstGeom prst="rect">
            <a:avLst/>
          </a:prstGeom>
          <a:solidFill>
            <a:schemeClr val="tx1"/>
          </a:solidFill>
          <a:ln>
            <a:noFill/>
          </a:ln>
          <a:effectLst>
            <a:outerShdw blurRad="190500" algn="tl" rotWithShape="0">
              <a:srgbClr val="000000">
                <a:alpha val="70000"/>
              </a:srgbClr>
            </a:outerShdw>
          </a:effectLst>
        </p:spPr>
      </p:pic>
      <p:pic>
        <p:nvPicPr>
          <p:cNvPr id="3074" name="Picture 2" descr="http://www.ramosguitars.com/ramoscustomshop/images/Potenciometro%20CTS.jpg"/>
          <p:cNvPicPr>
            <a:picLocks noChangeAspect="1" noChangeArrowheads="1"/>
          </p:cNvPicPr>
          <p:nvPr/>
        </p:nvPicPr>
        <p:blipFill>
          <a:blip r:embed="rId3" cstate="print"/>
          <a:srcRect/>
          <a:stretch>
            <a:fillRect/>
          </a:stretch>
        </p:blipFill>
        <p:spPr bwMode="auto">
          <a:xfrm>
            <a:off x="6038850" y="3581400"/>
            <a:ext cx="2952750" cy="31051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990600"/>
            <a:ext cx="7772400" cy="1362456"/>
          </a:xfrm>
        </p:spPr>
        <p:txBody>
          <a:bodyPr/>
          <a:lstStyle/>
          <a:p>
            <a:r>
              <a:rPr lang="es-ES" dirty="0" smtClean="0">
                <a:solidFill>
                  <a:srgbClr val="FFCC00"/>
                </a:solidFill>
              </a:rPr>
              <a:t>Condensadores</a:t>
            </a:r>
            <a:endParaRPr lang="es-ES" dirty="0">
              <a:solidFill>
                <a:srgbClr val="FFCC00"/>
              </a:solidFill>
            </a:endParaRPr>
          </a:p>
        </p:txBody>
      </p:sp>
      <p:sp>
        <p:nvSpPr>
          <p:cNvPr id="3" name="2 Marcador de texto"/>
          <p:cNvSpPr>
            <a:spLocks noGrp="1"/>
          </p:cNvSpPr>
          <p:nvPr>
            <p:ph type="body" idx="1"/>
          </p:nvPr>
        </p:nvSpPr>
        <p:spPr>
          <a:xfrm>
            <a:off x="530352" y="2704664"/>
            <a:ext cx="7772400" cy="3467536"/>
          </a:xfrm>
        </p:spPr>
        <p:txBody>
          <a:bodyPr>
            <a:noAutofit/>
          </a:bodyPr>
          <a:lstStyle/>
          <a:p>
            <a:pPr>
              <a:buClr>
                <a:schemeClr val="tx1"/>
              </a:buClr>
              <a:buFont typeface="Wingdings" pitchFamily="2" charset="2"/>
              <a:buChar char="Ø"/>
            </a:pPr>
            <a:r>
              <a:rPr lang="es-ES" dirty="0" smtClean="0">
                <a:solidFill>
                  <a:schemeClr val="bg1"/>
                </a:solidFill>
                <a:latin typeface="Arial" pitchFamily="34" charset="0"/>
                <a:cs typeface="Arial" pitchFamily="34" charset="0"/>
              </a:rPr>
              <a:t> Es un dispositivo que almacena energía eléctrica durante un tiempo determinado.</a:t>
            </a:r>
          </a:p>
          <a:p>
            <a:pPr>
              <a:buClr>
                <a:schemeClr val="tx1"/>
              </a:buClr>
              <a:buFont typeface="Wingdings" pitchFamily="2" charset="2"/>
              <a:buChar char="Ø"/>
            </a:pPr>
            <a:endParaRPr lang="es-ES"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 dirty="0" smtClean="0">
                <a:solidFill>
                  <a:schemeClr val="bg1"/>
                </a:solidFill>
                <a:latin typeface="Arial" pitchFamily="34" charset="0"/>
                <a:cs typeface="Arial" pitchFamily="34" charset="0"/>
              </a:rPr>
              <a:t> </a:t>
            </a:r>
            <a:r>
              <a:rPr lang="es-ES_tradnl" dirty="0" smtClean="0">
                <a:solidFill>
                  <a:schemeClr val="bg1"/>
                </a:solidFill>
                <a:latin typeface="Arial" pitchFamily="34" charset="0"/>
                <a:cs typeface="Arial" pitchFamily="34" charset="0"/>
              </a:rPr>
              <a:t>Poseen una propiedad llamada capacitancia, que se mide en faradios F.</a:t>
            </a:r>
          </a:p>
          <a:p>
            <a:pPr>
              <a:buClr>
                <a:schemeClr val="tx1"/>
              </a:buClr>
              <a:buFont typeface="Wingdings" pitchFamily="2" charset="2"/>
              <a:buChar char="Ø"/>
            </a:pPr>
            <a:endParaRPr lang="es-ES_tradnl"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_tradnl" dirty="0" smtClean="0">
                <a:solidFill>
                  <a:schemeClr val="bg1"/>
                </a:solidFill>
                <a:latin typeface="Arial" pitchFamily="34" charset="0"/>
                <a:cs typeface="Arial" pitchFamily="34" charset="0"/>
              </a:rPr>
              <a:t> Existen varios tipos de condensadores.</a:t>
            </a:r>
          </a:p>
          <a:p>
            <a:pPr>
              <a:buClr>
                <a:schemeClr val="tx1"/>
              </a:buClr>
            </a:pPr>
            <a:r>
              <a:rPr lang="es-ES_tradnl" dirty="0" smtClean="0">
                <a:solidFill>
                  <a:schemeClr val="bg1"/>
                </a:solidFill>
                <a:latin typeface="Arial" pitchFamily="34" charset="0"/>
                <a:cs typeface="Arial" pitchFamily="34" charset="0"/>
              </a:rPr>
              <a:t>Representación simbólica:</a:t>
            </a:r>
          </a:p>
          <a:p>
            <a:pPr>
              <a:buClr>
                <a:schemeClr val="tx1"/>
              </a:buClr>
            </a:pPr>
            <a:endParaRPr lang="es-ES" dirty="0">
              <a:solidFill>
                <a:schemeClr val="bg1"/>
              </a:solidFill>
            </a:endParaRPr>
          </a:p>
        </p:txBody>
      </p:sp>
      <p:pic>
        <p:nvPicPr>
          <p:cNvPr id="2050" name="Picture 2" descr="http://t0.gstatic.com/images?q=tbn:ANd9GcR9Lu4b4tu4LXb3_mhJob-lUqWgFjNWx18o7MWu-tNTjc-DN3I9"/>
          <p:cNvPicPr>
            <a:picLocks noChangeAspect="1" noChangeArrowheads="1"/>
          </p:cNvPicPr>
          <p:nvPr/>
        </p:nvPicPr>
        <p:blipFill>
          <a:blip r:embed="rId2" cstate="print"/>
          <a:srcRect/>
          <a:stretch>
            <a:fillRect/>
          </a:stretch>
        </p:blipFill>
        <p:spPr bwMode="auto">
          <a:xfrm>
            <a:off x="5867400" y="4495800"/>
            <a:ext cx="2133600" cy="2143125"/>
          </a:xfrm>
          <a:prstGeom prst="rect">
            <a:avLst/>
          </a:prstGeom>
          <a:ln>
            <a:noFill/>
          </a:ln>
          <a:effectLst>
            <a:outerShdw blurRad="190500" algn="tl" rotWithShape="0">
              <a:srgbClr val="000000">
                <a:alpha val="70000"/>
              </a:srgbClr>
            </a:outerShdw>
          </a:effectLst>
        </p:spPr>
      </p:pic>
      <p:pic>
        <p:nvPicPr>
          <p:cNvPr id="4098" name="Picture 2"/>
          <p:cNvPicPr>
            <a:picLocks noChangeAspect="1" noChangeArrowheads="1"/>
          </p:cNvPicPr>
          <p:nvPr/>
        </p:nvPicPr>
        <p:blipFill>
          <a:blip r:embed="rId3" cstate="print"/>
          <a:srcRect/>
          <a:stretch>
            <a:fillRect/>
          </a:stretch>
        </p:blipFill>
        <p:spPr bwMode="auto">
          <a:xfrm>
            <a:off x="3810000" y="5867400"/>
            <a:ext cx="476250" cy="8382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286000" y="6019800"/>
            <a:ext cx="762000" cy="44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7772400" cy="1362456"/>
          </a:xfrm>
        </p:spPr>
        <p:txBody>
          <a:bodyPr/>
          <a:lstStyle/>
          <a:p>
            <a:r>
              <a:rPr lang="es-ES" dirty="0" smtClean="0">
                <a:solidFill>
                  <a:srgbClr val="FFCC00"/>
                </a:solidFill>
              </a:rPr>
              <a:t>Tipos de Condensadores</a:t>
            </a:r>
            <a:endParaRPr lang="es-ES" dirty="0">
              <a:solidFill>
                <a:srgbClr val="FFCC00"/>
              </a:solidFill>
            </a:endParaRPr>
          </a:p>
        </p:txBody>
      </p:sp>
      <p:sp>
        <p:nvSpPr>
          <p:cNvPr id="3" name="2 Marcador de texto"/>
          <p:cNvSpPr>
            <a:spLocks noGrp="1"/>
          </p:cNvSpPr>
          <p:nvPr>
            <p:ph type="body" idx="1"/>
          </p:nvPr>
        </p:nvSpPr>
        <p:spPr>
          <a:xfrm>
            <a:off x="381000" y="1752600"/>
            <a:ext cx="5486400" cy="4724400"/>
          </a:xfrm>
        </p:spPr>
        <p:txBody>
          <a:bodyPr>
            <a:normAutofit/>
          </a:bodyPr>
          <a:lstStyle/>
          <a:p>
            <a:pPr>
              <a:buClr>
                <a:schemeClr val="tx1"/>
              </a:buClr>
              <a:buFont typeface="Wingdings" pitchFamily="2" charset="2"/>
              <a:buChar char="Ø"/>
            </a:pPr>
            <a:r>
              <a:rPr lang="es-ES" dirty="0" smtClean="0">
                <a:latin typeface="Arial" pitchFamily="34" charset="0"/>
                <a:cs typeface="Arial" pitchFamily="34" charset="0"/>
              </a:rPr>
              <a:t> </a:t>
            </a:r>
            <a:r>
              <a:rPr lang="es-ES" sz="2000" dirty="0" smtClean="0">
                <a:solidFill>
                  <a:schemeClr val="bg1"/>
                </a:solidFill>
                <a:latin typeface="Arial" pitchFamily="34" charset="0"/>
                <a:cs typeface="Arial" pitchFamily="34" charset="0"/>
              </a:rPr>
              <a:t>Electrolítico: Utiliza un electrolito, como su primera armadura, la cual actúa como cátodo. Con la tensión adecuada, el electrolito deposita una capa aislante sobre la segunda armadura ánodo, consiguiendo así capacidades muy elevadas. La polarización inversa destruye el óxido, produciendo un corto entre el electrolito y la armadura.</a:t>
            </a:r>
          </a:p>
          <a:p>
            <a:pPr>
              <a:buClr>
                <a:schemeClr val="tx1"/>
              </a:buClr>
              <a:buFont typeface="Wingdings" pitchFamily="2" charset="2"/>
              <a:buChar char="Ø"/>
            </a:pPr>
            <a:endParaRPr lang="es-ES"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 dirty="0" smtClean="0">
                <a:solidFill>
                  <a:schemeClr val="bg1"/>
                </a:solidFill>
                <a:latin typeface="Arial" pitchFamily="34" charset="0"/>
                <a:cs typeface="Arial" pitchFamily="34" charset="0"/>
              </a:rPr>
              <a:t> </a:t>
            </a:r>
            <a:r>
              <a:rPr lang="es-ES" sz="2000" dirty="0" smtClean="0">
                <a:solidFill>
                  <a:schemeClr val="bg1"/>
                </a:solidFill>
                <a:latin typeface="Arial" pitchFamily="34" charset="0"/>
                <a:cs typeface="Arial" pitchFamily="34" charset="0"/>
              </a:rPr>
              <a:t>Cerámicos: Existen tipos formados por una sola lámina de dieléctrico, pero también los hay formados por láminas apiladas. </a:t>
            </a:r>
            <a:r>
              <a:rPr lang="es-ES" sz="2000" dirty="0" smtClean="0">
                <a:latin typeface="Arial" pitchFamily="34" charset="0"/>
                <a:cs typeface="Arial" pitchFamily="34" charset="0"/>
              </a:rPr>
              <a:t> </a:t>
            </a:r>
            <a:r>
              <a:rPr lang="es-ES" sz="2000" dirty="0" smtClean="0">
                <a:solidFill>
                  <a:schemeClr val="bg1"/>
                </a:solidFill>
                <a:latin typeface="Arial" pitchFamily="34" charset="0"/>
                <a:cs typeface="Arial" pitchFamily="34" charset="0"/>
              </a:rPr>
              <a:t>Dependiendo del tipo, funcionan a distintas frecuencias, llegando hasta las microondas.</a:t>
            </a:r>
            <a:endParaRPr lang="es-ES" sz="2000" dirty="0">
              <a:solidFill>
                <a:schemeClr val="bg1"/>
              </a:solidFill>
              <a:latin typeface="Arial" pitchFamily="34" charset="0"/>
              <a:cs typeface="Arial" pitchFamily="34" charset="0"/>
            </a:endParaRPr>
          </a:p>
        </p:txBody>
      </p:sp>
      <p:pic>
        <p:nvPicPr>
          <p:cNvPr id="34818" name="Picture 2" descr="http://4.bp.blogspot.com/-JYTFqXotAfA/TVzHBZoXhqI/AAAAAAAAABE/yx6VyxI5hAM/s1600/CONDENSADOR.gif"/>
          <p:cNvPicPr>
            <a:picLocks noChangeAspect="1" noChangeArrowheads="1"/>
          </p:cNvPicPr>
          <p:nvPr/>
        </p:nvPicPr>
        <p:blipFill>
          <a:blip r:embed="rId2" cstate="print"/>
          <a:srcRect/>
          <a:stretch>
            <a:fillRect/>
          </a:stretch>
        </p:blipFill>
        <p:spPr bwMode="auto">
          <a:xfrm>
            <a:off x="5943600" y="1752600"/>
            <a:ext cx="2840736" cy="2133600"/>
          </a:xfrm>
          <a:prstGeom prst="rect">
            <a:avLst/>
          </a:prstGeom>
          <a:ln>
            <a:noFill/>
          </a:ln>
          <a:effectLst>
            <a:outerShdw blurRad="190500" algn="tl" rotWithShape="0">
              <a:srgbClr val="000000">
                <a:alpha val="70000"/>
              </a:srgbClr>
            </a:outerShdw>
          </a:effectLst>
        </p:spPr>
      </p:pic>
      <p:pic>
        <p:nvPicPr>
          <p:cNvPr id="34820" name="Picture 4" descr="http://www.ucontrol.com.ar/wiki/images/thumb/3/39/Condensador1.jpg/250px-Condensador1.jpg"/>
          <p:cNvPicPr>
            <a:picLocks noChangeAspect="1" noChangeArrowheads="1"/>
          </p:cNvPicPr>
          <p:nvPr/>
        </p:nvPicPr>
        <p:blipFill>
          <a:blip r:embed="rId3" cstate="print"/>
          <a:srcRect/>
          <a:stretch>
            <a:fillRect/>
          </a:stretch>
        </p:blipFill>
        <p:spPr bwMode="auto">
          <a:xfrm>
            <a:off x="6072462" y="4419600"/>
            <a:ext cx="2480988" cy="189547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457200"/>
            <a:ext cx="7772400" cy="1362456"/>
          </a:xfrm>
        </p:spPr>
        <p:txBody>
          <a:bodyPr/>
          <a:lstStyle/>
          <a:p>
            <a:r>
              <a:rPr lang="es-ES" dirty="0" smtClean="0">
                <a:solidFill>
                  <a:srgbClr val="FFCC00"/>
                </a:solidFill>
              </a:rPr>
              <a:t>Diodo</a:t>
            </a:r>
            <a:endParaRPr lang="es-ES" dirty="0">
              <a:solidFill>
                <a:srgbClr val="FFCC00"/>
              </a:solidFill>
            </a:endParaRPr>
          </a:p>
        </p:txBody>
      </p:sp>
      <p:sp>
        <p:nvSpPr>
          <p:cNvPr id="3" name="2 Marcador de texto"/>
          <p:cNvSpPr>
            <a:spLocks noGrp="1"/>
          </p:cNvSpPr>
          <p:nvPr>
            <p:ph type="body" idx="1"/>
          </p:nvPr>
        </p:nvSpPr>
        <p:spPr>
          <a:xfrm>
            <a:off x="533400" y="1828800"/>
            <a:ext cx="7772400" cy="2324536"/>
          </a:xfrm>
        </p:spPr>
        <p:txBody>
          <a:bodyPr/>
          <a:lstStyle/>
          <a:p>
            <a:pPr>
              <a:buClr>
                <a:schemeClr val="tx1"/>
              </a:buClr>
              <a:buFont typeface="Wingdings" pitchFamily="2" charset="2"/>
              <a:buChar char="Ø"/>
            </a:pPr>
            <a:r>
              <a:rPr lang="es-ES" dirty="0" smtClean="0"/>
              <a:t> </a:t>
            </a:r>
            <a:r>
              <a:rPr lang="es-ES_tradnl" dirty="0" smtClean="0">
                <a:solidFill>
                  <a:schemeClr val="bg1"/>
                </a:solidFill>
                <a:latin typeface="Arial" pitchFamily="34" charset="0"/>
                <a:cs typeface="Arial" pitchFamily="34" charset="0"/>
              </a:rPr>
              <a:t>Un diodo es un dispositivo semiconductor que permite el paso de la corriente eléctrica en una única dirección con características similares a un interruptor.</a:t>
            </a:r>
          </a:p>
          <a:p>
            <a:pPr>
              <a:buClr>
                <a:schemeClr val="tx1"/>
              </a:buClr>
              <a:buFont typeface="Wingdings" pitchFamily="2" charset="2"/>
              <a:buChar char="Ø"/>
            </a:pPr>
            <a:endParaRPr lang="es-ES_tradnl"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_tradnl" dirty="0" smtClean="0">
                <a:solidFill>
                  <a:schemeClr val="bg1"/>
                </a:solidFill>
                <a:latin typeface="Arial" pitchFamily="34" charset="0"/>
                <a:cs typeface="Arial" pitchFamily="34" charset="0"/>
              </a:rPr>
              <a:t> Existen varios tipos de diodos, el más común es el rectificador.</a:t>
            </a:r>
          </a:p>
          <a:p>
            <a:pPr>
              <a:buClr>
                <a:schemeClr val="tx1"/>
              </a:buClr>
              <a:buFont typeface="Wingdings" pitchFamily="2" charset="2"/>
              <a:buChar char="Ø"/>
            </a:pPr>
            <a:endParaRPr lang="es-ES_tradnl" dirty="0" smtClean="0">
              <a:solidFill>
                <a:schemeClr val="bg1"/>
              </a:solidFill>
            </a:endParaRPr>
          </a:p>
          <a:p>
            <a:pPr>
              <a:buClr>
                <a:schemeClr val="tx1"/>
              </a:buClr>
              <a:buFont typeface="Wingdings" pitchFamily="2" charset="2"/>
              <a:buChar char="Ø"/>
            </a:pPr>
            <a:endParaRPr lang="es-ES_tradnl" dirty="0" smtClean="0">
              <a:solidFill>
                <a:schemeClr val="bg1"/>
              </a:solidFill>
            </a:endParaRPr>
          </a:p>
          <a:p>
            <a:pPr>
              <a:buClr>
                <a:schemeClr val="tx1"/>
              </a:buClr>
              <a:buFont typeface="Wingdings" pitchFamily="2" charset="2"/>
              <a:buChar char="Ø"/>
            </a:pPr>
            <a:endParaRPr lang="es-ES" dirty="0"/>
          </a:p>
        </p:txBody>
      </p:sp>
      <p:pic>
        <p:nvPicPr>
          <p:cNvPr id="32776" name="Picture 8" descr="http://www.cardoso-modelismo.com/catalog/images/CS%20-%20Diodos%203.jpg"/>
          <p:cNvPicPr>
            <a:picLocks noChangeAspect="1" noChangeArrowheads="1"/>
          </p:cNvPicPr>
          <p:nvPr/>
        </p:nvPicPr>
        <p:blipFill>
          <a:blip r:embed="rId2" cstate="print"/>
          <a:srcRect/>
          <a:stretch>
            <a:fillRect/>
          </a:stretch>
        </p:blipFill>
        <p:spPr bwMode="auto">
          <a:xfrm>
            <a:off x="2286000" y="3962400"/>
            <a:ext cx="4048125" cy="24288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Título"/>
          <p:cNvSpPr>
            <a:spLocks noGrp="1"/>
          </p:cNvSpPr>
          <p:nvPr>
            <p:ph type="title"/>
          </p:nvPr>
        </p:nvSpPr>
        <p:spPr>
          <a:xfrm>
            <a:off x="457200" y="457200"/>
            <a:ext cx="7772400" cy="1362456"/>
          </a:xfrm>
        </p:spPr>
        <p:txBody>
          <a:bodyPr/>
          <a:lstStyle/>
          <a:p>
            <a:r>
              <a:rPr lang="es-ES" dirty="0" smtClean="0">
                <a:solidFill>
                  <a:srgbClr val="FFCC00"/>
                </a:solidFill>
              </a:rPr>
              <a:t>Sistema Electrónico</a:t>
            </a:r>
            <a:endParaRPr lang="es-ES" dirty="0">
              <a:solidFill>
                <a:srgbClr val="FFCC00"/>
              </a:solidFill>
            </a:endParaRPr>
          </a:p>
        </p:txBody>
      </p:sp>
      <p:sp>
        <p:nvSpPr>
          <p:cNvPr id="15" name="14 CuadroTexto"/>
          <p:cNvSpPr txBox="1"/>
          <p:nvPr/>
        </p:nvSpPr>
        <p:spPr>
          <a:xfrm>
            <a:off x="838200" y="5867400"/>
            <a:ext cx="7000875" cy="830263"/>
          </a:xfrm>
          <a:prstGeom prst="rect">
            <a:avLst/>
          </a:prstGeom>
          <a:noFill/>
        </p:spPr>
        <p:txBody>
          <a:bodyPr>
            <a:spAutoFit/>
          </a:bodyPr>
          <a:lstStyle/>
          <a:p>
            <a:pPr marL="273050" indent="-273050">
              <a:defRPr/>
            </a:pPr>
            <a:r>
              <a:rPr lang="es-MX" sz="1200" dirty="0">
                <a:solidFill>
                  <a:srgbClr val="002060"/>
                </a:solidFill>
                <a:latin typeface="Arial Unicode MS" pitchFamily="34" charset="-128"/>
              </a:rPr>
              <a:t>1.</a:t>
            </a:r>
            <a:r>
              <a:rPr lang="es-MX" sz="2400" dirty="0">
                <a:solidFill>
                  <a:srgbClr val="002060"/>
                </a:solidFill>
                <a:latin typeface="Arial Unicode MS" pitchFamily="34" charset="-128"/>
              </a:rPr>
              <a:t> </a:t>
            </a:r>
            <a:r>
              <a:rPr lang="es-ES" sz="1200" dirty="0">
                <a:solidFill>
                  <a:srgbClr val="002060"/>
                </a:solidFill>
                <a:latin typeface="Arial Unicode MS" pitchFamily="34" charset="-128"/>
              </a:rPr>
              <a:t>http://es.wikipedia.org/wiki/Electrónica#Sistemas_electr.C3.B3nicos </a:t>
            </a:r>
          </a:p>
          <a:p>
            <a:pPr marL="273050" indent="-273050">
              <a:defRPr/>
            </a:pPr>
            <a:r>
              <a:rPr lang="es-MX" sz="1200" dirty="0">
                <a:solidFill>
                  <a:srgbClr val="002060"/>
                </a:solidFill>
                <a:latin typeface="Arial Unicode MS" pitchFamily="34" charset="-128"/>
              </a:rPr>
              <a:t>2:  </a:t>
            </a:r>
            <a:r>
              <a:rPr lang="es-ES" sz="1200" dirty="0">
                <a:solidFill>
                  <a:srgbClr val="002060"/>
                </a:solidFill>
                <a:latin typeface="Arial Unicode MS" pitchFamily="34" charset="-128"/>
              </a:rPr>
              <a:t>http://www.electan.com/catalog/fotoresistencia-ldr-p-2613.html </a:t>
            </a:r>
          </a:p>
          <a:p>
            <a:pPr>
              <a:defRPr/>
            </a:pPr>
            <a:endParaRPr lang="es-ES" sz="1200" dirty="0"/>
          </a:p>
        </p:txBody>
      </p:sp>
      <p:sp>
        <p:nvSpPr>
          <p:cNvPr id="16" name="Rectangle 3"/>
          <p:cNvSpPr txBox="1">
            <a:spLocks noChangeArrowheads="1"/>
          </p:cNvSpPr>
          <p:nvPr/>
        </p:nvSpPr>
        <p:spPr>
          <a:xfrm>
            <a:off x="533400" y="1828800"/>
            <a:ext cx="8229600" cy="1533525"/>
          </a:xfrm>
          <a:prstGeom prst="rect">
            <a:avLst/>
          </a:prstGeom>
        </p:spPr>
        <p:txBody>
          <a:bodyPr vert="horz" lIns="146304" tIns="0" rIns="45720" bIns="0" rtlCol="0" anchor="t">
            <a:normAutofit/>
          </a:bodyPr>
          <a:lstStyle/>
          <a:p>
            <a:pPr marL="0" marR="0" lvl="0" indent="0" algn="l" defTabSz="914400" rtl="0" eaLnBrk="1" fontAlgn="auto" latinLnBrk="0" hangingPunct="1">
              <a:lnSpc>
                <a:spcPct val="100000"/>
              </a:lnSpc>
              <a:spcBef>
                <a:spcPts val="0"/>
              </a:spcBef>
              <a:spcAft>
                <a:spcPts val="0"/>
              </a:spcAft>
              <a:buClr>
                <a:schemeClr val="tx1"/>
              </a:buClr>
              <a:buSzPct val="80000"/>
              <a:buFont typeface="Wingdings" pitchFamily="2" charset="2"/>
              <a:buChar char="Ø"/>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Arial" pitchFamily="34" charset="0"/>
                <a:cs typeface="Arial" pitchFamily="34" charset="0"/>
              </a:rPr>
              <a:t>“U</a:t>
            </a:r>
            <a:r>
              <a:rPr kumimoji="0" lang="es-ES_tradnl" sz="2000" b="0" i="0" u="none" strike="noStrike" kern="1200" cap="none" spc="0" normalizeH="0" baseline="0" noProof="0" dirty="0" smtClean="0">
                <a:ln>
                  <a:noFill/>
                </a:ln>
                <a:solidFill>
                  <a:schemeClr val="bg1"/>
                </a:solidFill>
                <a:effectLst/>
                <a:uLnTx/>
                <a:uFillTx/>
                <a:latin typeface="Arial" pitchFamily="34" charset="0"/>
                <a:cs typeface="Arial" pitchFamily="34" charset="0"/>
              </a:rPr>
              <a:t>n sistema electrónico es un conjunto de circuitos que interactúan entre sí para obtener un resultado” </a:t>
            </a:r>
            <a:r>
              <a:rPr kumimoji="0" lang="es-ES" sz="2000" b="0" i="0" u="none" strike="noStrike" kern="1200" cap="none" spc="0" normalizeH="0" baseline="0" noProof="0" dirty="0" smtClean="0">
                <a:ln>
                  <a:noFill/>
                </a:ln>
                <a:solidFill>
                  <a:schemeClr val="bg1"/>
                </a:solidFill>
                <a:effectLst/>
                <a:uLnTx/>
                <a:uFillTx/>
                <a:latin typeface="Arial" pitchFamily="34" charset="0"/>
                <a:cs typeface="Arial" pitchFamily="34" charset="0"/>
              </a:rPr>
              <a:t>[1]</a:t>
            </a:r>
            <a:endParaRPr kumimoji="0" lang="es-ES_tradnl" sz="20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s-ES_tradnl" sz="20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
                <a:schemeClr val="tx1"/>
              </a:buClr>
              <a:buSzPct val="80000"/>
              <a:buFont typeface="Wingdings" pitchFamily="2" charset="2"/>
              <a:buChar char="Ø"/>
              <a:tabLst/>
              <a:defRPr/>
            </a:pPr>
            <a:r>
              <a:rPr kumimoji="0" lang="es-ES_tradnl" sz="2000" b="0" i="0" u="none" strike="noStrike" kern="1200" cap="none" spc="0" normalizeH="0" baseline="0" noProof="0" dirty="0" smtClean="0">
                <a:ln>
                  <a:noFill/>
                </a:ln>
                <a:solidFill>
                  <a:schemeClr val="bg1"/>
                </a:solidFill>
                <a:effectLst/>
                <a:uLnTx/>
                <a:uFillTx/>
                <a:latin typeface="Arial" pitchFamily="34" charset="0"/>
                <a:cs typeface="Arial" pitchFamily="34" charset="0"/>
              </a:rPr>
              <a:t> Poseen al menos una entrada y una salida. </a:t>
            </a:r>
            <a:r>
              <a:rPr kumimoji="0" lang="es-ES" sz="2000" b="0" i="0" u="none" strike="noStrike" kern="1200" cap="none" spc="0" normalizeH="0" baseline="0" noProof="0" dirty="0" smtClean="0">
                <a:ln>
                  <a:noFill/>
                </a:ln>
                <a:solidFill>
                  <a:schemeClr val="bg1"/>
                </a:solidFill>
                <a:effectLst/>
                <a:uLnTx/>
                <a:uFillTx/>
                <a:latin typeface="Arial" pitchFamily="34" charset="0"/>
                <a:cs typeface="Arial" pitchFamily="34" charset="0"/>
              </a:rPr>
              <a:t>[2]</a:t>
            </a:r>
            <a:endParaRPr kumimoji="0" lang="es-ES_tradnl" sz="20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s-ES" sz="2800" b="0" i="0" u="none" strike="noStrike" kern="1200" cap="none" spc="0" normalizeH="0" baseline="0" noProof="0" dirty="0" smtClean="0">
              <a:ln>
                <a:noFill/>
              </a:ln>
              <a:solidFill>
                <a:srgbClr val="EBE599"/>
              </a:solidFill>
              <a:effectLst/>
              <a:uLnTx/>
              <a:uFillTx/>
              <a:latin typeface="+mn-lt"/>
              <a:ea typeface="+mn-ea"/>
              <a:cs typeface="+mn-cs"/>
            </a:endParaRPr>
          </a:p>
        </p:txBody>
      </p:sp>
      <p:pic>
        <p:nvPicPr>
          <p:cNvPr id="1026" name="Picture 2" descr="C:\Documents and Settings\Administrador\Escritorio\Krotic Version 1.5\Imagenes\05112011110.JPG"/>
          <p:cNvPicPr>
            <a:picLocks noChangeAspect="1" noChangeArrowheads="1"/>
          </p:cNvPicPr>
          <p:nvPr/>
        </p:nvPicPr>
        <p:blipFill>
          <a:blip r:embed="rId2" cstate="print"/>
          <a:srcRect/>
          <a:stretch>
            <a:fillRect/>
          </a:stretch>
        </p:blipFill>
        <p:spPr bwMode="auto">
          <a:xfrm>
            <a:off x="3124200" y="3276600"/>
            <a:ext cx="3505200" cy="26289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762000"/>
            <a:ext cx="7772400" cy="1362456"/>
          </a:xfrm>
        </p:spPr>
        <p:txBody>
          <a:bodyPr/>
          <a:lstStyle/>
          <a:p>
            <a:r>
              <a:rPr lang="es-ES" dirty="0" smtClean="0">
                <a:solidFill>
                  <a:srgbClr val="FFCC00"/>
                </a:solidFill>
              </a:rPr>
              <a:t>Tipos de Diodos</a:t>
            </a:r>
            <a:endParaRPr lang="es-ES" dirty="0">
              <a:solidFill>
                <a:srgbClr val="FFCC00"/>
              </a:solidFill>
            </a:endParaRPr>
          </a:p>
        </p:txBody>
      </p:sp>
      <p:sp>
        <p:nvSpPr>
          <p:cNvPr id="3" name="2 Marcador de texto"/>
          <p:cNvSpPr>
            <a:spLocks noGrp="1"/>
          </p:cNvSpPr>
          <p:nvPr>
            <p:ph type="body" idx="1"/>
          </p:nvPr>
        </p:nvSpPr>
        <p:spPr>
          <a:xfrm>
            <a:off x="1143000" y="5638800"/>
            <a:ext cx="1981200" cy="762000"/>
          </a:xfrm>
        </p:spPr>
        <p:txBody>
          <a:bodyPr>
            <a:normAutofit/>
          </a:bodyPr>
          <a:lstStyle/>
          <a:p>
            <a:r>
              <a:rPr lang="es-ES" sz="2400" dirty="0" smtClean="0">
                <a:solidFill>
                  <a:schemeClr val="bg1"/>
                </a:solidFill>
              </a:rPr>
              <a:t>Rectificador</a:t>
            </a:r>
            <a:endParaRPr lang="es-ES" sz="2400" dirty="0">
              <a:solidFill>
                <a:schemeClr val="bg1"/>
              </a:solidFill>
            </a:endParaRPr>
          </a:p>
        </p:txBody>
      </p:sp>
      <p:pic>
        <p:nvPicPr>
          <p:cNvPr id="4" name="Picture 2"/>
          <p:cNvPicPr>
            <a:picLocks noChangeAspect="1" noChangeArrowheads="1"/>
          </p:cNvPicPr>
          <p:nvPr/>
        </p:nvPicPr>
        <p:blipFill>
          <a:blip r:embed="rId2" cstate="print"/>
          <a:srcRect/>
          <a:stretch>
            <a:fillRect/>
          </a:stretch>
        </p:blipFill>
        <p:spPr bwMode="auto">
          <a:xfrm>
            <a:off x="457200" y="2438400"/>
            <a:ext cx="3460955" cy="3048000"/>
          </a:xfrm>
          <a:prstGeom prst="rect">
            <a:avLst/>
          </a:prstGeom>
          <a:ln>
            <a:noFill/>
          </a:ln>
          <a:effectLst>
            <a:outerShdw blurRad="190500" algn="tl" rotWithShape="0">
              <a:srgbClr val="000000">
                <a:alpha val="70000"/>
              </a:srgbClr>
            </a:outerShdw>
          </a:effectLst>
        </p:spPr>
      </p:pic>
      <p:sp>
        <p:nvSpPr>
          <p:cNvPr id="5" name="2 Marcador de texto"/>
          <p:cNvSpPr txBox="1">
            <a:spLocks/>
          </p:cNvSpPr>
          <p:nvPr/>
        </p:nvSpPr>
        <p:spPr>
          <a:xfrm>
            <a:off x="6096000" y="2209800"/>
            <a:ext cx="1295400" cy="762000"/>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s-ES" sz="2400" b="0" i="0" u="none" strike="noStrike" kern="1200" cap="none" spc="0" normalizeH="0" baseline="0" noProof="0" dirty="0" err="1" smtClean="0">
                <a:ln>
                  <a:noFill/>
                </a:ln>
                <a:solidFill>
                  <a:schemeClr val="bg1"/>
                </a:solidFill>
                <a:effectLst/>
                <a:uLnTx/>
                <a:uFillTx/>
                <a:latin typeface="+mn-lt"/>
                <a:ea typeface="+mn-ea"/>
                <a:cs typeface="+mn-cs"/>
              </a:rPr>
              <a:t>Zener</a:t>
            </a:r>
            <a:endParaRPr kumimoji="0" lang="es-ES" sz="2400" b="0" i="0" u="none" strike="noStrike" kern="1200" cap="none" spc="0" normalizeH="0" baseline="0" noProof="0" dirty="0">
              <a:ln>
                <a:noFill/>
              </a:ln>
              <a:solidFill>
                <a:schemeClr val="bg1"/>
              </a:solidFill>
              <a:effectLst/>
              <a:uLnTx/>
              <a:uFillTx/>
              <a:latin typeface="+mn-lt"/>
              <a:ea typeface="+mn-ea"/>
              <a:cs typeface="+mn-cs"/>
            </a:endParaRPr>
          </a:p>
        </p:txBody>
      </p:sp>
      <p:pic>
        <p:nvPicPr>
          <p:cNvPr id="6" name="Picture 6" descr="http://www.clangsm.com/forum/uploads/monthly_06_2009/post-9680-1244129721.jpg"/>
          <p:cNvPicPr>
            <a:picLocks noChangeAspect="1" noChangeArrowheads="1"/>
          </p:cNvPicPr>
          <p:nvPr/>
        </p:nvPicPr>
        <p:blipFill>
          <a:blip r:embed="rId3" cstate="print"/>
          <a:srcRect/>
          <a:stretch>
            <a:fillRect/>
          </a:stretch>
        </p:blipFill>
        <p:spPr bwMode="auto">
          <a:xfrm>
            <a:off x="5562600" y="2667000"/>
            <a:ext cx="2514600" cy="2514600"/>
          </a:xfrm>
          <a:prstGeom prst="rect">
            <a:avLst/>
          </a:prstGeom>
          <a:ln>
            <a:noFill/>
          </a:ln>
          <a:effectLst>
            <a:outerShdw blurRad="190500" algn="tl" rotWithShape="0">
              <a:srgbClr val="000000">
                <a:alpha val="70000"/>
              </a:srgbClr>
            </a:outerShdw>
          </a:effectLst>
        </p:spPr>
      </p:pic>
      <p:pic>
        <p:nvPicPr>
          <p:cNvPr id="7" name="Picture 3" descr="F:\Phillipe\250px-Zener_diode_symbol.svg.png"/>
          <p:cNvPicPr>
            <a:picLocks noChangeAspect="1" noChangeArrowheads="1"/>
          </p:cNvPicPr>
          <p:nvPr/>
        </p:nvPicPr>
        <p:blipFill>
          <a:blip r:embed="rId4" cstate="print"/>
          <a:srcRect/>
          <a:stretch>
            <a:fillRect/>
          </a:stretch>
        </p:blipFill>
        <p:spPr bwMode="auto">
          <a:xfrm>
            <a:off x="5334000" y="5334000"/>
            <a:ext cx="2971800" cy="1325880"/>
          </a:xfrm>
          <a:prstGeom prst="rect">
            <a:avLst/>
          </a:prstGeom>
          <a:solidFill>
            <a:schemeClr val="tx1"/>
          </a:solid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838200"/>
            <a:ext cx="7772400" cy="1362456"/>
          </a:xfrm>
        </p:spPr>
        <p:txBody>
          <a:bodyPr/>
          <a:lstStyle/>
          <a:p>
            <a:r>
              <a:rPr lang="es-ES" dirty="0" smtClean="0">
                <a:solidFill>
                  <a:srgbClr val="FFC000"/>
                </a:solidFill>
              </a:rPr>
              <a:t>Diodo Emisor de Luz</a:t>
            </a:r>
            <a:endParaRPr lang="es-ES" dirty="0">
              <a:solidFill>
                <a:srgbClr val="FFC000"/>
              </a:solidFill>
            </a:endParaRPr>
          </a:p>
        </p:txBody>
      </p:sp>
      <p:sp>
        <p:nvSpPr>
          <p:cNvPr id="3" name="2 Marcador de texto"/>
          <p:cNvSpPr>
            <a:spLocks noGrp="1"/>
          </p:cNvSpPr>
          <p:nvPr>
            <p:ph type="body" idx="1"/>
          </p:nvPr>
        </p:nvSpPr>
        <p:spPr>
          <a:xfrm>
            <a:off x="3810000" y="2209800"/>
            <a:ext cx="4492752" cy="3505200"/>
          </a:xfrm>
        </p:spPr>
        <p:txBody>
          <a:bodyPr/>
          <a:lstStyle/>
          <a:p>
            <a:pPr>
              <a:buClr>
                <a:schemeClr val="tx1"/>
              </a:buClr>
              <a:buFont typeface="Wingdings" pitchFamily="2" charset="2"/>
              <a:buChar char="Ø"/>
            </a:pPr>
            <a:r>
              <a:rPr lang="es-MX" dirty="0" smtClean="0">
                <a:solidFill>
                  <a:schemeClr val="bg1"/>
                </a:solidFill>
              </a:rPr>
              <a:t> </a:t>
            </a:r>
            <a:r>
              <a:rPr lang="es-MX" dirty="0" smtClean="0">
                <a:solidFill>
                  <a:schemeClr val="bg1"/>
                </a:solidFill>
                <a:latin typeface="Arial" pitchFamily="34" charset="0"/>
                <a:cs typeface="Arial" pitchFamily="34" charset="0"/>
              </a:rPr>
              <a:t>También conocido como LED (</a:t>
            </a:r>
            <a:r>
              <a:rPr lang="es-ES_tradnl" dirty="0" smtClean="0">
                <a:solidFill>
                  <a:schemeClr val="bg1"/>
                </a:solidFill>
                <a:latin typeface="Arial" pitchFamily="34" charset="0"/>
                <a:cs typeface="Arial" pitchFamily="34" charset="0"/>
              </a:rPr>
              <a:t>Light </a:t>
            </a:r>
            <a:r>
              <a:rPr lang="es-ES_tradnl" dirty="0" err="1" smtClean="0">
                <a:solidFill>
                  <a:schemeClr val="bg1"/>
                </a:solidFill>
                <a:latin typeface="Arial" pitchFamily="34" charset="0"/>
                <a:cs typeface="Arial" pitchFamily="34" charset="0"/>
              </a:rPr>
              <a:t>Emitting</a:t>
            </a:r>
            <a:r>
              <a:rPr lang="es-ES_tradnl" dirty="0" smtClean="0">
                <a:solidFill>
                  <a:schemeClr val="bg1"/>
                </a:solidFill>
                <a:latin typeface="Arial" pitchFamily="34" charset="0"/>
                <a:cs typeface="Arial" pitchFamily="34" charset="0"/>
              </a:rPr>
              <a:t> </a:t>
            </a:r>
            <a:r>
              <a:rPr lang="es-ES_tradnl" dirty="0" err="1" smtClean="0">
                <a:solidFill>
                  <a:schemeClr val="bg1"/>
                </a:solidFill>
                <a:latin typeface="Arial" pitchFamily="34" charset="0"/>
                <a:cs typeface="Arial" pitchFamily="34" charset="0"/>
              </a:rPr>
              <a:t>Diode</a:t>
            </a:r>
            <a:r>
              <a:rPr lang="es-ES_tradnl" dirty="0" smtClean="0">
                <a:solidFill>
                  <a:schemeClr val="bg1"/>
                </a:solidFill>
                <a:latin typeface="Arial" pitchFamily="34" charset="0"/>
                <a:cs typeface="Arial" pitchFamily="34" charset="0"/>
              </a:rPr>
              <a:t>).</a:t>
            </a:r>
          </a:p>
          <a:p>
            <a:endParaRPr lang="es-ES_tradnl"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_tradnl" dirty="0" smtClean="0">
                <a:solidFill>
                  <a:schemeClr val="bg1"/>
                </a:solidFill>
                <a:latin typeface="Arial" pitchFamily="34" charset="0"/>
                <a:cs typeface="Arial" pitchFamily="34" charset="0"/>
              </a:rPr>
              <a:t> Su color </a:t>
            </a:r>
            <a:r>
              <a:rPr lang="es-ES" dirty="0" smtClean="0">
                <a:solidFill>
                  <a:schemeClr val="bg1"/>
                </a:solidFill>
                <a:latin typeface="Arial" pitchFamily="34" charset="0"/>
                <a:cs typeface="Arial" pitchFamily="34" charset="0"/>
              </a:rPr>
              <a:t>depende del material semiconductor empleado en la construcción. </a:t>
            </a:r>
          </a:p>
          <a:p>
            <a:endParaRPr lang="es-ES" dirty="0" smtClean="0">
              <a:solidFill>
                <a:schemeClr val="bg1"/>
              </a:solidFill>
              <a:latin typeface="Arial" pitchFamily="34" charset="0"/>
              <a:cs typeface="Arial" pitchFamily="34" charset="0"/>
            </a:endParaRPr>
          </a:p>
          <a:p>
            <a:r>
              <a:rPr lang="es-ES" dirty="0" smtClean="0">
                <a:solidFill>
                  <a:schemeClr val="bg1"/>
                </a:solidFill>
                <a:latin typeface="Arial" pitchFamily="34" charset="0"/>
                <a:cs typeface="Arial" pitchFamily="34" charset="0"/>
              </a:rPr>
              <a:t>   Representación Simbólica:</a:t>
            </a:r>
          </a:p>
          <a:p>
            <a:endParaRPr lang="es-ES" dirty="0"/>
          </a:p>
        </p:txBody>
      </p:sp>
      <p:pic>
        <p:nvPicPr>
          <p:cNvPr id="4" name="Picture 5" descr="1198806730_leds"/>
          <p:cNvPicPr>
            <a:picLocks noChangeAspect="1" noChangeArrowheads="1"/>
          </p:cNvPicPr>
          <p:nvPr/>
        </p:nvPicPr>
        <p:blipFill>
          <a:blip r:embed="rId2" cstate="print"/>
          <a:srcRect/>
          <a:stretch>
            <a:fillRect/>
          </a:stretch>
        </p:blipFill>
        <p:spPr bwMode="auto">
          <a:xfrm>
            <a:off x="228600" y="2590800"/>
            <a:ext cx="3157728" cy="3200400"/>
          </a:xfrm>
          <a:prstGeom prst="rect">
            <a:avLst/>
          </a:prstGeom>
          <a:noFill/>
          <a:ln w="9525">
            <a:noFill/>
            <a:miter lim="800000"/>
            <a:headEnd/>
            <a:tailEnd/>
          </a:ln>
        </p:spPr>
      </p:pic>
      <p:pic>
        <p:nvPicPr>
          <p:cNvPr id="5" name="Picture 10" descr="D:\Documents and Settings\Administrator\Desktop\images.jpeg"/>
          <p:cNvPicPr>
            <a:picLocks noChangeAspect="1" noChangeArrowheads="1"/>
          </p:cNvPicPr>
          <p:nvPr/>
        </p:nvPicPr>
        <p:blipFill>
          <a:blip r:embed="rId3" cstate="print"/>
          <a:srcRect/>
          <a:stretch>
            <a:fillRect/>
          </a:stretch>
        </p:blipFill>
        <p:spPr bwMode="auto">
          <a:xfrm>
            <a:off x="5638800" y="5638800"/>
            <a:ext cx="1428750"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685800"/>
            <a:ext cx="7772400" cy="1362456"/>
          </a:xfrm>
        </p:spPr>
        <p:txBody>
          <a:bodyPr/>
          <a:lstStyle/>
          <a:p>
            <a:r>
              <a:rPr lang="es-ES" dirty="0" smtClean="0">
                <a:solidFill>
                  <a:srgbClr val="FFCC00"/>
                </a:solidFill>
              </a:rPr>
              <a:t>Transistores</a:t>
            </a:r>
            <a:endParaRPr lang="es-ES" dirty="0">
              <a:solidFill>
                <a:srgbClr val="FFCC00"/>
              </a:solidFill>
            </a:endParaRPr>
          </a:p>
        </p:txBody>
      </p:sp>
      <p:sp>
        <p:nvSpPr>
          <p:cNvPr id="3" name="2 Marcador de texto"/>
          <p:cNvSpPr>
            <a:spLocks noGrp="1"/>
          </p:cNvSpPr>
          <p:nvPr>
            <p:ph type="body" idx="1"/>
          </p:nvPr>
        </p:nvSpPr>
        <p:spPr>
          <a:xfrm>
            <a:off x="381000" y="1981200"/>
            <a:ext cx="5410200" cy="4419600"/>
          </a:xfrm>
        </p:spPr>
        <p:txBody>
          <a:bodyPr>
            <a:normAutofit/>
          </a:bodyPr>
          <a:lstStyle/>
          <a:p>
            <a:pPr>
              <a:buClr>
                <a:schemeClr val="tx1"/>
              </a:buClr>
              <a:buFont typeface="Wingdings" pitchFamily="2" charset="2"/>
              <a:buChar char="Ø"/>
            </a:pPr>
            <a:r>
              <a:rPr lang="es-ES" dirty="0" smtClean="0"/>
              <a:t> </a:t>
            </a:r>
            <a:r>
              <a:rPr lang="es-ES_tradnl" sz="2000" dirty="0" smtClean="0">
                <a:solidFill>
                  <a:schemeClr val="bg1"/>
                </a:solidFill>
                <a:latin typeface="Arial" pitchFamily="34" charset="0"/>
                <a:cs typeface="Arial" pitchFamily="34" charset="0"/>
              </a:rPr>
              <a:t>Componente Activo que permite producir una señal de salida con más poder que la señal de entrada(Amplifica la señal).</a:t>
            </a:r>
          </a:p>
          <a:p>
            <a:pPr>
              <a:buClr>
                <a:schemeClr val="tx1"/>
              </a:buClr>
              <a:buFont typeface="Wingdings" pitchFamily="2" charset="2"/>
              <a:buChar char="Ø"/>
            </a:pPr>
            <a:endParaRPr lang="es-ES_tradnl" sz="2000"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_tradnl" sz="2000" dirty="0" smtClean="0">
                <a:solidFill>
                  <a:schemeClr val="bg1"/>
                </a:solidFill>
                <a:latin typeface="Arial" pitchFamily="34" charset="0"/>
                <a:cs typeface="Arial" pitchFamily="34" charset="0"/>
              </a:rPr>
              <a:t> </a:t>
            </a:r>
            <a:r>
              <a:rPr lang="es-ES" sz="2000" dirty="0" smtClean="0">
                <a:solidFill>
                  <a:schemeClr val="bg1"/>
                </a:solidFill>
                <a:latin typeface="Arial" pitchFamily="34" charset="0"/>
                <a:cs typeface="Arial" pitchFamily="34" charset="0"/>
              </a:rPr>
              <a:t>Funciona a base de un material semiconductor que cuenta con tres terminales Una pequeña corriente eléctrica, que es aplicada a uno de los terminales, logra controlar la corriente entre los dos terminales.</a:t>
            </a:r>
            <a:endParaRPr lang="es-ES_tradnl" sz="2000" dirty="0" smtClean="0">
              <a:solidFill>
                <a:schemeClr val="bg1"/>
              </a:solidFill>
              <a:latin typeface="Arial" pitchFamily="34" charset="0"/>
              <a:cs typeface="Arial" pitchFamily="34" charset="0"/>
            </a:endParaRPr>
          </a:p>
          <a:p>
            <a:pPr>
              <a:buClr>
                <a:schemeClr val="tx1"/>
              </a:buClr>
              <a:buFont typeface="Wingdings" pitchFamily="2" charset="2"/>
              <a:buChar char="Ø"/>
            </a:pPr>
            <a:endParaRPr lang="es-ES_tradnl" sz="2000"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 dirty="0" smtClean="0">
                <a:solidFill>
                  <a:schemeClr val="bg1"/>
                </a:solidFill>
                <a:latin typeface="Arial" pitchFamily="34" charset="0"/>
                <a:cs typeface="Arial" pitchFamily="34" charset="0"/>
              </a:rPr>
              <a:t> Consta </a:t>
            </a:r>
            <a:r>
              <a:rPr lang="es-ES_tradnl" sz="2000" dirty="0" smtClean="0">
                <a:solidFill>
                  <a:schemeClr val="bg1"/>
                </a:solidFill>
                <a:latin typeface="Arial" pitchFamily="34" charset="0"/>
                <a:cs typeface="Arial" pitchFamily="34" charset="0"/>
              </a:rPr>
              <a:t>de 3 patillas con los siguientes nombres: base (B), colector (C) y emisor (E).</a:t>
            </a:r>
          </a:p>
          <a:p>
            <a:pPr>
              <a:buClr>
                <a:schemeClr val="tx1"/>
              </a:buClr>
              <a:buFont typeface="Wingdings" pitchFamily="2" charset="2"/>
              <a:buChar char="Ø"/>
            </a:pPr>
            <a:endParaRPr lang="es-ES" dirty="0" smtClean="0">
              <a:solidFill>
                <a:schemeClr val="bg1"/>
              </a:solidFill>
            </a:endParaRPr>
          </a:p>
          <a:p>
            <a:pPr>
              <a:buClr>
                <a:schemeClr val="tx1"/>
              </a:buClr>
              <a:buFont typeface="Wingdings" pitchFamily="2" charset="2"/>
              <a:buChar char="Ø"/>
            </a:pPr>
            <a:endParaRPr lang="es-ES" dirty="0">
              <a:solidFill>
                <a:schemeClr val="bg1"/>
              </a:solidFill>
            </a:endParaRPr>
          </a:p>
        </p:txBody>
      </p:sp>
      <p:pic>
        <p:nvPicPr>
          <p:cNvPr id="36868" name="Picture 4" descr="http://www.javeriano.edu.co/javeriano/pgns/virtual/tercero/5/imagenes/transistores.jpg"/>
          <p:cNvPicPr>
            <a:picLocks noChangeAspect="1" noChangeArrowheads="1"/>
          </p:cNvPicPr>
          <p:nvPr/>
        </p:nvPicPr>
        <p:blipFill>
          <a:blip r:embed="rId2" cstate="print"/>
          <a:srcRect/>
          <a:stretch>
            <a:fillRect/>
          </a:stretch>
        </p:blipFill>
        <p:spPr bwMode="auto">
          <a:xfrm>
            <a:off x="5867400" y="1676400"/>
            <a:ext cx="3048000" cy="2667000"/>
          </a:xfrm>
          <a:prstGeom prst="rect">
            <a:avLst/>
          </a:prstGeom>
          <a:ln>
            <a:noFill/>
          </a:ln>
          <a:effectLst>
            <a:outerShdw blurRad="190500" algn="tl" rotWithShape="0">
              <a:srgbClr val="000000">
                <a:alpha val="70000"/>
              </a:srgbClr>
            </a:outerShdw>
          </a:effectLst>
        </p:spPr>
      </p:pic>
      <p:pic>
        <p:nvPicPr>
          <p:cNvPr id="36870" name="Picture 6" descr="http://4.bp.blogspot.com/_hys-O0X_nXQ/TRB9ZBdWMaI/AAAAAAAAABw/v-DCrFCGZlk/s1600/transistor.jpg"/>
          <p:cNvPicPr>
            <a:picLocks noChangeAspect="1" noChangeArrowheads="1"/>
          </p:cNvPicPr>
          <p:nvPr/>
        </p:nvPicPr>
        <p:blipFill>
          <a:blip r:embed="rId3" cstate="print"/>
          <a:srcRect/>
          <a:stretch>
            <a:fillRect/>
          </a:stretch>
        </p:blipFill>
        <p:spPr bwMode="auto">
          <a:xfrm>
            <a:off x="6172200" y="4724400"/>
            <a:ext cx="2514600" cy="173761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304800"/>
            <a:ext cx="7772400" cy="1362456"/>
          </a:xfrm>
        </p:spPr>
        <p:txBody>
          <a:bodyPr/>
          <a:lstStyle/>
          <a:p>
            <a:r>
              <a:rPr lang="es-ES" dirty="0" smtClean="0">
                <a:solidFill>
                  <a:srgbClr val="FFCC00"/>
                </a:solidFill>
              </a:rPr>
              <a:t>Tipos de Transistores</a:t>
            </a:r>
            <a:endParaRPr lang="es-ES" dirty="0">
              <a:solidFill>
                <a:srgbClr val="FFCC00"/>
              </a:solidFill>
            </a:endParaRPr>
          </a:p>
        </p:txBody>
      </p:sp>
      <p:sp>
        <p:nvSpPr>
          <p:cNvPr id="6" name="1 CuadroTexto"/>
          <p:cNvSpPr txBox="1">
            <a:spLocks noChangeArrowheads="1"/>
          </p:cNvSpPr>
          <p:nvPr/>
        </p:nvSpPr>
        <p:spPr bwMode="auto">
          <a:xfrm>
            <a:off x="914400" y="2057400"/>
            <a:ext cx="6858000" cy="923330"/>
          </a:xfrm>
          <a:prstGeom prst="rect">
            <a:avLst/>
          </a:prstGeom>
          <a:noFill/>
          <a:ln w="9525">
            <a:noFill/>
            <a:miter lim="800000"/>
            <a:headEnd/>
            <a:tailEnd/>
          </a:ln>
        </p:spPr>
        <p:txBody>
          <a:bodyPr wrap="square">
            <a:spAutoFit/>
          </a:bodyPr>
          <a:lstStyle/>
          <a:p>
            <a:pPr>
              <a:buClr>
                <a:schemeClr val="tx1"/>
              </a:buClr>
              <a:buFont typeface="Wingdings" pitchFamily="2" charset="2"/>
              <a:buChar char="Ø"/>
            </a:pPr>
            <a:r>
              <a:rPr lang="es-MX" dirty="0" smtClean="0">
                <a:solidFill>
                  <a:schemeClr val="bg1"/>
                </a:solidFill>
              </a:rPr>
              <a:t> Los </a:t>
            </a:r>
            <a:r>
              <a:rPr lang="es-MX" dirty="0">
                <a:solidFill>
                  <a:schemeClr val="bg1"/>
                </a:solidFill>
              </a:rPr>
              <a:t>hay NPN y PNP, esto indica las características de las regiones (positivas o negativas) y su orden en las entradas.</a:t>
            </a:r>
            <a:endParaRPr lang="es-ES_tradnl" dirty="0">
              <a:solidFill>
                <a:schemeClr val="bg1"/>
              </a:solidFill>
            </a:endParaRPr>
          </a:p>
          <a:p>
            <a:endParaRPr lang="es-ES" dirty="0"/>
          </a:p>
        </p:txBody>
      </p:sp>
      <p:pic>
        <p:nvPicPr>
          <p:cNvPr id="7" name="Picture 4" descr="http://fourier.eng.hmc.edu/e84/lectures/figures/transistorBJT1.gif"/>
          <p:cNvPicPr>
            <a:picLocks noChangeAspect="1" noChangeArrowheads="1"/>
          </p:cNvPicPr>
          <p:nvPr/>
        </p:nvPicPr>
        <p:blipFill>
          <a:blip r:embed="rId3" cstate="print"/>
          <a:srcRect/>
          <a:stretch>
            <a:fillRect/>
          </a:stretch>
        </p:blipFill>
        <p:spPr bwMode="auto">
          <a:xfrm>
            <a:off x="1981200" y="2819400"/>
            <a:ext cx="4411662"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7772400" cy="1362456"/>
          </a:xfrm>
        </p:spPr>
        <p:txBody>
          <a:bodyPr/>
          <a:lstStyle/>
          <a:p>
            <a:r>
              <a:rPr lang="es-ES" dirty="0" smtClean="0">
                <a:solidFill>
                  <a:srgbClr val="FFCC00"/>
                </a:solidFill>
              </a:rPr>
              <a:t>Video Montaje Circuito</a:t>
            </a:r>
            <a:endParaRPr lang="es-ES" dirty="0">
              <a:solidFill>
                <a:srgbClr val="FFCC00"/>
              </a:solidFill>
            </a:endParaRPr>
          </a:p>
        </p:txBody>
      </p:sp>
      <p:pic>
        <p:nvPicPr>
          <p:cNvPr id="7" name="CIMG8794.wmv">
            <a:hlinkClick r:id="" action="ppaction://media"/>
          </p:cNvPr>
          <p:cNvPicPr>
            <a:picLocks noRot="1" noChangeAspect="1"/>
          </p:cNvPicPr>
          <p:nvPr>
            <a:videoFile r:link="rId1"/>
          </p:nvPr>
        </p:nvPicPr>
        <p:blipFill>
          <a:blip r:embed="rId3"/>
          <a:stretch>
            <a:fillRect/>
          </a:stretch>
        </p:blipFill>
        <p:spPr>
          <a:xfrm>
            <a:off x="1524000" y="1981200"/>
            <a:ext cx="6096000" cy="4572000"/>
          </a:xfrm>
          <a:prstGeom prst="rect">
            <a:avLst/>
          </a:prstGeo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381000"/>
            <a:ext cx="7772400" cy="1362456"/>
          </a:xfrm>
        </p:spPr>
        <p:txBody>
          <a:bodyPr/>
          <a:lstStyle/>
          <a:p>
            <a:r>
              <a:rPr lang="es-ES" dirty="0" smtClean="0">
                <a:solidFill>
                  <a:srgbClr val="FFCC00"/>
                </a:solidFill>
              </a:rPr>
              <a:t>Video de Medición</a:t>
            </a:r>
            <a:endParaRPr lang="es-ES" dirty="0">
              <a:solidFill>
                <a:srgbClr val="FFCC00"/>
              </a:solidFill>
            </a:endParaRPr>
          </a:p>
        </p:txBody>
      </p:sp>
      <p:pic>
        <p:nvPicPr>
          <p:cNvPr id="5" name="CIMG8806.wmv">
            <a:hlinkClick r:id="" action="ppaction://media"/>
          </p:cNvPr>
          <p:cNvPicPr>
            <a:picLocks noRot="1" noChangeAspect="1"/>
          </p:cNvPicPr>
          <p:nvPr>
            <a:videoFile r:link="rId1"/>
          </p:nvPr>
        </p:nvPicPr>
        <p:blipFill>
          <a:blip r:embed="rId3"/>
          <a:stretch>
            <a:fillRect/>
          </a:stretch>
        </p:blipFill>
        <p:spPr>
          <a:xfrm>
            <a:off x="1447800" y="1981200"/>
            <a:ext cx="6096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762000"/>
            <a:ext cx="7772400" cy="1362456"/>
          </a:xfrm>
        </p:spPr>
        <p:txBody>
          <a:bodyPr/>
          <a:lstStyle/>
          <a:p>
            <a:r>
              <a:rPr lang="es-ES" dirty="0" smtClean="0">
                <a:solidFill>
                  <a:srgbClr val="FFCC00"/>
                </a:solidFill>
              </a:rPr>
              <a:t>Video Operación </a:t>
            </a:r>
            <a:r>
              <a:rPr lang="es-ES" dirty="0" err="1" smtClean="0">
                <a:solidFill>
                  <a:srgbClr val="FFCC00"/>
                </a:solidFill>
              </a:rPr>
              <a:t>Multiprobador</a:t>
            </a:r>
            <a:r>
              <a:rPr lang="es-ES" dirty="0" smtClean="0">
                <a:solidFill>
                  <a:srgbClr val="FFCC00"/>
                </a:solidFill>
              </a:rPr>
              <a:t>(</a:t>
            </a:r>
            <a:r>
              <a:rPr lang="es-ES" dirty="0" err="1" smtClean="0">
                <a:solidFill>
                  <a:srgbClr val="FFCC00"/>
                </a:solidFill>
              </a:rPr>
              <a:t>Tester</a:t>
            </a:r>
            <a:r>
              <a:rPr lang="es-ES" dirty="0" smtClean="0">
                <a:solidFill>
                  <a:srgbClr val="FFCC00"/>
                </a:solidFill>
              </a:rPr>
              <a:t>)</a:t>
            </a:r>
            <a:endParaRPr lang="es-ES" dirty="0">
              <a:solidFill>
                <a:srgbClr val="FFCC00"/>
              </a:solidFill>
            </a:endParaRPr>
          </a:p>
        </p:txBody>
      </p:sp>
      <p:pic>
        <p:nvPicPr>
          <p:cNvPr id="5" name="CIMG8807.wmv">
            <a:hlinkClick r:id="" action="ppaction://media"/>
          </p:cNvPr>
          <p:cNvPicPr>
            <a:picLocks noRot="1" noChangeAspect="1"/>
          </p:cNvPicPr>
          <p:nvPr>
            <a:videoFile r:link="rId1"/>
          </p:nvPr>
        </p:nvPicPr>
        <p:blipFill>
          <a:blip r:embed="rId3"/>
          <a:stretch>
            <a:fillRect/>
          </a:stretch>
        </p:blipFill>
        <p:spPr>
          <a:xfrm>
            <a:off x="1524000" y="2133600"/>
            <a:ext cx="6096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762000"/>
            <a:ext cx="7772400" cy="1362456"/>
          </a:xfrm>
        </p:spPr>
        <p:txBody>
          <a:bodyPr/>
          <a:lstStyle/>
          <a:p>
            <a:r>
              <a:rPr lang="es-ES" dirty="0" smtClean="0">
                <a:solidFill>
                  <a:srgbClr val="FFCC00"/>
                </a:solidFill>
              </a:rPr>
              <a:t>Herramientas</a:t>
            </a:r>
            <a:endParaRPr lang="es-ES" dirty="0"/>
          </a:p>
        </p:txBody>
      </p:sp>
      <p:sp>
        <p:nvSpPr>
          <p:cNvPr id="3" name="2 Marcador de texto"/>
          <p:cNvSpPr>
            <a:spLocks noGrp="1"/>
          </p:cNvSpPr>
          <p:nvPr>
            <p:ph type="body" idx="1"/>
          </p:nvPr>
        </p:nvSpPr>
        <p:spPr>
          <a:xfrm>
            <a:off x="530352" y="2704664"/>
            <a:ext cx="8308848" cy="3619936"/>
          </a:xfrm>
        </p:spPr>
        <p:txBody>
          <a:bodyPr>
            <a:normAutofit/>
          </a:bodyPr>
          <a:lstStyle/>
          <a:p>
            <a:pPr>
              <a:buClr>
                <a:schemeClr val="tx1"/>
              </a:buClr>
              <a:buFont typeface="Wingdings" pitchFamily="2" charset="2"/>
              <a:buChar char="Ø"/>
            </a:pPr>
            <a:r>
              <a:rPr lang="es-MX" dirty="0" smtClean="0">
                <a:solidFill>
                  <a:schemeClr val="bg1"/>
                </a:solidFill>
              </a:rPr>
              <a:t> </a:t>
            </a:r>
            <a:r>
              <a:rPr lang="es-MX" sz="2400" dirty="0" err="1" smtClean="0">
                <a:solidFill>
                  <a:schemeClr val="bg1"/>
                </a:solidFill>
              </a:rPr>
              <a:t>Proto-board</a:t>
            </a:r>
            <a:endParaRPr lang="es-MX" sz="2400" dirty="0" smtClean="0">
              <a:solidFill>
                <a:schemeClr val="bg1"/>
              </a:solidFill>
            </a:endParaRPr>
          </a:p>
          <a:p>
            <a:pPr>
              <a:buClr>
                <a:schemeClr val="tx1"/>
              </a:buClr>
              <a:buFont typeface="Wingdings" pitchFamily="2" charset="2"/>
              <a:buChar char="Ø"/>
            </a:pPr>
            <a:r>
              <a:rPr lang="es-MX" sz="2400" dirty="0" smtClean="0">
                <a:solidFill>
                  <a:schemeClr val="bg1"/>
                </a:solidFill>
              </a:rPr>
              <a:t> </a:t>
            </a:r>
            <a:r>
              <a:rPr lang="es-MX" sz="2400" dirty="0" err="1" smtClean="0">
                <a:solidFill>
                  <a:schemeClr val="bg1"/>
                </a:solidFill>
              </a:rPr>
              <a:t>Multímetro</a:t>
            </a:r>
            <a:endParaRPr lang="es-MX" sz="2400" dirty="0" smtClean="0">
              <a:solidFill>
                <a:schemeClr val="bg1"/>
              </a:solidFill>
            </a:endParaRPr>
          </a:p>
          <a:p>
            <a:pPr>
              <a:buClr>
                <a:schemeClr val="tx1"/>
              </a:buClr>
              <a:buFont typeface="Wingdings" pitchFamily="2" charset="2"/>
              <a:buChar char="Ø"/>
            </a:pPr>
            <a:r>
              <a:rPr lang="es-MX" sz="2400" dirty="0" smtClean="0">
                <a:solidFill>
                  <a:schemeClr val="bg1"/>
                </a:solidFill>
              </a:rPr>
              <a:t> Peladora de cable</a:t>
            </a:r>
          </a:p>
          <a:p>
            <a:pPr>
              <a:buClr>
                <a:schemeClr val="tx1"/>
              </a:buClr>
              <a:buFont typeface="Wingdings" pitchFamily="2" charset="2"/>
              <a:buChar char="Ø"/>
            </a:pPr>
            <a:r>
              <a:rPr lang="es-MX" sz="2400" dirty="0" smtClean="0">
                <a:solidFill>
                  <a:schemeClr val="bg1"/>
                </a:solidFill>
              </a:rPr>
              <a:t> Alicate </a:t>
            </a:r>
          </a:p>
          <a:p>
            <a:pPr>
              <a:buClr>
                <a:schemeClr val="tx1"/>
              </a:buClr>
              <a:buFont typeface="Wingdings" pitchFamily="2" charset="2"/>
              <a:buChar char="Ø"/>
            </a:pPr>
            <a:r>
              <a:rPr lang="es-MX" sz="2400" dirty="0" smtClean="0">
                <a:solidFill>
                  <a:schemeClr val="bg1"/>
                </a:solidFill>
              </a:rPr>
              <a:t> Cautín de 25 W.</a:t>
            </a:r>
          </a:p>
          <a:p>
            <a:pPr>
              <a:buClr>
                <a:schemeClr val="tx1"/>
              </a:buClr>
              <a:buFont typeface="Wingdings" pitchFamily="2" charset="2"/>
              <a:buChar char="Ø"/>
            </a:pPr>
            <a:r>
              <a:rPr lang="es-MX" sz="2400" dirty="0" smtClean="0">
                <a:solidFill>
                  <a:schemeClr val="bg1"/>
                </a:solidFill>
              </a:rPr>
              <a:t> Soldadura de estaño fina (preferiblemente diámetro </a:t>
            </a:r>
          </a:p>
          <a:p>
            <a:pPr>
              <a:buClr>
                <a:schemeClr val="tx1"/>
              </a:buClr>
              <a:buFont typeface="Wingdings" pitchFamily="2" charset="2"/>
              <a:buChar char="Ø"/>
            </a:pPr>
            <a:r>
              <a:rPr lang="es-MX" sz="2400" dirty="0" smtClean="0">
                <a:solidFill>
                  <a:schemeClr val="bg1"/>
                </a:solidFill>
              </a:rPr>
              <a:t>de 0.02 mm)</a:t>
            </a:r>
          </a:p>
          <a:p>
            <a:pPr>
              <a:buClr>
                <a:schemeClr val="tx1"/>
              </a:buClr>
              <a:buFont typeface="Wingdings" pitchFamily="2" charset="2"/>
              <a:buChar char="Ø"/>
            </a:pPr>
            <a:r>
              <a:rPr lang="es-MX" sz="2400" dirty="0" smtClean="0">
                <a:solidFill>
                  <a:schemeClr val="bg1"/>
                </a:solidFill>
              </a:rPr>
              <a:t> Placa </a:t>
            </a:r>
            <a:r>
              <a:rPr lang="es-MX" sz="2400" dirty="0" err="1" smtClean="0">
                <a:solidFill>
                  <a:schemeClr val="bg1"/>
                </a:solidFill>
              </a:rPr>
              <a:t>preperforada</a:t>
            </a:r>
            <a:endParaRPr lang="es-MX" sz="2400" dirty="0" smtClean="0">
              <a:solidFill>
                <a:schemeClr val="bg1"/>
              </a:solidFill>
            </a:endParaRPr>
          </a:p>
          <a:p>
            <a:pPr>
              <a:buClr>
                <a:schemeClr val="tx1"/>
              </a:buClr>
              <a:buFont typeface="Wingdings" pitchFamily="2" charset="2"/>
              <a:buChar char="Ø"/>
            </a:pPr>
            <a:endParaRPr lang="es-E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457200"/>
            <a:ext cx="7772400" cy="1362456"/>
          </a:xfrm>
        </p:spPr>
        <p:txBody>
          <a:bodyPr/>
          <a:lstStyle/>
          <a:p>
            <a:r>
              <a:rPr lang="es-ES" dirty="0" smtClean="0">
                <a:solidFill>
                  <a:srgbClr val="FFCC00"/>
                </a:solidFill>
              </a:rPr>
              <a:t>Video para Soldar</a:t>
            </a:r>
            <a:endParaRPr lang="es-ES" dirty="0">
              <a:solidFill>
                <a:srgbClr val="FFCC00"/>
              </a:solidFill>
            </a:endParaRPr>
          </a:p>
        </p:txBody>
      </p:sp>
      <p:pic>
        <p:nvPicPr>
          <p:cNvPr id="3" name="Quemador Tiny15 1.9.wmv">
            <a:hlinkClick r:id="" action="ppaction://media"/>
          </p:cNvPr>
          <p:cNvPicPr>
            <a:picLocks noRot="1" noChangeAspect="1"/>
          </p:cNvPicPr>
          <p:nvPr>
            <a:videoFile r:link="rId1"/>
          </p:nvPr>
        </p:nvPicPr>
        <p:blipFill>
          <a:blip r:embed="rId3"/>
          <a:stretch>
            <a:fillRect/>
          </a:stretch>
        </p:blipFill>
        <p:spPr>
          <a:xfrm>
            <a:off x="914400" y="1905000"/>
            <a:ext cx="6858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381000"/>
            <a:ext cx="7772400" cy="1362456"/>
          </a:xfrm>
        </p:spPr>
        <p:txBody>
          <a:bodyPr/>
          <a:lstStyle/>
          <a:p>
            <a:r>
              <a:rPr lang="es-ES" dirty="0" smtClean="0">
                <a:solidFill>
                  <a:srgbClr val="FFCC00"/>
                </a:solidFill>
              </a:rPr>
              <a:t>Video para Soldar</a:t>
            </a:r>
            <a:endParaRPr lang="es-ES" dirty="0"/>
          </a:p>
        </p:txBody>
      </p:sp>
      <p:pic>
        <p:nvPicPr>
          <p:cNvPr id="4" name="Soldando Tiny15 1.8.wmv">
            <a:hlinkClick r:id="" action="ppaction://media"/>
          </p:cNvPr>
          <p:cNvPicPr>
            <a:picLocks noRot="1" noChangeAspect="1"/>
          </p:cNvPicPr>
          <p:nvPr>
            <a:videoFile r:link="rId1"/>
          </p:nvPr>
        </p:nvPicPr>
        <p:blipFill>
          <a:blip r:embed="rId3"/>
          <a:stretch>
            <a:fillRect/>
          </a:stretch>
        </p:blipFill>
        <p:spPr>
          <a:xfrm>
            <a:off x="1066800" y="1981200"/>
            <a:ext cx="6858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noFill/>
          </a:ln>
        </p:spPr>
        <p:txBody>
          <a:bodyPr/>
          <a:lstStyle/>
          <a:p>
            <a:r>
              <a:rPr lang="es-ES" dirty="0" smtClean="0">
                <a:solidFill>
                  <a:srgbClr val="FFCC00"/>
                </a:solidFill>
              </a:rPr>
              <a:t>Señales Analógicas</a:t>
            </a:r>
            <a:endParaRPr lang="es-ES" dirty="0">
              <a:solidFill>
                <a:srgbClr val="FFCC00"/>
              </a:solidFill>
            </a:endParaRPr>
          </a:p>
        </p:txBody>
      </p:sp>
      <p:sp>
        <p:nvSpPr>
          <p:cNvPr id="3" name="2 Marcador de texto"/>
          <p:cNvSpPr>
            <a:spLocks noGrp="1"/>
          </p:cNvSpPr>
          <p:nvPr>
            <p:ph type="body" idx="1"/>
          </p:nvPr>
        </p:nvSpPr>
        <p:spPr>
          <a:xfrm>
            <a:off x="609600" y="2819400"/>
            <a:ext cx="4648200" cy="3733800"/>
          </a:xfrm>
        </p:spPr>
        <p:txBody>
          <a:bodyPr>
            <a:noAutofit/>
          </a:bodyPr>
          <a:lstStyle/>
          <a:p>
            <a:pPr>
              <a:buClr>
                <a:schemeClr val="tx1"/>
              </a:buClr>
              <a:buFont typeface="Wingdings" pitchFamily="2" charset="2"/>
              <a:buChar char="Ø"/>
            </a:pPr>
            <a:r>
              <a:rPr lang="es-ES" sz="2400" dirty="0" smtClean="0">
                <a:solidFill>
                  <a:schemeClr val="bg1"/>
                </a:solidFill>
              </a:rPr>
              <a:t> </a:t>
            </a:r>
            <a:r>
              <a:rPr lang="es-ES" sz="2400" dirty="0" smtClean="0">
                <a:solidFill>
                  <a:schemeClr val="bg1"/>
                </a:solidFill>
                <a:latin typeface="Arial" pitchFamily="34" charset="0"/>
                <a:cs typeface="Arial" pitchFamily="34" charset="0"/>
              </a:rPr>
              <a:t>Son aquellas que pueden tomar un número infinito entre 2 límites.</a:t>
            </a:r>
          </a:p>
          <a:p>
            <a:pPr>
              <a:buFont typeface="Wingdings" pitchFamily="2" charset="2"/>
              <a:buChar char="Ø"/>
            </a:pPr>
            <a:endParaRPr lang="es-ES" sz="2400"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 sz="2400" dirty="0" smtClean="0">
                <a:solidFill>
                  <a:schemeClr val="bg1"/>
                </a:solidFill>
                <a:latin typeface="Arial" pitchFamily="34" charset="0"/>
                <a:cs typeface="Arial" pitchFamily="34" charset="0"/>
              </a:rPr>
              <a:t> La mayoría de los fenómenos naturales presentan una señal de tipo analógica.</a:t>
            </a:r>
            <a:endParaRPr lang="es-ES" sz="2400" dirty="0">
              <a:solidFill>
                <a:schemeClr val="bg1"/>
              </a:solidFill>
              <a:latin typeface="Arial" pitchFamily="34" charset="0"/>
              <a:cs typeface="Arial" pitchFamily="34" charset="0"/>
            </a:endParaRPr>
          </a:p>
        </p:txBody>
      </p:sp>
      <p:pic>
        <p:nvPicPr>
          <p:cNvPr id="4" name="Picture 5" descr="Cuantificaciones%20digitales"/>
          <p:cNvPicPr>
            <a:picLocks noChangeAspect="1" noChangeArrowheads="1"/>
          </p:cNvPicPr>
          <p:nvPr/>
        </p:nvPicPr>
        <p:blipFill>
          <a:blip r:embed="rId2" cstate="print"/>
          <a:srcRect/>
          <a:stretch>
            <a:fillRect/>
          </a:stretch>
        </p:blipFill>
        <p:spPr bwMode="auto">
          <a:xfrm>
            <a:off x="5562600" y="3352800"/>
            <a:ext cx="3313112" cy="23495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457200"/>
            <a:ext cx="7772400" cy="1362456"/>
          </a:xfrm>
        </p:spPr>
        <p:txBody>
          <a:bodyPr/>
          <a:lstStyle/>
          <a:p>
            <a:r>
              <a:rPr lang="es-ES" dirty="0" smtClean="0">
                <a:solidFill>
                  <a:srgbClr val="FFCC00"/>
                </a:solidFill>
              </a:rPr>
              <a:t>Video para Soldar</a:t>
            </a:r>
            <a:endParaRPr lang="es-ES" dirty="0"/>
          </a:p>
        </p:txBody>
      </p:sp>
      <p:pic>
        <p:nvPicPr>
          <p:cNvPr id="4" name="CIMG8812.wmv">
            <a:hlinkClick r:id="" action="ppaction://media"/>
          </p:cNvPr>
          <p:cNvPicPr>
            <a:picLocks noRot="1" noChangeAspect="1"/>
          </p:cNvPicPr>
          <p:nvPr>
            <a:videoFile r:link="rId1"/>
          </p:nvPr>
        </p:nvPicPr>
        <p:blipFill>
          <a:blip r:embed="rId3"/>
          <a:stretch>
            <a:fillRect/>
          </a:stretch>
        </p:blipFill>
        <p:spPr>
          <a:xfrm>
            <a:off x="1524000" y="1905000"/>
            <a:ext cx="6096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685800"/>
            <a:ext cx="7772400" cy="1362456"/>
          </a:xfrm>
        </p:spPr>
        <p:txBody>
          <a:bodyPr/>
          <a:lstStyle/>
          <a:p>
            <a:r>
              <a:rPr lang="es-ES" dirty="0" smtClean="0">
                <a:solidFill>
                  <a:srgbClr val="FFCC00"/>
                </a:solidFill>
              </a:rPr>
              <a:t>Soldar: práctica</a:t>
            </a:r>
            <a:endParaRPr lang="es-ES" dirty="0">
              <a:solidFill>
                <a:srgbClr val="FFCC00"/>
              </a:solidFill>
            </a:endParaRPr>
          </a:p>
        </p:txBody>
      </p:sp>
      <p:pic>
        <p:nvPicPr>
          <p:cNvPr id="3074" name="Picture 2" descr="F:\05112011118.JPG"/>
          <p:cNvPicPr>
            <a:picLocks noChangeAspect="1" noChangeArrowheads="1"/>
          </p:cNvPicPr>
          <p:nvPr/>
        </p:nvPicPr>
        <p:blipFill>
          <a:blip r:embed="rId2" cstate="print"/>
          <a:srcRect/>
          <a:stretch>
            <a:fillRect/>
          </a:stretch>
        </p:blipFill>
        <p:spPr bwMode="auto">
          <a:xfrm rot="16200000">
            <a:off x="222250" y="2749550"/>
            <a:ext cx="4318000" cy="3238500"/>
          </a:xfrm>
          <a:prstGeom prst="rect">
            <a:avLst/>
          </a:prstGeom>
          <a:noFill/>
        </p:spPr>
      </p:pic>
      <p:pic>
        <p:nvPicPr>
          <p:cNvPr id="3075" name="Picture 3" descr="F:\05112011119.JPG"/>
          <p:cNvPicPr>
            <a:picLocks noChangeAspect="1" noChangeArrowheads="1"/>
          </p:cNvPicPr>
          <p:nvPr/>
        </p:nvPicPr>
        <p:blipFill>
          <a:blip r:embed="rId3" cstate="print"/>
          <a:srcRect/>
          <a:stretch>
            <a:fillRect/>
          </a:stretch>
        </p:blipFill>
        <p:spPr bwMode="auto">
          <a:xfrm rot="16200000">
            <a:off x="3895725" y="2752725"/>
            <a:ext cx="4343400" cy="32575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Referencia</a:t>
            </a:r>
            <a:br>
              <a:rPr lang="es-CR" dirty="0" smtClean="0"/>
            </a:br>
            <a:r>
              <a:rPr lang="es-CR" dirty="0" smtClean="0"/>
              <a:t> </a:t>
            </a:r>
            <a:endParaRPr lang="en-US" dirty="0"/>
          </a:p>
        </p:txBody>
      </p:sp>
      <p:sp>
        <p:nvSpPr>
          <p:cNvPr id="3" name="2 Marcador de texto"/>
          <p:cNvSpPr>
            <a:spLocks noGrp="1"/>
          </p:cNvSpPr>
          <p:nvPr>
            <p:ph type="body" idx="1"/>
          </p:nvPr>
        </p:nvSpPr>
        <p:spPr/>
        <p:txBody>
          <a:bodyPr>
            <a:normAutofit fontScale="25000" lnSpcReduction="20000"/>
          </a:bodyPr>
          <a:lstStyle/>
          <a:p>
            <a:r>
              <a:rPr lang="es-CR" sz="12800" dirty="0" smtClean="0"/>
              <a:t>Basado en la presentación para OCLE realizada por:</a:t>
            </a:r>
          </a:p>
          <a:p>
            <a:endParaRPr lang="es-ES" sz="12800" dirty="0" smtClean="0">
              <a:solidFill>
                <a:schemeClr val="bg1"/>
              </a:solidFill>
              <a:cs typeface="Arial" pitchFamily="34" charset="0"/>
            </a:endParaRPr>
          </a:p>
          <a:p>
            <a:endParaRPr lang="es-ES" sz="12800" dirty="0" smtClean="0">
              <a:solidFill>
                <a:schemeClr val="bg1"/>
              </a:solidFill>
              <a:cs typeface="Arial" pitchFamily="34" charset="0"/>
            </a:endParaRPr>
          </a:p>
          <a:p>
            <a:r>
              <a:rPr lang="es-ES" sz="12800" dirty="0" smtClean="0">
                <a:solidFill>
                  <a:schemeClr val="bg1"/>
                </a:solidFill>
                <a:cs typeface="Arial" pitchFamily="34" charset="0"/>
              </a:rPr>
              <a:t>Pablo Núñez M.</a:t>
            </a:r>
          </a:p>
          <a:p>
            <a:r>
              <a:rPr lang="es-ES" sz="12800" dirty="0" smtClean="0">
                <a:solidFill>
                  <a:schemeClr val="bg1"/>
                </a:solidFill>
                <a:cs typeface="Arial" pitchFamily="34" charset="0"/>
              </a:rPr>
              <a:t>Edgar Mendoza F</a:t>
            </a:r>
            <a:r>
              <a:rPr lang="es-ES" sz="12800" dirty="0" smtClean="0">
                <a:solidFill>
                  <a:schemeClr val="bg1"/>
                </a:solidFill>
                <a:cs typeface="Arial" pitchFamily="34" charset="0"/>
              </a:rPr>
              <a:t>.</a:t>
            </a:r>
          </a:p>
          <a:p>
            <a:r>
              <a:rPr lang="es-ES" sz="12800" dirty="0" smtClean="0">
                <a:solidFill>
                  <a:schemeClr val="bg1"/>
                </a:solidFill>
                <a:cs typeface="Arial" pitchFamily="34" charset="0"/>
              </a:rPr>
              <a:t>Milton Villegas Lemus </a:t>
            </a:r>
            <a:endParaRPr lang="es-ES" sz="12800" dirty="0" smtClean="0">
              <a:solidFill>
                <a:schemeClr val="bg1"/>
              </a:solidFill>
              <a:cs typeface="Arial" pitchFamily="34" charset="0"/>
            </a:endParaRPr>
          </a:p>
          <a:p>
            <a:endParaRPr lang="es-ES" sz="2400" dirty="0" smtClean="0">
              <a:solidFill>
                <a:schemeClr val="bg1"/>
              </a:solidFill>
              <a:cs typeface="Arial" pitchFamily="34"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685800"/>
            <a:ext cx="7772400" cy="1362456"/>
          </a:xfrm>
        </p:spPr>
        <p:txBody>
          <a:bodyPr/>
          <a:lstStyle/>
          <a:p>
            <a:pPr algn="ctr"/>
            <a:r>
              <a:rPr lang="es-ES" dirty="0" smtClean="0">
                <a:solidFill>
                  <a:srgbClr val="FFC000"/>
                </a:solidFill>
              </a:rPr>
              <a:t>Gracias </a:t>
            </a:r>
            <a:r>
              <a:rPr lang="es-ES" dirty="0" smtClean="0">
                <a:solidFill>
                  <a:srgbClr val="FFC000"/>
                </a:solidFill>
                <a:sym typeface="Wingdings" pitchFamily="2" charset="2"/>
              </a:rPr>
              <a:t></a:t>
            </a:r>
            <a:endParaRPr lang="es-ES" dirty="0">
              <a:solidFill>
                <a:srgbClr val="FFC000"/>
              </a:solidFill>
            </a:endParaRPr>
          </a:p>
        </p:txBody>
      </p:sp>
      <p:pic>
        <p:nvPicPr>
          <p:cNvPr id="4" name="Picture 2" descr="http://desenchufados.net/wp-content/uploads/2008/11/munecos-electronicos.jpg"/>
          <p:cNvPicPr>
            <a:picLocks noChangeAspect="1" noChangeArrowheads="1"/>
          </p:cNvPicPr>
          <p:nvPr/>
        </p:nvPicPr>
        <p:blipFill>
          <a:blip r:embed="rId2" cstate="print"/>
          <a:srcRect/>
          <a:stretch>
            <a:fillRect/>
          </a:stretch>
        </p:blipFill>
        <p:spPr bwMode="auto">
          <a:xfrm>
            <a:off x="1676400" y="2133600"/>
            <a:ext cx="5350524" cy="355274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14400"/>
            <a:ext cx="7772400" cy="1362456"/>
          </a:xfrm>
        </p:spPr>
        <p:txBody>
          <a:bodyPr/>
          <a:lstStyle/>
          <a:p>
            <a:r>
              <a:rPr lang="es-ES" dirty="0" smtClean="0">
                <a:solidFill>
                  <a:srgbClr val="FFCC00"/>
                </a:solidFill>
              </a:rPr>
              <a:t>Señales Digitales</a:t>
            </a:r>
            <a:endParaRPr lang="es-ES" dirty="0">
              <a:solidFill>
                <a:srgbClr val="FFCC00"/>
              </a:solidFill>
            </a:endParaRPr>
          </a:p>
        </p:txBody>
      </p:sp>
      <p:sp>
        <p:nvSpPr>
          <p:cNvPr id="3" name="2 Marcador de texto"/>
          <p:cNvSpPr>
            <a:spLocks noGrp="1"/>
          </p:cNvSpPr>
          <p:nvPr>
            <p:ph type="body" idx="1"/>
          </p:nvPr>
        </p:nvSpPr>
        <p:spPr>
          <a:xfrm>
            <a:off x="457200" y="2362200"/>
            <a:ext cx="8022336" cy="1295400"/>
          </a:xfrm>
        </p:spPr>
        <p:txBody>
          <a:bodyPr>
            <a:normAutofit/>
          </a:bodyPr>
          <a:lstStyle/>
          <a:p>
            <a:pPr>
              <a:buClr>
                <a:schemeClr val="tx1"/>
              </a:buClr>
              <a:buFont typeface="Wingdings" pitchFamily="2" charset="2"/>
              <a:buChar char="Ø"/>
            </a:pPr>
            <a:r>
              <a:rPr lang="es-ES" dirty="0" smtClean="0">
                <a:solidFill>
                  <a:schemeClr val="bg1"/>
                </a:solidFill>
              </a:rPr>
              <a:t> </a:t>
            </a:r>
            <a:r>
              <a:rPr lang="es-ES" dirty="0" smtClean="0">
                <a:solidFill>
                  <a:schemeClr val="bg1"/>
                </a:solidFill>
                <a:latin typeface="Arial" pitchFamily="34" charset="0"/>
                <a:cs typeface="Arial" pitchFamily="34" charset="0"/>
              </a:rPr>
              <a:t>También denominadas variables discretas, esto significa que toman valores finitos y se pueden representar fácilmente con valores binarios donde no existe un valores intermedios.</a:t>
            </a:r>
            <a:endParaRPr lang="es-ES" dirty="0">
              <a:solidFill>
                <a:schemeClr val="bg1"/>
              </a:solidFill>
              <a:latin typeface="Arial" pitchFamily="34" charset="0"/>
              <a:cs typeface="Arial" pitchFamily="34" charset="0"/>
            </a:endParaRPr>
          </a:p>
        </p:txBody>
      </p:sp>
      <p:pic>
        <p:nvPicPr>
          <p:cNvPr id="4" name="Picture 6" descr="indicador-digital-350464"/>
          <p:cNvPicPr>
            <a:picLocks noChangeAspect="1" noChangeArrowheads="1"/>
          </p:cNvPicPr>
          <p:nvPr/>
        </p:nvPicPr>
        <p:blipFill>
          <a:blip r:embed="rId2" cstate="print"/>
          <a:srcRect/>
          <a:stretch>
            <a:fillRect/>
          </a:stretch>
        </p:blipFill>
        <p:spPr bwMode="auto">
          <a:xfrm>
            <a:off x="2133600" y="3962400"/>
            <a:ext cx="4532313" cy="263366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28600"/>
            <a:ext cx="7772400" cy="1362456"/>
          </a:xfrm>
        </p:spPr>
        <p:txBody>
          <a:bodyPr/>
          <a:lstStyle/>
          <a:p>
            <a:r>
              <a:rPr lang="es-ES" dirty="0" smtClean="0">
                <a:solidFill>
                  <a:srgbClr val="FFCC00"/>
                </a:solidFill>
              </a:rPr>
              <a:t>Tensión</a:t>
            </a:r>
            <a:endParaRPr lang="es-ES" dirty="0">
              <a:solidFill>
                <a:srgbClr val="FFCC00"/>
              </a:solidFill>
            </a:endParaRPr>
          </a:p>
        </p:txBody>
      </p:sp>
      <p:sp>
        <p:nvSpPr>
          <p:cNvPr id="3" name="2 Marcador de texto"/>
          <p:cNvSpPr>
            <a:spLocks noGrp="1"/>
          </p:cNvSpPr>
          <p:nvPr>
            <p:ph type="body" idx="1"/>
          </p:nvPr>
        </p:nvSpPr>
        <p:spPr>
          <a:xfrm>
            <a:off x="609600" y="1676400"/>
            <a:ext cx="8022336" cy="2362200"/>
          </a:xfrm>
        </p:spPr>
        <p:txBody>
          <a:bodyPr>
            <a:normAutofit fontScale="77500" lnSpcReduction="20000"/>
          </a:bodyPr>
          <a:lstStyle/>
          <a:p>
            <a:pPr>
              <a:buClr>
                <a:schemeClr val="tx1"/>
              </a:buClr>
              <a:buFont typeface="Wingdings" pitchFamily="2" charset="2"/>
              <a:buChar char="Ø"/>
            </a:pPr>
            <a:r>
              <a:rPr lang="es-ES_tradnl" dirty="0" smtClean="0">
                <a:solidFill>
                  <a:schemeClr val="bg1"/>
                </a:solidFill>
                <a:latin typeface="Arial" pitchFamily="34" charset="0"/>
                <a:cs typeface="Arial" pitchFamily="34" charset="0"/>
              </a:rPr>
              <a:t> </a:t>
            </a:r>
            <a:r>
              <a:rPr lang="es-ES_tradnl" sz="2600" dirty="0" smtClean="0">
                <a:solidFill>
                  <a:schemeClr val="bg1"/>
                </a:solidFill>
                <a:latin typeface="Arial" pitchFamily="34" charset="0"/>
                <a:cs typeface="Arial" pitchFamily="34" charset="0"/>
              </a:rPr>
              <a:t>Es la diferencia de potencial eléctrico comúnmente o mal llamada “voltaje”.</a:t>
            </a:r>
          </a:p>
          <a:p>
            <a:pPr>
              <a:buClr>
                <a:schemeClr val="tx1"/>
              </a:buClr>
              <a:buFont typeface="Wingdings" pitchFamily="2" charset="2"/>
              <a:buChar char="Ø"/>
            </a:pPr>
            <a:endParaRPr lang="es-ES_tradnl" sz="2600"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_tradnl" sz="2600" dirty="0" smtClean="0">
                <a:solidFill>
                  <a:schemeClr val="bg1"/>
                </a:solidFill>
                <a:latin typeface="Arial" pitchFamily="34" charset="0"/>
                <a:cs typeface="Arial" pitchFamily="34" charset="0"/>
              </a:rPr>
              <a:t>Si es necesario un joule para mover un coulomb entre 2 puntos entonces existe una diferencia de potencial de 1 voltio. </a:t>
            </a:r>
          </a:p>
          <a:p>
            <a:pPr>
              <a:buFont typeface="Wingdings" pitchFamily="2" charset="2"/>
              <a:buChar char="Ø"/>
            </a:pPr>
            <a:endParaRPr lang="es-ES_tradnl" sz="2600" dirty="0" smtClean="0">
              <a:solidFill>
                <a:schemeClr val="bg1"/>
              </a:solidFill>
              <a:latin typeface="Arial" pitchFamily="34" charset="0"/>
              <a:cs typeface="Arial" pitchFamily="34" charset="0"/>
            </a:endParaRPr>
          </a:p>
          <a:p>
            <a:pPr>
              <a:buClr>
                <a:schemeClr val="tx1"/>
              </a:buClr>
              <a:buFont typeface="Wingdings" pitchFamily="2" charset="2"/>
              <a:buChar char="Ø"/>
            </a:pPr>
            <a:r>
              <a:rPr lang="es-ES_tradnl" sz="2600" dirty="0" smtClean="0">
                <a:solidFill>
                  <a:schemeClr val="bg1"/>
                </a:solidFill>
                <a:latin typeface="Arial" pitchFamily="34" charset="0"/>
                <a:cs typeface="Arial" pitchFamily="34" charset="0"/>
              </a:rPr>
              <a:t> La tensión se mide en voltios (V) y para medirlo se utiliza un </a:t>
            </a:r>
            <a:r>
              <a:rPr lang="es-ES_tradnl" sz="2600" dirty="0" err="1" smtClean="0">
                <a:solidFill>
                  <a:schemeClr val="bg1"/>
                </a:solidFill>
                <a:latin typeface="Arial" pitchFamily="34" charset="0"/>
                <a:cs typeface="Arial" pitchFamily="34" charset="0"/>
              </a:rPr>
              <a:t>multímetro</a:t>
            </a:r>
            <a:r>
              <a:rPr lang="es-ES_tradnl" sz="2600" dirty="0" smtClean="0">
                <a:solidFill>
                  <a:schemeClr val="bg1"/>
                </a:solidFill>
                <a:latin typeface="Arial" pitchFamily="34" charset="0"/>
                <a:cs typeface="Arial" pitchFamily="34" charset="0"/>
              </a:rPr>
              <a:t> (DCV).</a:t>
            </a:r>
          </a:p>
          <a:p>
            <a:endParaRPr lang="es-ES" dirty="0"/>
          </a:p>
        </p:txBody>
      </p:sp>
      <p:pic>
        <p:nvPicPr>
          <p:cNvPr id="13314" name="Picture 2" descr="http://t1.gstatic.com/images?q=tbn:ANd9GcSWzLU46WTizsCdhUxvTRh1ekfxeQtN5U1s4wfJVO9f0B-g7RYNDA"/>
          <p:cNvPicPr>
            <a:picLocks noChangeAspect="1" noChangeArrowheads="1"/>
          </p:cNvPicPr>
          <p:nvPr/>
        </p:nvPicPr>
        <p:blipFill>
          <a:blip r:embed="rId2" cstate="print"/>
          <a:srcRect/>
          <a:stretch>
            <a:fillRect/>
          </a:stretch>
        </p:blipFill>
        <p:spPr bwMode="auto">
          <a:xfrm>
            <a:off x="5257800" y="3810000"/>
            <a:ext cx="2669309" cy="2590800"/>
          </a:xfrm>
          <a:prstGeom prst="rect">
            <a:avLst/>
          </a:prstGeom>
          <a:ln>
            <a:noFill/>
          </a:ln>
          <a:effectLst>
            <a:outerShdw blurRad="190500" algn="tl" rotWithShape="0">
              <a:srgbClr val="000000">
                <a:alpha val="70000"/>
              </a:srgbClr>
            </a:outerShdw>
          </a:effectLst>
        </p:spPr>
      </p:pic>
      <p:sp>
        <p:nvSpPr>
          <p:cNvPr id="13316" name="AutoShape 4" descr="data:image/jpg;base64,/9j/4AAQSkZJRgABAQAAAQABAAD/2wCEAAkGBhQQEBUUEBQUFRUUEhQUFRcVGBQXFRAZFRgXFBUVFBcXHSYeFxkjGRQUHzAgIycpLCwtFR4xNTAqNSYsLCkBCQoKDgwOGg8PFCkkHCApKSwpKSw1LDUpKS4pKSkxKiopNSkpNSwsNSosLDAsKSksNS81KSwpLCkpKSksLCwwLP/AABEIALAAsAMBIgACEQEDEQH/xAAcAAEAAgMBAQEAAAAAAAAAAAAABwgEBQYDAQL/xABKEAABAwIDAgUPCQcDBQAAAAABAAIDBBEFEiEGMQcTIkF0MjQ1QlFSYXFyc4GxsrPRFRYXIzORkpPBFCQlU4Kh8FRi4UNEg6LS/8QAGgEBAQEAAwEAAAAAAAAAAAAAAAECAwQFBv/EACQRAQEAAgEEAQQDAAAAAAAAAAABAhESAwQhMVEyQXHwBSJh/9oADAMBAAIRAxEAPwCcERFAREQEREBfCV9WLXlpie0uDczXC5NrXBG/mQedXjcEX2krG+Mi/wBy+Q47C8XY8OB7258HMozYGPd+8AOc3k5h3BoNQd1ltaGZgD2wuDLMuS83BAOgA7t1rSbduMch1HGMBAuQTYgDeTfmWax4IuDcEXBG4qIayomc64AcbEXLBuO8aqQ8DxmNtPEJpoRIIwHAPYLEc1gdNLKaNt6vy+QDeQPGbLC+Xqf+fD+Yz4riK+Zs1S4kiRvHSZdczeS2PLl5rXJ3Jo2kH9pb3zfvC9AVFVfUkRS5bARvGUb+qJab336Ls9lcbjNNE2SWMSZepLmh1rm3J32TRt0aLzjmDtxBXoooiIgIiICIiAiIgIiIMLFyRC8g20HrF1FHC1snUVrYn0b3SlpdmjzAaOA1aCRfdb0qV8Z+wf5K4qkb9dD5mQ/+pPwW56cWV/s4bZylq4II4Z6GrJbdr3MDXBzRqywvoRrqughkcw3bR1xuLG8Q5I5rWKlSnP1bT/tb6gvN0h7qjdqGqyevObi6CqN2uAu1rbEggG5JOhN/Qo5PBtif+jn+7/lWmkqMou51h3SQB95Wun2rpmdVUxD+tv8Ah3JbIuPLL1Fd8J2Br4pM02HSyttbKdLeHfr6VIuEVdXC0D5MqRlvl5MZy3FjblbtBpu0Uk0+PwyfZzRu8Tx8VlOqDpra+4d3xIl3PcR3NXyvBz4VUm7sxs0DMfDy91+ZafaPD566Hi24JIJbODKiWRjHQ3uc12m7gCb5SbKWnTHun71zG01S4gDM61+6VdM3JscEiNPFBx9mFsMMbtQeWGtaQLb9eddSFxWLfZUv9PrYu1TIwERFhyCIiAiIgIiICIiDAxyQNp3lxAFt53akALkKVn10PmZPYK2vCh2HrPMH1hVekxGWEsMUkjDxY1Y9w379xWp6YuO7tcOAfVt8hvqC47bna80YEcQHGvaXXOoibuDrc5J3X00KrqNtq/mrar86T4rPwfal8jyKuV8hNsr5HueRbc27joN/3rj6tymF4vQ/j8Oln3GM630/um+xTG5ZXF85LwHWL5Ht1JNrMbe99+lhoFvqjEKXD6SCaaITPqWueLnktY0gWaAdXHuncuVxCa7HshaHPe0sdoCLO3knmItcHeLLrtkqJlXSwUtZC+U0xPFyxkN4pr97XudpZdXHjdW+3v8Ac3uMOWGGr0553PEk+P8AdfDiMUx5lTLanjdTxu1HGHNbwBwA0uuo2b2jnoyDHIZBYBzZCXNcBzNvqzn3c9jqsnbSrZNIyOmIENOxsbOdrg3UkeDf/dc9PNHCC91h6z4AsZZ+dYO323a8ulz7vzLPeX2iecLxJtVAyaMENeL2O9pGjmnwg3C0W0w3eNV6k2sqQ48TPNGwkkMZI5rRfwA2XhJtLVO6qpnPjkef1Xo4715fD9Xp4zO8L434/CyeMvDYaYuIA5Op052f56V26pthNY99VDne9318XVOce3b3SrkpldpjNCIiy0IiICIiAiIgIiIOW4T+w9Z0d36Kq1d2nkBWq4Tuw9Z0d36Kqld2nmwtQYyIiIy6XFpYuoeQBzbx9y2kW29S1pa1wyutmAvZ1u6AbLM4LaCOfFYI5mNkY7PmY4Xa7kOIuPGpgOyOCVNXJSinYJ4Rd7GcazKNNbg2PVBZuGN+zsY931sJxmd18IKl2omcN4b4gtdPUuebvcXHwqacX4L8Kko6iponvdxMUpGSTMwPjaXZXXHiUIBJhjj6idTuur1vrzt/L6iItOBnYH11B5+L22q5ypjgXXUHn4fbarnKUgiIooiIgIiICIiAiIg5fhO7D1vR3foqqV3aebCtZwm9h63o7/0VU67tPNhagxkRERuNkZqplZEaAF1QCeLADTfknNo7TddSbgOzuOx10laYYONmZkk417GttydcrToeSNyi/ZbE56arilpGZ5mElrcpfm0IcMo1Ol1MOH8M7JBxWJU09O4ixfFxlhfnFrPZ6LolfrD9lq/D8Lro5RSujkjqJXFrpjI0uYbhoy5ToO6oHCm3aHZ+CrpJp6DFZ3tZDJI6F0xkBDWlxYWkh4uNNQVCSAiIgzsC66g8/D7bVc5UxwLrqDz8PttVzlKsERFFEREBERAREQEREHM8JY/hFb0Z6qnXbmeQFa3hK7EVvRpPUqpV3aeQFqDFRERHX8Eh/jNL5T/YcpyodtOPxafD3Q/YsL+MLs2e2TQsLdOr7vMq77G1tPDWwvrBmgBOcAE3BaQNGm+8jcpu2fw7Bqx0k1CZGOjZ9a+OSeJzGnXlEnUcn+yJY/clfSYjhldPFSsjdDHURkujjDszWE5g5nMq6qwEuy1KzDqx+G1sxi4qd72Mljkje7iySHXbfUb9b6qv6EEREGdgPXcHSIfeNVzlTHAeu4OkQ+8arnKVRERRRERAREQEREBERBzXCT2IrejSepVSru082Fa7hI7E1vRpPUqo13aeQFqDFRERl0vBtf5Up7R8acziIzlGc5HaXfyR6VO02MTU7fqsHl5bhxgiNLlLdzj9WeVpuuACoO4LpwzF6Vzr2D3E6E25DuYalS5g3CKZcbqKd08P7I2MuiJytu4BlhnNr6l2iFeO0W0NNSYdUw0tDUxGaOS7f2eRjGl7S10kjzdoAHcPMq/qxGHbXvxHCMRdLxbXRsqogGEjM1sZs4gnf4Qq7hCCIiDPwDrun6RD7xquaqZbP9eU/SIfeNVzVK0IiKAiIgIiICIiAiIg5vhH7E1vRpPUqo13aeQFa/hFH8Jreiy+pVRrxozyAtQYiIiI2WzWMyUdXFPA0OkjddrSCQ7Qi1hrzqwm0lJRVMFM+vo3SOqGMu6GJ7pIXOY15zGPlgcq1zfcoP4NS/5VpeKyh/GHLnzZb5D1WXX7lOmLMxv/ALd+Hjf2soPoz37v9kSuD2q4E2wwSVFDUODGRPkdHKCHFrQXEBw13A6OCiFS5tRBtFxMxncDDxb+M4ow5cmXl6DW1rqI0IIiINhs915T9Ih941XMVNNnOvKfpMHvGq5alUREUUREQEREBERAREQc5wij+E1vRZfZVUa7dH5AVr+ETsTW9Fl9kqqFb1MfkBWDEREVRudjcYbR19PO++SOUF1t+UjKSPEDf0KdcYwZuIy/tNDiskIexoyxPaWHLuOXMC090EKBtlqWCWshZVuyQOfaR18uUWOt+bWyl3DOCLCZ3gwVT5gNS1k0TiefXKMwRK3uIU01DhNaMQrBUZ4pGxPcMpGaMsaz/c4uKrgp121q8Pwqnkp20kxkkifHHI5jntDnsLQ4Syki4v2uqgpEgiIitjs317TdJg941XLVNdmB+/U3SYPeNVylK0IiKAiIgIiICIiAiIg57hD7FVvRZfZKqfWjkx+R8FcfFYw6CQOAILHAgi4II1BHOomn4NqGaWDNCW52vJDHuaNA46Dm1HMtSM3LV0gZFYz6BsNcxrrTtu1p0k7oB52rw+gvDh/qD45B/wDKFsiB8EqY46iN87c8bXgvba+YeI77Gxtz2WftFjMbqzjqEGEANsW8glwHKe0N6m/c8HhU2DgTwwdpMf8Ayn4L9fQvhn8uX81yqcojql4YZZaOWlxCMTh8L2Mls3O1xaQxz2nR1jbUWI8KjlWK+hjDP5Uv5rk+hjDP5Un5rkTlFdkVh3cDWGD/AKUn5rlpsU4M6CIjJE7n3yPP6ovKIl2VH7/S9Kg941XIUax7I0lI+lNPTxsc4sJda7jymc7r29CkpSrjdiIiy0IiICIiAiIgIiIMfEB9U/yHepcNTTAy09uYPb6bP0UgOFxYrWv2dgLg7iwHNOYWJFj/AIVqVjLHd2ft7GQR5nAXjb6gte/GI++WXLstA61w/QWHLdoAvP5nU/eu/G5NpljaxDi8ffL58rx98s35nU/eu/G5PmfT9678blds8KwflePvk+WI++Wd8z6fvXfjd8V9+aFN3jvxO+KbXhWsfi8fdXPYxVtduK7T5oU3eH8Tvivh2OpeeMn+p3xTZwrRYhUgy0jRvGS/3tK7hYcOEQsdmEbc3MSLkeIncsxS3beM0IiLLQiIg//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3318" name="AutoShape 6" descr="data:image/jpg;base64,/9j/4AAQSkZJRgABAQAAAQABAAD/2wCEAAkGBhQQEBUUEBQUFRUUEhQUFRcVGBQXFRAZFRgXFBUVFBcXHSYeFxkjGRQUHzAgIycpLCwtFR4xNTAqNSYsLCkBCQoKDgwOGg8PFCkkHCApKSwpKSw1LDUpKS4pKSkxKiopNSkpNSwsNSosLDAsKSksNS81KSwpLCkpKSksLCwwLP/AABEIALAAsAMBIgACEQEDEQH/xAAcAAEAAgMBAQEAAAAAAAAAAAAABwgEBQYDAQL/xABKEAABAwIDAgUPCQcDBQAAAAABAAIDBBEFEiEGMQcTIkF0MjQ1QlFSYXFyc4GxsrPRFRYXIzORkpPBFCQlU4Kh8FRi4UNEg6LS/8QAGgEBAQEAAwEAAAAAAAAAAAAAAAECAwQFBv/EACQRAQEAAgEEAQQDAAAAAAAAAAABAhESAwQhMVEyQXHwBSJh/9oADAMBAAIRAxEAPwCcERFAREQEREBfCV9WLXlpie0uDczXC5NrXBG/mQedXjcEX2krG+Mi/wBy+Q47C8XY8OB7258HMozYGPd+8AOc3k5h3BoNQd1ltaGZgD2wuDLMuS83BAOgA7t1rSbduMch1HGMBAuQTYgDeTfmWax4IuDcEXBG4qIayomc64AcbEXLBuO8aqQ8DxmNtPEJpoRIIwHAPYLEc1gdNLKaNt6vy+QDeQPGbLC+Xqf+fD+Yz4riK+Zs1S4kiRvHSZdczeS2PLl5rXJ3Jo2kH9pb3zfvC9AVFVfUkRS5bARvGUb+qJab336Ls9lcbjNNE2SWMSZepLmh1rm3J32TRt0aLzjmDtxBXoooiIgIiICIiAiIgIiIMLFyRC8g20HrF1FHC1snUVrYn0b3SlpdmjzAaOA1aCRfdb0qV8Z+wf5K4qkb9dD5mQ/+pPwW56cWV/s4bZylq4II4Z6GrJbdr3MDXBzRqywvoRrqughkcw3bR1xuLG8Q5I5rWKlSnP1bT/tb6gvN0h7qjdqGqyevObi6CqN2uAu1rbEggG5JOhN/Qo5PBtif+jn+7/lWmkqMou51h3SQB95Wun2rpmdVUxD+tv8Ah3JbIuPLL1Fd8J2Br4pM02HSyttbKdLeHfr6VIuEVdXC0D5MqRlvl5MZy3FjblbtBpu0Uk0+PwyfZzRu8Tx8VlOqDpra+4d3xIl3PcR3NXyvBz4VUm7sxs0DMfDy91+ZafaPD566Hi24JIJbODKiWRjHQ3uc12m7gCb5SbKWnTHun71zG01S4gDM61+6VdM3JscEiNPFBx9mFsMMbtQeWGtaQLb9eddSFxWLfZUv9PrYu1TIwERFhyCIiAiIgIiICIiDAxyQNp3lxAFt53akALkKVn10PmZPYK2vCh2HrPMH1hVekxGWEsMUkjDxY1Y9w379xWp6YuO7tcOAfVt8hvqC47bna80YEcQHGvaXXOoibuDrc5J3X00KrqNtq/mrar86T4rPwfal8jyKuV8hNsr5HueRbc27joN/3rj6tymF4vQ/j8Oln3GM630/um+xTG5ZXF85LwHWL5Ht1JNrMbe99+lhoFvqjEKXD6SCaaITPqWueLnktY0gWaAdXHuncuVxCa7HshaHPe0sdoCLO3knmItcHeLLrtkqJlXSwUtZC+U0xPFyxkN4pr97XudpZdXHjdW+3v8Ac3uMOWGGr0553PEk+P8AdfDiMUx5lTLanjdTxu1HGHNbwBwA0uuo2b2jnoyDHIZBYBzZCXNcBzNvqzn3c9jqsnbSrZNIyOmIENOxsbOdrg3UkeDf/dc9PNHCC91h6z4AsZZ+dYO323a8ulz7vzLPeX2iecLxJtVAyaMENeL2O9pGjmnwg3C0W0w3eNV6k2sqQ48TPNGwkkMZI5rRfwA2XhJtLVO6qpnPjkef1Xo4715fD9Xp4zO8L434/CyeMvDYaYuIA5Op052f56V26pthNY99VDne9318XVOce3b3SrkpldpjNCIiy0IiICIiAiIgIiIOW4T+w9Z0d36Kq1d2nkBWq4Tuw9Z0d36Kqld2nmwtQYyIiIy6XFpYuoeQBzbx9y2kW29S1pa1wyutmAvZ1u6AbLM4LaCOfFYI5mNkY7PmY4Xa7kOIuPGpgOyOCVNXJSinYJ4Rd7GcazKNNbg2PVBZuGN+zsY931sJxmd18IKl2omcN4b4gtdPUuebvcXHwqacX4L8Kko6iponvdxMUpGSTMwPjaXZXXHiUIBJhjj6idTuur1vrzt/L6iItOBnYH11B5+L22q5ypjgXXUHn4fbarnKUgiIooiIgIiICIiAiIg5fhO7D1vR3foqqV3aebCtZwm9h63o7/0VU67tPNhagxkRERuNkZqplZEaAF1QCeLADTfknNo7TddSbgOzuOx10laYYONmZkk417GttydcrToeSNyi/ZbE56arilpGZ5mElrcpfm0IcMo1Ol1MOH8M7JBxWJU09O4ixfFxlhfnFrPZ6LolfrD9lq/D8Lro5RSujkjqJXFrpjI0uYbhoy5ToO6oHCm3aHZ+CrpJp6DFZ3tZDJI6F0xkBDWlxYWkh4uNNQVCSAiIgzsC66g8/D7bVc5UxwLrqDz8PttVzlKsERFFEREBERAREQEREHM8JY/hFb0Z6qnXbmeQFa3hK7EVvRpPUqpV3aeQFqDFRERHX8Eh/jNL5T/YcpyodtOPxafD3Q/YsL+MLs2e2TQsLdOr7vMq77G1tPDWwvrBmgBOcAE3BaQNGm+8jcpu2fw7Bqx0k1CZGOjZ9a+OSeJzGnXlEnUcn+yJY/clfSYjhldPFSsjdDHURkujjDszWE5g5nMq6qwEuy1KzDqx+G1sxi4qd72Mljkje7iySHXbfUb9b6qv6EEREGdgPXcHSIfeNVzlTHAeu4OkQ+8arnKVRERRRERAREQEREBERBzXCT2IrejSepVSru082Fa7hI7E1vRpPUqo13aeQFqDFRERl0vBtf5Up7R8acziIzlGc5HaXfyR6VO02MTU7fqsHl5bhxgiNLlLdzj9WeVpuuACoO4LpwzF6Vzr2D3E6E25DuYalS5g3CKZcbqKd08P7I2MuiJytu4BlhnNr6l2iFeO0W0NNSYdUw0tDUxGaOS7f2eRjGl7S10kjzdoAHcPMq/qxGHbXvxHCMRdLxbXRsqogGEjM1sZs4gnf4Qq7hCCIiDPwDrun6RD7xquaqZbP9eU/SIfeNVzVK0IiKAiIgIiICIiAiIg5vhH7E1vRpPUqo13aeQFa/hFH8Jreiy+pVRrxozyAtQYiIiI2WzWMyUdXFPA0OkjddrSCQ7Qi1hrzqwm0lJRVMFM+vo3SOqGMu6GJ7pIXOY15zGPlgcq1zfcoP4NS/5VpeKyh/GHLnzZb5D1WXX7lOmLMxv/ALd+Hjf2soPoz37v9kSuD2q4E2wwSVFDUODGRPkdHKCHFrQXEBw13A6OCiFS5tRBtFxMxncDDxb+M4ow5cmXl6DW1rqI0IIiINhs915T9Ih941XMVNNnOvKfpMHvGq5alUREUUREQEREBERAREQc5wij+E1vRZfZVUa7dH5AVr+ETsTW9Fl9kqqFb1MfkBWDEREVRudjcYbR19PO++SOUF1t+UjKSPEDf0KdcYwZuIy/tNDiskIexoyxPaWHLuOXMC090EKBtlqWCWshZVuyQOfaR18uUWOt+bWyl3DOCLCZ3gwVT5gNS1k0TiefXKMwRK3uIU01DhNaMQrBUZ4pGxPcMpGaMsaz/c4uKrgp121q8Pwqnkp20kxkkifHHI5jntDnsLQ4Syki4v2uqgpEgiIitjs317TdJg941XLVNdmB+/U3SYPeNVylK0IiKAiIgIiICIiAiIg57hD7FVvRZfZKqfWjkx+R8FcfFYw6CQOAILHAgi4II1BHOomn4NqGaWDNCW52vJDHuaNA46Dm1HMtSM3LV0gZFYz6BsNcxrrTtu1p0k7oB52rw+gvDh/qD45B/wDKFsiB8EqY46iN87c8bXgvba+YeI77Gxtz2WftFjMbqzjqEGEANsW8glwHKe0N6m/c8HhU2DgTwwdpMf8Ayn4L9fQvhn8uX81yqcojql4YZZaOWlxCMTh8L2Mls3O1xaQxz2nR1jbUWI8KjlWK+hjDP5Uv5rk+hjDP5Un5rkTlFdkVh3cDWGD/AKUn5rlpsU4M6CIjJE7n3yPP6ovKIl2VH7/S9Kg941XIUax7I0lI+lNPTxsc4sJda7jymc7r29CkpSrjdiIiy0IiICIiAiIgIiIMfEB9U/yHepcNTTAy09uYPb6bP0UgOFxYrWv2dgLg7iwHNOYWJFj/AIVqVjLHd2ft7GQR5nAXjb6gte/GI++WXLstA61w/QWHLdoAvP5nU/eu/G5NpljaxDi8ffL58rx98s35nU/eu/G5PmfT9678blds8KwflePvk+WI++Wd8z6fvXfjd8V9+aFN3jvxO+KbXhWsfi8fdXPYxVtduK7T5oU3eH8Tvivh2OpeeMn+p3xTZwrRYhUgy0jRvGS/3tK7hYcOEQsdmEbc3MSLkeIncsxS3beM0IiLLQiIg//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3320" name="Picture 8" descr="http://www.distribuidoraheinrich.cl/wp-content/uploads/2010/01/9-Volts.gif"/>
          <p:cNvPicPr>
            <a:picLocks noChangeAspect="1" noChangeArrowheads="1"/>
          </p:cNvPicPr>
          <p:nvPr/>
        </p:nvPicPr>
        <p:blipFill>
          <a:blip r:embed="rId3" cstate="print"/>
          <a:srcRect/>
          <a:stretch>
            <a:fillRect/>
          </a:stretch>
        </p:blipFill>
        <p:spPr bwMode="auto">
          <a:xfrm>
            <a:off x="1295400" y="4267200"/>
            <a:ext cx="2095500" cy="2095501"/>
          </a:xfrm>
          <a:prstGeom prst="rect">
            <a:avLst/>
          </a:prstGeom>
          <a:ln>
            <a:noFill/>
          </a:ln>
          <a:effectLst>
            <a:outerShdw blurRad="190500" algn="tl" rotWithShape="0">
              <a:srgbClr val="000000">
                <a:alpha val="70000"/>
              </a:srgbClr>
            </a:outerShdw>
          </a:effectLst>
          <a:scene3d>
            <a:camera prst="orthographicFront">
              <a:rot lat="573761" lon="601281" rev="182055"/>
            </a:camera>
            <a:lightRig rig="threePt" dir="t"/>
          </a:scene3d>
        </p:spPr>
      </p:pic>
      <p:sp>
        <p:nvSpPr>
          <p:cNvPr id="10" name="Text Box 8"/>
          <p:cNvSpPr txBox="1">
            <a:spLocks noChangeArrowheads="1"/>
          </p:cNvSpPr>
          <p:nvPr/>
        </p:nvSpPr>
        <p:spPr bwMode="auto">
          <a:xfrm>
            <a:off x="838200" y="6400800"/>
            <a:ext cx="6934200" cy="276999"/>
          </a:xfrm>
          <a:prstGeom prst="rect">
            <a:avLst/>
          </a:prstGeom>
          <a:noFill/>
          <a:ln w="9525">
            <a:noFill/>
            <a:miter lim="800000"/>
            <a:headEnd/>
            <a:tailEnd/>
          </a:ln>
        </p:spPr>
        <p:txBody>
          <a:bodyPr wrap="square">
            <a:spAutoFit/>
          </a:bodyPr>
          <a:lstStyle/>
          <a:p>
            <a:pPr>
              <a:spcBef>
                <a:spcPct val="50000"/>
              </a:spcBef>
            </a:pPr>
            <a:r>
              <a:rPr lang="es-MX" sz="1200" dirty="0">
                <a:solidFill>
                  <a:schemeClr val="bg1"/>
                </a:solidFill>
                <a:latin typeface="Arial Unicode MS" pitchFamily="34" charset="-128"/>
                <a:ea typeface="Arial Unicode MS" pitchFamily="34" charset="-128"/>
                <a:cs typeface="Arial Unicode MS" pitchFamily="34" charset="-128"/>
              </a:rPr>
              <a:t>Robert L. </a:t>
            </a:r>
            <a:r>
              <a:rPr lang="es-MX" sz="1200" dirty="0" err="1">
                <a:solidFill>
                  <a:schemeClr val="bg1"/>
                </a:solidFill>
                <a:latin typeface="Arial Unicode MS" pitchFamily="34" charset="-128"/>
                <a:ea typeface="Arial Unicode MS" pitchFamily="34" charset="-128"/>
                <a:cs typeface="Arial Unicode MS" pitchFamily="34" charset="-128"/>
              </a:rPr>
              <a:t>Boylestad</a:t>
            </a:r>
            <a:r>
              <a:rPr lang="es-MX" sz="1200" dirty="0">
                <a:solidFill>
                  <a:schemeClr val="bg1"/>
                </a:solidFill>
                <a:latin typeface="Arial Unicode MS" pitchFamily="34" charset="-128"/>
                <a:ea typeface="Arial Unicode MS" pitchFamily="34" charset="-128"/>
                <a:cs typeface="Arial Unicode MS" pitchFamily="34" charset="-128"/>
              </a:rPr>
              <a:t>, “Análisis introductorio a Circuitos”, Capítulo </a:t>
            </a:r>
            <a:r>
              <a:rPr lang="es-MX" sz="1200" dirty="0" smtClean="0">
                <a:solidFill>
                  <a:schemeClr val="bg1"/>
                </a:solidFill>
                <a:latin typeface="Arial Unicode MS" pitchFamily="34" charset="-128"/>
                <a:ea typeface="Arial Unicode MS" pitchFamily="34" charset="-128"/>
                <a:cs typeface="Arial Unicode MS" pitchFamily="34" charset="-128"/>
              </a:rPr>
              <a:t>2, Corriente y tensión</a:t>
            </a:r>
            <a:endParaRPr lang="es-ES" sz="1200" dirty="0">
              <a:solidFill>
                <a:schemeClr val="bg1"/>
              </a:solidFill>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685800"/>
            <a:ext cx="7772400" cy="1362456"/>
          </a:xfrm>
        </p:spPr>
        <p:txBody>
          <a:bodyPr/>
          <a:lstStyle/>
          <a:p>
            <a:r>
              <a:rPr lang="es-ES" dirty="0" smtClean="0">
                <a:solidFill>
                  <a:srgbClr val="FFCC00"/>
                </a:solidFill>
              </a:rPr>
              <a:t>Corriente Electrónica</a:t>
            </a:r>
            <a:endParaRPr lang="es-ES" dirty="0">
              <a:solidFill>
                <a:srgbClr val="FFCC00"/>
              </a:solidFill>
            </a:endParaRPr>
          </a:p>
        </p:txBody>
      </p:sp>
      <p:sp>
        <p:nvSpPr>
          <p:cNvPr id="3" name="2 Marcador de texto"/>
          <p:cNvSpPr>
            <a:spLocks noGrp="1"/>
          </p:cNvSpPr>
          <p:nvPr>
            <p:ph type="body" idx="1"/>
          </p:nvPr>
        </p:nvSpPr>
        <p:spPr>
          <a:xfrm>
            <a:off x="533400" y="2286000"/>
            <a:ext cx="3813048" cy="3657600"/>
          </a:xfrm>
        </p:spPr>
        <p:txBody>
          <a:bodyPr>
            <a:normAutofit/>
          </a:bodyPr>
          <a:lstStyle/>
          <a:p>
            <a:pPr marL="273050" indent="-273050" algn="just">
              <a:lnSpc>
                <a:spcPct val="90000"/>
              </a:lnSpc>
              <a:buClr>
                <a:schemeClr val="tx1"/>
              </a:buClr>
              <a:buFont typeface="Wingdings" pitchFamily="2" charset="2"/>
              <a:buChar char="Ø"/>
            </a:pPr>
            <a:r>
              <a:rPr lang="es-ES" sz="2000" dirty="0" smtClean="0">
                <a:solidFill>
                  <a:schemeClr val="bg1"/>
                </a:solidFill>
                <a:latin typeface="Arial" pitchFamily="34" charset="0"/>
                <a:ea typeface="Arial Unicode MS" pitchFamily="34" charset="-128"/>
                <a:cs typeface="Arial" pitchFamily="34" charset="0"/>
              </a:rPr>
              <a:t>Es la circulación de cargas o electrones a través de un circuito eléctrico cerrado, que se mueven siempre del polo negativo al polo positivo. </a:t>
            </a:r>
          </a:p>
          <a:p>
            <a:pPr marL="273050" indent="-273050" algn="just">
              <a:lnSpc>
                <a:spcPct val="90000"/>
              </a:lnSpc>
              <a:buClr>
                <a:schemeClr val="tx1"/>
              </a:buClr>
              <a:buFont typeface="Wingdings" pitchFamily="2" charset="2"/>
              <a:buChar char="Ø"/>
            </a:pPr>
            <a:endParaRPr lang="es-ES" sz="2000" dirty="0" smtClean="0">
              <a:solidFill>
                <a:schemeClr val="bg1"/>
              </a:solidFill>
              <a:latin typeface="Arial" pitchFamily="34" charset="0"/>
              <a:ea typeface="Arial Unicode MS" pitchFamily="34" charset="-128"/>
              <a:cs typeface="Arial" pitchFamily="34" charset="0"/>
            </a:endParaRPr>
          </a:p>
          <a:p>
            <a:pPr marL="273050" indent="-273050" algn="just">
              <a:lnSpc>
                <a:spcPct val="90000"/>
              </a:lnSpc>
              <a:buClr>
                <a:schemeClr val="tx1"/>
              </a:buClr>
              <a:buFont typeface="Wingdings" pitchFamily="2" charset="2"/>
              <a:buChar char="Ø"/>
            </a:pPr>
            <a:r>
              <a:rPr lang="es-MX" sz="2000" dirty="0" smtClean="0">
                <a:solidFill>
                  <a:schemeClr val="bg1"/>
                </a:solidFill>
                <a:latin typeface="Arial" pitchFamily="34" charset="0"/>
                <a:ea typeface="Arial Unicode MS" pitchFamily="34" charset="-128"/>
                <a:cs typeface="Arial" pitchFamily="34" charset="0"/>
              </a:rPr>
              <a:t>La corriente eléctrica se mide en Amperios (A), y para poder medirse debe de estar el circuito funcionando, pues es la medida de  flujo de electrones en tiempo real.</a:t>
            </a:r>
            <a:endParaRPr lang="es-ES" sz="2000" dirty="0" smtClean="0">
              <a:solidFill>
                <a:schemeClr val="bg1"/>
              </a:solidFill>
              <a:latin typeface="Arial" pitchFamily="34" charset="0"/>
              <a:ea typeface="Arial Unicode MS" pitchFamily="34" charset="-128"/>
              <a:cs typeface="Arial" pitchFamily="34" charset="0"/>
            </a:endParaRPr>
          </a:p>
          <a:p>
            <a:endParaRPr lang="es-ES" dirty="0"/>
          </a:p>
        </p:txBody>
      </p:sp>
      <p:pic>
        <p:nvPicPr>
          <p:cNvPr id="4" name="Picture 5" descr="http://www.monografias.com/trabajos11/coele/Image4786.gif"/>
          <p:cNvPicPr>
            <a:picLocks noChangeAspect="1" noChangeArrowheads="1"/>
          </p:cNvPicPr>
          <p:nvPr/>
        </p:nvPicPr>
        <p:blipFill>
          <a:blip r:embed="rId2" cstate="print"/>
          <a:srcRect/>
          <a:stretch>
            <a:fillRect/>
          </a:stretch>
        </p:blipFill>
        <p:spPr bwMode="auto">
          <a:xfrm>
            <a:off x="5105400" y="2362200"/>
            <a:ext cx="2979737" cy="3286125"/>
          </a:xfrm>
          <a:prstGeom prst="rect">
            <a:avLst/>
          </a:prstGeom>
          <a:ln>
            <a:noFill/>
          </a:ln>
          <a:effectLst>
            <a:outerShdw blurRad="190500" algn="tl" rotWithShape="0">
              <a:srgbClr val="000000">
                <a:alpha val="70000"/>
              </a:srgbClr>
            </a:outerShdw>
          </a:effectLst>
        </p:spPr>
      </p:pic>
      <p:sp>
        <p:nvSpPr>
          <p:cNvPr id="5" name="Text Box 8"/>
          <p:cNvSpPr txBox="1">
            <a:spLocks noChangeArrowheads="1"/>
          </p:cNvSpPr>
          <p:nvPr/>
        </p:nvSpPr>
        <p:spPr bwMode="auto">
          <a:xfrm>
            <a:off x="838200" y="6248400"/>
            <a:ext cx="6337300" cy="276999"/>
          </a:xfrm>
          <a:prstGeom prst="rect">
            <a:avLst/>
          </a:prstGeom>
          <a:noFill/>
          <a:ln w="9525">
            <a:noFill/>
            <a:miter lim="800000"/>
            <a:headEnd/>
            <a:tailEnd/>
          </a:ln>
        </p:spPr>
        <p:txBody>
          <a:bodyPr>
            <a:spAutoFit/>
          </a:bodyPr>
          <a:lstStyle/>
          <a:p>
            <a:pPr>
              <a:spcBef>
                <a:spcPct val="50000"/>
              </a:spcBef>
            </a:pPr>
            <a:r>
              <a:rPr lang="es-MX" sz="1200" dirty="0">
                <a:solidFill>
                  <a:schemeClr val="bg1"/>
                </a:solidFill>
                <a:latin typeface="Arial Unicode MS" pitchFamily="34" charset="-128"/>
                <a:ea typeface="Arial Unicode MS" pitchFamily="34" charset="-128"/>
                <a:cs typeface="Arial Unicode MS" pitchFamily="34" charset="-128"/>
              </a:rPr>
              <a:t>Robert L. </a:t>
            </a:r>
            <a:r>
              <a:rPr lang="es-MX" sz="1200" dirty="0" err="1">
                <a:solidFill>
                  <a:schemeClr val="bg1"/>
                </a:solidFill>
                <a:latin typeface="Arial Unicode MS" pitchFamily="34" charset="-128"/>
                <a:ea typeface="Arial Unicode MS" pitchFamily="34" charset="-128"/>
                <a:cs typeface="Arial Unicode MS" pitchFamily="34" charset="-128"/>
              </a:rPr>
              <a:t>Boylestad</a:t>
            </a:r>
            <a:r>
              <a:rPr lang="es-MX" sz="1200" dirty="0">
                <a:solidFill>
                  <a:schemeClr val="bg1"/>
                </a:solidFill>
                <a:latin typeface="Arial Unicode MS" pitchFamily="34" charset="-128"/>
                <a:ea typeface="Arial Unicode MS" pitchFamily="34" charset="-128"/>
                <a:cs typeface="Arial Unicode MS" pitchFamily="34" charset="-128"/>
              </a:rPr>
              <a:t>, “Análisis introductorio a Circuitos”, Capítulo 2, Corriente y tensión</a:t>
            </a:r>
            <a:endParaRPr lang="es-ES" sz="1200" dirty="0">
              <a:solidFill>
                <a:schemeClr val="bg1"/>
              </a:solidFill>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0"/>
            <a:ext cx="7772400" cy="1362456"/>
          </a:xfrm>
        </p:spPr>
        <p:txBody>
          <a:bodyPr/>
          <a:lstStyle/>
          <a:p>
            <a:r>
              <a:rPr lang="es-ES" dirty="0" smtClean="0">
                <a:solidFill>
                  <a:srgbClr val="FFCC00"/>
                </a:solidFill>
              </a:rPr>
              <a:t>Resistencia Eléctrica</a:t>
            </a:r>
            <a:endParaRPr lang="es-ES" dirty="0">
              <a:solidFill>
                <a:srgbClr val="FFCC00"/>
              </a:solidFill>
            </a:endParaRPr>
          </a:p>
        </p:txBody>
      </p:sp>
      <p:sp>
        <p:nvSpPr>
          <p:cNvPr id="3" name="2 Marcador de texto"/>
          <p:cNvSpPr>
            <a:spLocks noGrp="1"/>
          </p:cNvSpPr>
          <p:nvPr>
            <p:ph type="body" idx="1"/>
          </p:nvPr>
        </p:nvSpPr>
        <p:spPr>
          <a:xfrm>
            <a:off x="530352" y="2209800"/>
            <a:ext cx="7772400" cy="1524000"/>
          </a:xfrm>
        </p:spPr>
        <p:txBody>
          <a:bodyPr/>
          <a:lstStyle/>
          <a:p>
            <a:pPr>
              <a:buClr>
                <a:schemeClr val="tx1"/>
              </a:buClr>
              <a:buFont typeface="Wingdings" pitchFamily="2" charset="2"/>
              <a:buChar char="Ø"/>
            </a:pPr>
            <a:r>
              <a:rPr lang="es-ES" dirty="0" smtClean="0">
                <a:solidFill>
                  <a:schemeClr val="bg1"/>
                </a:solidFill>
              </a:rPr>
              <a:t> </a:t>
            </a:r>
            <a:r>
              <a:rPr lang="es-ES" sz="2000" dirty="0" smtClean="0">
                <a:solidFill>
                  <a:schemeClr val="bg1"/>
                </a:solidFill>
                <a:latin typeface="Arial" pitchFamily="34" charset="0"/>
                <a:ea typeface="Arial Unicode MS" pitchFamily="34" charset="-128"/>
                <a:cs typeface="Arial" pitchFamily="34" charset="0"/>
              </a:rPr>
              <a:t>“Resistencia eléctrica es toda oposición que encuentra la corriente a su paso por un circuito eléctrico cerrado, atenuando o frenando el libre flujo de circulación de las cargas eléctricas o electrones” </a:t>
            </a:r>
            <a:r>
              <a:rPr lang="es-ES_tradnl" sz="2000" dirty="0" smtClean="0">
                <a:solidFill>
                  <a:schemeClr val="bg1"/>
                </a:solidFill>
                <a:latin typeface="Arial" pitchFamily="34" charset="0"/>
                <a:ea typeface="Arial Unicode MS" pitchFamily="34" charset="-128"/>
                <a:cs typeface="Arial" pitchFamily="34" charset="0"/>
              </a:rPr>
              <a:t> La unidad de medida es el Ohm (</a:t>
            </a:r>
            <a:r>
              <a:rPr lang="es-ES" sz="2000" dirty="0" smtClean="0">
                <a:solidFill>
                  <a:schemeClr val="bg1"/>
                </a:solidFill>
                <a:latin typeface="Arial" pitchFamily="34" charset="0"/>
                <a:ea typeface="Arial Unicode MS" pitchFamily="34" charset="-128"/>
                <a:cs typeface="Arial" pitchFamily="34" charset="0"/>
              </a:rPr>
              <a:t>Ω).</a:t>
            </a:r>
          </a:p>
          <a:p>
            <a:pPr>
              <a:buClr>
                <a:schemeClr val="tx1"/>
              </a:buClr>
              <a:buFont typeface="Wingdings" pitchFamily="2" charset="2"/>
              <a:buChar char="Ø"/>
            </a:pPr>
            <a:endParaRPr lang="es-ES" dirty="0"/>
          </a:p>
        </p:txBody>
      </p:sp>
      <p:pic>
        <p:nvPicPr>
          <p:cNvPr id="5" name="Picture 3"/>
          <p:cNvPicPr>
            <a:picLocks noChangeAspect="1" noChangeArrowheads="1"/>
          </p:cNvPicPr>
          <p:nvPr/>
        </p:nvPicPr>
        <p:blipFill>
          <a:blip r:embed="rId2" cstate="print"/>
          <a:srcRect/>
          <a:stretch>
            <a:fillRect/>
          </a:stretch>
        </p:blipFill>
        <p:spPr bwMode="auto">
          <a:xfrm>
            <a:off x="762000" y="3810000"/>
            <a:ext cx="3209925" cy="2408238"/>
          </a:xfrm>
          <a:prstGeom prst="rect">
            <a:avLst/>
          </a:prstGeom>
          <a:noFill/>
          <a:ln w="9525">
            <a:noFill/>
            <a:miter lim="800000"/>
            <a:headEnd/>
            <a:tailEnd/>
          </a:ln>
        </p:spPr>
      </p:pic>
      <p:sp>
        <p:nvSpPr>
          <p:cNvPr id="6" name="5 CuadroTexto"/>
          <p:cNvSpPr txBox="1">
            <a:spLocks noChangeArrowheads="1"/>
          </p:cNvSpPr>
          <p:nvPr/>
        </p:nvSpPr>
        <p:spPr bwMode="auto">
          <a:xfrm>
            <a:off x="4724400" y="3733800"/>
            <a:ext cx="3071812" cy="2246769"/>
          </a:xfrm>
          <a:prstGeom prst="rect">
            <a:avLst/>
          </a:prstGeom>
          <a:noFill/>
          <a:ln w="9525">
            <a:noFill/>
            <a:miter lim="800000"/>
            <a:headEnd/>
            <a:tailEnd/>
          </a:ln>
        </p:spPr>
        <p:txBody>
          <a:bodyPr wrap="square">
            <a:spAutoFit/>
          </a:bodyPr>
          <a:lstStyle/>
          <a:p>
            <a:r>
              <a:rPr lang="es-ES" sz="2000" b="1" dirty="0">
                <a:solidFill>
                  <a:srgbClr val="0000CC"/>
                </a:solidFill>
                <a:latin typeface="Arial" pitchFamily="34" charset="0"/>
                <a:ea typeface="Arial Unicode MS" pitchFamily="34" charset="-128"/>
                <a:cs typeface="Arial" pitchFamily="34" charset="0"/>
              </a:rPr>
              <a:t>A</a:t>
            </a:r>
            <a:r>
              <a:rPr lang="es-ES" sz="2000" b="1" dirty="0">
                <a:solidFill>
                  <a:schemeClr val="bg1"/>
                </a:solidFill>
                <a:latin typeface="Arial" pitchFamily="34" charset="0"/>
                <a:ea typeface="Arial Unicode MS" pitchFamily="34" charset="-128"/>
                <a:cs typeface="Arial" pitchFamily="34" charset="0"/>
              </a:rPr>
              <a:t>: </a:t>
            </a:r>
            <a:r>
              <a:rPr lang="es-ES" sz="2000" dirty="0">
                <a:solidFill>
                  <a:schemeClr val="bg1"/>
                </a:solidFill>
                <a:latin typeface="Arial" pitchFamily="34" charset="0"/>
                <a:ea typeface="Arial Unicode MS" pitchFamily="34" charset="-128"/>
                <a:cs typeface="Arial" pitchFamily="34" charset="0"/>
              </a:rPr>
              <a:t>Se presenta poca resistencia ante el paso de los electrones</a:t>
            </a:r>
          </a:p>
          <a:p>
            <a:endParaRPr lang="es-ES" sz="2000" dirty="0">
              <a:solidFill>
                <a:schemeClr val="bg1"/>
              </a:solidFill>
              <a:latin typeface="Arial" pitchFamily="34" charset="0"/>
              <a:ea typeface="Arial Unicode MS" pitchFamily="34" charset="-128"/>
              <a:cs typeface="Arial" pitchFamily="34" charset="0"/>
            </a:endParaRPr>
          </a:p>
          <a:p>
            <a:r>
              <a:rPr lang="es-ES" sz="2000" b="1" dirty="0">
                <a:solidFill>
                  <a:srgbClr val="FF0000"/>
                </a:solidFill>
                <a:latin typeface="Arial" pitchFamily="34" charset="0"/>
                <a:ea typeface="Arial Unicode MS" pitchFamily="34" charset="-128"/>
                <a:cs typeface="Arial" pitchFamily="34" charset="0"/>
              </a:rPr>
              <a:t>B</a:t>
            </a:r>
            <a:r>
              <a:rPr lang="es-ES" sz="2000" b="1" dirty="0">
                <a:solidFill>
                  <a:schemeClr val="bg1"/>
                </a:solidFill>
                <a:latin typeface="Arial" pitchFamily="34" charset="0"/>
                <a:ea typeface="Arial Unicode MS" pitchFamily="34" charset="-128"/>
                <a:cs typeface="Arial" pitchFamily="34" charset="0"/>
              </a:rPr>
              <a:t>: </a:t>
            </a:r>
            <a:r>
              <a:rPr lang="es-ES" sz="2000" dirty="0">
                <a:solidFill>
                  <a:schemeClr val="bg1"/>
                </a:solidFill>
                <a:latin typeface="Arial" pitchFamily="34" charset="0"/>
                <a:ea typeface="Arial Unicode MS" pitchFamily="34" charset="-128"/>
                <a:cs typeface="Arial" pitchFamily="34" charset="0"/>
              </a:rPr>
              <a:t>Se da el caso contrario, la resistencia al paso es mayor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609600"/>
            <a:ext cx="7772400" cy="1362456"/>
          </a:xfrm>
        </p:spPr>
        <p:txBody>
          <a:bodyPr/>
          <a:lstStyle/>
          <a:p>
            <a:r>
              <a:rPr lang="es-ES" dirty="0" smtClean="0">
                <a:solidFill>
                  <a:srgbClr val="FFCC00"/>
                </a:solidFill>
              </a:rPr>
              <a:t>Ley de Ohm</a:t>
            </a:r>
            <a:endParaRPr lang="es-ES" dirty="0">
              <a:solidFill>
                <a:srgbClr val="FFCC00"/>
              </a:solidFill>
            </a:endParaRPr>
          </a:p>
        </p:txBody>
      </p:sp>
      <p:sp>
        <p:nvSpPr>
          <p:cNvPr id="3" name="2 Marcador de texto"/>
          <p:cNvSpPr>
            <a:spLocks noGrp="1"/>
          </p:cNvSpPr>
          <p:nvPr>
            <p:ph type="body" idx="1"/>
          </p:nvPr>
        </p:nvSpPr>
        <p:spPr>
          <a:xfrm>
            <a:off x="533400" y="2133600"/>
            <a:ext cx="7620000" cy="4495800"/>
          </a:xfrm>
        </p:spPr>
        <p:txBody>
          <a:bodyPr>
            <a:noAutofit/>
          </a:bodyPr>
          <a:lstStyle/>
          <a:p>
            <a:pPr>
              <a:buClr>
                <a:schemeClr val="tx1"/>
              </a:buClr>
              <a:buFont typeface="Wingdings" pitchFamily="2" charset="2"/>
              <a:buChar char="Ø"/>
            </a:pPr>
            <a:r>
              <a:rPr lang="es-ES" dirty="0" smtClean="0">
                <a:solidFill>
                  <a:schemeClr val="bg1"/>
                </a:solidFill>
                <a:latin typeface="Arial Unicode MS" pitchFamily="34" charset="-128"/>
                <a:ea typeface="Arial Unicode MS" pitchFamily="34" charset="-128"/>
                <a:cs typeface="Arial Unicode MS" pitchFamily="34" charset="-128"/>
              </a:rPr>
              <a:t> </a:t>
            </a:r>
            <a:r>
              <a:rPr lang="es-ES" dirty="0" smtClean="0">
                <a:solidFill>
                  <a:schemeClr val="bg1"/>
                </a:solidFill>
                <a:latin typeface="Arial" pitchFamily="34" charset="0"/>
                <a:ea typeface="Arial Unicode MS" pitchFamily="34" charset="-128"/>
                <a:cs typeface="Arial" pitchFamily="34" charset="0"/>
              </a:rPr>
              <a:t>Todas las conversiones de energía de una forma a otra se puede     relacionar con: </a:t>
            </a:r>
            <a:br>
              <a:rPr lang="es-ES" dirty="0" smtClean="0">
                <a:solidFill>
                  <a:schemeClr val="bg1"/>
                </a:solidFill>
                <a:latin typeface="Arial" pitchFamily="34" charset="0"/>
                <a:ea typeface="Arial Unicode MS" pitchFamily="34" charset="-128"/>
                <a:cs typeface="Arial" pitchFamily="34" charset="0"/>
              </a:rPr>
            </a:br>
            <a:r>
              <a:rPr lang="es-ES" dirty="0" smtClean="0">
                <a:solidFill>
                  <a:schemeClr val="bg1"/>
                </a:solidFill>
                <a:latin typeface="Arial" pitchFamily="34" charset="0"/>
                <a:ea typeface="Arial Unicode MS" pitchFamily="34" charset="-128"/>
                <a:cs typeface="Arial" pitchFamily="34" charset="0"/>
              </a:rPr>
              <a:t/>
            </a:r>
            <a:br>
              <a:rPr lang="es-ES" dirty="0" smtClean="0">
                <a:solidFill>
                  <a:schemeClr val="bg1"/>
                </a:solidFill>
                <a:latin typeface="Arial" pitchFamily="34" charset="0"/>
                <a:ea typeface="Arial Unicode MS" pitchFamily="34" charset="-128"/>
                <a:cs typeface="Arial" pitchFamily="34" charset="0"/>
              </a:rPr>
            </a:br>
            <a:r>
              <a:rPr lang="es-ES" dirty="0" smtClean="0">
                <a:solidFill>
                  <a:schemeClr val="bg1"/>
                </a:solidFill>
                <a:latin typeface="Arial" pitchFamily="34" charset="0"/>
                <a:ea typeface="Arial Unicode MS" pitchFamily="34" charset="-128"/>
                <a:cs typeface="Arial" pitchFamily="34" charset="0"/>
              </a:rPr>
              <a:t>		Efecto = Causa / Oposición</a:t>
            </a:r>
          </a:p>
          <a:p>
            <a:pPr>
              <a:lnSpc>
                <a:spcPct val="80000"/>
              </a:lnSpc>
              <a:buClr>
                <a:schemeClr val="tx1"/>
              </a:buClr>
            </a:pPr>
            <a:r>
              <a:rPr lang="es-ES" dirty="0" smtClean="0">
                <a:solidFill>
                  <a:schemeClr val="bg1"/>
                </a:solidFill>
                <a:latin typeface="Arial" pitchFamily="34" charset="0"/>
                <a:ea typeface="Arial Unicode MS" pitchFamily="34" charset="-128"/>
                <a:cs typeface="Arial" pitchFamily="34" charset="0"/>
              </a:rPr>
              <a:t> </a:t>
            </a:r>
          </a:p>
          <a:p>
            <a:pPr>
              <a:lnSpc>
                <a:spcPct val="80000"/>
              </a:lnSpc>
              <a:buClr>
                <a:schemeClr val="tx1"/>
              </a:buClr>
              <a:buFont typeface="Wingdings" pitchFamily="2" charset="2"/>
              <a:buChar char="Ø"/>
            </a:pPr>
            <a:r>
              <a:rPr lang="es-ES" dirty="0" smtClean="0">
                <a:solidFill>
                  <a:schemeClr val="bg1"/>
                </a:solidFill>
                <a:latin typeface="Arial" pitchFamily="34" charset="0"/>
                <a:ea typeface="Arial Unicode MS" pitchFamily="34" charset="-128"/>
                <a:cs typeface="Arial" pitchFamily="34" charset="0"/>
              </a:rPr>
              <a:t> De esta forma si se sustituyen los conceptos se da la ecuación:</a:t>
            </a:r>
            <a:br>
              <a:rPr lang="es-ES" dirty="0" smtClean="0">
                <a:solidFill>
                  <a:schemeClr val="bg1"/>
                </a:solidFill>
                <a:latin typeface="Arial" pitchFamily="34" charset="0"/>
                <a:ea typeface="Arial Unicode MS" pitchFamily="34" charset="-128"/>
                <a:cs typeface="Arial" pitchFamily="34" charset="0"/>
              </a:rPr>
            </a:br>
            <a:r>
              <a:rPr lang="es-ES" dirty="0" smtClean="0">
                <a:solidFill>
                  <a:schemeClr val="bg1"/>
                </a:solidFill>
                <a:latin typeface="Arial" pitchFamily="34" charset="0"/>
                <a:ea typeface="Arial Unicode MS" pitchFamily="34" charset="-128"/>
                <a:cs typeface="Arial" pitchFamily="34" charset="0"/>
              </a:rPr>
              <a:t/>
            </a:r>
            <a:br>
              <a:rPr lang="es-ES" dirty="0" smtClean="0">
                <a:solidFill>
                  <a:schemeClr val="bg1"/>
                </a:solidFill>
                <a:latin typeface="Arial" pitchFamily="34" charset="0"/>
                <a:ea typeface="Arial Unicode MS" pitchFamily="34" charset="-128"/>
                <a:cs typeface="Arial" pitchFamily="34" charset="0"/>
              </a:rPr>
            </a:br>
            <a:r>
              <a:rPr lang="es-ES" dirty="0" smtClean="0">
                <a:solidFill>
                  <a:schemeClr val="bg1"/>
                </a:solidFill>
                <a:latin typeface="Arial" pitchFamily="34" charset="0"/>
                <a:ea typeface="Arial Unicode MS" pitchFamily="34" charset="-128"/>
                <a:cs typeface="Arial" pitchFamily="34" charset="0"/>
              </a:rPr>
              <a:t>Corriente (A) = Diferencia de potencial (V) / Resistencia (Ω)</a:t>
            </a:r>
          </a:p>
          <a:p>
            <a:pPr>
              <a:lnSpc>
                <a:spcPct val="80000"/>
              </a:lnSpc>
            </a:pPr>
            <a:endParaRPr lang="es-ES" dirty="0" smtClean="0">
              <a:solidFill>
                <a:schemeClr val="bg1"/>
              </a:solidFill>
              <a:latin typeface="Arial" pitchFamily="34" charset="0"/>
              <a:ea typeface="Arial Unicode MS" pitchFamily="34" charset="-128"/>
              <a:cs typeface="Arial" pitchFamily="34" charset="0"/>
            </a:endParaRPr>
          </a:p>
          <a:p>
            <a:pPr>
              <a:lnSpc>
                <a:spcPct val="80000"/>
              </a:lnSpc>
            </a:pPr>
            <a:r>
              <a:rPr lang="es-ES_tradnl" dirty="0" smtClean="0">
                <a:solidFill>
                  <a:schemeClr val="bg1"/>
                </a:solidFill>
                <a:latin typeface="Arial" pitchFamily="34" charset="0"/>
                <a:ea typeface="Arial Unicode MS" pitchFamily="34" charset="-128"/>
                <a:cs typeface="Arial" pitchFamily="34" charset="0"/>
              </a:rPr>
              <a:t>			I = V / R</a:t>
            </a:r>
          </a:p>
          <a:p>
            <a:pPr>
              <a:lnSpc>
                <a:spcPct val="80000"/>
              </a:lnSpc>
            </a:pPr>
            <a:endParaRPr lang="es-ES_tradnl" dirty="0" smtClean="0">
              <a:solidFill>
                <a:schemeClr val="bg1"/>
              </a:solidFill>
              <a:latin typeface="Arial" pitchFamily="34" charset="0"/>
              <a:ea typeface="Arial Unicode MS" pitchFamily="34" charset="-128"/>
              <a:cs typeface="Arial" pitchFamily="34" charset="0"/>
            </a:endParaRPr>
          </a:p>
          <a:p>
            <a:pPr>
              <a:lnSpc>
                <a:spcPct val="80000"/>
              </a:lnSpc>
            </a:pPr>
            <a:r>
              <a:rPr lang="es-ES_tradnl" dirty="0" smtClean="0">
                <a:solidFill>
                  <a:schemeClr val="bg1"/>
                </a:solidFill>
                <a:latin typeface="Arial" pitchFamily="34" charset="0"/>
                <a:ea typeface="Arial Unicode MS" pitchFamily="34" charset="-128"/>
                <a:cs typeface="Arial" pitchFamily="34" charset="0"/>
              </a:rPr>
              <a:t>			V = I*R</a:t>
            </a:r>
            <a:endParaRPr lang="es-ES" dirty="0" smtClean="0">
              <a:solidFill>
                <a:schemeClr val="bg1"/>
              </a:solidFill>
              <a:latin typeface="Arial" pitchFamily="34" charset="0"/>
              <a:ea typeface="Arial Unicode MS" pitchFamily="34" charset="-128"/>
              <a:cs typeface="Arial" pitchFamily="34" charset="0"/>
            </a:endParaRPr>
          </a:p>
          <a:p>
            <a:pPr>
              <a:buClr>
                <a:schemeClr val="tx1"/>
              </a:buClr>
              <a:buFont typeface="Wingdings" pitchFamily="2" charset="2"/>
              <a:buChar char="Ø"/>
            </a:pPr>
            <a:endParaRPr lang="es-E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762000"/>
            <a:ext cx="7772400" cy="1362456"/>
          </a:xfrm>
        </p:spPr>
        <p:txBody>
          <a:bodyPr/>
          <a:lstStyle/>
          <a:p>
            <a:r>
              <a:rPr lang="es-ES" dirty="0" smtClean="0">
                <a:solidFill>
                  <a:srgbClr val="FFCC00"/>
                </a:solidFill>
              </a:rPr>
              <a:t>Tipos de Circuitos</a:t>
            </a:r>
            <a:endParaRPr lang="es-ES" dirty="0">
              <a:solidFill>
                <a:srgbClr val="FFCC00"/>
              </a:solidFill>
            </a:endParaRPr>
          </a:p>
        </p:txBody>
      </p:sp>
      <p:sp>
        <p:nvSpPr>
          <p:cNvPr id="3" name="2 Marcador de texto"/>
          <p:cNvSpPr>
            <a:spLocks noGrp="1"/>
          </p:cNvSpPr>
          <p:nvPr>
            <p:ph type="body" idx="1"/>
          </p:nvPr>
        </p:nvSpPr>
        <p:spPr>
          <a:xfrm>
            <a:off x="533400" y="2362200"/>
            <a:ext cx="7772400" cy="648136"/>
          </a:xfrm>
        </p:spPr>
        <p:txBody>
          <a:bodyPr>
            <a:noAutofit/>
          </a:bodyPr>
          <a:lstStyle/>
          <a:p>
            <a:pPr>
              <a:buClr>
                <a:schemeClr val="tx1"/>
              </a:buClr>
              <a:buFont typeface="Wingdings" pitchFamily="2" charset="2"/>
              <a:buChar char="Ø"/>
            </a:pPr>
            <a:r>
              <a:rPr lang="es-ES" sz="2400" dirty="0" smtClean="0">
                <a:latin typeface="Arial" pitchFamily="34" charset="0"/>
                <a:ea typeface="Arial Unicode MS" pitchFamily="34" charset="-128"/>
                <a:cs typeface="Arial" pitchFamily="34" charset="0"/>
              </a:rPr>
              <a:t> </a:t>
            </a:r>
            <a:r>
              <a:rPr lang="es-ES" sz="2400" dirty="0" smtClean="0">
                <a:solidFill>
                  <a:schemeClr val="bg1"/>
                </a:solidFill>
                <a:latin typeface="Arial" pitchFamily="34" charset="0"/>
                <a:ea typeface="Arial Unicode MS" pitchFamily="34" charset="-128"/>
                <a:cs typeface="Arial" pitchFamily="34" charset="0"/>
              </a:rPr>
              <a:t>¿Qué es un circuito?</a:t>
            </a:r>
          </a:p>
          <a:p>
            <a:pPr>
              <a:buClr>
                <a:schemeClr val="tx1"/>
              </a:buClr>
            </a:pPr>
            <a:r>
              <a:rPr lang="es-ES" sz="2400" dirty="0" smtClean="0">
                <a:solidFill>
                  <a:schemeClr val="bg1"/>
                </a:solidFill>
                <a:latin typeface="Arial Unicode MS" pitchFamily="34" charset="-128"/>
                <a:ea typeface="Arial Unicode MS" pitchFamily="34" charset="-128"/>
                <a:cs typeface="Arial Unicode MS" pitchFamily="34" charset="-128"/>
              </a:rPr>
              <a:t>       </a:t>
            </a:r>
          </a:p>
          <a:p>
            <a:pPr>
              <a:buClr>
                <a:schemeClr val="tx1"/>
              </a:buClr>
              <a:buFont typeface="Wingdings" pitchFamily="2" charset="2"/>
              <a:buChar char="Ø"/>
            </a:pPr>
            <a:endParaRPr lang="es-ES" sz="2400" dirty="0">
              <a:latin typeface="Arial Unicode MS" pitchFamily="34" charset="-128"/>
              <a:ea typeface="Arial Unicode MS" pitchFamily="34" charset="-128"/>
              <a:cs typeface="Arial Unicode MS" pitchFamily="34" charset="-128"/>
            </a:endParaRPr>
          </a:p>
        </p:txBody>
      </p:sp>
      <p:sp>
        <p:nvSpPr>
          <p:cNvPr id="4" name="2 Marcador de texto"/>
          <p:cNvSpPr txBox="1">
            <a:spLocks/>
          </p:cNvSpPr>
          <p:nvPr/>
        </p:nvSpPr>
        <p:spPr>
          <a:xfrm>
            <a:off x="1371600" y="2971800"/>
            <a:ext cx="6324600" cy="1905000"/>
          </a:xfrm>
          <a:prstGeom prst="rect">
            <a:avLst/>
          </a:prstGeom>
        </p:spPr>
        <p:txBody>
          <a:bodyPr vert="horz" lIns="45720" rIns="45720" anchor="t">
            <a:noAutofit/>
          </a:bodyPr>
          <a:lstStyle/>
          <a:p>
            <a:pPr lvl="0">
              <a:spcBef>
                <a:spcPct val="20000"/>
              </a:spcBef>
              <a:buClr>
                <a:schemeClr val="tx1"/>
              </a:buClr>
              <a:buSzPct val="95000"/>
            </a:pPr>
            <a:r>
              <a:rPr lang="es-ES" sz="2200" dirty="0" smtClean="0">
                <a:solidFill>
                  <a:schemeClr val="bg1"/>
                </a:solidFill>
                <a:latin typeface="Arial" pitchFamily="34" charset="0"/>
                <a:ea typeface="Arial Unicode MS" pitchFamily="34" charset="-128"/>
                <a:cs typeface="Arial" pitchFamily="34" charset="0"/>
              </a:rPr>
              <a:t>“Un circuito consiste en cierto número de elementos unidos en punto terminales, proporcionando por los elementos una trayectoria cerrada por la que puede fluir una carga” </a:t>
            </a:r>
            <a:r>
              <a:rPr kumimoji="0" lang="es-ES" sz="2200" b="0" i="0" u="none" strike="noStrike" kern="1200" cap="none" spc="0" normalizeH="0" baseline="0" noProof="0" dirty="0" smtClean="0">
                <a:ln>
                  <a:noFill/>
                </a:ln>
                <a:solidFill>
                  <a:schemeClr val="bg1"/>
                </a:solidFill>
                <a:effectLst/>
                <a:uLnTx/>
                <a:uFillTx/>
                <a:latin typeface="Arial" pitchFamily="34" charset="0"/>
                <a:ea typeface="Arial Unicode MS" pitchFamily="34" charset="-128"/>
                <a:cs typeface="Arial" pitchFamily="34" charset="0"/>
              </a:rPr>
              <a:t>       </a:t>
            </a:r>
          </a:p>
          <a:p>
            <a:pPr marL="0" marR="0" lvl="0" indent="0" algn="l" defTabSz="914400" rtl="0" eaLnBrk="1" fontAlgn="auto" latinLnBrk="0" hangingPunct="1">
              <a:lnSpc>
                <a:spcPct val="100000"/>
              </a:lnSpc>
              <a:spcBef>
                <a:spcPct val="20000"/>
              </a:spcBef>
              <a:spcAft>
                <a:spcPts val="0"/>
              </a:spcAft>
              <a:buClr>
                <a:schemeClr val="tx1"/>
              </a:buClr>
              <a:buSzPct val="95000"/>
              <a:buFont typeface="Wingdings" pitchFamily="2" charset="2"/>
              <a:buChar char="Ø"/>
              <a:tabLst/>
              <a:defRPr/>
            </a:pPr>
            <a:endParaRPr kumimoji="0" lang="es-ES" sz="1900" b="0" i="0" u="none" strike="noStrike" kern="1200" cap="none" spc="0" normalizeH="0" baseline="0" noProof="0" dirty="0">
              <a:ln>
                <a:noFill/>
              </a:ln>
              <a:solidFill>
                <a:schemeClr val="tx1"/>
              </a:solidFill>
              <a:effectLst/>
              <a:uLnTx/>
              <a:uFillTx/>
              <a:latin typeface="Arial Unicode MS" pitchFamily="34" charset="-128"/>
              <a:ea typeface="Arial Unicode MS" pitchFamily="34" charset="-128"/>
              <a:cs typeface="Arial Unicode MS" pitchFamily="34" charset="-128"/>
            </a:endParaRPr>
          </a:p>
        </p:txBody>
      </p:sp>
      <p:sp>
        <p:nvSpPr>
          <p:cNvPr id="5" name="2 Marcador de texto"/>
          <p:cNvSpPr txBox="1">
            <a:spLocks/>
          </p:cNvSpPr>
          <p:nvPr/>
        </p:nvSpPr>
        <p:spPr>
          <a:xfrm>
            <a:off x="0" y="4572000"/>
            <a:ext cx="7772400" cy="914400"/>
          </a:xfrm>
          <a:prstGeom prst="rect">
            <a:avLst/>
          </a:prstGeom>
        </p:spPr>
        <p:txBody>
          <a:bodyPr vert="horz" lIns="45720" rIns="45720" anchor="t">
            <a:noAutofit/>
          </a:bodyPr>
          <a:lstStyle/>
          <a:p>
            <a:pPr lvl="1">
              <a:buClr>
                <a:schemeClr val="tx1"/>
              </a:buClr>
              <a:buFont typeface="Wingdings" pitchFamily="2" charset="2"/>
              <a:buChar char="Ø"/>
            </a:pPr>
            <a:r>
              <a:rPr lang="es-ES" sz="2400" dirty="0" smtClean="0">
                <a:solidFill>
                  <a:schemeClr val="bg1"/>
                </a:solidFill>
                <a:latin typeface="Arial" pitchFamily="34" charset="0"/>
                <a:ea typeface="Arial Unicode MS" pitchFamily="34" charset="-128"/>
                <a:cs typeface="Arial" pitchFamily="34" charset="0"/>
              </a:rPr>
              <a:t> Existen dos tipos: </a:t>
            </a:r>
          </a:p>
          <a:p>
            <a:pPr lvl="1">
              <a:buClr>
                <a:schemeClr val="tx1"/>
              </a:buClr>
            </a:pPr>
            <a:r>
              <a:rPr lang="es-ES" sz="2400" dirty="0" smtClean="0">
                <a:solidFill>
                  <a:schemeClr val="bg1"/>
                </a:solidFill>
                <a:latin typeface="Arial" pitchFamily="34" charset="0"/>
                <a:ea typeface="Arial Unicode MS" pitchFamily="34" charset="-128"/>
                <a:cs typeface="Arial" pitchFamily="34" charset="0"/>
              </a:rPr>
              <a:t>                  Circuito en serie y circuito en paralelo.</a:t>
            </a:r>
          </a:p>
          <a:p>
            <a:pPr marL="0" marR="0" lvl="0" indent="0" algn="l" defTabSz="914400" rtl="0" eaLnBrk="1" fontAlgn="auto" latinLnBrk="0" hangingPunct="1">
              <a:lnSpc>
                <a:spcPct val="100000"/>
              </a:lnSpc>
              <a:spcBef>
                <a:spcPct val="20000"/>
              </a:spcBef>
              <a:spcAft>
                <a:spcPts val="0"/>
              </a:spcAft>
              <a:buClr>
                <a:schemeClr val="tx1"/>
              </a:buClr>
              <a:buSzPct val="95000"/>
              <a:buFont typeface="Wingdings 2"/>
              <a:buNone/>
              <a:tabLst/>
              <a:defRPr/>
            </a:pPr>
            <a:r>
              <a:rPr kumimoji="0" lang="es-ES" sz="2400" b="0" i="0" u="none" strike="noStrike" kern="1200" cap="none" spc="0" normalizeH="0" baseline="0" noProof="0" dirty="0" smtClean="0">
                <a:ln>
                  <a:noFill/>
                </a:ln>
                <a:solidFill>
                  <a:schemeClr val="bg1"/>
                </a:solidFill>
                <a:effectLst/>
                <a:uLnTx/>
                <a:uFillTx/>
                <a:latin typeface="Arial Unicode MS" pitchFamily="34" charset="-128"/>
                <a:ea typeface="Arial Unicode MS" pitchFamily="34" charset="-128"/>
                <a:cs typeface="Arial Unicode MS" pitchFamily="34" charset="-128"/>
              </a:rPr>
              <a:t>       </a:t>
            </a:r>
          </a:p>
          <a:p>
            <a:pPr marL="0" marR="0" lvl="0" indent="0" algn="l" defTabSz="914400" rtl="0" eaLnBrk="1" fontAlgn="auto" latinLnBrk="0" hangingPunct="1">
              <a:lnSpc>
                <a:spcPct val="100000"/>
              </a:lnSpc>
              <a:spcBef>
                <a:spcPct val="20000"/>
              </a:spcBef>
              <a:spcAft>
                <a:spcPts val="0"/>
              </a:spcAft>
              <a:buClr>
                <a:schemeClr val="tx1"/>
              </a:buClr>
              <a:buSzPct val="95000"/>
              <a:buFont typeface="Wingdings" pitchFamily="2" charset="2"/>
              <a:buChar char="Ø"/>
              <a:tabLst/>
              <a:defRPr/>
            </a:pPr>
            <a:endParaRPr kumimoji="0" lang="es-ES" sz="2400" b="0" i="0" u="none" strike="noStrike" kern="1200" cap="none" spc="0" normalizeH="0" baseline="0" noProof="0" dirty="0">
              <a:ln>
                <a:noFill/>
              </a:ln>
              <a:solidFill>
                <a:schemeClr val="tx1"/>
              </a:solidFill>
              <a:effectLst/>
              <a:uLnTx/>
              <a:uFillTx/>
              <a:latin typeface="Arial Unicode MS" pitchFamily="34" charset="-128"/>
              <a:ea typeface="Arial Unicode MS" pitchFamily="34" charset="-128"/>
              <a:cs typeface="Arial Unicode MS" pitchFamily="34" charset="-128"/>
            </a:endParaRPr>
          </a:p>
        </p:txBody>
      </p:sp>
      <p:sp>
        <p:nvSpPr>
          <p:cNvPr id="7" name="Text Box 8"/>
          <p:cNvSpPr txBox="1">
            <a:spLocks noChangeArrowheads="1"/>
          </p:cNvSpPr>
          <p:nvPr/>
        </p:nvSpPr>
        <p:spPr bwMode="auto">
          <a:xfrm>
            <a:off x="838200" y="6248400"/>
            <a:ext cx="6934200" cy="276999"/>
          </a:xfrm>
          <a:prstGeom prst="rect">
            <a:avLst/>
          </a:prstGeom>
          <a:noFill/>
          <a:ln w="9525">
            <a:noFill/>
            <a:miter lim="800000"/>
            <a:headEnd/>
            <a:tailEnd/>
          </a:ln>
        </p:spPr>
        <p:txBody>
          <a:bodyPr wrap="square">
            <a:spAutoFit/>
          </a:bodyPr>
          <a:lstStyle/>
          <a:p>
            <a:pPr>
              <a:spcBef>
                <a:spcPct val="50000"/>
              </a:spcBef>
            </a:pPr>
            <a:r>
              <a:rPr lang="es-MX" sz="1200" dirty="0">
                <a:solidFill>
                  <a:schemeClr val="bg1"/>
                </a:solidFill>
                <a:latin typeface="Arial Unicode MS" pitchFamily="34" charset="-128"/>
                <a:ea typeface="Arial Unicode MS" pitchFamily="34" charset="-128"/>
                <a:cs typeface="Arial Unicode MS" pitchFamily="34" charset="-128"/>
              </a:rPr>
              <a:t>Robert L. </a:t>
            </a:r>
            <a:r>
              <a:rPr lang="es-MX" sz="1200" dirty="0" err="1">
                <a:solidFill>
                  <a:schemeClr val="bg1"/>
                </a:solidFill>
                <a:latin typeface="Arial Unicode MS" pitchFamily="34" charset="-128"/>
                <a:ea typeface="Arial Unicode MS" pitchFamily="34" charset="-128"/>
                <a:cs typeface="Arial Unicode MS" pitchFamily="34" charset="-128"/>
              </a:rPr>
              <a:t>Boylestad</a:t>
            </a:r>
            <a:r>
              <a:rPr lang="es-MX" sz="1200" dirty="0">
                <a:solidFill>
                  <a:schemeClr val="bg1"/>
                </a:solidFill>
                <a:latin typeface="Arial Unicode MS" pitchFamily="34" charset="-128"/>
                <a:ea typeface="Arial Unicode MS" pitchFamily="34" charset="-128"/>
                <a:cs typeface="Arial Unicode MS" pitchFamily="34" charset="-128"/>
              </a:rPr>
              <a:t>, “Análisis introductorio a Circuitos”, Capítulo </a:t>
            </a:r>
            <a:r>
              <a:rPr lang="es-MX" sz="1200" dirty="0" smtClean="0">
                <a:solidFill>
                  <a:schemeClr val="bg1"/>
                </a:solidFill>
                <a:latin typeface="Arial Unicode MS" pitchFamily="34" charset="-128"/>
                <a:ea typeface="Arial Unicode MS" pitchFamily="34" charset="-128"/>
                <a:cs typeface="Arial Unicode MS" pitchFamily="34" charset="-128"/>
              </a:rPr>
              <a:t>5, Circuitos en serie y en paralelo</a:t>
            </a:r>
            <a:endParaRPr lang="es-ES" sz="1200" dirty="0">
              <a:solidFill>
                <a:schemeClr val="bg1"/>
              </a:solidFill>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2238</TotalTime>
  <Words>978</Words>
  <Application>Microsoft Office PowerPoint</Application>
  <PresentationFormat>Presentación en pantalla (4:3)</PresentationFormat>
  <Paragraphs>149</Paragraphs>
  <Slides>33</Slides>
  <Notes>1</Notes>
  <HiddenSlides>0</HiddenSlides>
  <MMClips>6</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Flujo</vt:lpstr>
      <vt:lpstr>  Conceptos de                    Electrónica </vt:lpstr>
      <vt:lpstr>Sistema Electrónico</vt:lpstr>
      <vt:lpstr>Señales Analógicas</vt:lpstr>
      <vt:lpstr>Señales Digitales</vt:lpstr>
      <vt:lpstr>Tensión</vt:lpstr>
      <vt:lpstr>Corriente Electrónica</vt:lpstr>
      <vt:lpstr>Resistencia Eléctrica</vt:lpstr>
      <vt:lpstr>Ley de Ohm</vt:lpstr>
      <vt:lpstr>Tipos de Circuitos</vt:lpstr>
      <vt:lpstr>Circuito en Serie</vt:lpstr>
      <vt:lpstr>Circuito en Paralelo</vt:lpstr>
      <vt:lpstr>Algunos Componentes  Electrónicos</vt:lpstr>
      <vt:lpstr>Resistencias</vt:lpstr>
      <vt:lpstr>Código de Colores</vt:lpstr>
      <vt:lpstr>¿Cómo Leer una Resistencia?</vt:lpstr>
      <vt:lpstr>Potenciometro</vt:lpstr>
      <vt:lpstr>Condensadores</vt:lpstr>
      <vt:lpstr>Tipos de Condensadores</vt:lpstr>
      <vt:lpstr>Diodo</vt:lpstr>
      <vt:lpstr>Tipos de Diodos</vt:lpstr>
      <vt:lpstr>Diodo Emisor de Luz</vt:lpstr>
      <vt:lpstr>Transistores</vt:lpstr>
      <vt:lpstr>Tipos de Transistores</vt:lpstr>
      <vt:lpstr>Video Montaje Circuito</vt:lpstr>
      <vt:lpstr>Video de Medición</vt:lpstr>
      <vt:lpstr>Video Operación Multiprobador(Tester)</vt:lpstr>
      <vt:lpstr>Herramientas</vt:lpstr>
      <vt:lpstr>Video para Soldar</vt:lpstr>
      <vt:lpstr>Video para Soldar</vt:lpstr>
      <vt:lpstr>Video para Soldar</vt:lpstr>
      <vt:lpstr>Soldar: práctica</vt:lpstr>
      <vt:lpstr>Referencia  </vt:lpstr>
      <vt:lpstr>Gracias </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Introducción a                    Electrónica</dc:title>
  <dc:creator> </dc:creator>
  <cp:lastModifiedBy>LuTec</cp:lastModifiedBy>
  <cp:revision>31</cp:revision>
  <dcterms:created xsi:type="dcterms:W3CDTF">2011-05-04T20:53:28Z</dcterms:created>
  <dcterms:modified xsi:type="dcterms:W3CDTF">2012-06-07T00:03:12Z</dcterms:modified>
</cp:coreProperties>
</file>