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883" r:id="rId2"/>
    <p:sldMasterId id="2147483895" r:id="rId3"/>
  </p:sldMasterIdLst>
  <p:notesMasterIdLst>
    <p:notesMasterId r:id="rId56"/>
  </p:notesMasterIdLst>
  <p:sldIdLst>
    <p:sldId id="341" r:id="rId4"/>
    <p:sldId id="342" r:id="rId5"/>
    <p:sldId id="343" r:id="rId6"/>
    <p:sldId id="344" r:id="rId7"/>
    <p:sldId id="345" r:id="rId8"/>
    <p:sldId id="346" r:id="rId9"/>
    <p:sldId id="347" r:id="rId10"/>
    <p:sldId id="348" r:id="rId11"/>
    <p:sldId id="349" r:id="rId12"/>
    <p:sldId id="350" r:id="rId13"/>
    <p:sldId id="351" r:id="rId14"/>
    <p:sldId id="353" r:id="rId15"/>
    <p:sldId id="354" r:id="rId16"/>
    <p:sldId id="355" r:id="rId17"/>
    <p:sldId id="356" r:id="rId18"/>
    <p:sldId id="357" r:id="rId19"/>
    <p:sldId id="256" r:id="rId20"/>
    <p:sldId id="363" r:id="rId21"/>
    <p:sldId id="315" r:id="rId22"/>
    <p:sldId id="314" r:id="rId23"/>
    <p:sldId id="360" r:id="rId24"/>
    <p:sldId id="361" r:id="rId25"/>
    <p:sldId id="262" r:id="rId26"/>
    <p:sldId id="359" r:id="rId27"/>
    <p:sldId id="263" r:id="rId28"/>
    <p:sldId id="265" r:id="rId29"/>
    <p:sldId id="266" r:id="rId30"/>
    <p:sldId id="267" r:id="rId31"/>
    <p:sldId id="365" r:id="rId32"/>
    <p:sldId id="368" r:id="rId33"/>
    <p:sldId id="369" r:id="rId34"/>
    <p:sldId id="282" r:id="rId35"/>
    <p:sldId id="283" r:id="rId36"/>
    <p:sldId id="284" r:id="rId37"/>
    <p:sldId id="285" r:id="rId38"/>
    <p:sldId id="286" r:id="rId39"/>
    <p:sldId id="288" r:id="rId40"/>
    <p:sldId id="289" r:id="rId41"/>
    <p:sldId id="374" r:id="rId42"/>
    <p:sldId id="321" r:id="rId43"/>
    <p:sldId id="290" r:id="rId44"/>
    <p:sldId id="318" r:id="rId45"/>
    <p:sldId id="319" r:id="rId46"/>
    <p:sldId id="320" r:id="rId47"/>
    <p:sldId id="322" r:id="rId48"/>
    <p:sldId id="323" r:id="rId49"/>
    <p:sldId id="324" r:id="rId50"/>
    <p:sldId id="325" r:id="rId51"/>
    <p:sldId id="326" r:id="rId52"/>
    <p:sldId id="327" r:id="rId53"/>
    <p:sldId id="328" r:id="rId54"/>
    <p:sldId id="329" r:id="rId55"/>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88551" autoAdjust="0"/>
  </p:normalViewPr>
  <p:slideViewPr>
    <p:cSldViewPr>
      <p:cViewPr varScale="1">
        <p:scale>
          <a:sx n="86" d="100"/>
          <a:sy n="86" d="100"/>
        </p:scale>
        <p:origin x="210" y="84"/>
      </p:cViewPr>
      <p:guideLst>
        <p:guide orient="horz" pos="2160"/>
        <p:guide pos="2880"/>
      </p:guideLst>
    </p:cSldViewPr>
  </p:slideViewPr>
  <p:outlineViewPr>
    <p:cViewPr>
      <p:scale>
        <a:sx n="33" d="100"/>
        <a:sy n="33" d="100"/>
      </p:scale>
      <p:origin x="0" y="21132"/>
    </p:cViewPr>
  </p:outlineViewPr>
  <p:notesTextViewPr>
    <p:cViewPr>
      <p:scale>
        <a:sx n="100" d="100"/>
        <a:sy n="100" d="100"/>
      </p:scale>
      <p:origin x="0" y="0"/>
    </p:cViewPr>
  </p:notesTextViewPr>
  <p:sorterViewPr>
    <p:cViewPr>
      <p:scale>
        <a:sx n="66" d="100"/>
        <a:sy n="66" d="100"/>
      </p:scale>
      <p:origin x="0" y="-5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024F3C83-A0CD-4BBC-A052-DECF910E440D}" type="datetimeFigureOut">
              <a:rPr lang="en-US"/>
              <a:pPr>
                <a:defRPr/>
              </a:pPr>
              <a:t>1/26/2017</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R"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R"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93089E4C-4B8C-4E69-821E-D3C1AF996813}" type="slidenum">
              <a:rPr lang="es-CR"/>
              <a:pPr>
                <a:defRPr/>
              </a:pPr>
              <a:t>‹#›</a:t>
            </a:fld>
            <a:endParaRPr lang="es-CR"/>
          </a:p>
        </p:txBody>
      </p:sp>
    </p:spTree>
    <p:extLst>
      <p:ext uri="{BB962C8B-B14F-4D97-AF65-F5344CB8AC3E}">
        <p14:creationId xmlns:p14="http://schemas.microsoft.com/office/powerpoint/2010/main" val="341638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07753-B68D-40D8-B820-C128454095E5}" type="slidenum">
              <a:rPr lang="es-ES"/>
              <a:pPr/>
              <a:t>1</a:t>
            </a:fld>
            <a:endParaRPr lang="es-E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382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A25CD4F-53FD-433B-824D-71083C41E83B}" type="slidenum">
              <a:rPr lang="en-CA" smtClean="0"/>
              <a:pPr/>
              <a:t>37</a:t>
            </a:fld>
            <a:endParaRPr lang="en-CA" smtClean="0"/>
          </a:p>
        </p:txBody>
      </p:sp>
      <p:sp>
        <p:nvSpPr>
          <p:cNvPr id="105475"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5476"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r>
              <a:rPr lang="en-US" sz="1000" smtClean="0">
                <a:latin typeface="Arial" pitchFamily="34" charset="0"/>
              </a:rPr>
              <a:t>Within each phase, there is a series of iterations. The number of iterations per phase will vary. Each iteration results in an executable release encompassing larger and larger subsets of the final application. </a:t>
            </a:r>
          </a:p>
          <a:p>
            <a:pPr eaLnBrk="1" hangingPunct="1"/>
            <a:r>
              <a:rPr lang="en-US" sz="1000" smtClean="0">
                <a:latin typeface="Arial" pitchFamily="34" charset="0"/>
              </a:rPr>
              <a:t>An internal release is kept within the development environment and (optionally) demonstrated to the stakeholder community. An external release is provided to stakeholders (usually users) for installation in their own environment. External releases are much more expensive (they require user documentation and technical support) and normally occur only during the transition phase.</a:t>
            </a:r>
          </a:p>
          <a:p>
            <a:pPr eaLnBrk="1" hangingPunct="1"/>
            <a:r>
              <a:rPr lang="en-US" sz="1000" smtClean="0">
                <a:latin typeface="Arial" pitchFamily="34" charset="0"/>
              </a:rPr>
              <a:t>The end of an iteration marks a minor milestone. It is a point in time when technical results are assessed and future plans revised as necessary.</a:t>
            </a:r>
          </a:p>
        </p:txBody>
      </p:sp>
    </p:spTree>
    <p:extLst>
      <p:ext uri="{BB962C8B-B14F-4D97-AF65-F5344CB8AC3E}">
        <p14:creationId xmlns:p14="http://schemas.microsoft.com/office/powerpoint/2010/main" val="1564178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765F0F0-F8C8-433B-A229-42025EFBA461}" type="slidenum">
              <a:rPr lang="en-CA" smtClean="0"/>
              <a:pPr/>
              <a:t>38</a:t>
            </a:fld>
            <a:endParaRPr lang="en-CA" smtClean="0"/>
          </a:p>
        </p:txBody>
      </p:sp>
      <p:sp>
        <p:nvSpPr>
          <p:cNvPr id="106499"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6500"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spcBef>
                <a:spcPts val="288"/>
              </a:spcBef>
              <a:spcAft>
                <a:spcPts val="763"/>
              </a:spcAft>
            </a:pPr>
            <a:r>
              <a:rPr lang="en-US" sz="1000" smtClean="0">
                <a:latin typeface="Arial" pitchFamily="34" charset="0"/>
              </a:rPr>
              <a:t>The Rational Unified Process is a model-driven approach. Several models are needed to fully describe the evolving system. Each major workflow produces one of those models. The models are developed incrementally across iterations.</a:t>
            </a:r>
          </a:p>
          <a:p>
            <a:pPr eaLnBrk="1" hangingPunct="1">
              <a:spcBef>
                <a:spcPts val="288"/>
              </a:spcBef>
              <a:spcAft>
                <a:spcPts val="763"/>
              </a:spcAft>
            </a:pPr>
            <a:r>
              <a:rPr lang="en-US" sz="1000" smtClean="0">
                <a:latin typeface="Arial" pitchFamily="34" charset="0"/>
              </a:rPr>
              <a:t>The Business Model is a model of what the business processes are and the business environment. It can be used to generate requirements on supporting information systems. </a:t>
            </a:r>
          </a:p>
          <a:p>
            <a:pPr eaLnBrk="1" hangingPunct="1">
              <a:spcBef>
                <a:spcPts val="288"/>
              </a:spcBef>
              <a:spcAft>
                <a:spcPts val="763"/>
              </a:spcAft>
            </a:pPr>
            <a:r>
              <a:rPr lang="en-US" sz="1000" smtClean="0">
                <a:latin typeface="Arial" pitchFamily="34" charset="0"/>
              </a:rPr>
              <a:t>The Use-Case Model is a model of what the system is supposed to do and the system environment. </a:t>
            </a:r>
          </a:p>
          <a:p>
            <a:pPr eaLnBrk="1" hangingPunct="1"/>
            <a:r>
              <a:rPr lang="en-US" sz="1000" smtClean="0">
                <a:latin typeface="Arial" pitchFamily="34" charset="0"/>
              </a:rPr>
              <a:t>The Design Model is an object model describing the realization of use cases. It serves as an abstraction of the implementation model and its source code.</a:t>
            </a:r>
          </a:p>
          <a:p>
            <a:pPr eaLnBrk="1" hangingPunct="1"/>
            <a:r>
              <a:rPr lang="en-US" sz="1000" smtClean="0">
                <a:latin typeface="Arial" pitchFamily="34" charset="0"/>
              </a:rPr>
              <a:t>The Implementation Model is a collection of components, and the implementation subsystems that contain them. </a:t>
            </a:r>
          </a:p>
          <a:p>
            <a:pPr eaLnBrk="1" hangingPunct="1"/>
            <a:r>
              <a:rPr lang="en-US" sz="1000" smtClean="0">
                <a:latin typeface="Arial" pitchFamily="34" charset="0"/>
              </a:rPr>
              <a:t>The Test Model encompasses all of the test cases and procedures required to test the system.</a:t>
            </a:r>
          </a:p>
          <a:p>
            <a:pPr eaLnBrk="1" hangingPunct="1"/>
            <a:endParaRPr lang="en-US" sz="1000" smtClean="0"/>
          </a:p>
        </p:txBody>
      </p:sp>
      <p:sp>
        <p:nvSpPr>
          <p:cNvPr id="106501" name="Text Box 4"/>
          <p:cNvSpPr txBox="1">
            <a:spLocks noChangeArrowheads="1"/>
          </p:cNvSpPr>
          <p:nvPr/>
        </p:nvSpPr>
        <p:spPr bwMode="auto">
          <a:xfrm>
            <a:off x="304800" y="1211263"/>
            <a:ext cx="1828800" cy="44608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endParaRPr lang="en-US" sz="1100">
              <a:latin typeface="Arial" pitchFamily="34" charset="0"/>
            </a:endParaRPr>
          </a:p>
          <a:p>
            <a:pPr eaLnBrk="0" hangingPunct="0">
              <a:spcAft>
                <a:spcPts val="300"/>
              </a:spcAft>
            </a:pPr>
            <a:endParaRPr lang="en-US" sz="1100">
              <a:latin typeface="Arial" pitchFamily="34" charset="0"/>
            </a:endParaRPr>
          </a:p>
        </p:txBody>
      </p:sp>
      <p:sp>
        <p:nvSpPr>
          <p:cNvPr id="106502" name="Text Box 5"/>
          <p:cNvSpPr txBox="1">
            <a:spLocks noChangeArrowheads="1"/>
          </p:cNvSpPr>
          <p:nvPr/>
        </p:nvSpPr>
        <p:spPr bwMode="auto">
          <a:xfrm>
            <a:off x="304800" y="1211263"/>
            <a:ext cx="1828800" cy="477043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You can relate this back to previous slides that describe the system model and the many diagrams needed to fully communicate its content. One can consider all of the models listed here, taken together, to be “the system model.”</a:t>
            </a:r>
          </a:p>
          <a:p>
            <a:pPr eaLnBrk="0" hangingPunct="0">
              <a:spcBef>
                <a:spcPct val="50000"/>
              </a:spcBef>
            </a:pPr>
            <a:r>
              <a:rPr lang="en-US" sz="1100">
                <a:latin typeface="Arial" pitchFamily="34" charset="0"/>
              </a:rPr>
              <a:t>The only model that is a little different is the business model. It describes the business at large, not just the automated part. The other models describe the information system that supports the business model.</a:t>
            </a:r>
          </a:p>
          <a:p>
            <a:pPr eaLnBrk="0" hangingPunct="0">
              <a:spcBef>
                <a:spcPct val="50000"/>
              </a:spcBef>
            </a:pPr>
            <a:r>
              <a:rPr lang="en-US" sz="1100">
                <a:latin typeface="Arial" pitchFamily="34" charset="0"/>
              </a:rPr>
              <a:t>It is a good idea to point out that each of these models is incrementally developed across many iterations.</a:t>
            </a:r>
          </a:p>
          <a:p>
            <a:pPr eaLnBrk="0" hangingPunct="0">
              <a:spcBef>
                <a:spcPct val="50000"/>
              </a:spcBef>
            </a:pPr>
            <a:endParaRPr lang="en-US" sz="1100">
              <a:latin typeface="Arial" pitchFamily="34" charset="0"/>
            </a:endParaRPr>
          </a:p>
        </p:txBody>
      </p:sp>
    </p:spTree>
    <p:extLst>
      <p:ext uri="{BB962C8B-B14F-4D97-AF65-F5344CB8AC3E}">
        <p14:creationId xmlns:p14="http://schemas.microsoft.com/office/powerpoint/2010/main" val="150638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726C4CF-9426-4B8B-9E9B-9467502ABCEC}" type="slidenum">
              <a:rPr lang="en-CA" smtClean="0"/>
              <a:pPr/>
              <a:t>41</a:t>
            </a:fld>
            <a:endParaRPr lang="en-CA" smtClean="0"/>
          </a:p>
        </p:txBody>
      </p:sp>
      <p:sp>
        <p:nvSpPr>
          <p:cNvPr id="107523"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7524"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spcBef>
                <a:spcPts val="288"/>
              </a:spcBef>
              <a:spcAft>
                <a:spcPts val="763"/>
              </a:spcAft>
            </a:pPr>
            <a:r>
              <a:rPr lang="en-US" sz="1000" smtClean="0">
                <a:latin typeface="Arial" pitchFamily="34" charset="0"/>
              </a:rPr>
              <a:t>This graphic illustrates how phases and iterations, or the time dimension, relates to the development activities performed, or the workflow dimension. The relative size of the color area indicates how much of the activity is performed in each phase/iteration.</a:t>
            </a:r>
          </a:p>
          <a:p>
            <a:pPr eaLnBrk="1" hangingPunct="1">
              <a:spcBef>
                <a:spcPts val="288"/>
              </a:spcBef>
              <a:spcAft>
                <a:spcPts val="763"/>
              </a:spcAft>
            </a:pPr>
            <a:r>
              <a:rPr lang="en-US" sz="1000" smtClean="0">
                <a:latin typeface="Arial" pitchFamily="34" charset="0"/>
              </a:rPr>
              <a:t>Each iteration involves activities from all workflows. The relative amount of work related to the workflows changes between iterations. For instance, during late Construction, the main work is related to Implementation and Test and very little work on Requirements is done. </a:t>
            </a:r>
          </a:p>
          <a:p>
            <a:pPr eaLnBrk="1" hangingPunct="1">
              <a:spcBef>
                <a:spcPts val="288"/>
              </a:spcBef>
              <a:spcAft>
                <a:spcPts val="763"/>
              </a:spcAft>
            </a:pPr>
            <a:r>
              <a:rPr lang="en-US" sz="1000" smtClean="0">
                <a:latin typeface="Arial" pitchFamily="34" charset="0"/>
              </a:rPr>
              <a:t>Note that requirements are not necessarily complete by the end of Elaboration. It is acceptable to delay the analysis and design of well-understood portions of the system until Construction because they are low in risk. </a:t>
            </a:r>
          </a:p>
        </p:txBody>
      </p:sp>
      <p:sp>
        <p:nvSpPr>
          <p:cNvPr id="107525" name="Text Box 4"/>
          <p:cNvSpPr txBox="1">
            <a:spLocks noChangeArrowheads="1"/>
          </p:cNvSpPr>
          <p:nvPr/>
        </p:nvSpPr>
        <p:spPr bwMode="auto">
          <a:xfrm>
            <a:off x="304800" y="1211263"/>
            <a:ext cx="1828800" cy="44608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endParaRPr lang="en-US" sz="1100">
              <a:latin typeface="Arial" pitchFamily="34" charset="0"/>
            </a:endParaRPr>
          </a:p>
          <a:p>
            <a:pPr eaLnBrk="0" hangingPunct="0">
              <a:spcAft>
                <a:spcPts val="300"/>
              </a:spcAft>
            </a:pPr>
            <a:endParaRPr lang="en-US" sz="1100">
              <a:latin typeface="Arial" pitchFamily="34" charset="0"/>
            </a:endParaRPr>
          </a:p>
        </p:txBody>
      </p:sp>
      <p:sp>
        <p:nvSpPr>
          <p:cNvPr id="107526" name="Text Box 5"/>
          <p:cNvSpPr txBox="1">
            <a:spLocks noChangeArrowheads="1"/>
          </p:cNvSpPr>
          <p:nvPr/>
        </p:nvSpPr>
        <p:spPr bwMode="auto">
          <a:xfrm>
            <a:off x="304800" y="1211263"/>
            <a:ext cx="1828800" cy="404653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Can iterations overlap? </a:t>
            </a:r>
          </a:p>
          <a:p>
            <a:pPr eaLnBrk="0" hangingPunct="0">
              <a:spcBef>
                <a:spcPct val="50000"/>
              </a:spcBef>
            </a:pPr>
            <a:r>
              <a:rPr lang="en-US" sz="1100">
                <a:latin typeface="Arial" pitchFamily="34" charset="0"/>
              </a:rPr>
              <a:t>No. Our model is to show no overlap among iterations. In a large project, several teams may work in parallel on their portions of the iteration, but we do not consider these to be separate iterations.</a:t>
            </a:r>
          </a:p>
          <a:p>
            <a:pPr eaLnBrk="0" hangingPunct="0">
              <a:spcBef>
                <a:spcPct val="50000"/>
              </a:spcBef>
            </a:pPr>
            <a:r>
              <a:rPr lang="en-US" sz="1100">
                <a:latin typeface="Arial" pitchFamily="34" charset="0"/>
              </a:rPr>
              <a:t>How many iterations should you have?</a:t>
            </a:r>
          </a:p>
          <a:p>
            <a:pPr eaLnBrk="0" hangingPunct="0">
              <a:spcBef>
                <a:spcPct val="50000"/>
              </a:spcBef>
            </a:pPr>
            <a:r>
              <a:rPr lang="en-US" sz="1100">
                <a:latin typeface="Arial" pitchFamily="34" charset="0"/>
              </a:rPr>
              <a:t>It depends on many factors. Err on the side of too many iterations.</a:t>
            </a:r>
          </a:p>
          <a:p>
            <a:pPr eaLnBrk="0" hangingPunct="0">
              <a:spcBef>
                <a:spcPct val="50000"/>
              </a:spcBef>
            </a:pPr>
            <a:r>
              <a:rPr lang="en-US" sz="1100">
                <a:latin typeface="Arial" pitchFamily="34" charset="0"/>
              </a:rPr>
              <a:t>Animation note: The callouts and black rectangle appear 2 seconds after the slide.</a:t>
            </a:r>
          </a:p>
          <a:p>
            <a:pPr eaLnBrk="0" hangingPunct="0">
              <a:spcBef>
                <a:spcPct val="50000"/>
              </a:spcBef>
            </a:pPr>
            <a:r>
              <a:rPr lang="en-US" sz="1100">
                <a:latin typeface="Arial" pitchFamily="34" charset="0"/>
              </a:rPr>
              <a:t>  </a:t>
            </a:r>
          </a:p>
        </p:txBody>
      </p:sp>
    </p:spTree>
    <p:extLst>
      <p:ext uri="{BB962C8B-B14F-4D97-AF65-F5344CB8AC3E}">
        <p14:creationId xmlns:p14="http://schemas.microsoft.com/office/powerpoint/2010/main" val="348599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1C99E7E-B8BA-46DD-B5C5-3864B943FB03}" type="slidenum">
              <a:rPr lang="en-CA" smtClean="0"/>
              <a:pPr/>
              <a:t>25</a:t>
            </a:fld>
            <a:endParaRPr lang="en-CA" smtClean="0"/>
          </a:p>
        </p:txBody>
      </p:sp>
      <p:sp>
        <p:nvSpPr>
          <p:cNvPr id="92163"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92164"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92165" name="Text Box 4"/>
          <p:cNvSpPr txBox="1">
            <a:spLocks noChangeArrowheads="1"/>
          </p:cNvSpPr>
          <p:nvPr/>
        </p:nvSpPr>
        <p:spPr bwMode="auto">
          <a:xfrm>
            <a:off x="304800" y="1211263"/>
            <a:ext cx="1828800" cy="517048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It can be very difficult to explain what a process is, if people aren’t already familiar with it. An informal example most people can relate to is the process of balancing a checkbook at the end of the month. Most of us have developed a process we use - the same steps every month. It shortens the time required to accomplish the task and ensures that we don’t forget any steps. The same applies to a software engineering process. We want it to be repeatable and ensure that all required tasks are accomplished when required. Of course, a software engineering process is much more complex than balancing a checkbook and there is a tremendous amount of information contained in the RUP. </a:t>
            </a:r>
          </a:p>
        </p:txBody>
      </p:sp>
    </p:spTree>
    <p:extLst>
      <p:ext uri="{BB962C8B-B14F-4D97-AF65-F5344CB8AC3E}">
        <p14:creationId xmlns:p14="http://schemas.microsoft.com/office/powerpoint/2010/main" val="257267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B52A76E-2150-4F36-BC94-364A05829273}" type="slidenum">
              <a:rPr lang="en-CA" smtClean="0"/>
              <a:pPr/>
              <a:t>26</a:t>
            </a:fld>
            <a:endParaRPr lang="en-CA" smtClean="0"/>
          </a:p>
        </p:txBody>
      </p:sp>
      <p:sp>
        <p:nvSpPr>
          <p:cNvPr id="93187"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93188"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spcBef>
                <a:spcPct val="0"/>
              </a:spcBef>
            </a:pPr>
            <a:endParaRPr lang="en-US" sz="1000" dirty="0" smtClean="0">
              <a:latin typeface="Arial" pitchFamily="34" charset="0"/>
            </a:endParaRPr>
          </a:p>
        </p:txBody>
      </p:sp>
      <p:sp>
        <p:nvSpPr>
          <p:cNvPr id="93189" name="Text Box 4"/>
          <p:cNvSpPr txBox="1">
            <a:spLocks noChangeArrowheads="1"/>
          </p:cNvSpPr>
          <p:nvPr/>
        </p:nvSpPr>
        <p:spPr bwMode="auto">
          <a:xfrm>
            <a:off x="304800" y="1211263"/>
            <a:ext cx="1828800" cy="4408487"/>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This is a good opportunity to contrast the RUP with old-fashioned processes. RUP is meant to be used on a daily basis. It is relevant because it is integrated with the tools the developer is using. It is easy to access since it is on the desktop.</a:t>
            </a:r>
          </a:p>
          <a:p>
            <a:pPr eaLnBrk="0" hangingPunct="0">
              <a:spcBef>
                <a:spcPct val="50000"/>
              </a:spcBef>
            </a:pPr>
            <a:r>
              <a:rPr lang="en-US" sz="1100">
                <a:latin typeface="Arial" pitchFamily="34" charset="0"/>
              </a:rPr>
              <a:t>Emphasize that the process contains far more information than any one person can remember. It is not intended that they learn it all at once. The best approach is to first get an overview so that they understand how it is organized and where to look for things. Then access the online process to learn the details of each task as they need to perform the task.</a:t>
            </a:r>
          </a:p>
        </p:txBody>
      </p:sp>
    </p:spTree>
    <p:extLst>
      <p:ext uri="{BB962C8B-B14F-4D97-AF65-F5344CB8AC3E}">
        <p14:creationId xmlns:p14="http://schemas.microsoft.com/office/powerpoint/2010/main" val="116596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43182B2-270C-467F-B4B9-2F3678AE57B5}" type="slidenum">
              <a:rPr lang="en-CA" smtClean="0"/>
              <a:pPr/>
              <a:t>28</a:t>
            </a:fld>
            <a:endParaRPr lang="en-CA" smtClean="0"/>
          </a:p>
        </p:txBody>
      </p:sp>
      <p:sp>
        <p:nvSpPr>
          <p:cNvPr id="94211" name="Rectangle 2"/>
          <p:cNvSpPr>
            <a:spLocks noGrp="1" noChangeArrowheads="1"/>
          </p:cNvSpPr>
          <p:nvPr>
            <p:ph type="body" idx="1"/>
          </p:nvPr>
        </p:nvSpPr>
        <p:spPr bwMode="auto">
          <a:xfrm>
            <a:off x="914400" y="4346575"/>
            <a:ext cx="5029200" cy="3852863"/>
          </a:xfrm>
          <a:noFill/>
        </p:spPr>
        <p:txBody>
          <a:bodyPr wrap="square" lIns="90480" tIns="44446" rIns="90480" bIns="44446" numCol="1" anchor="t" anchorCtr="0" compatLnSpc="1">
            <a:prstTxWarp prst="textNoShape">
              <a:avLst/>
            </a:prstTxWarp>
          </a:bodyPr>
          <a:lstStyle/>
          <a:p>
            <a:pPr eaLnBrk="1" hangingPunct="1">
              <a:spcBef>
                <a:spcPct val="0"/>
              </a:spcBef>
            </a:pPr>
            <a:endParaRPr lang="en-US" smtClean="0"/>
          </a:p>
        </p:txBody>
      </p:sp>
      <p:sp>
        <p:nvSpPr>
          <p:cNvPr id="94212" name="Rectangle 3"/>
          <p:cNvSpPr>
            <a:spLocks noGrp="1" noRot="1" noChangeAspect="1" noChangeArrowheads="1" noTextEdit="1"/>
          </p:cNvSpPr>
          <p:nvPr>
            <p:ph type="sldImg"/>
          </p:nvPr>
        </p:nvSpPr>
        <p:spPr bwMode="auto">
          <a:xfrm>
            <a:off x="1289050" y="793750"/>
            <a:ext cx="4279900" cy="3209925"/>
          </a:xfrm>
          <a:noFill/>
          <a:ln cap="flat">
            <a:solidFill>
              <a:schemeClr val="tx1"/>
            </a:solidFill>
            <a:miter lim="800000"/>
            <a:headEnd/>
            <a:tailEnd/>
          </a:ln>
        </p:spPr>
      </p:sp>
    </p:spTree>
    <p:extLst>
      <p:ext uri="{BB962C8B-B14F-4D97-AF65-F5344CB8AC3E}">
        <p14:creationId xmlns:p14="http://schemas.microsoft.com/office/powerpoint/2010/main" val="11753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93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s-CR" smtClean="0"/>
          </a:p>
        </p:txBody>
      </p:sp>
      <p:sp>
        <p:nvSpPr>
          <p:cNvPr id="9933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23E5D8-1F7F-4395-A502-96B0C2393EE7}" type="slidenum">
              <a:rPr lang="es-CR" smtClean="0"/>
              <a:pPr/>
              <a:t>32</a:t>
            </a:fld>
            <a:endParaRPr lang="es-CR" smtClean="0"/>
          </a:p>
        </p:txBody>
      </p:sp>
    </p:spTree>
    <p:extLst>
      <p:ext uri="{BB962C8B-B14F-4D97-AF65-F5344CB8AC3E}">
        <p14:creationId xmlns:p14="http://schemas.microsoft.com/office/powerpoint/2010/main" val="401082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82818E9-BC36-4D3E-96EF-B58C78926AD6}" type="slidenum">
              <a:rPr lang="en-CA" smtClean="0"/>
              <a:pPr/>
              <a:t>33</a:t>
            </a:fld>
            <a:endParaRPr lang="en-CA" smtClean="0"/>
          </a:p>
        </p:txBody>
      </p:sp>
      <p:sp>
        <p:nvSpPr>
          <p:cNvPr id="100355"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0356"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endParaRPr lang="en-US" smtClean="0"/>
          </a:p>
        </p:txBody>
      </p:sp>
      <p:sp>
        <p:nvSpPr>
          <p:cNvPr id="100357" name="Text Box 4"/>
          <p:cNvSpPr txBox="1">
            <a:spLocks noChangeArrowheads="1"/>
          </p:cNvSpPr>
          <p:nvPr/>
        </p:nvSpPr>
        <p:spPr bwMode="auto">
          <a:xfrm>
            <a:off x="304800" y="1211263"/>
            <a:ext cx="1828800" cy="1554162"/>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The important point to get across is that use cases permeate all parts of RUP and are a key mechanism in accomplishing the Managing Requirements best practice.</a:t>
            </a:r>
          </a:p>
          <a:p>
            <a:pPr eaLnBrk="0" hangingPunct="0">
              <a:spcBef>
                <a:spcPct val="50000"/>
              </a:spcBef>
            </a:pPr>
            <a:endParaRPr lang="en-US" sz="1100">
              <a:latin typeface="Arial" pitchFamily="34" charset="0"/>
            </a:endParaRPr>
          </a:p>
        </p:txBody>
      </p:sp>
    </p:spTree>
    <p:extLst>
      <p:ext uri="{BB962C8B-B14F-4D97-AF65-F5344CB8AC3E}">
        <p14:creationId xmlns:p14="http://schemas.microsoft.com/office/powerpoint/2010/main" val="271387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C2172C7-F44E-417E-B56E-10A33CA7B71A}" type="slidenum">
              <a:rPr lang="en-CA" smtClean="0"/>
              <a:pPr/>
              <a:t>34</a:t>
            </a:fld>
            <a:endParaRPr lang="en-CA" smtClean="0"/>
          </a:p>
        </p:txBody>
      </p:sp>
      <p:sp>
        <p:nvSpPr>
          <p:cNvPr id="101379"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1380"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r>
              <a:rPr lang="en-US" sz="1000" smtClean="0">
                <a:latin typeface="Arial" pitchFamily="34" charset="0"/>
              </a:rPr>
              <a:t>Use of component-based architectures is one of the six best practices already discussed.  Architecture is used in the Rational Unified Process as a primary artifact for conceptualizing, constructing, managing, and evolving the system under development. The Rational Unified Process emphasizes early development and validation of software architecture as a core concept. It defines two primary artifacts related to architecture: the Software Architecture Description (SAD) which describes the architectural views relevant to the project and the Architectural Prototype. The Rational Unified Process also defines a worker, called the Architect, who is responsible for the architecture. The bulk of the activities related to architectural design are described in the analysis and design workflow, but it spills over to the requirements workflow, the implementation workflow, and the project management workflow. </a:t>
            </a:r>
          </a:p>
        </p:txBody>
      </p:sp>
      <p:sp>
        <p:nvSpPr>
          <p:cNvPr id="101381" name="Text Box 4"/>
          <p:cNvSpPr txBox="1">
            <a:spLocks noChangeArrowheads="1"/>
          </p:cNvSpPr>
          <p:nvPr/>
        </p:nvSpPr>
        <p:spPr bwMode="auto">
          <a:xfrm>
            <a:off x="304800" y="1211263"/>
            <a:ext cx="1828800" cy="2062162"/>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Architecture was defined and explained in the Best Practices  module already presented. Here we assume that the student remembers this material. You may wish to briefly review the definition of architecture and relate it to blueprints,etc. </a:t>
            </a:r>
          </a:p>
          <a:p>
            <a:pPr eaLnBrk="0" hangingPunct="0">
              <a:spcBef>
                <a:spcPct val="50000"/>
              </a:spcBef>
            </a:pPr>
            <a:endParaRPr lang="en-US" sz="1100">
              <a:latin typeface="Arial" pitchFamily="34" charset="0"/>
            </a:endParaRPr>
          </a:p>
        </p:txBody>
      </p:sp>
    </p:spTree>
    <p:extLst>
      <p:ext uri="{BB962C8B-B14F-4D97-AF65-F5344CB8AC3E}">
        <p14:creationId xmlns:p14="http://schemas.microsoft.com/office/powerpoint/2010/main" val="204498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E5A8940-24D6-424E-AC5B-8449EB3689AA}" type="slidenum">
              <a:rPr lang="en-CA" smtClean="0"/>
              <a:pPr/>
              <a:t>35</a:t>
            </a:fld>
            <a:endParaRPr lang="en-CA" smtClean="0"/>
          </a:p>
        </p:txBody>
      </p:sp>
      <p:sp>
        <p:nvSpPr>
          <p:cNvPr id="102403"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2404"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r>
              <a:rPr lang="en-US" sz="1000" smtClean="0">
                <a:latin typeface="Arial" pitchFamily="34" charset="0"/>
              </a:rPr>
              <a:t>Many different parties are interested in the architecture (e.g., the system analyst, the designers, the end uses, etc.). To allow these parties or stakeholders to communicate, discuss and reason about architecture, we need to have an architectural representation that they understand. Because different stakeholders have different concerns and because architecture is quite complex, multiple views are required to represent architecture adequately. An </a:t>
            </a:r>
            <a:r>
              <a:rPr lang="en-US" sz="1000" b="1" smtClean="0">
                <a:latin typeface="Arial" pitchFamily="34" charset="0"/>
              </a:rPr>
              <a:t>architectural view</a:t>
            </a:r>
            <a:r>
              <a:rPr lang="en-US" sz="1000" smtClean="0">
                <a:latin typeface="Arial" pitchFamily="34" charset="0"/>
              </a:rPr>
              <a:t> is a simplified description (an abstraction) of a system from a particular perspective or vantage point, covering particular concerns,and omitting entities that are not relevant to this perspective.</a:t>
            </a:r>
          </a:p>
          <a:p>
            <a:pPr eaLnBrk="1" hangingPunct="1"/>
            <a:r>
              <a:rPr lang="en-US" sz="1000" smtClean="0">
                <a:latin typeface="Arial" pitchFamily="34" charset="0"/>
              </a:rPr>
              <a:t>While many views of architecture can be useful, the Rational Unified Process identifies 4+1 views as a standard set:</a:t>
            </a:r>
          </a:p>
          <a:p>
            <a:pPr eaLnBrk="1" hangingPunct="1"/>
            <a:r>
              <a:rPr lang="en-US" sz="1000" smtClean="0">
                <a:latin typeface="Arial" pitchFamily="34" charset="0"/>
              </a:rPr>
              <a:t>The logical view addresses the functional requirements of the system. It is an abstraction of the design model, identifying major design packages, subsystems and classes.</a:t>
            </a:r>
          </a:p>
          <a:p>
            <a:pPr eaLnBrk="1" hangingPunct="1"/>
            <a:r>
              <a:rPr lang="en-US" sz="1000" smtClean="0">
                <a:latin typeface="Arial" pitchFamily="34" charset="0"/>
              </a:rPr>
              <a:t>The implementation view describes the organization of static software modules in the development environment, in terms of packaging, layering, and configuration management.</a:t>
            </a:r>
          </a:p>
          <a:p>
            <a:pPr eaLnBrk="1" hangingPunct="1"/>
            <a:r>
              <a:rPr lang="en-US" sz="1000" smtClean="0">
                <a:latin typeface="Arial" pitchFamily="34" charset="0"/>
              </a:rPr>
              <a:t>The process view addresses the concurrent aspect of the system at run-time: tasks, threads or processes, and their interactions.</a:t>
            </a:r>
          </a:p>
          <a:p>
            <a:pPr eaLnBrk="1" hangingPunct="1"/>
            <a:r>
              <a:rPr lang="en-US" sz="1000" smtClean="0">
                <a:latin typeface="Arial" pitchFamily="34" charset="0"/>
              </a:rPr>
              <a:t>The deployment view shows how the various executables and other run-time components are mapped onto the underlying platforms or computing nodes.</a:t>
            </a:r>
          </a:p>
          <a:p>
            <a:pPr eaLnBrk="1" hangingPunct="1"/>
            <a:r>
              <a:rPr lang="en-US" sz="1000" smtClean="0">
                <a:latin typeface="Arial" pitchFamily="34" charset="0"/>
              </a:rPr>
              <a:t>The use-case view contains a few key scenarios or use cases that are used to drive the architecture and to validate it.</a:t>
            </a:r>
          </a:p>
        </p:txBody>
      </p:sp>
      <p:sp>
        <p:nvSpPr>
          <p:cNvPr id="102405" name="Text Box 4"/>
          <p:cNvSpPr txBox="1">
            <a:spLocks noChangeArrowheads="1"/>
          </p:cNvSpPr>
          <p:nvPr/>
        </p:nvSpPr>
        <p:spPr bwMode="auto">
          <a:xfrm>
            <a:off x="304800" y="1211263"/>
            <a:ext cx="1828800" cy="3632200"/>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It is important to keep the discussion of this slide at a very high level. Examples of the 5 views are not provided. You may wish to go to the white board and show some examples. Several examples from earlier in this module can be used. For example, The sample use case diagram can illustrate the use-case view. The sample class diagram can illustrate the logical view. </a:t>
            </a:r>
          </a:p>
          <a:p>
            <a:pPr eaLnBrk="0" hangingPunct="0">
              <a:spcBef>
                <a:spcPct val="50000"/>
              </a:spcBef>
            </a:pPr>
            <a:r>
              <a:rPr lang="en-US" sz="1100">
                <a:latin typeface="Arial" pitchFamily="34" charset="0"/>
              </a:rPr>
              <a:t>Also mention that the UML provides the notation we use to visualize these views.</a:t>
            </a:r>
          </a:p>
        </p:txBody>
      </p:sp>
    </p:spTree>
    <p:extLst>
      <p:ext uri="{BB962C8B-B14F-4D97-AF65-F5344CB8AC3E}">
        <p14:creationId xmlns:p14="http://schemas.microsoft.com/office/powerpoint/2010/main" val="318542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B334699-AF1F-4EA6-9549-55BC63D055C9}" type="slidenum">
              <a:rPr lang="en-CA" smtClean="0"/>
              <a:pPr/>
              <a:t>36</a:t>
            </a:fld>
            <a:endParaRPr lang="en-CA" smtClean="0"/>
          </a:p>
        </p:txBody>
      </p:sp>
      <p:sp>
        <p:nvSpPr>
          <p:cNvPr id="103427" name="Rectangle 2"/>
          <p:cNvSpPr>
            <a:spLocks noGrp="1" noRot="1" noChangeAspect="1" noChangeArrowheads="1" noTextEdit="1"/>
          </p:cNvSpPr>
          <p:nvPr>
            <p:ph type="sldImg"/>
          </p:nvPr>
        </p:nvSpPr>
        <p:spPr bwMode="auto">
          <a:xfrm>
            <a:off x="2249488" y="606425"/>
            <a:ext cx="4338637" cy="3255963"/>
          </a:xfrm>
          <a:noFill/>
          <a:ln>
            <a:solidFill>
              <a:srgbClr val="000000"/>
            </a:solidFill>
            <a:miter lim="800000"/>
            <a:headEnd/>
            <a:tailEnd/>
          </a:ln>
        </p:spPr>
      </p:sp>
      <p:sp>
        <p:nvSpPr>
          <p:cNvPr id="103428" name="Rectangle 3"/>
          <p:cNvSpPr>
            <a:spLocks noGrp="1" noChangeArrowheads="1"/>
          </p:cNvSpPr>
          <p:nvPr>
            <p:ph type="body" idx="1"/>
          </p:nvPr>
        </p:nvSpPr>
        <p:spPr bwMode="auto">
          <a:xfrm>
            <a:off x="2209800" y="4014788"/>
            <a:ext cx="4419600" cy="4316412"/>
          </a:xfrm>
          <a:noFill/>
        </p:spPr>
        <p:txBody>
          <a:bodyPr wrap="square" numCol="1" anchor="t" anchorCtr="0" compatLnSpc="1">
            <a:prstTxWarp prst="textNoShape">
              <a:avLst/>
            </a:prstTxWarp>
          </a:bodyPr>
          <a:lstStyle/>
          <a:p>
            <a:pPr eaLnBrk="1" hangingPunct="1">
              <a:spcBef>
                <a:spcPts val="288"/>
              </a:spcBef>
              <a:spcAft>
                <a:spcPts val="763"/>
              </a:spcAft>
            </a:pPr>
            <a:r>
              <a:rPr lang="en-US" sz="1000" smtClean="0">
                <a:latin typeface="Arial" pitchFamily="34" charset="0"/>
              </a:rPr>
              <a:t>During Inception, we define the scope of the project, what is included, and what is not. This is done by identifying all the actors and use cases, and by drafting the most essential use cases (usually approximately 20% of the complete model). A business plan is developed to determine whether resources should be committed to the project.</a:t>
            </a:r>
          </a:p>
          <a:p>
            <a:pPr eaLnBrk="1" hangingPunct="1">
              <a:spcBef>
                <a:spcPts val="288"/>
              </a:spcBef>
              <a:spcAft>
                <a:spcPts val="763"/>
              </a:spcAft>
            </a:pPr>
            <a:r>
              <a:rPr lang="en-US" sz="1000" smtClean="0">
                <a:latin typeface="Arial" pitchFamily="34" charset="0"/>
              </a:rPr>
              <a:t>During Elaboration, we focus on two things: get a good grasp of the requirements (90% complete) and establish an architectural baseline. If we have a good grasp of the requirements and the architecture, we can eliminate a lot of the risks and will have a good idea what amount of work remains to be done. Detailed cost/resource estimations can be made at the end of Elaboration.</a:t>
            </a:r>
          </a:p>
          <a:p>
            <a:pPr eaLnBrk="1" hangingPunct="1">
              <a:spcBef>
                <a:spcPts val="288"/>
              </a:spcBef>
              <a:spcAft>
                <a:spcPts val="763"/>
              </a:spcAft>
            </a:pPr>
            <a:r>
              <a:rPr lang="en-US" sz="1000" smtClean="0">
                <a:latin typeface="Arial" pitchFamily="34" charset="0"/>
              </a:rPr>
              <a:t>During Construction, we build the product in several iterations up to a beta release.</a:t>
            </a:r>
          </a:p>
          <a:p>
            <a:pPr eaLnBrk="1" hangingPunct="1">
              <a:spcBef>
                <a:spcPts val="288"/>
              </a:spcBef>
              <a:spcAft>
                <a:spcPts val="763"/>
              </a:spcAft>
            </a:pPr>
            <a:r>
              <a:rPr lang="en-US" sz="1000" smtClean="0">
                <a:latin typeface="Arial" pitchFamily="34" charset="0"/>
              </a:rPr>
              <a:t>During Transition, we transition the product to the end user and focus on end user training, installation, and support.</a:t>
            </a:r>
          </a:p>
          <a:p>
            <a:pPr eaLnBrk="1" hangingPunct="1"/>
            <a:r>
              <a:rPr lang="en-US" sz="1000" smtClean="0">
                <a:latin typeface="Arial" pitchFamily="34" charset="0"/>
              </a:rPr>
              <a:t>The amount of time spent in each phase varies. For a very complex project with a lot of technical unknowns and unclear requirements, Elaboration may include 3-5 iterations. For a very simple project where requirements are known and the architecture is simple, Elaboration may include only a single iteration. </a:t>
            </a:r>
          </a:p>
        </p:txBody>
      </p:sp>
      <p:sp>
        <p:nvSpPr>
          <p:cNvPr id="103429" name="Text Box 4"/>
          <p:cNvSpPr txBox="1">
            <a:spLocks noChangeArrowheads="1"/>
          </p:cNvSpPr>
          <p:nvPr/>
        </p:nvSpPr>
        <p:spPr bwMode="auto">
          <a:xfrm>
            <a:off x="304800" y="1211263"/>
            <a:ext cx="1828800" cy="5546725"/>
          </a:xfrm>
          <a:prstGeom prst="rect">
            <a:avLst/>
          </a:prstGeom>
          <a:noFill/>
          <a:ln w="12700">
            <a:noFill/>
            <a:miter lim="800000"/>
            <a:headEnd type="none" w="sm" len="sm"/>
            <a:tailEnd type="none" w="lg" len="lg"/>
          </a:ln>
        </p:spPr>
        <p:txBody>
          <a:bodyPr lIns="91432" tIns="45716" rIns="91432" bIns="45716">
            <a:spAutoFit/>
          </a:bodyPr>
          <a:lstStyle/>
          <a:p>
            <a:pPr eaLnBrk="0" hangingPunct="0">
              <a:spcBef>
                <a:spcPct val="50000"/>
              </a:spcBef>
            </a:pPr>
            <a:r>
              <a:rPr lang="en-US" sz="1100">
                <a:latin typeface="Arial" pitchFamily="34" charset="0"/>
              </a:rPr>
              <a:t>The student notes are quite extensive. There is no need to go into that much detail in class. The important thing is to understand how the RUP uses phases to organize the life cycle.</a:t>
            </a:r>
          </a:p>
          <a:p>
            <a:pPr eaLnBrk="0" hangingPunct="0">
              <a:spcBef>
                <a:spcPct val="50000"/>
              </a:spcBef>
            </a:pPr>
            <a:r>
              <a:rPr lang="en-US" sz="1100">
                <a:latin typeface="Arial" pitchFamily="34" charset="0"/>
              </a:rPr>
              <a:t>You can also mention that we deliberately chose names that do not match the waterfall names (analysis, design, implementation, and test) to emphasize that they are NOT the same as the waterfall phases. </a:t>
            </a:r>
          </a:p>
          <a:p>
            <a:pPr eaLnBrk="0" hangingPunct="0">
              <a:spcBef>
                <a:spcPct val="50000"/>
              </a:spcBef>
            </a:pPr>
            <a:r>
              <a:rPr lang="en-US" sz="1100">
                <a:latin typeface="Arial" pitchFamily="34" charset="0"/>
              </a:rPr>
              <a:t>Some ways of describing the phases in common terminology:</a:t>
            </a:r>
          </a:p>
          <a:p>
            <a:pPr eaLnBrk="0" hangingPunct="0">
              <a:spcBef>
                <a:spcPct val="50000"/>
              </a:spcBef>
            </a:pPr>
            <a:r>
              <a:rPr lang="en-US" sz="1100">
                <a:latin typeface="Arial" pitchFamily="34" charset="0"/>
              </a:rPr>
              <a:t>Inception - bid and proposal</a:t>
            </a:r>
          </a:p>
          <a:p>
            <a:pPr eaLnBrk="0" hangingPunct="0">
              <a:spcBef>
                <a:spcPct val="50000"/>
              </a:spcBef>
            </a:pPr>
            <a:r>
              <a:rPr lang="en-US" sz="1100">
                <a:latin typeface="Arial" pitchFamily="34" charset="0"/>
              </a:rPr>
              <a:t>Elaboration - Building blueprints </a:t>
            </a:r>
          </a:p>
          <a:p>
            <a:pPr eaLnBrk="0" hangingPunct="0">
              <a:spcBef>
                <a:spcPct val="50000"/>
              </a:spcBef>
            </a:pPr>
            <a:r>
              <a:rPr lang="en-US" sz="1100">
                <a:latin typeface="Arial" pitchFamily="34" charset="0"/>
              </a:rPr>
              <a:t>Construction - I think I’m done</a:t>
            </a:r>
          </a:p>
          <a:p>
            <a:pPr eaLnBrk="0" hangingPunct="0">
              <a:spcBef>
                <a:spcPct val="50000"/>
              </a:spcBef>
            </a:pPr>
            <a:r>
              <a:rPr lang="en-US" sz="1100">
                <a:latin typeface="Arial" pitchFamily="34" charset="0"/>
              </a:rPr>
              <a:t>Transition - how do users react?</a:t>
            </a:r>
          </a:p>
        </p:txBody>
      </p:sp>
    </p:spTree>
    <p:extLst>
      <p:ext uri="{BB962C8B-B14F-4D97-AF65-F5344CB8AC3E}">
        <p14:creationId xmlns:p14="http://schemas.microsoft.com/office/powerpoint/2010/main" val="121383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lvl1pPr>
              <a:defRPr smtClean="0"/>
            </a:lvl1pPr>
          </a:lstStyle>
          <a:p>
            <a:pPr>
              <a:defRPr/>
            </a:pPr>
            <a:fld id="{D68F003D-30A7-4902-B5D8-72A5FC938920}"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00CF14DB-303D-4147-9511-7A7381C4A0BB}" type="slidenum">
              <a:rPr lang="es-CR"/>
              <a:pPr>
                <a:defRPr/>
              </a:pPr>
              <a:t>‹#›</a:t>
            </a:fld>
            <a:endParaRPr lang="es-C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smtClean="0"/>
            </a:lvl1pPr>
          </a:lstStyle>
          <a:p>
            <a:pPr>
              <a:defRPr/>
            </a:pPr>
            <a:fld id="{80E32E9A-55F8-469F-AA00-D20AC815C1EC}"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D7CAD1C3-EF23-4066-9194-23786BB7EB41}" type="slidenum">
              <a:rPr lang="es-CR"/>
              <a:pPr>
                <a:defRPr/>
              </a:pPr>
              <a:t>‹#›</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smtClean="0"/>
            </a:lvl1pPr>
          </a:lstStyle>
          <a:p>
            <a:pPr>
              <a:defRPr/>
            </a:pPr>
            <a:fld id="{8CF4C495-A266-41E3-A55B-FD96E0BDC349}"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64796BDF-4C2C-4E9D-8797-96C870134F4C}" type="slidenum">
              <a:rPr lang="es-CR"/>
              <a:pPr>
                <a:defRPr/>
              </a:pPr>
              <a:t>‹#›</a:t>
            </a:fld>
            <a:endParaRPr lang="es-C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lvl1pPr>
              <a:defRPr/>
            </a:lvl1pPr>
          </a:lstStyle>
          <a:p>
            <a:pPr>
              <a:defRPr/>
            </a:pPr>
            <a:fld id="{6CEB23D5-71D6-4608-8B5C-8BFE95F85253}"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A1999048-A236-420D-B651-18C30CF24427}" type="slidenum">
              <a:rPr lang="es-CR"/>
              <a:pPr>
                <a:defRPr/>
              </a:pPr>
              <a:t>‹#›</a:t>
            </a:fld>
            <a:endParaRPr lang="es-C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734D1AE9-3B04-4E0A-B8C1-1FBAB82CFD9B}"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10D144CB-E20C-4C9B-92D1-939B69F374EC}" type="slidenum">
              <a:rPr lang="es-CR"/>
              <a:pPr>
                <a:defRPr/>
              </a:pPr>
              <a:t>‹#›</a:t>
            </a:fld>
            <a:endParaRPr lang="es-C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1A2F3071-2CC9-49EC-AB99-26E2952F9F70}"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312AE728-670C-4E1D-A29E-2E38333044D0}" type="slidenum">
              <a:rPr lang="es-CR"/>
              <a:pPr>
                <a:defRPr/>
              </a:pPr>
              <a:t>‹#›</a:t>
            </a:fld>
            <a:endParaRPr lang="es-C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fecha"/>
          <p:cNvSpPr>
            <a:spLocks noGrp="1"/>
          </p:cNvSpPr>
          <p:nvPr>
            <p:ph type="dt" sz="half" idx="10"/>
          </p:nvPr>
        </p:nvSpPr>
        <p:spPr/>
        <p:txBody>
          <a:bodyPr/>
          <a:lstStyle>
            <a:lvl1pPr>
              <a:defRPr/>
            </a:lvl1pPr>
          </a:lstStyle>
          <a:p>
            <a:pPr>
              <a:defRPr/>
            </a:pPr>
            <a:fld id="{474E8314-DAE6-4AD5-99B5-6918D3F682D5}" type="datetime1">
              <a:rPr lang="en-US"/>
              <a:pPr>
                <a:defRPr/>
              </a:pPr>
              <a:t>1/26/2017</a:t>
            </a:fld>
            <a:endParaRPr lang="es-CR"/>
          </a:p>
        </p:txBody>
      </p:sp>
      <p:sp>
        <p:nvSpPr>
          <p:cNvPr id="6" name="5 Marcador de pie de página"/>
          <p:cNvSpPr>
            <a:spLocks noGrp="1"/>
          </p:cNvSpPr>
          <p:nvPr>
            <p:ph type="ftr" sz="quarter" idx="11"/>
          </p:nvPr>
        </p:nvSpPr>
        <p:spPr/>
        <p:txBody>
          <a:bodyPr/>
          <a:lstStyle>
            <a:lvl1pPr>
              <a:defRPr/>
            </a:lvl1pPr>
          </a:lstStyle>
          <a:p>
            <a:pPr>
              <a:defRPr/>
            </a:pPr>
            <a:endParaRPr lang="es-CR"/>
          </a:p>
        </p:txBody>
      </p:sp>
      <p:sp>
        <p:nvSpPr>
          <p:cNvPr id="7" name="6 Marcador de número de diapositiva"/>
          <p:cNvSpPr>
            <a:spLocks noGrp="1"/>
          </p:cNvSpPr>
          <p:nvPr>
            <p:ph type="sldNum" sz="quarter" idx="12"/>
          </p:nvPr>
        </p:nvSpPr>
        <p:spPr/>
        <p:txBody>
          <a:bodyPr/>
          <a:lstStyle>
            <a:lvl1pPr>
              <a:defRPr/>
            </a:lvl1pPr>
          </a:lstStyle>
          <a:p>
            <a:pPr>
              <a:defRPr/>
            </a:pPr>
            <a:fld id="{EF39F3CD-542D-46B5-B5C9-B02D16168982}" type="slidenum">
              <a:rPr lang="es-CR"/>
              <a:pPr>
                <a:defRPr/>
              </a:pPr>
              <a:t>‹#›</a:t>
            </a:fld>
            <a:endParaRPr lang="es-C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6 Marcador de fecha"/>
          <p:cNvSpPr>
            <a:spLocks noGrp="1"/>
          </p:cNvSpPr>
          <p:nvPr>
            <p:ph type="dt" sz="half" idx="10"/>
          </p:nvPr>
        </p:nvSpPr>
        <p:spPr/>
        <p:txBody>
          <a:bodyPr/>
          <a:lstStyle>
            <a:lvl1pPr>
              <a:defRPr/>
            </a:lvl1pPr>
          </a:lstStyle>
          <a:p>
            <a:pPr>
              <a:defRPr/>
            </a:pPr>
            <a:fld id="{D45598C0-18DD-480E-B683-0CF941AE6FC5}" type="datetime1">
              <a:rPr lang="en-US"/>
              <a:pPr>
                <a:defRPr/>
              </a:pPr>
              <a:t>1/26/2017</a:t>
            </a:fld>
            <a:endParaRPr lang="es-CR"/>
          </a:p>
        </p:txBody>
      </p:sp>
      <p:sp>
        <p:nvSpPr>
          <p:cNvPr id="8" name="7 Marcador de pie de página"/>
          <p:cNvSpPr>
            <a:spLocks noGrp="1"/>
          </p:cNvSpPr>
          <p:nvPr>
            <p:ph type="ftr" sz="quarter" idx="11"/>
          </p:nvPr>
        </p:nvSpPr>
        <p:spPr/>
        <p:txBody>
          <a:bodyPr/>
          <a:lstStyle>
            <a:lvl1pPr>
              <a:defRPr/>
            </a:lvl1pPr>
          </a:lstStyle>
          <a:p>
            <a:pPr>
              <a:defRPr/>
            </a:pPr>
            <a:endParaRPr lang="es-CR"/>
          </a:p>
        </p:txBody>
      </p:sp>
      <p:sp>
        <p:nvSpPr>
          <p:cNvPr id="9" name="8 Marcador de número de diapositiva"/>
          <p:cNvSpPr>
            <a:spLocks noGrp="1"/>
          </p:cNvSpPr>
          <p:nvPr>
            <p:ph type="sldNum" sz="quarter" idx="12"/>
          </p:nvPr>
        </p:nvSpPr>
        <p:spPr/>
        <p:txBody>
          <a:bodyPr/>
          <a:lstStyle>
            <a:lvl1pPr>
              <a:defRPr/>
            </a:lvl1pPr>
          </a:lstStyle>
          <a:p>
            <a:pPr>
              <a:defRPr/>
            </a:pPr>
            <a:fld id="{3CD2BFDE-E9B9-4873-985F-75122A3156F2}" type="slidenum">
              <a:rPr lang="es-CR"/>
              <a:pPr>
                <a:defRPr/>
              </a:pPr>
              <a:t>‹#›</a:t>
            </a:fld>
            <a:endParaRPr lang="es-C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fecha"/>
          <p:cNvSpPr>
            <a:spLocks noGrp="1"/>
          </p:cNvSpPr>
          <p:nvPr>
            <p:ph type="dt" sz="half" idx="10"/>
          </p:nvPr>
        </p:nvSpPr>
        <p:spPr/>
        <p:txBody>
          <a:bodyPr/>
          <a:lstStyle>
            <a:lvl1pPr>
              <a:defRPr/>
            </a:lvl1pPr>
          </a:lstStyle>
          <a:p>
            <a:pPr>
              <a:defRPr/>
            </a:pPr>
            <a:fld id="{97AECD1A-C567-4E9E-96AD-CA4D72C2629F}" type="datetime1">
              <a:rPr lang="en-US"/>
              <a:pPr>
                <a:defRPr/>
              </a:pPr>
              <a:t>1/26/2017</a:t>
            </a:fld>
            <a:endParaRPr lang="es-CR"/>
          </a:p>
        </p:txBody>
      </p:sp>
      <p:sp>
        <p:nvSpPr>
          <p:cNvPr id="4" name="3 Marcador de pie de página"/>
          <p:cNvSpPr>
            <a:spLocks noGrp="1"/>
          </p:cNvSpPr>
          <p:nvPr>
            <p:ph type="ftr" sz="quarter" idx="11"/>
          </p:nvPr>
        </p:nvSpPr>
        <p:spPr/>
        <p:txBody>
          <a:bodyPr/>
          <a:lstStyle>
            <a:lvl1pPr>
              <a:defRPr/>
            </a:lvl1pPr>
          </a:lstStyle>
          <a:p>
            <a:pPr>
              <a:defRPr/>
            </a:pPr>
            <a:endParaRPr lang="es-CR"/>
          </a:p>
        </p:txBody>
      </p:sp>
      <p:sp>
        <p:nvSpPr>
          <p:cNvPr id="5" name="4 Marcador de número de diapositiva"/>
          <p:cNvSpPr>
            <a:spLocks noGrp="1"/>
          </p:cNvSpPr>
          <p:nvPr>
            <p:ph type="sldNum" sz="quarter" idx="12"/>
          </p:nvPr>
        </p:nvSpPr>
        <p:spPr/>
        <p:txBody>
          <a:bodyPr/>
          <a:lstStyle>
            <a:lvl1pPr>
              <a:defRPr/>
            </a:lvl1pPr>
          </a:lstStyle>
          <a:p>
            <a:pPr>
              <a:defRPr/>
            </a:pPr>
            <a:fld id="{D223A23D-35CC-488C-9A08-262CD8CF7723}" type="slidenum">
              <a:rPr lang="es-CR"/>
              <a:pPr>
                <a:defRPr/>
              </a:pPr>
              <a:t>‹#›</a:t>
            </a:fld>
            <a:endParaRPr lang="es-C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fld id="{C7059CC4-AC58-468B-B000-26C5AB3F3CEC}" type="datetime1">
              <a:rPr lang="en-US"/>
              <a:pPr>
                <a:defRPr/>
              </a:pPr>
              <a:t>1/26/2017</a:t>
            </a:fld>
            <a:endParaRPr lang="es-CR"/>
          </a:p>
        </p:txBody>
      </p:sp>
      <p:sp>
        <p:nvSpPr>
          <p:cNvPr id="3" name="2 Marcador de pie de página"/>
          <p:cNvSpPr>
            <a:spLocks noGrp="1"/>
          </p:cNvSpPr>
          <p:nvPr>
            <p:ph type="ftr" sz="quarter" idx="11"/>
          </p:nvPr>
        </p:nvSpPr>
        <p:spPr/>
        <p:txBody>
          <a:bodyPr/>
          <a:lstStyle>
            <a:lvl1pPr>
              <a:defRPr/>
            </a:lvl1pPr>
          </a:lstStyle>
          <a:p>
            <a:pPr>
              <a:defRPr/>
            </a:pPr>
            <a:endParaRPr lang="es-CR"/>
          </a:p>
        </p:txBody>
      </p:sp>
      <p:sp>
        <p:nvSpPr>
          <p:cNvPr id="4" name="3 Marcador de número de diapositiva"/>
          <p:cNvSpPr>
            <a:spLocks noGrp="1"/>
          </p:cNvSpPr>
          <p:nvPr>
            <p:ph type="sldNum" sz="quarter" idx="12"/>
          </p:nvPr>
        </p:nvSpPr>
        <p:spPr/>
        <p:txBody>
          <a:bodyPr/>
          <a:lstStyle>
            <a:lvl1pPr>
              <a:defRPr/>
            </a:lvl1pPr>
          </a:lstStyle>
          <a:p>
            <a:pPr>
              <a:defRPr/>
            </a:pPr>
            <a:fld id="{888C1AA7-363B-41D4-88C0-17E3FC5DF91F}" type="slidenum">
              <a:rPr lang="es-CR"/>
              <a:pPr>
                <a:defRPr/>
              </a:pPr>
              <a:t>‹#›</a:t>
            </a:fld>
            <a:endParaRPr lang="es-C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6EEA3355-5F54-4516-8529-E49C84C4116E}" type="datetime1">
              <a:rPr lang="en-US"/>
              <a:pPr>
                <a:defRPr/>
              </a:pPr>
              <a:t>1/26/2017</a:t>
            </a:fld>
            <a:endParaRPr lang="es-CR"/>
          </a:p>
        </p:txBody>
      </p:sp>
      <p:sp>
        <p:nvSpPr>
          <p:cNvPr id="6" name="5 Marcador de pie de página"/>
          <p:cNvSpPr>
            <a:spLocks noGrp="1"/>
          </p:cNvSpPr>
          <p:nvPr>
            <p:ph type="ftr" sz="quarter" idx="11"/>
          </p:nvPr>
        </p:nvSpPr>
        <p:spPr/>
        <p:txBody>
          <a:bodyPr/>
          <a:lstStyle>
            <a:lvl1pPr>
              <a:defRPr/>
            </a:lvl1pPr>
          </a:lstStyle>
          <a:p>
            <a:pPr>
              <a:defRPr/>
            </a:pPr>
            <a:endParaRPr lang="es-CR"/>
          </a:p>
        </p:txBody>
      </p:sp>
      <p:sp>
        <p:nvSpPr>
          <p:cNvPr id="7" name="6 Marcador de número de diapositiva"/>
          <p:cNvSpPr>
            <a:spLocks noGrp="1"/>
          </p:cNvSpPr>
          <p:nvPr>
            <p:ph type="sldNum" sz="quarter" idx="12"/>
          </p:nvPr>
        </p:nvSpPr>
        <p:spPr/>
        <p:txBody>
          <a:bodyPr/>
          <a:lstStyle>
            <a:lvl1pPr>
              <a:defRPr/>
            </a:lvl1pPr>
          </a:lstStyle>
          <a:p>
            <a:pPr>
              <a:defRPr/>
            </a:pPr>
            <a:fld id="{5261008D-1DBD-4C38-8C03-C9591DF6E2EF}" type="slidenum">
              <a:rPr lang="es-CR"/>
              <a:pPr>
                <a:defRPr/>
              </a:pPr>
              <a:t>‹#›</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smtClean="0"/>
            </a:lvl1pPr>
          </a:lstStyle>
          <a:p>
            <a:pPr>
              <a:defRPr/>
            </a:pPr>
            <a:fld id="{402410E1-1351-4788-BF5A-386A99135059}"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966EF836-069A-4702-96A2-1D8F86FBC5CA}" type="slidenum">
              <a:rPr lang="es-CR"/>
              <a:pPr>
                <a:defRPr/>
              </a:pPr>
              <a:t>‹#›</a:t>
            </a:fld>
            <a:endParaRPr lang="es-C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pPr>
              <a:defRPr/>
            </a:pPr>
            <a:fld id="{3B17B37F-898A-4AC4-A6E4-50A5A710F86A}" type="datetime1">
              <a:rPr lang="en-US"/>
              <a:pPr>
                <a:defRPr/>
              </a:pPr>
              <a:t>1/26/2017</a:t>
            </a:fld>
            <a:endParaRPr lang="es-CR"/>
          </a:p>
        </p:txBody>
      </p:sp>
      <p:sp>
        <p:nvSpPr>
          <p:cNvPr id="6" name="5 Marcador de pie de página"/>
          <p:cNvSpPr>
            <a:spLocks noGrp="1"/>
          </p:cNvSpPr>
          <p:nvPr>
            <p:ph type="ftr" sz="quarter" idx="11"/>
          </p:nvPr>
        </p:nvSpPr>
        <p:spPr/>
        <p:txBody>
          <a:bodyPr/>
          <a:lstStyle>
            <a:lvl1pPr>
              <a:defRPr/>
            </a:lvl1pPr>
          </a:lstStyle>
          <a:p>
            <a:pPr>
              <a:defRPr/>
            </a:pPr>
            <a:endParaRPr lang="es-CR"/>
          </a:p>
        </p:txBody>
      </p:sp>
      <p:sp>
        <p:nvSpPr>
          <p:cNvPr id="7" name="6 Marcador de número de diapositiva"/>
          <p:cNvSpPr>
            <a:spLocks noGrp="1"/>
          </p:cNvSpPr>
          <p:nvPr>
            <p:ph type="sldNum" sz="quarter" idx="12"/>
          </p:nvPr>
        </p:nvSpPr>
        <p:spPr/>
        <p:txBody>
          <a:bodyPr/>
          <a:lstStyle>
            <a:lvl1pPr>
              <a:defRPr/>
            </a:lvl1pPr>
          </a:lstStyle>
          <a:p>
            <a:pPr>
              <a:defRPr/>
            </a:pPr>
            <a:fld id="{C8A4C930-B822-4B8C-9BDA-2B874CF2209C}" type="slidenum">
              <a:rPr lang="es-CR"/>
              <a:pPr>
                <a:defRPr/>
              </a:pPr>
              <a:t>‹#›</a:t>
            </a:fld>
            <a:endParaRPr lang="es-C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9FD1D2E3-7CCE-4E29-B143-3F173E56C880}"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486706F7-A3FF-4109-BB90-947C1CF914DA}" type="slidenum">
              <a:rPr lang="es-CR"/>
              <a:pPr>
                <a:defRPr/>
              </a:pPr>
              <a:t>‹#›</a:t>
            </a:fld>
            <a:endParaRPr lang="es-C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4B4BAF5B-EA30-4C27-90C6-489FF4C1FDE7}"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9D1C3539-2A3A-4FD6-8F64-616D8570CD0C}" type="slidenum">
              <a:rPr lang="es-CR"/>
              <a:pPr>
                <a:defRPr/>
              </a:pPr>
              <a:t>‹#›</a:t>
            </a:fld>
            <a:endParaRPr lang="es-C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R"/>
          </a:p>
        </p:txBody>
      </p:sp>
      <p:sp>
        <p:nvSpPr>
          <p:cNvPr id="4" name="3 Marcador de fecha"/>
          <p:cNvSpPr>
            <a:spLocks noGrp="1"/>
          </p:cNvSpPr>
          <p:nvPr>
            <p:ph type="dt" sz="half" idx="10"/>
          </p:nvPr>
        </p:nvSpPr>
        <p:spPr/>
        <p:txBody>
          <a:bodyPr/>
          <a:lstStyle>
            <a:lvl1pPr>
              <a:defRPr/>
            </a:lvl1pPr>
          </a:lstStyle>
          <a:p>
            <a:pPr>
              <a:defRPr/>
            </a:pPr>
            <a:fld id="{8BF63C8E-6AA8-478E-9652-4629C8A70749}"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12B86C20-0726-4EF7-8186-6AC1851A810D}" type="slidenum">
              <a:rPr lang="es-CR"/>
              <a:pPr>
                <a:defRPr/>
              </a:pPr>
              <a:t>‹#›</a:t>
            </a:fld>
            <a:endParaRPr lang="es-C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89B7876D-E550-425F-A638-A1AF2C3856B1}"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52ED5AC0-DA47-4656-9053-480513020D6D}" type="slidenum">
              <a:rPr lang="es-CR"/>
              <a:pPr>
                <a:defRPr/>
              </a:pPr>
              <a:t>‹#›</a:t>
            </a:fld>
            <a:endParaRPr lang="es-C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E1DCFF-836A-42BB-A20C-A42C5E59A081}"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19C2FBDF-B1BA-44CF-9438-A2375547B3B2}" type="slidenum">
              <a:rPr lang="es-CR"/>
              <a:pPr>
                <a:defRPr/>
              </a:pPr>
              <a:t>‹#›</a:t>
            </a:fld>
            <a:endParaRPr lang="es-C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3 Marcador de fecha"/>
          <p:cNvSpPr>
            <a:spLocks noGrp="1"/>
          </p:cNvSpPr>
          <p:nvPr>
            <p:ph type="dt" sz="half" idx="10"/>
          </p:nvPr>
        </p:nvSpPr>
        <p:spPr/>
        <p:txBody>
          <a:bodyPr/>
          <a:lstStyle>
            <a:lvl1pPr>
              <a:defRPr/>
            </a:lvl1pPr>
          </a:lstStyle>
          <a:p>
            <a:pPr>
              <a:defRPr/>
            </a:pPr>
            <a:fld id="{61023758-B17D-47EF-8C40-D20E79A59890}"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820DAB5D-A5B1-4DBF-904D-52BF54795240}" type="slidenum">
              <a:rPr lang="es-CR"/>
              <a:pPr>
                <a:defRPr/>
              </a:pPr>
              <a:t>‹#›</a:t>
            </a:fld>
            <a:endParaRPr lang="es-C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3 Marcador de fecha"/>
          <p:cNvSpPr>
            <a:spLocks noGrp="1"/>
          </p:cNvSpPr>
          <p:nvPr>
            <p:ph type="dt" sz="half" idx="10"/>
          </p:nvPr>
        </p:nvSpPr>
        <p:spPr/>
        <p:txBody>
          <a:bodyPr/>
          <a:lstStyle>
            <a:lvl1pPr>
              <a:defRPr/>
            </a:lvl1pPr>
          </a:lstStyle>
          <a:p>
            <a:pPr>
              <a:defRPr/>
            </a:pPr>
            <a:fld id="{C427F07E-4BE0-43D6-B85E-3A142D3C74B3}" type="datetime1">
              <a:rPr lang="en-US"/>
              <a:pPr>
                <a:defRPr/>
              </a:pPr>
              <a:t>1/26/2017</a:t>
            </a:fld>
            <a:endParaRPr lang="es-CR"/>
          </a:p>
        </p:txBody>
      </p:sp>
      <p:sp>
        <p:nvSpPr>
          <p:cNvPr id="8" name="4 Marcador de pie de página"/>
          <p:cNvSpPr>
            <a:spLocks noGrp="1"/>
          </p:cNvSpPr>
          <p:nvPr>
            <p:ph type="ftr" sz="quarter" idx="11"/>
          </p:nvPr>
        </p:nvSpPr>
        <p:spPr/>
        <p:txBody>
          <a:bodyPr/>
          <a:lstStyle>
            <a:lvl1pPr>
              <a:defRPr/>
            </a:lvl1pPr>
          </a:lstStyle>
          <a:p>
            <a:pPr>
              <a:defRPr/>
            </a:pPr>
            <a:endParaRPr lang="es-CR"/>
          </a:p>
        </p:txBody>
      </p:sp>
      <p:sp>
        <p:nvSpPr>
          <p:cNvPr id="9" name="5 Marcador de número de diapositiva"/>
          <p:cNvSpPr>
            <a:spLocks noGrp="1"/>
          </p:cNvSpPr>
          <p:nvPr>
            <p:ph type="sldNum" sz="quarter" idx="12"/>
          </p:nvPr>
        </p:nvSpPr>
        <p:spPr/>
        <p:txBody>
          <a:bodyPr/>
          <a:lstStyle>
            <a:lvl1pPr>
              <a:defRPr/>
            </a:lvl1pPr>
          </a:lstStyle>
          <a:p>
            <a:pPr>
              <a:defRPr/>
            </a:pPr>
            <a:fld id="{F0C61292-07E4-44DA-BC8C-BF18CED8C5E2}" type="slidenum">
              <a:rPr lang="es-CR"/>
              <a:pPr>
                <a:defRPr/>
              </a:pPr>
              <a:t>‹#›</a:t>
            </a:fld>
            <a:endParaRPr lang="es-C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3 Marcador de fecha"/>
          <p:cNvSpPr>
            <a:spLocks noGrp="1"/>
          </p:cNvSpPr>
          <p:nvPr>
            <p:ph type="dt" sz="half" idx="10"/>
          </p:nvPr>
        </p:nvSpPr>
        <p:spPr/>
        <p:txBody>
          <a:bodyPr/>
          <a:lstStyle>
            <a:lvl1pPr>
              <a:defRPr/>
            </a:lvl1pPr>
          </a:lstStyle>
          <a:p>
            <a:pPr>
              <a:defRPr/>
            </a:pPr>
            <a:fld id="{0C19A92A-9AC3-4C93-A4BE-679A0A2F5FD7}" type="datetime1">
              <a:rPr lang="en-US"/>
              <a:pPr>
                <a:defRPr/>
              </a:pPr>
              <a:t>1/26/2017</a:t>
            </a:fld>
            <a:endParaRPr lang="es-CR"/>
          </a:p>
        </p:txBody>
      </p:sp>
      <p:sp>
        <p:nvSpPr>
          <p:cNvPr id="4" name="4 Marcador de pie de página"/>
          <p:cNvSpPr>
            <a:spLocks noGrp="1"/>
          </p:cNvSpPr>
          <p:nvPr>
            <p:ph type="ftr" sz="quarter" idx="11"/>
          </p:nvPr>
        </p:nvSpPr>
        <p:spPr/>
        <p:txBody>
          <a:bodyPr/>
          <a:lstStyle>
            <a:lvl1pPr>
              <a:defRPr/>
            </a:lvl1pPr>
          </a:lstStyle>
          <a:p>
            <a:pPr>
              <a:defRPr/>
            </a:pPr>
            <a:endParaRPr lang="es-CR"/>
          </a:p>
        </p:txBody>
      </p:sp>
      <p:sp>
        <p:nvSpPr>
          <p:cNvPr id="5" name="5 Marcador de número de diapositiva"/>
          <p:cNvSpPr>
            <a:spLocks noGrp="1"/>
          </p:cNvSpPr>
          <p:nvPr>
            <p:ph type="sldNum" sz="quarter" idx="12"/>
          </p:nvPr>
        </p:nvSpPr>
        <p:spPr/>
        <p:txBody>
          <a:bodyPr/>
          <a:lstStyle>
            <a:lvl1pPr>
              <a:defRPr/>
            </a:lvl1pPr>
          </a:lstStyle>
          <a:p>
            <a:pPr>
              <a:defRPr/>
            </a:pPr>
            <a:fld id="{FBD452D3-0083-436B-90E2-5043EC0DCDC0}" type="slidenum">
              <a:rPr lang="es-CR"/>
              <a:pPr>
                <a:defRPr/>
              </a:pPr>
              <a:t>‹#›</a:t>
            </a:fld>
            <a:endParaRPr lang="es-C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B09EF10C-827B-4C7F-8753-D255D066FFC1}" type="datetime1">
              <a:rPr lang="en-US"/>
              <a:pPr>
                <a:defRPr/>
              </a:pPr>
              <a:t>1/26/2017</a:t>
            </a:fld>
            <a:endParaRPr lang="es-CR"/>
          </a:p>
        </p:txBody>
      </p:sp>
      <p:sp>
        <p:nvSpPr>
          <p:cNvPr id="3" name="4 Marcador de pie de página"/>
          <p:cNvSpPr>
            <a:spLocks noGrp="1"/>
          </p:cNvSpPr>
          <p:nvPr>
            <p:ph type="ftr" sz="quarter" idx="11"/>
          </p:nvPr>
        </p:nvSpPr>
        <p:spPr/>
        <p:txBody>
          <a:bodyPr/>
          <a:lstStyle>
            <a:lvl1pPr>
              <a:defRPr/>
            </a:lvl1pPr>
          </a:lstStyle>
          <a:p>
            <a:pPr>
              <a:defRPr/>
            </a:pPr>
            <a:endParaRPr lang="es-CR"/>
          </a:p>
        </p:txBody>
      </p:sp>
      <p:sp>
        <p:nvSpPr>
          <p:cNvPr id="4" name="5 Marcador de número de diapositiva"/>
          <p:cNvSpPr>
            <a:spLocks noGrp="1"/>
          </p:cNvSpPr>
          <p:nvPr>
            <p:ph type="sldNum" sz="quarter" idx="12"/>
          </p:nvPr>
        </p:nvSpPr>
        <p:spPr/>
        <p:txBody>
          <a:bodyPr/>
          <a:lstStyle>
            <a:lvl1pPr>
              <a:defRPr/>
            </a:lvl1pPr>
          </a:lstStyle>
          <a:p>
            <a:pPr>
              <a:defRPr/>
            </a:pPr>
            <a:fld id="{D341071A-5CE9-4ABB-AE7C-F5998956ED58}" type="slidenum">
              <a:rPr lang="es-CR"/>
              <a:pPr>
                <a:defRPr/>
              </a:pPr>
              <a:t>‹#›</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smtClean="0"/>
            </a:lvl1pPr>
          </a:lstStyle>
          <a:p>
            <a:pPr>
              <a:defRPr/>
            </a:pPr>
            <a:fld id="{F7CC5539-68CD-47BC-B078-86E6E377721F}"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C4AA9036-D90A-48F4-BEBD-A42F37D7EBFB}" type="slidenum">
              <a:rPr lang="es-CR"/>
              <a:pPr>
                <a:defRPr/>
              </a:pPr>
              <a:t>‹#›</a:t>
            </a:fld>
            <a:endParaRPr lang="es-C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1940D8DB-0AFC-41BD-984B-8CE3B0D5F8EF}"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828259AA-D015-44CC-BE01-1CE079D46A66}" type="slidenum">
              <a:rPr lang="es-CR"/>
              <a:pPr>
                <a:defRPr/>
              </a:pPr>
              <a:t>‹#›</a:t>
            </a:fld>
            <a:endParaRPr lang="es-C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F087F39-FAA6-40B5-AB55-5E538263D7D9}"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069D7C86-A40E-45C6-8018-8566E71871BE}" type="slidenum">
              <a:rPr lang="es-CR"/>
              <a:pPr>
                <a:defRPr/>
              </a:pPr>
              <a:t>‹#›</a:t>
            </a:fld>
            <a:endParaRPr lang="es-C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EE651418-1F2A-47D2-ACDB-F50B7AE5BEF7}"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73A6C6A2-5309-4747-BF5D-C2009BB7C5FA}" type="slidenum">
              <a:rPr lang="es-CR"/>
              <a:pPr>
                <a:defRPr/>
              </a:pPr>
              <a:t>‹#›</a:t>
            </a:fld>
            <a:endParaRPr lang="es-C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fecha"/>
          <p:cNvSpPr>
            <a:spLocks noGrp="1"/>
          </p:cNvSpPr>
          <p:nvPr>
            <p:ph type="dt" sz="half" idx="10"/>
          </p:nvPr>
        </p:nvSpPr>
        <p:spPr/>
        <p:txBody>
          <a:bodyPr/>
          <a:lstStyle>
            <a:lvl1pPr>
              <a:defRPr/>
            </a:lvl1pPr>
          </a:lstStyle>
          <a:p>
            <a:pPr>
              <a:defRPr/>
            </a:pPr>
            <a:fld id="{E084DAF0-202E-404F-A743-82AF9380A569}" type="datetime1">
              <a:rPr lang="en-US"/>
              <a:pPr>
                <a:defRPr/>
              </a:pPr>
              <a:t>1/26/2017</a:t>
            </a:fld>
            <a:endParaRPr lang="es-CR"/>
          </a:p>
        </p:txBody>
      </p:sp>
      <p:sp>
        <p:nvSpPr>
          <p:cNvPr id="5" name="4 Marcador de pie de página"/>
          <p:cNvSpPr>
            <a:spLocks noGrp="1"/>
          </p:cNvSpPr>
          <p:nvPr>
            <p:ph type="ftr" sz="quarter" idx="11"/>
          </p:nvPr>
        </p:nvSpPr>
        <p:spPr/>
        <p:txBody>
          <a:bodyPr/>
          <a:lstStyle>
            <a:lvl1pPr>
              <a:defRPr/>
            </a:lvl1pPr>
          </a:lstStyle>
          <a:p>
            <a:pPr>
              <a:defRPr/>
            </a:pPr>
            <a:endParaRPr lang="es-CR"/>
          </a:p>
        </p:txBody>
      </p:sp>
      <p:sp>
        <p:nvSpPr>
          <p:cNvPr id="6" name="5 Marcador de número de diapositiva"/>
          <p:cNvSpPr>
            <a:spLocks noGrp="1"/>
          </p:cNvSpPr>
          <p:nvPr>
            <p:ph type="sldNum" sz="quarter" idx="12"/>
          </p:nvPr>
        </p:nvSpPr>
        <p:spPr/>
        <p:txBody>
          <a:bodyPr/>
          <a:lstStyle>
            <a:lvl1pPr>
              <a:defRPr/>
            </a:lvl1pPr>
          </a:lstStyle>
          <a:p>
            <a:pPr>
              <a:defRPr/>
            </a:pPr>
            <a:fld id="{8FC82644-6527-431D-8BF0-25BDE2874852}" type="slidenum">
              <a:rPr lang="es-CR"/>
              <a:pPr>
                <a:defRPr/>
              </a:pPr>
              <a:t>‹#›</a:t>
            </a:fld>
            <a:endParaRPr lang="es-C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3 Marcador de fecha"/>
          <p:cNvSpPr>
            <a:spLocks noGrp="1"/>
          </p:cNvSpPr>
          <p:nvPr>
            <p:ph type="dt" sz="half" idx="10"/>
          </p:nvPr>
        </p:nvSpPr>
        <p:spPr/>
        <p:txBody>
          <a:bodyPr/>
          <a:lstStyle>
            <a:lvl1pPr>
              <a:defRPr smtClean="0"/>
            </a:lvl1pPr>
          </a:lstStyle>
          <a:p>
            <a:pPr>
              <a:defRPr/>
            </a:pPr>
            <a:fld id="{915510AA-4CE4-421E-99C2-BD446622880D}"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D53E4E6E-C986-4286-AE64-9260C0110E42}" type="slidenum">
              <a:rPr lang="es-CR"/>
              <a:pPr>
                <a:defRPr/>
              </a:pPr>
              <a:t>‹#›</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7" name="3 Marcador de fecha"/>
          <p:cNvSpPr>
            <a:spLocks noGrp="1"/>
          </p:cNvSpPr>
          <p:nvPr>
            <p:ph type="dt" sz="half" idx="10"/>
          </p:nvPr>
        </p:nvSpPr>
        <p:spPr/>
        <p:txBody>
          <a:bodyPr/>
          <a:lstStyle>
            <a:lvl1pPr>
              <a:defRPr smtClean="0"/>
            </a:lvl1pPr>
          </a:lstStyle>
          <a:p>
            <a:pPr>
              <a:defRPr/>
            </a:pPr>
            <a:fld id="{011DC18F-66DB-4540-8A91-B5F0D7CEEC1A}" type="datetime1">
              <a:rPr lang="en-US"/>
              <a:pPr>
                <a:defRPr/>
              </a:pPr>
              <a:t>1/26/2017</a:t>
            </a:fld>
            <a:endParaRPr lang="es-CR"/>
          </a:p>
        </p:txBody>
      </p:sp>
      <p:sp>
        <p:nvSpPr>
          <p:cNvPr id="8" name="4 Marcador de pie de página"/>
          <p:cNvSpPr>
            <a:spLocks noGrp="1"/>
          </p:cNvSpPr>
          <p:nvPr>
            <p:ph type="ftr" sz="quarter" idx="11"/>
          </p:nvPr>
        </p:nvSpPr>
        <p:spPr/>
        <p:txBody>
          <a:bodyPr/>
          <a:lstStyle>
            <a:lvl1pPr>
              <a:defRPr/>
            </a:lvl1pPr>
          </a:lstStyle>
          <a:p>
            <a:pPr>
              <a:defRPr/>
            </a:pPr>
            <a:endParaRPr lang="es-CR"/>
          </a:p>
        </p:txBody>
      </p:sp>
      <p:sp>
        <p:nvSpPr>
          <p:cNvPr id="9" name="5 Marcador de número de diapositiva"/>
          <p:cNvSpPr>
            <a:spLocks noGrp="1"/>
          </p:cNvSpPr>
          <p:nvPr>
            <p:ph type="sldNum" sz="quarter" idx="12"/>
          </p:nvPr>
        </p:nvSpPr>
        <p:spPr/>
        <p:txBody>
          <a:bodyPr/>
          <a:lstStyle>
            <a:lvl1pPr>
              <a:defRPr/>
            </a:lvl1pPr>
          </a:lstStyle>
          <a:p>
            <a:pPr>
              <a:defRPr/>
            </a:pPr>
            <a:fld id="{C68EC6DA-F64B-438B-A763-C2EB4EEDC092}" type="slidenum">
              <a:rPr lang="es-CR"/>
              <a:pPr>
                <a:defRPr/>
              </a:pPr>
              <a:t>‹#›</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R"/>
          </a:p>
        </p:txBody>
      </p:sp>
      <p:sp>
        <p:nvSpPr>
          <p:cNvPr id="3" name="3 Marcador de fecha"/>
          <p:cNvSpPr>
            <a:spLocks noGrp="1"/>
          </p:cNvSpPr>
          <p:nvPr>
            <p:ph type="dt" sz="half" idx="10"/>
          </p:nvPr>
        </p:nvSpPr>
        <p:spPr/>
        <p:txBody>
          <a:bodyPr/>
          <a:lstStyle>
            <a:lvl1pPr>
              <a:defRPr smtClean="0"/>
            </a:lvl1pPr>
          </a:lstStyle>
          <a:p>
            <a:pPr>
              <a:defRPr/>
            </a:pPr>
            <a:fld id="{45C8C136-D180-400E-95DD-A5C1C27E8BEC}" type="datetime1">
              <a:rPr lang="en-US"/>
              <a:pPr>
                <a:defRPr/>
              </a:pPr>
              <a:t>1/26/2017</a:t>
            </a:fld>
            <a:endParaRPr lang="es-CR"/>
          </a:p>
        </p:txBody>
      </p:sp>
      <p:sp>
        <p:nvSpPr>
          <p:cNvPr id="4" name="4 Marcador de pie de página"/>
          <p:cNvSpPr>
            <a:spLocks noGrp="1"/>
          </p:cNvSpPr>
          <p:nvPr>
            <p:ph type="ftr" sz="quarter" idx="11"/>
          </p:nvPr>
        </p:nvSpPr>
        <p:spPr/>
        <p:txBody>
          <a:bodyPr/>
          <a:lstStyle>
            <a:lvl1pPr>
              <a:defRPr/>
            </a:lvl1pPr>
          </a:lstStyle>
          <a:p>
            <a:pPr>
              <a:defRPr/>
            </a:pPr>
            <a:endParaRPr lang="es-CR"/>
          </a:p>
        </p:txBody>
      </p:sp>
      <p:sp>
        <p:nvSpPr>
          <p:cNvPr id="5" name="5 Marcador de número de diapositiva"/>
          <p:cNvSpPr>
            <a:spLocks noGrp="1"/>
          </p:cNvSpPr>
          <p:nvPr>
            <p:ph type="sldNum" sz="quarter" idx="12"/>
          </p:nvPr>
        </p:nvSpPr>
        <p:spPr/>
        <p:txBody>
          <a:bodyPr/>
          <a:lstStyle>
            <a:lvl1pPr>
              <a:defRPr/>
            </a:lvl1pPr>
          </a:lstStyle>
          <a:p>
            <a:pPr>
              <a:defRPr/>
            </a:pPr>
            <a:fld id="{5B5B27DD-D83B-4F6F-B886-24A17FD6988D}" type="slidenum">
              <a:rPr lang="es-CR"/>
              <a:pPr>
                <a:defRPr/>
              </a:pPr>
              <a:t>‹#›</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smtClean="0"/>
            </a:lvl1pPr>
          </a:lstStyle>
          <a:p>
            <a:pPr>
              <a:defRPr/>
            </a:pPr>
            <a:fld id="{BB9184DC-F4C2-4A15-BDB2-AAF13C151A63}" type="datetime1">
              <a:rPr lang="en-US"/>
              <a:pPr>
                <a:defRPr/>
              </a:pPr>
              <a:t>1/26/2017</a:t>
            </a:fld>
            <a:endParaRPr lang="es-CR"/>
          </a:p>
        </p:txBody>
      </p:sp>
      <p:sp>
        <p:nvSpPr>
          <p:cNvPr id="3" name="4 Marcador de pie de página"/>
          <p:cNvSpPr>
            <a:spLocks noGrp="1"/>
          </p:cNvSpPr>
          <p:nvPr>
            <p:ph type="ftr" sz="quarter" idx="11"/>
          </p:nvPr>
        </p:nvSpPr>
        <p:spPr/>
        <p:txBody>
          <a:bodyPr/>
          <a:lstStyle>
            <a:lvl1pPr>
              <a:defRPr/>
            </a:lvl1pPr>
          </a:lstStyle>
          <a:p>
            <a:pPr>
              <a:defRPr/>
            </a:pPr>
            <a:endParaRPr lang="es-CR"/>
          </a:p>
        </p:txBody>
      </p:sp>
      <p:sp>
        <p:nvSpPr>
          <p:cNvPr id="4" name="5 Marcador de número de diapositiva"/>
          <p:cNvSpPr>
            <a:spLocks noGrp="1"/>
          </p:cNvSpPr>
          <p:nvPr>
            <p:ph type="sldNum" sz="quarter" idx="12"/>
          </p:nvPr>
        </p:nvSpPr>
        <p:spPr/>
        <p:txBody>
          <a:bodyPr/>
          <a:lstStyle>
            <a:lvl1pPr>
              <a:defRPr/>
            </a:lvl1pPr>
          </a:lstStyle>
          <a:p>
            <a:pPr>
              <a:defRPr/>
            </a:pPr>
            <a:fld id="{47FDDED5-79C0-4582-90DF-5D70EAF38E57}" type="slidenum">
              <a:rPr lang="es-CR"/>
              <a:pPr>
                <a:defRPr/>
              </a:pPr>
              <a:t>‹#›</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smtClean="0"/>
            </a:lvl1pPr>
          </a:lstStyle>
          <a:p>
            <a:pPr>
              <a:defRPr/>
            </a:pPr>
            <a:fld id="{8879F5D5-B41E-4B1A-9D54-6CA0807D4DEA}"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B8A983A1-8129-43C6-8675-13F8DCADF7BD}" type="slidenum">
              <a:rPr lang="es-CR"/>
              <a:pPr>
                <a:defRPr/>
              </a:pPr>
              <a:t>‹#›</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smtClean="0"/>
            </a:lvl1pPr>
          </a:lstStyle>
          <a:p>
            <a:pPr>
              <a:defRPr/>
            </a:pPr>
            <a:fld id="{83A6B145-7122-4EF3-8E70-509EAA9A3C54}" type="datetime1">
              <a:rPr lang="en-US"/>
              <a:pPr>
                <a:defRPr/>
              </a:pPr>
              <a:t>1/26/2017</a:t>
            </a:fld>
            <a:endParaRPr lang="es-CR"/>
          </a:p>
        </p:txBody>
      </p:sp>
      <p:sp>
        <p:nvSpPr>
          <p:cNvPr id="6" name="4 Marcador de pie de página"/>
          <p:cNvSpPr>
            <a:spLocks noGrp="1"/>
          </p:cNvSpPr>
          <p:nvPr>
            <p:ph type="ftr" sz="quarter" idx="11"/>
          </p:nvPr>
        </p:nvSpPr>
        <p:spPr/>
        <p:txBody>
          <a:bodyPr/>
          <a:lstStyle>
            <a:lvl1pPr>
              <a:defRPr/>
            </a:lvl1pPr>
          </a:lstStyle>
          <a:p>
            <a:pPr>
              <a:defRPr/>
            </a:pPr>
            <a:endParaRPr lang="es-CR"/>
          </a:p>
        </p:txBody>
      </p:sp>
      <p:sp>
        <p:nvSpPr>
          <p:cNvPr id="7" name="5 Marcador de número de diapositiva"/>
          <p:cNvSpPr>
            <a:spLocks noGrp="1"/>
          </p:cNvSpPr>
          <p:nvPr>
            <p:ph type="sldNum" sz="quarter" idx="12"/>
          </p:nvPr>
        </p:nvSpPr>
        <p:spPr/>
        <p:txBody>
          <a:bodyPr/>
          <a:lstStyle>
            <a:lvl1pPr>
              <a:defRPr/>
            </a:lvl1pPr>
          </a:lstStyle>
          <a:p>
            <a:pPr>
              <a:defRPr/>
            </a:pPr>
            <a:fld id="{22D964E4-4B0B-4674-943A-8DFD98524522}" type="slidenum">
              <a:rPr lang="es-CR"/>
              <a:pPr>
                <a:defRPr/>
              </a:pPr>
              <a:t>‹#›</a:t>
            </a:fld>
            <a:endParaRPr lang="es-C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R" smtClean="0"/>
          </a:p>
        </p:txBody>
      </p:sp>
      <p:sp>
        <p:nvSpPr>
          <p:cNvPr id="717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13F13382-9D3A-43E5-A169-23CF01AED340}" type="datetime1">
              <a:rPr lang="en-US"/>
              <a:pPr>
                <a:defRPr/>
              </a:pPr>
              <a:t>1/26/2017</a:t>
            </a:fld>
            <a:endParaRPr lang="es-C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C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dirty="0" smtClean="0">
                <a:solidFill>
                  <a:schemeClr val="tx1">
                    <a:tint val="75000"/>
                  </a:schemeClr>
                </a:solidFill>
                <a:cs typeface="+mn-cs"/>
              </a:defRPr>
            </a:lvl1pPr>
          </a:lstStyle>
          <a:p>
            <a:pPr>
              <a:defRPr/>
            </a:pPr>
            <a:r>
              <a:rPr lang="es-CR"/>
              <a:t>Página </a:t>
            </a:r>
            <a:fld id="{1611CED7-C9B3-4143-B044-6A20973B8B89}" type="slidenum">
              <a:rPr lang="es-CR"/>
              <a:pPr>
                <a:defRPr/>
              </a:pPr>
              <a:t>‹#›</a:t>
            </a:fld>
            <a:endParaRPr lang="es-CR"/>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R" smtClean="0"/>
          </a:p>
        </p:txBody>
      </p:sp>
      <p:sp>
        <p:nvSpPr>
          <p:cNvPr id="8195"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2565B797-4726-44DB-9491-68EE86F3BD77}" type="datetime1">
              <a:rPr lang="en-US"/>
              <a:pPr>
                <a:defRPr/>
              </a:pPr>
              <a:t>1/26/2017</a:t>
            </a:fld>
            <a:endParaRPr lang="es-C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C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dirty="0" smtClean="0">
                <a:solidFill>
                  <a:schemeClr val="tx1">
                    <a:tint val="75000"/>
                  </a:schemeClr>
                </a:solidFill>
                <a:cs typeface="+mn-cs"/>
              </a:defRPr>
            </a:lvl1pPr>
          </a:lstStyle>
          <a:p>
            <a:pPr>
              <a:defRPr/>
            </a:pPr>
            <a:r>
              <a:rPr lang="es-CR"/>
              <a:t>Página</a:t>
            </a:r>
            <a:fld id="{83DF27FF-5BE4-4ED0-949D-1F0E3F42AB9A}" type="slidenum">
              <a:rPr lang="es-CR"/>
              <a:pPr>
                <a:defRPr/>
              </a:pPr>
              <a:t>‹#›</a:t>
            </a:fld>
            <a:endParaRPr lang="es-CR"/>
          </a:p>
        </p:txBody>
      </p:sp>
    </p:spTree>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R" smtClean="0"/>
          </a:p>
        </p:txBody>
      </p:sp>
      <p:sp>
        <p:nvSpPr>
          <p:cNvPr id="9219"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14036345-EE6D-4476-98AD-BBDB54461652}" type="datetime1">
              <a:rPr lang="en-US"/>
              <a:pPr>
                <a:defRPr/>
              </a:pPr>
              <a:t>1/26/2017</a:t>
            </a:fld>
            <a:endParaRPr lang="es-C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s-C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362B3D82-557F-48ED-8DED-05EFB1B8CC08}" type="slidenum">
              <a:rPr lang="es-CR"/>
              <a:pPr>
                <a:defRPr/>
              </a:pPr>
              <a:t>‹#›</a:t>
            </a:fld>
            <a:endParaRPr lang="es-CR"/>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10"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1.xml"/><Relationship Id="rId7" Type="http://schemas.openxmlformats.org/officeDocument/2006/relationships/image" Target="../media/image6.wmf"/><Relationship Id="rId12"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3.wmf"/><Relationship Id="rId5" Type="http://schemas.openxmlformats.org/officeDocument/2006/relationships/image" Target="../media/image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wmf"/></Relationships>
</file>

<file path=ppt/slides/_rels/slide3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CR" dirty="0"/>
              <a:t>Diseño de </a:t>
            </a:r>
            <a:r>
              <a:rPr lang="es-CR" dirty="0" smtClean="0"/>
              <a:t>Software</a:t>
            </a:r>
            <a:br>
              <a:rPr lang="es-CR" dirty="0" smtClean="0"/>
            </a:br>
            <a:r>
              <a:rPr lang="es-CR" dirty="0" smtClean="0"/>
              <a:t>I parte Introducción</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a:t>Ariane-5 (Junio de 1996)</a:t>
            </a:r>
          </a:p>
        </p:txBody>
      </p:sp>
      <p:sp>
        <p:nvSpPr>
          <p:cNvPr id="28675" name="Rectangle 3"/>
          <p:cNvSpPr>
            <a:spLocks noGrp="1" noChangeArrowheads="1"/>
          </p:cNvSpPr>
          <p:nvPr>
            <p:ph type="body" idx="1"/>
          </p:nvPr>
        </p:nvSpPr>
        <p:spPr/>
        <p:txBody>
          <a:bodyPr/>
          <a:lstStyle/>
          <a:p>
            <a:r>
              <a:rPr lang="es-ES" sz="2800"/>
              <a:t>Agencia Espacial Europea. </a:t>
            </a:r>
          </a:p>
          <a:p>
            <a:r>
              <a:rPr lang="es-ES" sz="2800"/>
              <a:t>Pérdida absoluta de misiles no tripulados poco después del despegue. </a:t>
            </a:r>
          </a:p>
          <a:p>
            <a:r>
              <a:rPr lang="es-ES" sz="2800"/>
              <a:t>Causada por una excepción en el código de Ada. </a:t>
            </a:r>
          </a:p>
          <a:p>
            <a:r>
              <a:rPr lang="es-ES" sz="2800"/>
              <a:t>Ni siquiera se precisó el código defectuoso después del despegue. </a:t>
            </a:r>
          </a:p>
          <a:p>
            <a:r>
              <a:rPr lang="es-ES" sz="2800"/>
              <a:t>Debido a un cambio en el entorno físico: se infringieron supuestos no documentados.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
              <a:t>Conclusión</a:t>
            </a:r>
          </a:p>
        </p:txBody>
      </p:sp>
      <p:sp>
        <p:nvSpPr>
          <p:cNvPr id="29699" name="Rectangle 3"/>
          <p:cNvSpPr>
            <a:spLocks noGrp="1" noChangeArrowheads="1"/>
          </p:cNvSpPr>
          <p:nvPr>
            <p:ph type="body" idx="1"/>
          </p:nvPr>
        </p:nvSpPr>
        <p:spPr/>
        <p:txBody>
          <a:bodyPr>
            <a:normAutofit lnSpcReduction="10000"/>
          </a:bodyPr>
          <a:lstStyle/>
          <a:p>
            <a:r>
              <a:rPr lang="es-ES" sz="2800" dirty="0"/>
              <a:t>En los desastres provocados por fallas de software, son más comunes los accidentes como el de Ariane, que los causados por aparatos de radioterapia.</a:t>
            </a:r>
          </a:p>
          <a:p>
            <a:r>
              <a:rPr lang="es-ES" sz="2800" dirty="0"/>
              <a:t>No es muy probable que los errores en el código sean la causa; normalmente, el problema se remonta al análisis de las necesidades; en este caso, a un error al articular y evaluar supuestos claves sobre el entorno</a:t>
            </a:r>
            <a:r>
              <a:rPr lang="es-ES" sz="2800" dirty="0" smtClean="0"/>
              <a:t>.</a:t>
            </a:r>
          </a:p>
          <a:p>
            <a:r>
              <a:rPr lang="es-CR" sz="2800" dirty="0"/>
              <a:t>¿Sabe usted lo que hace falta para poder producir software de buena calidad?</a:t>
            </a:r>
          </a:p>
          <a:p>
            <a:endParaRPr lang="es-E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s-ES" sz="5400"/>
              <a:t>Función de los diseñadores</a:t>
            </a:r>
          </a:p>
        </p:txBody>
      </p:sp>
      <p:sp>
        <p:nvSpPr>
          <p:cNvPr id="56323" name="Rectangle 3"/>
          <p:cNvSpPr>
            <a:spLocks noGrp="1" noChangeArrowheads="1"/>
          </p:cNvSpPr>
          <p:nvPr>
            <p:ph type="body" idx="1"/>
          </p:nvPr>
        </p:nvSpPr>
        <p:spPr/>
        <p:txBody>
          <a:bodyPr/>
          <a:lstStyle/>
          <a:p>
            <a:r>
              <a:rPr lang="es-ES"/>
              <a:t>Pensar a largo plazo nunca viene mal (¡y es barato!).</a:t>
            </a:r>
          </a:p>
          <a:p>
            <a:r>
              <a:rPr lang="es-ES"/>
              <a:t>No se puede añadir calidad al final del proceso: hay que contrastar confiando en el testeo; resulta más efectivo y mucho menos costoso.</a:t>
            </a:r>
          </a:p>
          <a:p>
            <a:r>
              <a:rPr lang="es-ES"/>
              <a:t>Hacer posible la delegación de tareas y el trabajo en equipo.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s-ES"/>
              <a:t>Implicaciones de un mal diseño</a:t>
            </a:r>
          </a:p>
        </p:txBody>
      </p:sp>
      <p:sp>
        <p:nvSpPr>
          <p:cNvPr id="57347" name="Rectangle 3"/>
          <p:cNvSpPr>
            <a:spLocks noGrp="1" noChangeArrowheads="1"/>
          </p:cNvSpPr>
          <p:nvPr>
            <p:ph type="body" idx="1"/>
          </p:nvPr>
        </p:nvSpPr>
        <p:spPr/>
        <p:txBody>
          <a:bodyPr/>
          <a:lstStyle/>
          <a:p>
            <a:r>
              <a:rPr lang="es-ES"/>
              <a:t>Un diseño defectuoso perjudica al usuario: software difícil de utilizar, incoherente y poco flexible.</a:t>
            </a:r>
          </a:p>
          <a:p>
            <a:r>
              <a:rPr lang="es-ES"/>
              <a:t>Un diseño defectuoso también afecta al programador: interfaces pobres, proliferación de errores y dificultades para añadir nueva funcionalidad.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Curiosidad</a:t>
            </a:r>
          </a:p>
        </p:txBody>
      </p:sp>
      <p:sp>
        <p:nvSpPr>
          <p:cNvPr id="7171" name="Rectangle 3"/>
          <p:cNvSpPr>
            <a:spLocks noGrp="1" noChangeArrowheads="1"/>
          </p:cNvSpPr>
          <p:nvPr>
            <p:ph type="body" idx="1"/>
          </p:nvPr>
        </p:nvSpPr>
        <p:spPr/>
        <p:txBody>
          <a:bodyPr/>
          <a:lstStyle/>
          <a:p>
            <a:pPr>
              <a:lnSpc>
                <a:spcPct val="90000"/>
              </a:lnSpc>
            </a:pPr>
            <a:r>
              <a:rPr lang="es-ES"/>
              <a:t>Los estudiantes de informática suelen resistirse a considerar la creación de software como una labor de ingeniería. </a:t>
            </a:r>
          </a:p>
          <a:p>
            <a:pPr lvl="1">
              <a:lnSpc>
                <a:spcPct val="90000"/>
              </a:lnSpc>
            </a:pPr>
            <a:r>
              <a:rPr lang="es-ES"/>
              <a:t>Quizás piensen que las técnicas de ingeniería le restarán lo místico a su trabajo o no se adecuarán a su don de innatos mañosos</a:t>
            </a:r>
          </a:p>
          <a:p>
            <a:pPr lvl="1">
              <a:lnSpc>
                <a:spcPct val="90000"/>
              </a:lnSpc>
            </a:pPr>
            <a:r>
              <a:rPr lang="es-ES"/>
              <a:t>Quizás piensen que la aplicación de técnicas de ingeniería hace su trabajo menos excitante, o que éstas no se adecuan a sus dones innatos para la programación.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marL="838200" indent="-838200"/>
            <a:r>
              <a:rPr lang="es-ES" b="1"/>
              <a:t>Calidad del Software</a:t>
            </a:r>
            <a:r>
              <a:rPr lang="es-ES"/>
              <a:t> </a:t>
            </a:r>
          </a:p>
        </p:txBody>
      </p:sp>
      <p:sp>
        <p:nvSpPr>
          <p:cNvPr id="39939" name="Rectangle 3"/>
          <p:cNvSpPr>
            <a:spLocks noGrp="1" noChangeArrowheads="1"/>
          </p:cNvSpPr>
          <p:nvPr>
            <p:ph type="body" idx="1"/>
          </p:nvPr>
        </p:nvSpPr>
        <p:spPr/>
        <p:txBody>
          <a:bodyPr/>
          <a:lstStyle/>
          <a:p>
            <a:pPr marL="609600" indent="-609600">
              <a:lnSpc>
                <a:spcPct val="80000"/>
              </a:lnSpc>
            </a:pPr>
            <a:r>
              <a:rPr lang="es-ES" sz="2400"/>
              <a:t>Sistema de medición de la calidad: errores/kloc (miles de líneas de código) </a:t>
            </a:r>
          </a:p>
          <a:p>
            <a:pPr marL="990600" lvl="1" indent="-533400">
              <a:lnSpc>
                <a:spcPct val="80000"/>
              </a:lnSpc>
            </a:pPr>
            <a:r>
              <a:rPr lang="es-ES" sz="2000"/>
              <a:t>La medición se realiza después de la entrega del software. </a:t>
            </a:r>
          </a:p>
          <a:p>
            <a:pPr marL="990600" lvl="1" indent="-533400">
              <a:lnSpc>
                <a:spcPct val="80000"/>
              </a:lnSpc>
            </a:pPr>
            <a:r>
              <a:rPr lang="es-ES" sz="2000"/>
              <a:t>La media en la industria es de aproximadamente 10 líneas por c/1000. </a:t>
            </a:r>
          </a:p>
          <a:p>
            <a:pPr marL="990600" lvl="1" indent="-533400">
              <a:lnSpc>
                <a:spcPct val="80000"/>
              </a:lnSpc>
            </a:pPr>
            <a:r>
              <a:rPr lang="es-ES" sz="2000"/>
              <a:t>De alta calidad: 1 por c/mil o menos. </a:t>
            </a:r>
          </a:p>
          <a:p>
            <a:pPr marL="609600" indent="-609600">
              <a:lnSpc>
                <a:spcPct val="80000"/>
              </a:lnSpc>
            </a:pPr>
            <a:r>
              <a:rPr lang="es-ES" sz="2400"/>
              <a:t>Sistema Praxis CDIS (1993) </a:t>
            </a:r>
          </a:p>
          <a:p>
            <a:pPr marL="990600" lvl="1" indent="-533400">
              <a:lnSpc>
                <a:spcPct val="80000"/>
              </a:lnSpc>
            </a:pPr>
            <a:r>
              <a:rPr lang="es-ES" sz="2000"/>
              <a:t>Sistema de control de tráfico aéreo desde terminales, empleado en el Reino Unido. </a:t>
            </a:r>
          </a:p>
          <a:p>
            <a:pPr marL="990600" lvl="1" indent="-533400">
              <a:lnSpc>
                <a:spcPct val="80000"/>
              </a:lnSpc>
            </a:pPr>
            <a:r>
              <a:rPr lang="es-ES" sz="2000"/>
              <a:t>Utilizaba un lenguaje de especificación concreto, muy parecido al de los modelos de objeto que aprenderemos en el curso. </a:t>
            </a:r>
          </a:p>
          <a:p>
            <a:pPr marL="990600" lvl="1" indent="-533400">
              <a:lnSpc>
                <a:spcPct val="80000"/>
              </a:lnSpc>
            </a:pPr>
            <a:r>
              <a:rPr lang="es-ES" sz="2000"/>
              <a:t>Sin aumento del costo de la red. </a:t>
            </a:r>
          </a:p>
          <a:p>
            <a:pPr marL="990600" lvl="1" indent="-533400">
              <a:lnSpc>
                <a:spcPct val="80000"/>
              </a:lnSpc>
            </a:pPr>
            <a:r>
              <a:rPr lang="es-ES" sz="2000"/>
              <a:t>Tasa de error mucho menor: aproximadamente 0.75 fallas/kloc. ¡Incluso se ofrecía garantía al cliente!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AR"/>
              <a:t>Conclusión</a:t>
            </a:r>
            <a:endParaRPr lang="es-ES"/>
          </a:p>
        </p:txBody>
      </p:sp>
      <p:sp>
        <p:nvSpPr>
          <p:cNvPr id="40963" name="Rectangle 3"/>
          <p:cNvSpPr>
            <a:spLocks noGrp="1" noChangeArrowheads="1"/>
          </p:cNvSpPr>
          <p:nvPr>
            <p:ph type="body" idx="1"/>
          </p:nvPr>
        </p:nvSpPr>
        <p:spPr/>
        <p:txBody>
          <a:bodyPr/>
          <a:lstStyle/>
          <a:p>
            <a:pPr marL="609600" indent="-609600">
              <a:lnSpc>
                <a:spcPct val="90000"/>
              </a:lnSpc>
            </a:pPr>
            <a:r>
              <a:rPr lang="es-ES" sz="2800"/>
              <a:t>Por supuesto, la calidad de un software no se mide únicamente por los errores. Podemos probar un software y depurarlo, eliminando la mayoría de los errores que pueden hacer que falle, pero al final nos encontraremos ante un programa que es imposible utilizar, y que la mayoría de las veces no logra hacer lo que espera porque presenta muchos casos especiales. </a:t>
            </a:r>
          </a:p>
          <a:p>
            <a:pPr marL="609600" indent="-609600">
              <a:lnSpc>
                <a:spcPct val="90000"/>
              </a:lnSpc>
            </a:pPr>
            <a:r>
              <a:rPr lang="es-ES" sz="2800"/>
              <a:t>Para solucionar este problema, es preciso crear calidad desde el principio.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685800" y="1428737"/>
            <a:ext cx="7772400" cy="2171714"/>
          </a:xfrm>
        </p:spPr>
        <p:txBody>
          <a:bodyPr/>
          <a:lstStyle/>
          <a:p>
            <a:pPr eaLnBrk="1" hangingPunct="1"/>
            <a:r>
              <a:rPr lang="es-ES" dirty="0" smtClean="0"/>
              <a:t>Diseño de Software</a:t>
            </a:r>
            <a:br>
              <a:rPr lang="es-ES" dirty="0" smtClean="0"/>
            </a:br>
            <a:r>
              <a:rPr lang="es-ES" dirty="0" smtClean="0"/>
              <a:t>II parte  Ingeniería de software</a:t>
            </a:r>
            <a:br>
              <a:rPr lang="es-ES" dirty="0" smtClean="0"/>
            </a:br>
            <a:endParaRPr lang="es-E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CR" sz="4000" dirty="0" smtClean="0"/>
              <a:t>Definiciones de IS</a:t>
            </a:r>
            <a:endParaRPr lang="es-CR" sz="4000" dirty="0"/>
          </a:p>
        </p:txBody>
      </p:sp>
      <p:sp>
        <p:nvSpPr>
          <p:cNvPr id="3" name="2 Marcador de contenido"/>
          <p:cNvSpPr>
            <a:spLocks noGrp="1"/>
          </p:cNvSpPr>
          <p:nvPr>
            <p:ph idx="1"/>
          </p:nvPr>
        </p:nvSpPr>
        <p:spPr>
          <a:xfrm>
            <a:off x="428596" y="1000108"/>
            <a:ext cx="8215370" cy="5357850"/>
          </a:xfrm>
        </p:spPr>
        <p:txBody>
          <a:bodyPr/>
          <a:lstStyle/>
          <a:p>
            <a:pPr lvl="0"/>
            <a:r>
              <a:rPr lang="es-CR" dirty="0" smtClean="0"/>
              <a:t>la </a:t>
            </a:r>
            <a:r>
              <a:rPr lang="es-CR" dirty="0" smtClean="0"/>
              <a:t>aplicación práctica del conocimiento científico al diseño y construcción de programas de computadora y a la documentación asociada requerida para desarrollar, operar y mantenerlos. Se conoce también como Desarrollo de Software o Producción de Software ( </a:t>
            </a:r>
            <a:r>
              <a:rPr lang="es-CR" dirty="0" err="1" smtClean="0"/>
              <a:t>Bohem</a:t>
            </a:r>
            <a:r>
              <a:rPr lang="es-CR" dirty="0" smtClean="0"/>
              <a:t>, 1976).</a:t>
            </a:r>
            <a:endParaRPr lang="en-US" dirty="0" smtClean="0"/>
          </a:p>
        </p:txBody>
      </p:sp>
      <p:sp>
        <p:nvSpPr>
          <p:cNvPr id="4" name="3 Marcador de número de diapositiva"/>
          <p:cNvSpPr>
            <a:spLocks noGrp="1"/>
          </p:cNvSpPr>
          <p:nvPr>
            <p:ph type="sldNum" sz="quarter" idx="12"/>
          </p:nvPr>
        </p:nvSpPr>
        <p:spPr/>
        <p:txBody>
          <a:bodyPr/>
          <a:lstStyle/>
          <a:p>
            <a:pPr>
              <a:defRPr/>
            </a:pPr>
            <a:fld id="{966EF836-069A-4702-96A2-1D8F86FBC5CA}" type="slidenum">
              <a:rPr lang="es-CR" smtClean="0"/>
              <a:pPr>
                <a:defRPr/>
              </a:pPr>
              <a:t>18</a:t>
            </a:fld>
            <a:endParaRPr lang="es-C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GB" smtClean="0"/>
              <a:t>¿Qué es software?</a:t>
            </a:r>
          </a:p>
        </p:txBody>
      </p:sp>
      <p:sp>
        <p:nvSpPr>
          <p:cNvPr id="38915" name="Rectangle 5"/>
          <p:cNvSpPr>
            <a:spLocks noGrp="1" noChangeArrowheads="1"/>
          </p:cNvSpPr>
          <p:nvPr>
            <p:ph type="body" idx="1"/>
          </p:nvPr>
        </p:nvSpPr>
        <p:spPr>
          <a:xfrm>
            <a:off x="467544" y="1484784"/>
            <a:ext cx="8229600" cy="4525963"/>
          </a:xfrm>
        </p:spPr>
        <p:txBody>
          <a:bodyPr/>
          <a:lstStyle/>
          <a:p>
            <a:pPr eaLnBrk="1" hangingPunct="1">
              <a:lnSpc>
                <a:spcPct val="90000"/>
              </a:lnSpc>
            </a:pPr>
            <a:r>
              <a:rPr lang="en-GB" sz="2400" dirty="0" err="1" smtClean="0"/>
              <a:t>Programas</a:t>
            </a:r>
            <a:r>
              <a:rPr lang="en-GB" sz="2400" dirty="0" smtClean="0"/>
              <a:t> </a:t>
            </a:r>
            <a:r>
              <a:rPr lang="en-GB" sz="2400" dirty="0" err="1" smtClean="0"/>
              <a:t>para</a:t>
            </a:r>
            <a:r>
              <a:rPr lang="en-GB" sz="2400" dirty="0" smtClean="0"/>
              <a:t> </a:t>
            </a:r>
            <a:r>
              <a:rPr lang="en-GB" sz="2400" dirty="0" err="1" smtClean="0"/>
              <a:t>computadoras</a:t>
            </a:r>
            <a:r>
              <a:rPr lang="en-GB" sz="2400" dirty="0" smtClean="0"/>
              <a:t> y </a:t>
            </a:r>
          </a:p>
          <a:p>
            <a:pPr eaLnBrk="1" hangingPunct="1">
              <a:lnSpc>
                <a:spcPct val="90000"/>
              </a:lnSpc>
            </a:pPr>
            <a:r>
              <a:rPr lang="en-GB" sz="2400" dirty="0" smtClean="0"/>
              <a:t>la </a:t>
            </a:r>
            <a:r>
              <a:rPr lang="en-GB" sz="2400" dirty="0" err="1" smtClean="0"/>
              <a:t>documentación</a:t>
            </a:r>
            <a:r>
              <a:rPr lang="en-GB" sz="2400" dirty="0" smtClean="0"/>
              <a:t> </a:t>
            </a:r>
            <a:r>
              <a:rPr lang="en-GB" sz="2400" dirty="0" err="1" smtClean="0"/>
              <a:t>asociada</a:t>
            </a:r>
            <a:r>
              <a:rPr lang="en-GB" sz="2400" dirty="0" smtClean="0"/>
              <a:t>:</a:t>
            </a:r>
          </a:p>
          <a:p>
            <a:pPr lvl="1" eaLnBrk="1" hangingPunct="1">
              <a:lnSpc>
                <a:spcPct val="90000"/>
              </a:lnSpc>
            </a:pPr>
            <a:r>
              <a:rPr lang="en-GB" sz="2000" dirty="0" smtClean="0"/>
              <a:t>Los </a:t>
            </a:r>
            <a:r>
              <a:rPr lang="en-GB" sz="2000" dirty="0" err="1" smtClean="0"/>
              <a:t>requerimientos</a:t>
            </a:r>
            <a:r>
              <a:rPr lang="en-GB" sz="2000" dirty="0" smtClean="0"/>
              <a:t>, </a:t>
            </a:r>
          </a:p>
          <a:p>
            <a:pPr lvl="1" eaLnBrk="1" hangingPunct="1">
              <a:lnSpc>
                <a:spcPct val="90000"/>
              </a:lnSpc>
            </a:pPr>
            <a:r>
              <a:rPr lang="en-GB" sz="2000" dirty="0" err="1" smtClean="0"/>
              <a:t>modelos</a:t>
            </a:r>
            <a:r>
              <a:rPr lang="en-GB" sz="2000" dirty="0" smtClean="0"/>
              <a:t> del </a:t>
            </a:r>
            <a:r>
              <a:rPr lang="en-GB" sz="2000" dirty="0" err="1" smtClean="0"/>
              <a:t>diseño</a:t>
            </a:r>
            <a:r>
              <a:rPr lang="en-GB" sz="2000" dirty="0" smtClean="0"/>
              <a:t> y </a:t>
            </a:r>
          </a:p>
          <a:p>
            <a:pPr lvl="1" eaLnBrk="1" hangingPunct="1">
              <a:lnSpc>
                <a:spcPct val="90000"/>
              </a:lnSpc>
            </a:pPr>
            <a:r>
              <a:rPr lang="en-GB" sz="2000" dirty="0" err="1" smtClean="0"/>
              <a:t>manuales</a:t>
            </a:r>
            <a:r>
              <a:rPr lang="en-GB" sz="2000" dirty="0" smtClean="0"/>
              <a:t> de </a:t>
            </a:r>
            <a:r>
              <a:rPr lang="en-GB" sz="2000" dirty="0" err="1" smtClean="0"/>
              <a:t>usuario</a:t>
            </a:r>
            <a:r>
              <a:rPr lang="en-GB" sz="2000" dirty="0" smtClean="0"/>
              <a:t>. </a:t>
            </a:r>
          </a:p>
          <a:p>
            <a:pPr eaLnBrk="1" hangingPunct="1">
              <a:lnSpc>
                <a:spcPct val="90000"/>
              </a:lnSpc>
            </a:pPr>
            <a:r>
              <a:rPr lang="en-GB" sz="2400" dirty="0" smtClean="0"/>
              <a:t>Los </a:t>
            </a:r>
            <a:r>
              <a:rPr lang="en-GB" sz="2400" dirty="0" err="1" smtClean="0"/>
              <a:t>productos</a:t>
            </a:r>
            <a:r>
              <a:rPr lang="en-GB" sz="2400" dirty="0" smtClean="0"/>
              <a:t> de software son </a:t>
            </a:r>
            <a:r>
              <a:rPr lang="en-GB" sz="2400" dirty="0" err="1" smtClean="0"/>
              <a:t>desarrollados</a:t>
            </a:r>
            <a:r>
              <a:rPr lang="en-GB" sz="2400" dirty="0" smtClean="0"/>
              <a:t> </a:t>
            </a:r>
            <a:r>
              <a:rPr lang="en-GB" sz="2400" dirty="0" err="1" smtClean="0"/>
              <a:t>para</a:t>
            </a:r>
            <a:r>
              <a:rPr lang="en-GB" sz="2400" dirty="0" smtClean="0"/>
              <a:t> un </a:t>
            </a:r>
            <a:r>
              <a:rPr lang="en-GB" sz="2400" dirty="0" err="1" smtClean="0"/>
              <a:t>cliente</a:t>
            </a:r>
            <a:r>
              <a:rPr lang="en-GB" sz="2400" dirty="0" smtClean="0"/>
              <a:t> particular o </a:t>
            </a:r>
            <a:r>
              <a:rPr lang="en-GB" sz="2400" dirty="0" err="1" smtClean="0"/>
              <a:t>para</a:t>
            </a:r>
            <a:r>
              <a:rPr lang="en-GB" sz="2400" dirty="0" smtClean="0"/>
              <a:t> un </a:t>
            </a:r>
            <a:r>
              <a:rPr lang="en-GB" sz="2400" dirty="0" err="1" smtClean="0"/>
              <a:t>mercado</a:t>
            </a:r>
            <a:r>
              <a:rPr lang="en-GB" sz="2400" dirty="0" smtClean="0"/>
              <a:t> en general.</a:t>
            </a:r>
          </a:p>
          <a:p>
            <a:pPr lvl="1" eaLnBrk="1" hangingPunct="1">
              <a:lnSpc>
                <a:spcPct val="90000"/>
              </a:lnSpc>
            </a:pPr>
            <a:r>
              <a:rPr lang="en-GB" sz="2000" dirty="0" err="1" smtClean="0"/>
              <a:t>Genéricos</a:t>
            </a:r>
            <a:r>
              <a:rPr lang="en-GB" sz="2000" dirty="0" smtClean="0"/>
              <a:t> – </a:t>
            </a:r>
            <a:r>
              <a:rPr lang="en-GB" sz="2000" dirty="0" err="1" smtClean="0"/>
              <a:t>desarrollado</a:t>
            </a:r>
            <a:r>
              <a:rPr lang="en-GB" sz="2000" dirty="0" smtClean="0"/>
              <a:t> </a:t>
            </a:r>
            <a:r>
              <a:rPr lang="en-GB" sz="2000" dirty="0" err="1" smtClean="0"/>
              <a:t>para</a:t>
            </a:r>
            <a:r>
              <a:rPr lang="en-GB" sz="2000" dirty="0" smtClean="0"/>
              <a:t> ser </a:t>
            </a:r>
            <a:r>
              <a:rPr lang="en-GB" sz="2000" dirty="0" err="1" smtClean="0"/>
              <a:t>vendido</a:t>
            </a:r>
            <a:r>
              <a:rPr lang="en-GB" sz="2000" dirty="0" smtClean="0"/>
              <a:t> a un </a:t>
            </a:r>
            <a:r>
              <a:rPr lang="en-GB" sz="2000" dirty="0" err="1" smtClean="0"/>
              <a:t>rango</a:t>
            </a:r>
            <a:r>
              <a:rPr lang="en-GB" sz="2000" dirty="0" smtClean="0"/>
              <a:t> de </a:t>
            </a:r>
            <a:r>
              <a:rPr lang="en-GB" sz="2000" dirty="0" err="1" smtClean="0"/>
              <a:t>distintos</a:t>
            </a:r>
            <a:r>
              <a:rPr lang="en-GB" sz="2000" dirty="0" smtClean="0"/>
              <a:t> </a:t>
            </a:r>
            <a:r>
              <a:rPr lang="en-GB" sz="2000" dirty="0" err="1" smtClean="0"/>
              <a:t>clientes</a:t>
            </a:r>
            <a:r>
              <a:rPr lang="en-GB" sz="2000" dirty="0" smtClean="0"/>
              <a:t> </a:t>
            </a:r>
            <a:r>
              <a:rPr lang="en-GB" sz="2000" dirty="0" err="1" smtClean="0"/>
              <a:t>por</a:t>
            </a:r>
            <a:r>
              <a:rPr lang="en-GB" sz="2000" dirty="0" smtClean="0"/>
              <a:t> </a:t>
            </a:r>
            <a:r>
              <a:rPr lang="en-GB" sz="2000" dirty="0" err="1" smtClean="0"/>
              <a:t>ejemplo</a:t>
            </a:r>
            <a:r>
              <a:rPr lang="en-GB" sz="2000" dirty="0" smtClean="0"/>
              <a:t> Excel o Word.</a:t>
            </a:r>
          </a:p>
          <a:p>
            <a:pPr lvl="1" eaLnBrk="1" hangingPunct="1">
              <a:lnSpc>
                <a:spcPct val="90000"/>
              </a:lnSpc>
            </a:pPr>
            <a:r>
              <a:rPr lang="en-GB" sz="2000" dirty="0" smtClean="0"/>
              <a:t>A la </a:t>
            </a:r>
            <a:r>
              <a:rPr lang="en-GB" sz="2000" dirty="0" err="1" smtClean="0"/>
              <a:t>medida</a:t>
            </a:r>
            <a:r>
              <a:rPr lang="en-GB" sz="2000" dirty="0" smtClean="0"/>
              <a:t> – </a:t>
            </a:r>
            <a:r>
              <a:rPr lang="en-GB" sz="2000" dirty="0" err="1" smtClean="0"/>
              <a:t>desarrollado</a:t>
            </a:r>
            <a:r>
              <a:rPr lang="en-GB" sz="2000" dirty="0" smtClean="0"/>
              <a:t> </a:t>
            </a:r>
            <a:r>
              <a:rPr lang="en-GB" sz="2000" dirty="0" err="1" smtClean="0"/>
              <a:t>para</a:t>
            </a:r>
            <a:r>
              <a:rPr lang="en-GB" sz="2000" dirty="0" smtClean="0"/>
              <a:t> un </a:t>
            </a:r>
            <a:r>
              <a:rPr lang="en-GB" sz="2000" dirty="0" err="1" smtClean="0"/>
              <a:t>cliente</a:t>
            </a:r>
            <a:r>
              <a:rPr lang="en-GB" sz="2000" dirty="0" smtClean="0"/>
              <a:t> en </a:t>
            </a:r>
            <a:r>
              <a:rPr lang="en-GB" sz="2000" dirty="0" err="1" smtClean="0"/>
              <a:t>concordancia</a:t>
            </a:r>
            <a:r>
              <a:rPr lang="en-GB" sz="2000" dirty="0" smtClean="0"/>
              <a:t> con </a:t>
            </a:r>
            <a:r>
              <a:rPr lang="en-GB" sz="2000" dirty="0" err="1" smtClean="0"/>
              <a:t>sus</a:t>
            </a:r>
            <a:r>
              <a:rPr lang="en-GB" sz="2000" dirty="0" smtClean="0"/>
              <a:t> </a:t>
            </a:r>
            <a:r>
              <a:rPr lang="en-GB" sz="2000" dirty="0" err="1" smtClean="0"/>
              <a:t>especificaciones</a:t>
            </a:r>
            <a:r>
              <a:rPr lang="en-GB" sz="2000" dirty="0" smtClean="0"/>
              <a:t>.</a:t>
            </a:r>
          </a:p>
        </p:txBody>
      </p:sp>
      <p:sp>
        <p:nvSpPr>
          <p:cNvPr id="4" name="3 Marcador de número de diapositiva"/>
          <p:cNvSpPr>
            <a:spLocks noGrp="1"/>
          </p:cNvSpPr>
          <p:nvPr>
            <p:ph type="sldNum" sz="quarter" idx="12"/>
          </p:nvPr>
        </p:nvSpPr>
        <p:spPr/>
        <p:txBody>
          <a:bodyPr/>
          <a:lstStyle/>
          <a:p>
            <a:pPr>
              <a:defRPr/>
            </a:pPr>
            <a:fld id="{C0DFF9A1-53B9-48F0-988D-228F031249B8}" type="slidenum">
              <a:rPr lang="es-CR" smtClean="0"/>
              <a:pPr>
                <a:defRPr/>
              </a:pPr>
              <a:t>19</a:t>
            </a:fld>
            <a:endParaRPr lang="es-C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sz="4000" b="1"/>
              <a:t>¿Por qué es importante la IS?</a:t>
            </a:r>
            <a:endParaRPr lang="es-ES" sz="4000"/>
          </a:p>
        </p:txBody>
      </p:sp>
      <p:sp>
        <p:nvSpPr>
          <p:cNvPr id="5123" name="Rectangle 3"/>
          <p:cNvSpPr>
            <a:spLocks noGrp="1" noChangeArrowheads="1"/>
          </p:cNvSpPr>
          <p:nvPr>
            <p:ph type="body" idx="1"/>
          </p:nvPr>
        </p:nvSpPr>
        <p:spPr/>
        <p:txBody>
          <a:bodyPr/>
          <a:lstStyle/>
          <a:p>
            <a:pPr>
              <a:lnSpc>
                <a:spcPct val="90000"/>
              </a:lnSpc>
            </a:pPr>
            <a:r>
              <a:rPr lang="es-ES" sz="2400" dirty="0" smtClean="0"/>
              <a:t>Ofrece herramientas </a:t>
            </a:r>
            <a:r>
              <a:rPr lang="es-ES" sz="2400" dirty="0"/>
              <a:t>y técnicas de </a:t>
            </a:r>
            <a:r>
              <a:rPr lang="es-ES" sz="2400" dirty="0" smtClean="0"/>
              <a:t>IS, para desarrollar de una forma sistemática</a:t>
            </a:r>
            <a:endParaRPr lang="es-ES" sz="2400" dirty="0"/>
          </a:p>
          <a:p>
            <a:pPr>
              <a:lnSpc>
                <a:spcPct val="90000"/>
              </a:lnSpc>
            </a:pPr>
            <a:r>
              <a:rPr lang="es-ES" sz="2400" dirty="0"/>
              <a:t>Aporte del software a la economía</a:t>
            </a:r>
          </a:p>
          <a:p>
            <a:pPr>
              <a:lnSpc>
                <a:spcPct val="90000"/>
              </a:lnSpc>
            </a:pPr>
            <a:r>
              <a:rPr lang="es-ES" sz="2400" dirty="0"/>
              <a:t>Papel del software en la infraestructura</a:t>
            </a:r>
          </a:p>
          <a:p>
            <a:pPr lvl="1">
              <a:lnSpc>
                <a:spcPct val="90000"/>
              </a:lnSpc>
            </a:pPr>
            <a:r>
              <a:rPr lang="es-ES" sz="2000" dirty="0"/>
              <a:t>Los automóviles modernos poseen entre 10 y 100 procesadores para dirigir todo tipo de funciones, desde el reproductor de música hasta el sistema de frenado.</a:t>
            </a:r>
          </a:p>
          <a:p>
            <a:pPr>
              <a:lnSpc>
                <a:spcPct val="90000"/>
              </a:lnSpc>
            </a:pPr>
            <a:r>
              <a:rPr lang="es-ES" sz="2400" dirty="0"/>
              <a:t>Costo total de la propiedad del software: 5 veces el </a:t>
            </a:r>
            <a:r>
              <a:rPr lang="es-ES" sz="2400" dirty="0" smtClean="0"/>
              <a:t>costo </a:t>
            </a:r>
            <a:r>
              <a:rPr lang="es-ES" sz="2400" dirty="0"/>
              <a:t>del hardware</a:t>
            </a:r>
            <a:r>
              <a:rPr lang="es-ES" sz="2400" dirty="0" smtClean="0"/>
              <a:t>.</a:t>
            </a:r>
            <a:endParaRPr lang="es-E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457200" y="274638"/>
            <a:ext cx="8507288" cy="1143000"/>
          </a:xfrm>
        </p:spPr>
        <p:txBody>
          <a:bodyPr/>
          <a:lstStyle/>
          <a:p>
            <a:pPr eaLnBrk="1" hangingPunct="1"/>
            <a:r>
              <a:rPr lang="en-GB" dirty="0" smtClean="0"/>
              <a:t>¿</a:t>
            </a:r>
            <a:r>
              <a:rPr lang="en-GB" dirty="0" err="1" smtClean="0"/>
              <a:t>Qué</a:t>
            </a:r>
            <a:r>
              <a:rPr lang="en-GB" dirty="0" smtClean="0"/>
              <a:t> </a:t>
            </a:r>
            <a:r>
              <a:rPr lang="en-GB" dirty="0" err="1" smtClean="0"/>
              <a:t>es</a:t>
            </a:r>
            <a:r>
              <a:rPr lang="en-GB" dirty="0" smtClean="0"/>
              <a:t> </a:t>
            </a:r>
            <a:r>
              <a:rPr lang="en-GB" dirty="0" err="1" smtClean="0"/>
              <a:t>Ingeniería</a:t>
            </a:r>
            <a:r>
              <a:rPr lang="en-GB" dirty="0" smtClean="0"/>
              <a:t> de Software(IS)?</a:t>
            </a:r>
          </a:p>
        </p:txBody>
      </p:sp>
      <p:sp>
        <p:nvSpPr>
          <p:cNvPr id="39939" name="Rectangle 5"/>
          <p:cNvSpPr>
            <a:spLocks noGrp="1" noChangeArrowheads="1"/>
          </p:cNvSpPr>
          <p:nvPr>
            <p:ph type="body" idx="1"/>
          </p:nvPr>
        </p:nvSpPr>
        <p:spPr/>
        <p:style>
          <a:lnRef idx="2">
            <a:schemeClr val="dk1">
              <a:shade val="50000"/>
            </a:schemeClr>
          </a:lnRef>
          <a:fillRef idx="1">
            <a:schemeClr val="dk1"/>
          </a:fillRef>
          <a:effectRef idx="0">
            <a:schemeClr val="dk1"/>
          </a:effectRef>
          <a:fontRef idx="minor">
            <a:schemeClr val="lt1"/>
          </a:fontRef>
        </p:style>
        <p:txBody>
          <a:bodyPr/>
          <a:lstStyle/>
          <a:p>
            <a:pPr eaLnBrk="1" hangingPunct="1"/>
            <a:r>
              <a:rPr lang="es-CR" dirty="0" smtClean="0"/>
              <a:t>La IS es una disciplina ingenieril que trata todos los aspectos* de la producción de software.</a:t>
            </a:r>
          </a:p>
          <a:p>
            <a:pPr eaLnBrk="1" hangingPunct="1"/>
            <a:r>
              <a:rPr lang="es-CR" dirty="0" smtClean="0"/>
              <a:t>ofrece métodos y técnicas para desarrollar y mantener software.</a:t>
            </a:r>
          </a:p>
          <a:p>
            <a:pPr eaLnBrk="1" hangingPunct="1"/>
            <a:endParaRPr lang="es-CR" dirty="0" smtClean="0"/>
          </a:p>
          <a:p>
            <a:pPr eaLnBrk="1" hangingPunct="1"/>
            <a:endParaRPr lang="es-CR" dirty="0" smtClean="0"/>
          </a:p>
          <a:p>
            <a:pPr eaLnBrk="1" hangingPunct="1"/>
            <a:r>
              <a:rPr lang="es-CR" sz="2000" dirty="0" smtClean="0"/>
              <a:t>*Requerimientos, especificación, diseño, programación, pruebas, documentación </a:t>
            </a:r>
          </a:p>
        </p:txBody>
      </p:sp>
      <p:sp>
        <p:nvSpPr>
          <p:cNvPr id="4" name="3 Marcador de número de diapositiva"/>
          <p:cNvSpPr>
            <a:spLocks noGrp="1"/>
          </p:cNvSpPr>
          <p:nvPr>
            <p:ph type="sldNum" sz="quarter" idx="12"/>
          </p:nvPr>
        </p:nvSpPr>
        <p:spPr/>
        <p:txBody>
          <a:bodyPr/>
          <a:lstStyle/>
          <a:p>
            <a:pPr>
              <a:defRPr/>
            </a:pPr>
            <a:fld id="{7FCB6A4E-3563-45F3-80B6-97158A5ED86B}" type="slidenum">
              <a:rPr lang="es-CR" smtClean="0"/>
              <a:pPr>
                <a:defRPr/>
              </a:pPr>
              <a:t>20</a:t>
            </a:fld>
            <a:endParaRPr lang="es-C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Ingeniería de software</a:t>
            </a:r>
            <a:endParaRPr lang="en-US" dirty="0"/>
          </a:p>
        </p:txBody>
      </p:sp>
      <p:sp>
        <p:nvSpPr>
          <p:cNvPr id="3" name="2 Marcador de contenido"/>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s-CR" dirty="0" smtClean="0"/>
              <a:t>El desarrollo de software es un proceso  meramente creativo.</a:t>
            </a:r>
          </a:p>
          <a:p>
            <a:r>
              <a:rPr lang="es-CR" dirty="0" smtClean="0"/>
              <a:t> La IS trata de sistematizar** </a:t>
            </a:r>
          </a:p>
          <a:p>
            <a:r>
              <a:rPr lang="es-CR" dirty="0" smtClean="0"/>
              <a:t>este proceso para lograr el objetivo utilizando técnicas que han demostrado ser buenas para realizar sistemas de calidad</a:t>
            </a:r>
            <a:endParaRPr lang="en-US" dirty="0" smtClean="0"/>
          </a:p>
          <a:p>
            <a:endParaRPr lang="es-CR" dirty="0" smtClean="0"/>
          </a:p>
          <a:p>
            <a:r>
              <a:rPr lang="es-CR" sz="2000" dirty="0" smtClean="0"/>
              <a:t>** Organizar según un sistema</a:t>
            </a:r>
            <a:endParaRPr lang="en-US" sz="2000" dirty="0"/>
          </a:p>
        </p:txBody>
      </p:sp>
      <p:sp>
        <p:nvSpPr>
          <p:cNvPr id="4" name="3 Marcador de número de diapositiva"/>
          <p:cNvSpPr>
            <a:spLocks noGrp="1"/>
          </p:cNvSpPr>
          <p:nvPr>
            <p:ph type="sldNum" sz="quarter" idx="12"/>
          </p:nvPr>
        </p:nvSpPr>
        <p:spPr/>
        <p:txBody>
          <a:bodyPr/>
          <a:lstStyle/>
          <a:p>
            <a:pPr>
              <a:defRPr/>
            </a:pPr>
            <a:fld id="{966EF836-069A-4702-96A2-1D8F86FBC5CA}" type="slidenum">
              <a:rPr lang="es-CR" smtClean="0"/>
              <a:pPr>
                <a:defRPr/>
              </a:pPr>
              <a:t>21</a:t>
            </a:fld>
            <a:endParaRPr lang="es-CR" dirty="0"/>
          </a:p>
        </p:txBody>
      </p:sp>
      <p:sp>
        <p:nvSpPr>
          <p:cNvPr id="5" name="4 Estrella de 5 puntas"/>
          <p:cNvSpPr/>
          <p:nvPr/>
        </p:nvSpPr>
        <p:spPr>
          <a:xfrm>
            <a:off x="7358082" y="1714488"/>
            <a:ext cx="214314" cy="21431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Se utilizan herramientas para sistematizar</a:t>
            </a:r>
            <a:endParaRPr lang="en-US" dirty="0"/>
          </a:p>
        </p:txBody>
      </p:sp>
      <p:sp>
        <p:nvSpPr>
          <p:cNvPr id="3" name="2 Marcador de contenido"/>
          <p:cNvSpPr>
            <a:spLocks noGrp="1"/>
          </p:cNvSpPr>
          <p:nvPr>
            <p:ph idx="1"/>
          </p:nvPr>
        </p:nvSpPr>
        <p:spPr>
          <a:xfrm>
            <a:off x="457200" y="1600200"/>
            <a:ext cx="8229600" cy="4493095"/>
          </a:xfrm>
        </p:spPr>
        <p:txBody>
          <a:bodyPr>
            <a:normAutofit/>
          </a:bodyPr>
          <a:lstStyle/>
          <a:p>
            <a:r>
              <a:rPr lang="es-CR" dirty="0" smtClean="0"/>
              <a:t>Sistema: conjunto de reglas o principios sobre el desarrollo de software “racionalmente” enlazados entre sí</a:t>
            </a:r>
            <a:r>
              <a:rPr lang="es-CR" dirty="0" smtClean="0"/>
              <a:t>.</a:t>
            </a:r>
          </a:p>
          <a:p>
            <a:r>
              <a:rPr lang="es-CR" dirty="0"/>
              <a:t>IS trata con muchas y diversas áreas (cuáles?) </a:t>
            </a:r>
          </a:p>
          <a:p>
            <a:r>
              <a:rPr lang="es-CR" dirty="0"/>
              <a:t>Se abordan todas las fases del ciclo de vida del desarrollo (cuáles son la fases)</a:t>
            </a:r>
          </a:p>
          <a:p>
            <a:endParaRPr lang="en-US" dirty="0" smtClean="0"/>
          </a:p>
          <a:p>
            <a:endParaRPr lang="en-US" dirty="0"/>
          </a:p>
        </p:txBody>
      </p:sp>
      <p:sp>
        <p:nvSpPr>
          <p:cNvPr id="4" name="3 Marcador de número de diapositiva"/>
          <p:cNvSpPr>
            <a:spLocks noGrp="1"/>
          </p:cNvSpPr>
          <p:nvPr>
            <p:ph type="sldNum" sz="quarter" idx="12"/>
          </p:nvPr>
        </p:nvSpPr>
        <p:spPr/>
        <p:txBody>
          <a:bodyPr/>
          <a:lstStyle/>
          <a:p>
            <a:pPr>
              <a:defRPr/>
            </a:pPr>
            <a:fld id="{966EF836-069A-4702-96A2-1D8F86FBC5CA}" type="slidenum">
              <a:rPr lang="es-CR" smtClean="0"/>
              <a:pPr>
                <a:defRPr/>
              </a:pPr>
              <a:t>22</a:t>
            </a:fld>
            <a:endParaRPr lang="es-C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Ciclo de Vida- Desarrollo</a:t>
            </a:r>
            <a:endParaRPr lang="en-US" smtClean="0">
              <a:latin typeface="Times"/>
            </a:endParaRPr>
          </a:p>
        </p:txBody>
      </p:sp>
      <p:sp>
        <p:nvSpPr>
          <p:cNvPr id="14340" name="Rectangle 3"/>
          <p:cNvSpPr>
            <a:spLocks noGrp="1" noChangeArrowheads="1"/>
          </p:cNvSpPr>
          <p:nvPr>
            <p:ph idx="1"/>
          </p:nvPr>
        </p:nvSpPr>
        <p:spPr>
          <a:xfrm>
            <a:off x="685800" y="1981200"/>
            <a:ext cx="7564438" cy="2743200"/>
          </a:xfrm>
        </p:spPr>
        <p:txBody>
          <a:bodyPr>
            <a:normAutofit lnSpcReduction="10000"/>
          </a:bodyPr>
          <a:lstStyle/>
          <a:p>
            <a:pPr marL="0" indent="0" eaLnBrk="1" hangingPunct="1">
              <a:lnSpc>
                <a:spcPct val="80000"/>
              </a:lnSpc>
            </a:pPr>
            <a:r>
              <a:rPr lang="es-CR" sz="2800" dirty="0" smtClean="0"/>
              <a:t>Actividades del desarrollo de software</a:t>
            </a:r>
          </a:p>
          <a:p>
            <a:pPr lvl="1" eaLnBrk="1" hangingPunct="1">
              <a:lnSpc>
                <a:spcPct val="80000"/>
              </a:lnSpc>
            </a:pPr>
            <a:r>
              <a:rPr lang="es-CR" dirty="0" smtClean="0"/>
              <a:t>Descubrimiento/levantamiento de requerimientos</a:t>
            </a:r>
          </a:p>
          <a:p>
            <a:pPr lvl="1" eaLnBrk="1" hangingPunct="1">
              <a:lnSpc>
                <a:spcPct val="80000"/>
              </a:lnSpc>
            </a:pPr>
            <a:r>
              <a:rPr lang="es-CR" dirty="0" smtClean="0"/>
              <a:t>Especificación</a:t>
            </a:r>
          </a:p>
          <a:p>
            <a:pPr lvl="1" eaLnBrk="1" hangingPunct="1">
              <a:lnSpc>
                <a:spcPct val="80000"/>
              </a:lnSpc>
            </a:pPr>
            <a:r>
              <a:rPr lang="es-CR" dirty="0" smtClean="0"/>
              <a:t>Diseño</a:t>
            </a:r>
          </a:p>
          <a:p>
            <a:pPr lvl="1" eaLnBrk="1" hangingPunct="1">
              <a:lnSpc>
                <a:spcPct val="80000"/>
              </a:lnSpc>
            </a:pPr>
            <a:r>
              <a:rPr lang="es-CR" dirty="0" smtClean="0"/>
              <a:t>Construcción/programación</a:t>
            </a:r>
          </a:p>
          <a:p>
            <a:pPr lvl="1" eaLnBrk="1" hangingPunct="1">
              <a:lnSpc>
                <a:spcPct val="80000"/>
              </a:lnSpc>
            </a:pPr>
            <a:r>
              <a:rPr lang="es-CR" dirty="0" smtClean="0"/>
              <a:t>Implementación</a:t>
            </a:r>
          </a:p>
        </p:txBody>
      </p:sp>
      <p:sp>
        <p:nvSpPr>
          <p:cNvPr id="4" name="3 Marcador de número de diapositiva"/>
          <p:cNvSpPr>
            <a:spLocks noGrp="1"/>
          </p:cNvSpPr>
          <p:nvPr>
            <p:ph type="sldNum" sz="quarter" idx="12"/>
          </p:nvPr>
        </p:nvSpPr>
        <p:spPr/>
        <p:txBody>
          <a:bodyPr/>
          <a:lstStyle/>
          <a:p>
            <a:pPr>
              <a:defRPr/>
            </a:pPr>
            <a:fld id="{54E1FE9D-DA38-4947-9698-B54F02507A8D}" type="slidenum">
              <a:rPr lang="es-CR" smtClean="0"/>
              <a:pPr>
                <a:defRPr/>
              </a:pPr>
              <a:t>23</a:t>
            </a:fld>
            <a:endParaRPr lang="es-C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GB" dirty="0" err="1" smtClean="0"/>
              <a:t>Entonces</a:t>
            </a:r>
            <a:r>
              <a:rPr lang="en-GB" dirty="0" smtClean="0"/>
              <a:t> </a:t>
            </a:r>
            <a:r>
              <a:rPr lang="en-GB" dirty="0" err="1" smtClean="0"/>
              <a:t>qué</a:t>
            </a:r>
            <a:r>
              <a:rPr lang="en-GB" dirty="0" smtClean="0"/>
              <a:t> </a:t>
            </a:r>
            <a:r>
              <a:rPr lang="en-GB" dirty="0" err="1" smtClean="0"/>
              <a:t>hace</a:t>
            </a:r>
            <a:r>
              <a:rPr lang="en-GB" dirty="0" smtClean="0"/>
              <a:t> el </a:t>
            </a:r>
            <a:r>
              <a:rPr lang="en-GB" dirty="0" err="1" smtClean="0"/>
              <a:t>Ingeniero</a:t>
            </a:r>
            <a:r>
              <a:rPr lang="en-GB" dirty="0" smtClean="0"/>
              <a:t> de software?</a:t>
            </a:r>
          </a:p>
        </p:txBody>
      </p:sp>
      <p:sp>
        <p:nvSpPr>
          <p:cNvPr id="39939" name="Rectangle 5"/>
          <p:cNvSpPr>
            <a:spLocks noGrp="1" noChangeArrowheads="1"/>
          </p:cNvSpPr>
          <p:nvPr>
            <p:ph type="body" idx="1"/>
          </p:nvPr>
        </p:nvSpPr>
        <p:spPr/>
        <p:txBody>
          <a:bodyPr/>
          <a:lstStyle/>
          <a:p>
            <a:pPr eaLnBrk="1" hangingPunct="1"/>
            <a:r>
              <a:rPr lang="es-CR" dirty="0" smtClean="0">
                <a:solidFill>
                  <a:schemeClr val="hlink"/>
                </a:solidFill>
              </a:rPr>
              <a:t>El ingeniero de software debe adoptar una estrategia sistemática y organizada para trabajar, así como utilizar herramientas y técnicas apropiadas</a:t>
            </a:r>
            <a:r>
              <a:rPr lang="es-CR" dirty="0" smtClean="0"/>
              <a:t> dependiendo del problema a resolver, las limitaciones del desarrollo y los recursos disponibles.</a:t>
            </a:r>
          </a:p>
        </p:txBody>
      </p:sp>
      <p:sp>
        <p:nvSpPr>
          <p:cNvPr id="4" name="3 Marcador de número de diapositiva"/>
          <p:cNvSpPr>
            <a:spLocks noGrp="1"/>
          </p:cNvSpPr>
          <p:nvPr>
            <p:ph type="sldNum" sz="quarter" idx="12"/>
          </p:nvPr>
        </p:nvSpPr>
        <p:spPr/>
        <p:txBody>
          <a:bodyPr/>
          <a:lstStyle/>
          <a:p>
            <a:pPr>
              <a:defRPr/>
            </a:pPr>
            <a:fld id="{7FCB6A4E-3563-45F3-80B6-97158A5ED86B}" type="slidenum">
              <a:rPr lang="es-CR" smtClean="0"/>
              <a:pPr>
                <a:defRPr/>
              </a:pPr>
              <a:t>24</a:t>
            </a:fld>
            <a:endParaRPr lang="es-C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9"/>
          <p:cNvSpPr>
            <a:spLocks noGrp="1" noChangeArrowheads="1"/>
          </p:cNvSpPr>
          <p:nvPr>
            <p:ph type="title"/>
          </p:nvPr>
        </p:nvSpPr>
        <p:spPr/>
        <p:txBody>
          <a:bodyPr/>
          <a:lstStyle/>
          <a:p>
            <a:pPr eaLnBrk="1" hangingPunct="1"/>
            <a:r>
              <a:rPr lang="es-CR" dirty="0" smtClean="0"/>
              <a:t>¿Qué es un proceso de IS? </a:t>
            </a:r>
          </a:p>
        </p:txBody>
      </p:sp>
      <p:sp>
        <p:nvSpPr>
          <p:cNvPr id="41988" name="Rectangle 10"/>
          <p:cNvSpPr>
            <a:spLocks noGrp="1" noChangeArrowheads="1"/>
          </p:cNvSpPr>
          <p:nvPr>
            <p:ph idx="1"/>
          </p:nvPr>
        </p:nvSpPr>
        <p:spPr>
          <a:xfrm>
            <a:off x="685800" y="1450975"/>
            <a:ext cx="7772400" cy="2763843"/>
          </a:xfrm>
        </p:spPr>
        <p:txBody>
          <a:bodyPr/>
          <a:lstStyle/>
          <a:p>
            <a:pPr marL="0" indent="0" eaLnBrk="1" hangingPunct="1"/>
            <a:r>
              <a:rPr lang="es-CR" dirty="0" smtClean="0"/>
              <a:t> Un proceso es: </a:t>
            </a:r>
          </a:p>
          <a:p>
            <a:pPr marL="0" indent="0" eaLnBrk="1" hangingPunct="1"/>
            <a:r>
              <a:rPr lang="es-CR" dirty="0" smtClean="0"/>
              <a:t>Donde se define </a:t>
            </a:r>
            <a:r>
              <a:rPr lang="es-CR" dirty="0" smtClean="0">
                <a:solidFill>
                  <a:schemeClr val="tx2"/>
                </a:solidFill>
              </a:rPr>
              <a:t>QUIÉN </a:t>
            </a:r>
            <a:r>
              <a:rPr lang="es-CR" dirty="0" smtClean="0"/>
              <a:t>hace </a:t>
            </a:r>
            <a:r>
              <a:rPr lang="es-CR" dirty="0" smtClean="0">
                <a:solidFill>
                  <a:schemeClr val="tx2"/>
                </a:solidFill>
              </a:rPr>
              <a:t>QUÉ</a:t>
            </a:r>
            <a:r>
              <a:rPr lang="es-CR" dirty="0" smtClean="0"/>
              <a:t>, </a:t>
            </a:r>
            <a:r>
              <a:rPr lang="es-CR" dirty="0" smtClean="0">
                <a:solidFill>
                  <a:schemeClr val="tx2"/>
                </a:solidFill>
              </a:rPr>
              <a:t>CUÁNDO</a:t>
            </a:r>
            <a:r>
              <a:rPr lang="es-CR" dirty="0" smtClean="0"/>
              <a:t> y </a:t>
            </a:r>
            <a:r>
              <a:rPr lang="es-CR" dirty="0" smtClean="0">
                <a:solidFill>
                  <a:schemeClr val="tx2"/>
                </a:solidFill>
              </a:rPr>
              <a:t>CÓMO ……en el desarrollo de un sistema de software.</a:t>
            </a:r>
            <a:endParaRPr lang="es-CR" dirty="0" smtClean="0"/>
          </a:p>
        </p:txBody>
      </p:sp>
      <p:sp>
        <p:nvSpPr>
          <p:cNvPr id="11" name="10 Marcador de número de diapositiva"/>
          <p:cNvSpPr>
            <a:spLocks noGrp="1"/>
          </p:cNvSpPr>
          <p:nvPr>
            <p:ph type="sldNum" sz="quarter" idx="12"/>
          </p:nvPr>
        </p:nvSpPr>
        <p:spPr/>
        <p:txBody>
          <a:bodyPr/>
          <a:lstStyle/>
          <a:p>
            <a:pPr>
              <a:defRPr/>
            </a:pPr>
            <a:fld id="{DFAF0231-7BBB-4ED5-9DBA-EBB5216099F9}" type="slidenum">
              <a:rPr lang="es-CR" smtClean="0"/>
              <a:pPr>
                <a:defRPr/>
              </a:pPr>
              <a:t>25</a:t>
            </a:fld>
            <a:endParaRPr lang="es-CR"/>
          </a:p>
        </p:txBody>
      </p:sp>
      <p:sp>
        <p:nvSpPr>
          <p:cNvPr id="5" name="4 Estrella de 5 puntas"/>
          <p:cNvSpPr/>
          <p:nvPr/>
        </p:nvSpPr>
        <p:spPr>
          <a:xfrm>
            <a:off x="5929322" y="571480"/>
            <a:ext cx="214314" cy="214314"/>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CR" smtClean="0"/>
              <a:t>Un proceso efectivo ...</a:t>
            </a:r>
          </a:p>
        </p:txBody>
      </p:sp>
      <p:sp>
        <p:nvSpPr>
          <p:cNvPr id="44035" name="Rectangle 3"/>
          <p:cNvSpPr>
            <a:spLocks noGrp="1" noChangeArrowheads="1"/>
          </p:cNvSpPr>
          <p:nvPr>
            <p:ph idx="1"/>
          </p:nvPr>
        </p:nvSpPr>
        <p:spPr>
          <a:xfrm>
            <a:off x="457200" y="1600200"/>
            <a:ext cx="8229600" cy="3413125"/>
          </a:xfrm>
        </p:spPr>
        <p:txBody>
          <a:bodyPr/>
          <a:lstStyle/>
          <a:p>
            <a:pPr marL="0" indent="0" eaLnBrk="1" hangingPunct="1">
              <a:lnSpc>
                <a:spcPct val="90000"/>
              </a:lnSpc>
            </a:pPr>
            <a:r>
              <a:rPr lang="es-CR" sz="2800" smtClean="0"/>
              <a:t>Provee lineamientos para un desarrollo eficiente de software y de calidad</a:t>
            </a:r>
          </a:p>
          <a:p>
            <a:pPr marL="0" indent="0" eaLnBrk="1" hangingPunct="1">
              <a:lnSpc>
                <a:spcPct val="90000"/>
              </a:lnSpc>
            </a:pPr>
            <a:r>
              <a:rPr lang="es-CR" sz="2800" smtClean="0"/>
              <a:t>Reduce riesgos e incrementa predicciones </a:t>
            </a:r>
          </a:p>
          <a:p>
            <a:pPr marL="0" indent="0" eaLnBrk="1" hangingPunct="1">
              <a:lnSpc>
                <a:spcPct val="90000"/>
              </a:lnSpc>
            </a:pPr>
            <a:r>
              <a:rPr lang="es-CR" sz="2800" smtClean="0">
                <a:solidFill>
                  <a:schemeClr val="hlink"/>
                </a:solidFill>
              </a:rPr>
              <a:t>Captura y presenta las mejores prácticas</a:t>
            </a:r>
          </a:p>
          <a:p>
            <a:pPr marL="0" indent="0" eaLnBrk="1" hangingPunct="1">
              <a:lnSpc>
                <a:spcPct val="90000"/>
              </a:lnSpc>
            </a:pPr>
            <a:r>
              <a:rPr lang="es-CR" sz="2800" smtClean="0"/>
              <a:t>Promueve una visión común</a:t>
            </a:r>
          </a:p>
          <a:p>
            <a:pPr marL="0" indent="0" eaLnBrk="1" hangingPunct="1">
              <a:lnSpc>
                <a:spcPct val="90000"/>
              </a:lnSpc>
            </a:pPr>
            <a:r>
              <a:rPr lang="es-CR" sz="2800" smtClean="0"/>
              <a:t>Provee guías para la aplicación de herramientas</a:t>
            </a:r>
          </a:p>
          <a:p>
            <a:pPr marL="0" indent="0" eaLnBrk="1" hangingPunct="1">
              <a:lnSpc>
                <a:spcPct val="90000"/>
              </a:lnSpc>
            </a:pPr>
            <a:r>
              <a:rPr lang="es-CR" sz="2800" smtClean="0"/>
              <a:t>Entrega información en línea</a:t>
            </a:r>
          </a:p>
        </p:txBody>
      </p:sp>
      <p:sp>
        <p:nvSpPr>
          <p:cNvPr id="4" name="3 Marcador de número de diapositiva"/>
          <p:cNvSpPr>
            <a:spLocks noGrp="1"/>
          </p:cNvSpPr>
          <p:nvPr>
            <p:ph type="sldNum" sz="quarter" idx="12"/>
          </p:nvPr>
        </p:nvSpPr>
        <p:spPr/>
        <p:txBody>
          <a:bodyPr/>
          <a:lstStyle/>
          <a:p>
            <a:pPr>
              <a:defRPr/>
            </a:pPr>
            <a:fld id="{D71142A8-E6AA-4E34-8DBE-D7A744F696D3}" type="slidenum">
              <a:rPr lang="es-CR" smtClean="0"/>
              <a:pPr>
                <a:defRPr/>
              </a:pPr>
              <a:t>26</a:t>
            </a:fld>
            <a:endParaRPr lang="es-C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CA" smtClean="0"/>
              <a:t>Procesos Ligeros vs. Pesados</a:t>
            </a:r>
          </a:p>
        </p:txBody>
      </p:sp>
      <p:sp>
        <p:nvSpPr>
          <p:cNvPr id="45059" name="Text Box 3"/>
          <p:cNvSpPr txBox="1">
            <a:spLocks noChangeArrowheads="1"/>
          </p:cNvSpPr>
          <p:nvPr/>
        </p:nvSpPr>
        <p:spPr bwMode="auto">
          <a:xfrm>
            <a:off x="441325" y="4495800"/>
            <a:ext cx="3319463" cy="1570038"/>
          </a:xfrm>
          <a:prstGeom prst="rect">
            <a:avLst/>
          </a:prstGeom>
          <a:noFill/>
          <a:ln w="9525">
            <a:noFill/>
            <a:miter lim="800000"/>
            <a:headEnd/>
            <a:tailEnd/>
          </a:ln>
        </p:spPr>
        <p:txBody>
          <a:bodyPr wrap="none">
            <a:spAutoFit/>
          </a:bodyPr>
          <a:lstStyle/>
          <a:p>
            <a:pPr eaLnBrk="0" hangingPunct="0"/>
            <a:r>
              <a:rPr lang="en-CA" sz="1600"/>
              <a:t>Orientado a documentos</a:t>
            </a:r>
          </a:p>
          <a:p>
            <a:pPr eaLnBrk="0" hangingPunct="0"/>
            <a:r>
              <a:rPr lang="en-CA" sz="1600"/>
              <a:t>Flujos elaborados</a:t>
            </a:r>
          </a:p>
          <a:p>
            <a:pPr eaLnBrk="0" hangingPunct="0"/>
            <a:r>
              <a:rPr lang="en-CA" sz="1600"/>
              <a:t>Muchos roles diferentes</a:t>
            </a:r>
          </a:p>
          <a:p>
            <a:pPr eaLnBrk="0" hangingPunct="0"/>
            <a:r>
              <a:rPr lang="en-CA" sz="1600"/>
              <a:t>Puntos de control</a:t>
            </a:r>
          </a:p>
          <a:p>
            <a:pPr eaLnBrk="0" hangingPunct="0"/>
            <a:r>
              <a:rPr lang="en-CA" sz="1600"/>
              <a:t>Sobre cargado niveles administrativos</a:t>
            </a:r>
          </a:p>
          <a:p>
            <a:pPr eaLnBrk="0" hangingPunct="0"/>
            <a:r>
              <a:rPr lang="en-CA" sz="1600"/>
              <a:t>Burocrático</a:t>
            </a:r>
          </a:p>
        </p:txBody>
      </p:sp>
      <p:sp>
        <p:nvSpPr>
          <p:cNvPr id="45060" name="Text Box 4"/>
          <p:cNvSpPr txBox="1">
            <a:spLocks noChangeArrowheads="1"/>
          </p:cNvSpPr>
          <p:nvPr/>
        </p:nvSpPr>
        <p:spPr bwMode="auto">
          <a:xfrm>
            <a:off x="5867400" y="4495800"/>
            <a:ext cx="2530475" cy="1077913"/>
          </a:xfrm>
          <a:prstGeom prst="rect">
            <a:avLst/>
          </a:prstGeom>
          <a:noFill/>
          <a:ln w="9525">
            <a:noFill/>
            <a:miter lim="800000"/>
            <a:headEnd/>
            <a:tailEnd/>
          </a:ln>
        </p:spPr>
        <p:txBody>
          <a:bodyPr wrap="none">
            <a:spAutoFit/>
          </a:bodyPr>
          <a:lstStyle/>
          <a:p>
            <a:pPr eaLnBrk="0" hangingPunct="0"/>
            <a:r>
              <a:rPr lang="en-CA" sz="1600"/>
              <a:t>Orientado a código</a:t>
            </a:r>
          </a:p>
          <a:p>
            <a:pPr eaLnBrk="0" hangingPunct="0"/>
            <a:r>
              <a:rPr lang="en-CA" sz="1600"/>
              <a:t>Comunicación directa</a:t>
            </a:r>
          </a:p>
          <a:p>
            <a:pPr eaLnBrk="0" hangingPunct="0"/>
            <a:r>
              <a:rPr lang="en-CA" sz="1600"/>
              <a:t>(desarrolladores/clientes)</a:t>
            </a:r>
          </a:p>
          <a:p>
            <a:pPr eaLnBrk="0" hangingPunct="0"/>
            <a:r>
              <a:rPr lang="en-CA" sz="1600"/>
              <a:t>Bajo niveles administrativos</a:t>
            </a:r>
          </a:p>
        </p:txBody>
      </p:sp>
      <p:sp>
        <p:nvSpPr>
          <p:cNvPr id="45061" name="Line 5"/>
          <p:cNvSpPr>
            <a:spLocks noChangeShapeType="1"/>
          </p:cNvSpPr>
          <p:nvPr/>
        </p:nvSpPr>
        <p:spPr bwMode="auto">
          <a:xfrm>
            <a:off x="457200" y="4419600"/>
            <a:ext cx="8153400" cy="0"/>
          </a:xfrm>
          <a:prstGeom prst="line">
            <a:avLst/>
          </a:prstGeom>
          <a:noFill/>
          <a:ln w="9525">
            <a:solidFill>
              <a:schemeClr val="tx1"/>
            </a:solidFill>
            <a:round/>
            <a:headEnd type="triangle" w="lg" len="lg"/>
            <a:tailEnd type="triangle" w="lg" len="lg"/>
          </a:ln>
        </p:spPr>
        <p:txBody>
          <a:bodyPr/>
          <a:lstStyle/>
          <a:p>
            <a:endParaRPr lang="en-US"/>
          </a:p>
        </p:txBody>
      </p:sp>
      <p:sp>
        <p:nvSpPr>
          <p:cNvPr id="45062" name="Text Box 6"/>
          <p:cNvSpPr txBox="1">
            <a:spLocks noChangeArrowheads="1"/>
          </p:cNvSpPr>
          <p:nvPr/>
        </p:nvSpPr>
        <p:spPr bwMode="auto">
          <a:xfrm>
            <a:off x="441325" y="2651125"/>
            <a:ext cx="1214438" cy="708025"/>
          </a:xfrm>
          <a:prstGeom prst="rect">
            <a:avLst/>
          </a:prstGeom>
          <a:noFill/>
          <a:ln w="9525">
            <a:noFill/>
            <a:miter lim="800000"/>
            <a:headEnd/>
            <a:tailEnd/>
          </a:ln>
        </p:spPr>
        <p:txBody>
          <a:bodyPr wrap="none">
            <a:spAutoFit/>
          </a:bodyPr>
          <a:lstStyle/>
          <a:p>
            <a:pPr eaLnBrk="0" hangingPunct="0"/>
            <a:r>
              <a:rPr lang="en-CA" sz="2000" b="1" dirty="0" err="1"/>
              <a:t>Pesado</a:t>
            </a:r>
            <a:endParaRPr lang="en-CA" sz="2000" dirty="0"/>
          </a:p>
          <a:p>
            <a:pPr eaLnBrk="0" hangingPunct="0"/>
            <a:r>
              <a:rPr lang="en-CA" sz="2000" dirty="0"/>
              <a:t>V-Process</a:t>
            </a:r>
          </a:p>
        </p:txBody>
      </p:sp>
      <p:sp>
        <p:nvSpPr>
          <p:cNvPr id="45063" name="Text Box 7"/>
          <p:cNvSpPr txBox="1">
            <a:spLocks noChangeArrowheads="1"/>
          </p:cNvSpPr>
          <p:nvPr/>
        </p:nvSpPr>
        <p:spPr bwMode="auto">
          <a:xfrm>
            <a:off x="3200400" y="2651125"/>
            <a:ext cx="1965325" cy="1323975"/>
          </a:xfrm>
          <a:prstGeom prst="rect">
            <a:avLst/>
          </a:prstGeom>
          <a:noFill/>
          <a:ln w="9525">
            <a:noFill/>
            <a:miter lim="800000"/>
            <a:headEnd/>
            <a:tailEnd/>
          </a:ln>
        </p:spPr>
        <p:txBody>
          <a:bodyPr wrap="none">
            <a:spAutoFit/>
          </a:bodyPr>
          <a:lstStyle/>
          <a:p>
            <a:pPr eaLnBrk="0" hangingPunct="0"/>
            <a:r>
              <a:rPr lang="en-CA" sz="2000" b="1" dirty="0"/>
              <a:t>Marco </a:t>
            </a:r>
            <a:r>
              <a:rPr lang="en-CA" sz="2000" b="1" dirty="0" err="1"/>
              <a:t>ajustable</a:t>
            </a:r>
            <a:endParaRPr lang="en-CA" sz="2000" b="1" dirty="0"/>
          </a:p>
          <a:p>
            <a:pPr eaLnBrk="0" hangingPunct="0"/>
            <a:r>
              <a:rPr lang="en-CA" sz="2000" dirty="0"/>
              <a:t>Rational</a:t>
            </a:r>
          </a:p>
          <a:p>
            <a:pPr eaLnBrk="0" hangingPunct="0"/>
            <a:r>
              <a:rPr lang="en-CA" sz="2000" dirty="0"/>
              <a:t>Unified</a:t>
            </a:r>
          </a:p>
          <a:p>
            <a:pPr eaLnBrk="0" hangingPunct="0"/>
            <a:r>
              <a:rPr lang="en-CA" sz="2000" dirty="0"/>
              <a:t>Process (RUP)</a:t>
            </a:r>
          </a:p>
        </p:txBody>
      </p:sp>
      <p:sp>
        <p:nvSpPr>
          <p:cNvPr id="45064" name="Text Box 8"/>
          <p:cNvSpPr txBox="1">
            <a:spLocks noChangeArrowheads="1"/>
          </p:cNvSpPr>
          <p:nvPr/>
        </p:nvSpPr>
        <p:spPr bwMode="auto">
          <a:xfrm>
            <a:off x="6243638" y="2651125"/>
            <a:ext cx="2154757" cy="1015663"/>
          </a:xfrm>
          <a:prstGeom prst="rect">
            <a:avLst/>
          </a:prstGeom>
          <a:noFill/>
          <a:ln w="9525">
            <a:noFill/>
            <a:miter lim="800000"/>
            <a:headEnd/>
            <a:tailEnd/>
          </a:ln>
        </p:spPr>
        <p:txBody>
          <a:bodyPr wrap="none">
            <a:spAutoFit/>
          </a:bodyPr>
          <a:lstStyle/>
          <a:p>
            <a:pPr eaLnBrk="0" hangingPunct="0"/>
            <a:r>
              <a:rPr lang="en-CA" sz="2000" b="1" dirty="0" err="1" smtClean="0"/>
              <a:t>Ágil</a:t>
            </a:r>
            <a:r>
              <a:rPr lang="en-CA" sz="2000" b="1" dirty="0" smtClean="0"/>
              <a:t> </a:t>
            </a:r>
            <a:r>
              <a:rPr lang="en-CA" sz="2000" b="1" dirty="0"/>
              <a:t>(</a:t>
            </a:r>
            <a:r>
              <a:rPr lang="en-CA" sz="2000" b="1" dirty="0" err="1"/>
              <a:t>Ligero</a:t>
            </a:r>
            <a:r>
              <a:rPr lang="en-CA" sz="2000" b="1" dirty="0"/>
              <a:t>)</a:t>
            </a:r>
          </a:p>
          <a:p>
            <a:pPr eaLnBrk="0" hangingPunct="0"/>
            <a:r>
              <a:rPr lang="en-CA" sz="2000" dirty="0" smtClean="0"/>
              <a:t>SCRUM</a:t>
            </a:r>
          </a:p>
          <a:p>
            <a:pPr eaLnBrk="0" hangingPunct="0"/>
            <a:r>
              <a:rPr lang="en-CA" sz="2000" dirty="0" smtClean="0"/>
              <a:t>Programming </a:t>
            </a:r>
            <a:r>
              <a:rPr lang="en-CA" sz="2000" dirty="0"/>
              <a:t>(XP)</a:t>
            </a:r>
          </a:p>
        </p:txBody>
      </p:sp>
      <p:sp>
        <p:nvSpPr>
          <p:cNvPr id="45065" name="Line 9"/>
          <p:cNvSpPr>
            <a:spLocks noChangeShapeType="1"/>
          </p:cNvSpPr>
          <p:nvPr/>
        </p:nvSpPr>
        <p:spPr bwMode="auto">
          <a:xfrm>
            <a:off x="4876800" y="3657600"/>
            <a:ext cx="609600" cy="0"/>
          </a:xfrm>
          <a:prstGeom prst="line">
            <a:avLst/>
          </a:prstGeom>
          <a:noFill/>
          <a:ln w="9525">
            <a:solidFill>
              <a:schemeClr val="tx1"/>
            </a:solidFill>
            <a:round/>
            <a:headEnd/>
            <a:tailEnd type="triangle" w="med" len="med"/>
          </a:ln>
        </p:spPr>
        <p:txBody>
          <a:bodyPr/>
          <a:lstStyle/>
          <a:p>
            <a:endParaRPr lang="en-US"/>
          </a:p>
        </p:txBody>
      </p:sp>
      <p:sp>
        <p:nvSpPr>
          <p:cNvPr id="45066" name="Line 10"/>
          <p:cNvSpPr>
            <a:spLocks noChangeShapeType="1"/>
          </p:cNvSpPr>
          <p:nvPr/>
        </p:nvSpPr>
        <p:spPr bwMode="auto">
          <a:xfrm flipH="1">
            <a:off x="2438400" y="3657600"/>
            <a:ext cx="685800" cy="0"/>
          </a:xfrm>
          <a:prstGeom prst="line">
            <a:avLst/>
          </a:prstGeom>
          <a:noFill/>
          <a:ln w="9525">
            <a:solidFill>
              <a:schemeClr val="tx1"/>
            </a:solidFill>
            <a:round/>
            <a:headEnd/>
            <a:tailEnd type="triangle" w="med" len="med"/>
          </a:ln>
        </p:spPr>
        <p:txBody>
          <a:bodyPr/>
          <a:lstStyle/>
          <a:p>
            <a:endParaRPr lang="en-US"/>
          </a:p>
        </p:txBody>
      </p:sp>
      <p:sp>
        <p:nvSpPr>
          <p:cNvPr id="11" name="10 Marcador de número de diapositiva"/>
          <p:cNvSpPr>
            <a:spLocks noGrp="1"/>
          </p:cNvSpPr>
          <p:nvPr>
            <p:ph type="sldNum" sz="quarter" idx="12"/>
          </p:nvPr>
        </p:nvSpPr>
        <p:spPr/>
        <p:txBody>
          <a:bodyPr/>
          <a:lstStyle/>
          <a:p>
            <a:pPr>
              <a:defRPr/>
            </a:pPr>
            <a:fld id="{65BCD0F3-8587-405F-9A79-D02D3225BA56}" type="slidenum">
              <a:rPr lang="es-CR" smtClean="0"/>
              <a:pPr>
                <a:defRPr/>
              </a:pPr>
              <a:t>27</a:t>
            </a:fld>
            <a:endParaRPr lang="es-C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p:txBody>
          <a:bodyPr lIns="90488" tIns="44450" rIns="90488" bIns="44450" anchor="b"/>
          <a:lstStyle/>
          <a:p>
            <a:pPr eaLnBrk="1" hangingPunct="1"/>
            <a:r>
              <a:rPr lang="es-CR" smtClean="0"/>
              <a:t>Escogencia del Proceso</a:t>
            </a:r>
          </a:p>
        </p:txBody>
      </p:sp>
      <p:sp>
        <p:nvSpPr>
          <p:cNvPr id="46083" name="Rectangle 2"/>
          <p:cNvSpPr>
            <a:spLocks noGrp="1" noChangeArrowheads="1"/>
          </p:cNvSpPr>
          <p:nvPr>
            <p:ph idx="1"/>
          </p:nvPr>
        </p:nvSpPr>
        <p:spPr>
          <a:xfrm>
            <a:off x="457200" y="1600201"/>
            <a:ext cx="8229600" cy="3043246"/>
          </a:xfrm>
        </p:spPr>
        <p:txBody>
          <a:bodyPr lIns="90488" tIns="44450" rIns="90488" bIns="44450"/>
          <a:lstStyle/>
          <a:p>
            <a:pPr marL="465138" indent="-465138" eaLnBrk="1" hangingPunct="1">
              <a:lnSpc>
                <a:spcPct val="90000"/>
              </a:lnSpc>
            </a:pPr>
            <a:r>
              <a:rPr lang="es-CR" dirty="0" smtClean="0"/>
              <a:t>Depende del producto que se desarrolla</a:t>
            </a:r>
          </a:p>
          <a:p>
            <a:pPr marL="1035050" lvl="1" indent="-455613" eaLnBrk="1" hangingPunct="1">
              <a:lnSpc>
                <a:spcPct val="90000"/>
              </a:lnSpc>
            </a:pPr>
            <a:r>
              <a:rPr lang="es-CR" dirty="0" smtClean="0"/>
              <a:t>Para sistemas grandes la administración es el problema principal.</a:t>
            </a:r>
          </a:p>
          <a:p>
            <a:pPr marL="465138" indent="-465138" eaLnBrk="1" hangingPunct="1">
              <a:lnSpc>
                <a:spcPct val="90000"/>
              </a:lnSpc>
            </a:pPr>
            <a:r>
              <a:rPr lang="es-CR" dirty="0" smtClean="0"/>
              <a:t>Puede suceder un INCREMENTO de los costos por aplicar un proceso inapropiado.</a:t>
            </a:r>
          </a:p>
        </p:txBody>
      </p:sp>
      <p:sp>
        <p:nvSpPr>
          <p:cNvPr id="4" name="3 Marcador de número de diapositiva"/>
          <p:cNvSpPr>
            <a:spLocks noGrp="1"/>
          </p:cNvSpPr>
          <p:nvPr>
            <p:ph type="sldNum" sz="quarter" idx="12"/>
          </p:nvPr>
        </p:nvSpPr>
        <p:spPr/>
        <p:txBody>
          <a:bodyPr/>
          <a:lstStyle/>
          <a:p>
            <a:pPr>
              <a:defRPr/>
            </a:pPr>
            <a:fld id="{FC51F3A8-F07E-4857-ABFA-4BF0B1E6204D}" type="slidenum">
              <a:rPr lang="es-CR" smtClean="0"/>
              <a:pPr>
                <a:defRPr/>
              </a:pPr>
              <a:t>28</a:t>
            </a:fld>
            <a:endParaRPr lang="es-C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Ejercicio de modelación</a:t>
            </a:r>
            <a:endParaRPr lang="es-CR" dirty="0"/>
          </a:p>
        </p:txBody>
      </p:sp>
      <p:sp>
        <p:nvSpPr>
          <p:cNvPr id="3" name="2 Marcador de contenido"/>
          <p:cNvSpPr>
            <a:spLocks noGrp="1"/>
          </p:cNvSpPr>
          <p:nvPr>
            <p:ph idx="1"/>
          </p:nvPr>
        </p:nvSpPr>
        <p:spPr>
          <a:xfrm>
            <a:off x="457200" y="1600201"/>
            <a:ext cx="8229600" cy="3543312"/>
          </a:xfrm>
        </p:spPr>
        <p:txBody>
          <a:bodyPr/>
          <a:lstStyle/>
          <a:p>
            <a:r>
              <a:rPr lang="es-CR" dirty="0" smtClean="0"/>
              <a:t>Ejemplo:</a:t>
            </a:r>
          </a:p>
          <a:p>
            <a:pPr lvl="1"/>
            <a:r>
              <a:rPr lang="es-CR" dirty="0" smtClean="0"/>
              <a:t>Venta por Internet</a:t>
            </a:r>
          </a:p>
          <a:p>
            <a:pPr lvl="1"/>
            <a:r>
              <a:rPr lang="es-CR" dirty="0" smtClean="0"/>
              <a:t>Matrícula de una escuela</a:t>
            </a:r>
          </a:p>
          <a:p>
            <a:pPr lvl="1"/>
            <a:r>
              <a:rPr lang="es-CR" dirty="0" smtClean="0"/>
              <a:t>Juego de </a:t>
            </a:r>
            <a:r>
              <a:rPr lang="es-CR" dirty="0" err="1" smtClean="0"/>
              <a:t>black</a:t>
            </a:r>
            <a:r>
              <a:rPr lang="es-CR" dirty="0" smtClean="0"/>
              <a:t>-Jack/21</a:t>
            </a:r>
          </a:p>
          <a:p>
            <a:pPr lvl="1"/>
            <a:r>
              <a:rPr lang="es-CR" dirty="0" smtClean="0"/>
              <a:t>Utilizar diagrama de procesos</a:t>
            </a:r>
            <a:endParaRPr lang="es-CR" dirty="0"/>
          </a:p>
        </p:txBody>
      </p:sp>
      <p:sp>
        <p:nvSpPr>
          <p:cNvPr id="4" name="3 Marcador de número de diapositiva"/>
          <p:cNvSpPr>
            <a:spLocks noGrp="1"/>
          </p:cNvSpPr>
          <p:nvPr>
            <p:ph type="sldNum" sz="quarter" idx="12"/>
          </p:nvPr>
        </p:nvSpPr>
        <p:spPr/>
        <p:txBody>
          <a:bodyPr/>
          <a:lstStyle/>
          <a:p>
            <a:pPr>
              <a:defRPr/>
            </a:pPr>
            <a:fld id="{966EF836-069A-4702-96A2-1D8F86FBC5CA}" type="slidenum">
              <a:rPr lang="es-CR" smtClean="0"/>
              <a:pPr>
                <a:defRPr/>
              </a:pPr>
              <a:t>29</a:t>
            </a:fld>
            <a:endParaRPr lang="es-C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s-ES" sz="4000"/>
              <a:t>¿Qué calidad presenta su software?</a:t>
            </a:r>
          </a:p>
        </p:txBody>
      </p:sp>
      <p:sp>
        <p:nvSpPr>
          <p:cNvPr id="55299" name="Rectangle 3"/>
          <p:cNvSpPr>
            <a:spLocks noGrp="1" noChangeArrowheads="1"/>
          </p:cNvSpPr>
          <p:nvPr>
            <p:ph type="body" idx="1"/>
          </p:nvPr>
        </p:nvSpPr>
        <p:spPr/>
        <p:txBody>
          <a:bodyPr/>
          <a:lstStyle/>
          <a:p>
            <a:pPr lvl="1"/>
            <a:r>
              <a:rPr lang="es-ES" sz="4000" dirty="0"/>
              <a:t>Fallas en el desarrollo</a:t>
            </a:r>
          </a:p>
          <a:p>
            <a:pPr lvl="1"/>
            <a:r>
              <a:rPr lang="es-ES" sz="4000" dirty="0"/>
              <a:t>Accidentes/errores graves</a:t>
            </a:r>
          </a:p>
          <a:p>
            <a:pPr lvl="1"/>
            <a:r>
              <a:rPr lang="es-ES" sz="4000" dirty="0"/>
              <a:t>Software de baja calidad</a:t>
            </a:r>
          </a:p>
          <a:p>
            <a:pPr>
              <a:buNone/>
            </a:pP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Diagramas de </a:t>
            </a:r>
            <a:r>
              <a:rPr lang="es-CR" dirty="0" smtClean="0"/>
              <a:t>actividad</a:t>
            </a:r>
            <a:endParaRPr lang="en-US" dirty="0"/>
          </a:p>
        </p:txBody>
      </p:sp>
      <p:sp>
        <p:nvSpPr>
          <p:cNvPr id="3" name="2 Marcador de número de diapositiva"/>
          <p:cNvSpPr>
            <a:spLocks noGrp="1"/>
          </p:cNvSpPr>
          <p:nvPr>
            <p:ph type="sldNum" sz="quarter" idx="12"/>
          </p:nvPr>
        </p:nvSpPr>
        <p:spPr/>
        <p:txBody>
          <a:bodyPr/>
          <a:lstStyle/>
          <a:p>
            <a:pPr>
              <a:defRPr/>
            </a:pPr>
            <a:fld id="{5B5B27DD-D83B-4F6F-B886-24A17FD6988D}" type="slidenum">
              <a:rPr lang="es-CR" smtClean="0"/>
              <a:pPr>
                <a:defRPr/>
              </a:pPr>
              <a:t>30</a:t>
            </a:fld>
            <a:endParaRPr lang="es-CR"/>
          </a:p>
        </p:txBody>
      </p:sp>
      <p:sp>
        <p:nvSpPr>
          <p:cNvPr id="4" name="3 Rectángulo"/>
          <p:cNvSpPr/>
          <p:nvPr/>
        </p:nvSpPr>
        <p:spPr>
          <a:xfrm>
            <a:off x="683568" y="1556792"/>
            <a:ext cx="7488832" cy="403187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s-CR" sz="3200" dirty="0" smtClean="0"/>
              <a:t>Es </a:t>
            </a:r>
            <a:r>
              <a:rPr lang="es-CR" sz="3200" dirty="0" smtClean="0"/>
              <a:t>una representación gráfica de los pasos que se siguen en “toda” una secuencia de actividades, dentro de un proceso o un procedimiento, identificándolos mediante símbolos de acuerdo con su naturaleza; incluye, información que se considera necesaria para el entendimiento del proceso (análisis)</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Ejemplo Diagrama de </a:t>
            </a:r>
            <a:r>
              <a:rPr lang="es-CR" dirty="0" smtClean="0"/>
              <a:t>Actividad</a:t>
            </a:r>
            <a:endParaRPr lang="en-US" dirty="0"/>
          </a:p>
        </p:txBody>
      </p:sp>
      <p:sp>
        <p:nvSpPr>
          <p:cNvPr id="3" name="2 Marcador de número de diapositiva"/>
          <p:cNvSpPr>
            <a:spLocks noGrp="1"/>
          </p:cNvSpPr>
          <p:nvPr>
            <p:ph type="sldNum" sz="quarter" idx="12"/>
          </p:nvPr>
        </p:nvSpPr>
        <p:spPr/>
        <p:txBody>
          <a:bodyPr/>
          <a:lstStyle/>
          <a:p>
            <a:pPr>
              <a:defRPr/>
            </a:pPr>
            <a:fld id="{5B5B27DD-D83B-4F6F-B886-24A17FD6988D}" type="slidenum">
              <a:rPr lang="es-CR" smtClean="0"/>
              <a:pPr>
                <a:defRPr/>
              </a:pPr>
              <a:t>31</a:t>
            </a:fld>
            <a:endParaRPr lang="es-CR"/>
          </a:p>
        </p:txBody>
      </p:sp>
      <p:pic>
        <p:nvPicPr>
          <p:cNvPr id="172034" name="Picture 2" descr="http://www.cyta.com.ar/ta0604/v6n4a1_archivos/fig_6_diagrama_actividades.gif"/>
          <p:cNvPicPr>
            <a:picLocks noChangeAspect="1" noChangeArrowheads="1"/>
          </p:cNvPicPr>
          <p:nvPr/>
        </p:nvPicPr>
        <p:blipFill>
          <a:blip r:embed="rId2" cstate="print"/>
          <a:srcRect/>
          <a:stretch>
            <a:fillRect/>
          </a:stretch>
        </p:blipFill>
        <p:spPr bwMode="auto">
          <a:xfrm>
            <a:off x="788152" y="1340768"/>
            <a:ext cx="7240232" cy="534428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4000" smtClean="0"/>
              <a:t>Rational Unified Process (RUP)</a:t>
            </a:r>
            <a:endParaRPr lang="en-CA" sz="4000" smtClean="0"/>
          </a:p>
        </p:txBody>
      </p:sp>
      <p:sp>
        <p:nvSpPr>
          <p:cNvPr id="58371" name="Rectangle 3"/>
          <p:cNvSpPr>
            <a:spLocks noGrp="1" noChangeArrowheads="1"/>
          </p:cNvSpPr>
          <p:nvPr>
            <p:ph idx="1"/>
          </p:nvPr>
        </p:nvSpPr>
        <p:spPr>
          <a:xfrm>
            <a:off x="457200" y="1600201"/>
            <a:ext cx="8229600" cy="3829064"/>
          </a:xfrm>
        </p:spPr>
        <p:txBody>
          <a:bodyPr/>
          <a:lstStyle/>
          <a:p>
            <a:pPr eaLnBrk="1" hangingPunct="1"/>
            <a:r>
              <a:rPr lang="en-CA" sz="2800" dirty="0" err="1" smtClean="0"/>
              <a:t>Iterativo</a:t>
            </a:r>
            <a:r>
              <a:rPr lang="en-CA" sz="2800" dirty="0" smtClean="0"/>
              <a:t> e incremental</a:t>
            </a:r>
          </a:p>
          <a:p>
            <a:pPr eaLnBrk="1" hangingPunct="1"/>
            <a:r>
              <a:rPr lang="en-CA" sz="2800" dirty="0" err="1" smtClean="0"/>
              <a:t>Orientado</a:t>
            </a:r>
            <a:r>
              <a:rPr lang="en-CA" sz="2800" dirty="0" smtClean="0"/>
              <a:t> a </a:t>
            </a:r>
            <a:r>
              <a:rPr lang="en-CA" sz="2800" dirty="0" err="1" smtClean="0"/>
              <a:t>casos</a:t>
            </a:r>
            <a:r>
              <a:rPr lang="en-CA" sz="2800" dirty="0" smtClean="0"/>
              <a:t> de </a:t>
            </a:r>
            <a:r>
              <a:rPr lang="en-CA" sz="2800" dirty="0" err="1" smtClean="0"/>
              <a:t>uso</a:t>
            </a:r>
            <a:endParaRPr lang="en-CA" sz="2800" dirty="0" smtClean="0"/>
          </a:p>
          <a:p>
            <a:pPr eaLnBrk="1" hangingPunct="1"/>
            <a:r>
              <a:rPr lang="en-CA" sz="2800" dirty="0" err="1" smtClean="0"/>
              <a:t>Centrado</a:t>
            </a:r>
            <a:r>
              <a:rPr lang="en-CA" sz="2800" dirty="0" smtClean="0"/>
              <a:t> en la </a:t>
            </a:r>
            <a:r>
              <a:rPr lang="en-CA" sz="2800" dirty="0" err="1" smtClean="0"/>
              <a:t>arquitectura</a:t>
            </a:r>
            <a:endParaRPr lang="en-CA" sz="2800" dirty="0" smtClean="0"/>
          </a:p>
          <a:p>
            <a:pPr eaLnBrk="1" hangingPunct="1"/>
            <a:r>
              <a:rPr lang="en-CA" sz="2800" dirty="0" err="1" smtClean="0"/>
              <a:t>Utiliza</a:t>
            </a:r>
            <a:r>
              <a:rPr lang="en-CA" sz="2800" dirty="0" smtClean="0"/>
              <a:t> la </a:t>
            </a:r>
            <a:r>
              <a:rPr lang="en-CA" sz="2800" dirty="0" err="1" smtClean="0"/>
              <a:t>notación</a:t>
            </a:r>
            <a:r>
              <a:rPr lang="en-CA" sz="2800" dirty="0" smtClean="0"/>
              <a:t> de UML </a:t>
            </a:r>
            <a:r>
              <a:rPr lang="en-CA" sz="2800" dirty="0" err="1" smtClean="0"/>
              <a:t>para</a:t>
            </a:r>
            <a:r>
              <a:rPr lang="en-CA" sz="2800" dirty="0" smtClean="0"/>
              <a:t> </a:t>
            </a:r>
            <a:r>
              <a:rPr lang="en-CA" sz="2800" dirty="0" err="1" smtClean="0"/>
              <a:t>modelar</a:t>
            </a:r>
            <a:endParaRPr lang="en-CA" sz="2800" dirty="0" smtClean="0"/>
          </a:p>
          <a:p>
            <a:pPr eaLnBrk="1" hangingPunct="1"/>
            <a:r>
              <a:rPr lang="en-CA" sz="2800" dirty="0" smtClean="0"/>
              <a:t>Marco del </a:t>
            </a:r>
            <a:r>
              <a:rPr lang="en-CA" sz="2800" dirty="0" err="1" smtClean="0"/>
              <a:t>proceso</a:t>
            </a:r>
            <a:endParaRPr lang="en-CA" sz="2800" dirty="0" smtClean="0"/>
          </a:p>
          <a:p>
            <a:pPr lvl="1" eaLnBrk="1" hangingPunct="1"/>
            <a:r>
              <a:rPr lang="en-CA" dirty="0" err="1" smtClean="0"/>
              <a:t>Conjunto</a:t>
            </a:r>
            <a:r>
              <a:rPr lang="en-CA" dirty="0" smtClean="0"/>
              <a:t> de </a:t>
            </a:r>
            <a:r>
              <a:rPr lang="en-CA" dirty="0" err="1" smtClean="0"/>
              <a:t>plantillas</a:t>
            </a:r>
            <a:r>
              <a:rPr lang="en-CA" dirty="0" smtClean="0"/>
              <a:t> de </a:t>
            </a:r>
            <a:r>
              <a:rPr lang="en-CA" dirty="0" err="1" smtClean="0"/>
              <a:t>documentación</a:t>
            </a:r>
            <a:r>
              <a:rPr lang="en-CA" dirty="0" smtClean="0"/>
              <a:t>, </a:t>
            </a:r>
            <a:r>
              <a:rPr lang="en-CA" dirty="0" err="1" smtClean="0"/>
              <a:t>flujo</a:t>
            </a:r>
            <a:r>
              <a:rPr lang="en-CA" dirty="0" smtClean="0"/>
              <a:t> de </a:t>
            </a:r>
            <a:r>
              <a:rPr lang="en-CA" dirty="0" err="1" smtClean="0"/>
              <a:t>procesos</a:t>
            </a:r>
            <a:r>
              <a:rPr lang="en-CA" dirty="0" smtClean="0"/>
              <a:t> y </a:t>
            </a:r>
            <a:r>
              <a:rPr lang="en-CA" dirty="0" err="1" smtClean="0"/>
              <a:t>guías</a:t>
            </a:r>
            <a:endParaRPr lang="en-CA" dirty="0" smtClean="0"/>
          </a:p>
        </p:txBody>
      </p:sp>
      <p:sp>
        <p:nvSpPr>
          <p:cNvPr id="4" name="3 Marcador de número de diapositiva"/>
          <p:cNvSpPr>
            <a:spLocks noGrp="1"/>
          </p:cNvSpPr>
          <p:nvPr>
            <p:ph type="sldNum" sz="quarter" idx="12"/>
          </p:nvPr>
        </p:nvSpPr>
        <p:spPr/>
        <p:txBody>
          <a:bodyPr/>
          <a:lstStyle/>
          <a:p>
            <a:pPr>
              <a:defRPr/>
            </a:pPr>
            <a:fld id="{51F190DA-307C-454F-B9DE-5B1D600AD220}" type="slidenum">
              <a:rPr lang="es-CR" smtClean="0"/>
              <a:pPr>
                <a:defRPr/>
              </a:pPr>
              <a:t>32</a:t>
            </a:fld>
            <a:endParaRPr lang="es-C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4000" smtClean="0"/>
              <a:t>Casos de uso</a:t>
            </a:r>
          </a:p>
        </p:txBody>
      </p:sp>
      <p:sp>
        <p:nvSpPr>
          <p:cNvPr id="59395" name="Rectangle 3"/>
          <p:cNvSpPr>
            <a:spLocks noGrp="1" noChangeArrowheads="1"/>
          </p:cNvSpPr>
          <p:nvPr>
            <p:ph idx="1"/>
          </p:nvPr>
        </p:nvSpPr>
        <p:spPr>
          <a:xfrm>
            <a:off x="457200" y="1571625"/>
            <a:ext cx="8229600" cy="4525963"/>
          </a:xfrm>
        </p:spPr>
        <p:txBody>
          <a:bodyPr/>
          <a:lstStyle/>
          <a:p>
            <a:pPr eaLnBrk="1" hangingPunct="1">
              <a:lnSpc>
                <a:spcPct val="90000"/>
              </a:lnSpc>
            </a:pPr>
            <a:r>
              <a:rPr lang="es-CR" smtClean="0"/>
              <a:t>Simples y entendibles</a:t>
            </a:r>
          </a:p>
          <a:p>
            <a:pPr lvl="1" eaLnBrk="1" hangingPunct="1">
              <a:lnSpc>
                <a:spcPct val="90000"/>
              </a:lnSpc>
            </a:pPr>
            <a:r>
              <a:rPr lang="es-CR" sz="2000" smtClean="0"/>
              <a:t>Usuarios, desarrolladores y clientes comprenden los requerimientos del sistema</a:t>
            </a:r>
          </a:p>
          <a:p>
            <a:pPr eaLnBrk="1" hangingPunct="1">
              <a:lnSpc>
                <a:spcPct val="90000"/>
              </a:lnSpc>
            </a:pPr>
            <a:r>
              <a:rPr lang="es-CR" smtClean="0"/>
              <a:t>Conducen muchas actividades del proceso:</a:t>
            </a:r>
          </a:p>
          <a:p>
            <a:pPr lvl="1" eaLnBrk="1" hangingPunct="1">
              <a:lnSpc>
                <a:spcPct val="90000"/>
              </a:lnSpc>
            </a:pPr>
            <a:r>
              <a:rPr lang="es-CR" sz="2000" smtClean="0"/>
              <a:t>Creación y validación del diseño</a:t>
            </a:r>
          </a:p>
          <a:p>
            <a:pPr lvl="1" eaLnBrk="1" hangingPunct="1">
              <a:lnSpc>
                <a:spcPct val="90000"/>
              </a:lnSpc>
            </a:pPr>
            <a:r>
              <a:rPr lang="es-CR" sz="2000" smtClean="0"/>
              <a:t>Definición de casos de pruebas y procedimientos para probar</a:t>
            </a:r>
          </a:p>
          <a:p>
            <a:pPr lvl="1" eaLnBrk="1" hangingPunct="1">
              <a:lnSpc>
                <a:spcPct val="90000"/>
              </a:lnSpc>
            </a:pPr>
            <a:r>
              <a:rPr lang="es-CR" sz="2000" smtClean="0"/>
              <a:t>Planeamiento de iteraciones</a:t>
            </a:r>
          </a:p>
          <a:p>
            <a:pPr lvl="1" eaLnBrk="1" hangingPunct="1">
              <a:lnSpc>
                <a:spcPct val="90000"/>
              </a:lnSpc>
            </a:pPr>
            <a:r>
              <a:rPr lang="es-CR" sz="2000" smtClean="0"/>
              <a:t>Creación de documentación del usuario</a:t>
            </a:r>
          </a:p>
          <a:p>
            <a:pPr lvl="1" eaLnBrk="1" hangingPunct="1">
              <a:lnSpc>
                <a:spcPct val="90000"/>
              </a:lnSpc>
            </a:pPr>
            <a:r>
              <a:rPr lang="es-CR" sz="2000" smtClean="0"/>
              <a:t>Entrega del sistema</a:t>
            </a:r>
          </a:p>
          <a:p>
            <a:pPr eaLnBrk="1" hangingPunct="1">
              <a:lnSpc>
                <a:spcPct val="90000"/>
              </a:lnSpc>
            </a:pPr>
            <a:r>
              <a:rPr lang="es-CR" smtClean="0"/>
              <a:t>Orquesta el contenido de diferentes modelos</a:t>
            </a:r>
          </a:p>
        </p:txBody>
      </p:sp>
      <p:sp>
        <p:nvSpPr>
          <p:cNvPr id="4" name="3 Marcador de número de diapositiva"/>
          <p:cNvSpPr>
            <a:spLocks noGrp="1"/>
          </p:cNvSpPr>
          <p:nvPr>
            <p:ph type="sldNum" sz="quarter" idx="12"/>
          </p:nvPr>
        </p:nvSpPr>
        <p:spPr/>
        <p:txBody>
          <a:bodyPr/>
          <a:lstStyle/>
          <a:p>
            <a:pPr>
              <a:defRPr/>
            </a:pPr>
            <a:fld id="{682F4C21-E315-48F5-ACDC-887DD9952373}" type="slidenum">
              <a:rPr lang="es-CR" smtClean="0"/>
              <a:pPr>
                <a:defRPr/>
              </a:pPr>
              <a:t>33</a:t>
            </a:fld>
            <a:endParaRPr lang="es-C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61537"/>
            <a:ext cx="8229600" cy="1143000"/>
          </a:xfrm>
        </p:spPr>
        <p:txBody>
          <a:bodyPr/>
          <a:lstStyle/>
          <a:p>
            <a:pPr eaLnBrk="1" hangingPunct="1"/>
            <a:r>
              <a:rPr lang="es-CR" sz="4000" smtClean="0"/>
              <a:t>Centrado en la arquitectura</a:t>
            </a:r>
          </a:p>
        </p:txBody>
      </p:sp>
      <p:sp>
        <p:nvSpPr>
          <p:cNvPr id="32772" name="Rectangle 3"/>
          <p:cNvSpPr>
            <a:spLocks noGrp="1" noChangeArrowheads="1"/>
          </p:cNvSpPr>
          <p:nvPr>
            <p:ph idx="1"/>
          </p:nvPr>
        </p:nvSpPr>
        <p:spPr>
          <a:xfrm>
            <a:off x="457200" y="1600200"/>
            <a:ext cx="8229600" cy="4637112"/>
          </a:xfrm>
        </p:spPr>
        <p:txBody>
          <a:bodyPr>
            <a:normAutofit/>
          </a:bodyPr>
          <a:lstStyle/>
          <a:p>
            <a:pPr eaLnBrk="1" hangingPunct="1">
              <a:lnSpc>
                <a:spcPct val="70000"/>
              </a:lnSpc>
            </a:pPr>
            <a:r>
              <a:rPr lang="es-CR" sz="3000" dirty="0" smtClean="0"/>
              <a:t>La arquitectura es el foco de la fase de elaboración</a:t>
            </a:r>
          </a:p>
          <a:p>
            <a:pPr lvl="1" eaLnBrk="1" hangingPunct="1">
              <a:lnSpc>
                <a:spcPct val="70000"/>
              </a:lnSpc>
            </a:pPr>
            <a:r>
              <a:rPr lang="es-CR" sz="1900" dirty="0" smtClean="0"/>
              <a:t>El objetivo principal de la elaboración es la construcción, validación y obtención de la línea base de la arquitectura</a:t>
            </a:r>
          </a:p>
          <a:p>
            <a:pPr eaLnBrk="1" hangingPunct="1">
              <a:lnSpc>
                <a:spcPct val="70000"/>
              </a:lnSpc>
            </a:pPr>
            <a:r>
              <a:rPr lang="es-CR" sz="3000" dirty="0" smtClean="0"/>
              <a:t>El prototipo de la arquitectura valida el mismo y sirve como línea base para el resto del desarrollo</a:t>
            </a:r>
          </a:p>
          <a:p>
            <a:pPr eaLnBrk="1" hangingPunct="1">
              <a:lnSpc>
                <a:spcPct val="70000"/>
              </a:lnSpc>
            </a:pPr>
            <a:r>
              <a:rPr lang="es-CR" sz="3000" dirty="0" smtClean="0"/>
              <a:t>La descripción de la arquitectura de software es el principal artefacto que documenta la arquitectura escogida</a:t>
            </a:r>
          </a:p>
          <a:p>
            <a:pPr eaLnBrk="1" hangingPunct="1">
              <a:lnSpc>
                <a:spcPct val="70000"/>
              </a:lnSpc>
            </a:pPr>
            <a:r>
              <a:rPr lang="es-CR" sz="3000" dirty="0" smtClean="0"/>
              <a:t>Otros artefactos se derivan de la arquitectura:</a:t>
            </a:r>
          </a:p>
          <a:p>
            <a:pPr lvl="1" eaLnBrk="1" hangingPunct="1">
              <a:lnSpc>
                <a:spcPct val="70000"/>
              </a:lnSpc>
            </a:pPr>
            <a:r>
              <a:rPr lang="es-CR" sz="1900" dirty="0" smtClean="0"/>
              <a:t>Guías de diseño incluye patrones </a:t>
            </a:r>
          </a:p>
          <a:p>
            <a:pPr lvl="1" eaLnBrk="1" hangingPunct="1">
              <a:lnSpc>
                <a:spcPct val="70000"/>
              </a:lnSpc>
            </a:pPr>
            <a:r>
              <a:rPr lang="es-CR" sz="1900" dirty="0" smtClean="0"/>
              <a:t>Estructura del producto</a:t>
            </a:r>
          </a:p>
          <a:p>
            <a:pPr lvl="1" eaLnBrk="1" hangingPunct="1">
              <a:lnSpc>
                <a:spcPct val="70000"/>
              </a:lnSpc>
            </a:pPr>
            <a:r>
              <a:rPr lang="es-CR" sz="1900" dirty="0" smtClean="0"/>
              <a:t>Estructura del equipo</a:t>
            </a:r>
          </a:p>
        </p:txBody>
      </p:sp>
      <p:sp>
        <p:nvSpPr>
          <p:cNvPr id="4" name="3 Marcador de número de diapositiva"/>
          <p:cNvSpPr>
            <a:spLocks noGrp="1"/>
          </p:cNvSpPr>
          <p:nvPr>
            <p:ph type="sldNum" sz="quarter" idx="12"/>
          </p:nvPr>
        </p:nvSpPr>
        <p:spPr/>
        <p:txBody>
          <a:bodyPr/>
          <a:lstStyle/>
          <a:p>
            <a:pPr>
              <a:defRPr/>
            </a:pPr>
            <a:fld id="{0B3F10CE-A50E-4AB1-8A18-624E71DFD6CC}" type="slidenum">
              <a:rPr lang="es-CR" smtClean="0"/>
              <a:pPr>
                <a:defRPr/>
              </a:pPr>
              <a:t>34</a:t>
            </a:fld>
            <a:endParaRPr lang="es-C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pPr eaLnBrk="1" hangingPunct="1"/>
            <a:r>
              <a:rPr lang="en-US" smtClean="0"/>
              <a:t>Modelo de 4+1 Vistas</a:t>
            </a:r>
          </a:p>
        </p:txBody>
      </p:sp>
      <p:sp>
        <p:nvSpPr>
          <p:cNvPr id="4103" name="Rectangle 3"/>
          <p:cNvSpPr>
            <a:spLocks noChangeArrowheads="1"/>
          </p:cNvSpPr>
          <p:nvPr/>
        </p:nvSpPr>
        <p:spPr bwMode="auto">
          <a:xfrm>
            <a:off x="906463" y="1984375"/>
            <a:ext cx="3576637" cy="2046288"/>
          </a:xfrm>
          <a:prstGeom prst="rect">
            <a:avLst/>
          </a:prstGeom>
          <a:solidFill>
            <a:srgbClr val="C0C0C0"/>
          </a:solidFill>
          <a:ln w="12700">
            <a:solidFill>
              <a:srgbClr val="5F5F5F"/>
            </a:solidFill>
            <a:miter lim="800000"/>
            <a:headEnd/>
            <a:tailEnd/>
          </a:ln>
        </p:spPr>
        <p:txBody>
          <a:bodyPr wrap="none" anchor="ctr"/>
          <a:lstStyle/>
          <a:p>
            <a:pPr eaLnBrk="0" hangingPunct="0"/>
            <a:endParaRPr lang="es-CR"/>
          </a:p>
        </p:txBody>
      </p:sp>
      <p:sp>
        <p:nvSpPr>
          <p:cNvPr id="4104" name="Rectangle 4"/>
          <p:cNvSpPr>
            <a:spLocks noChangeArrowheads="1"/>
          </p:cNvSpPr>
          <p:nvPr/>
        </p:nvSpPr>
        <p:spPr bwMode="auto">
          <a:xfrm>
            <a:off x="901700" y="4092575"/>
            <a:ext cx="3576638" cy="2006600"/>
          </a:xfrm>
          <a:prstGeom prst="rect">
            <a:avLst/>
          </a:prstGeom>
          <a:solidFill>
            <a:srgbClr val="C0C0C0"/>
          </a:solidFill>
          <a:ln w="12700">
            <a:solidFill>
              <a:srgbClr val="5F5F5F"/>
            </a:solidFill>
            <a:miter lim="800000"/>
            <a:headEnd/>
            <a:tailEnd/>
          </a:ln>
        </p:spPr>
        <p:txBody>
          <a:bodyPr wrap="none" anchor="ctr"/>
          <a:lstStyle/>
          <a:p>
            <a:pPr eaLnBrk="0" hangingPunct="0"/>
            <a:endParaRPr lang="es-CR"/>
          </a:p>
        </p:txBody>
      </p:sp>
      <p:sp>
        <p:nvSpPr>
          <p:cNvPr id="4105" name="Rectangle 5"/>
          <p:cNvSpPr>
            <a:spLocks noChangeArrowheads="1"/>
          </p:cNvSpPr>
          <p:nvPr/>
        </p:nvSpPr>
        <p:spPr bwMode="auto">
          <a:xfrm>
            <a:off x="4559300" y="1984375"/>
            <a:ext cx="3644900" cy="2046288"/>
          </a:xfrm>
          <a:prstGeom prst="rect">
            <a:avLst/>
          </a:prstGeom>
          <a:solidFill>
            <a:srgbClr val="C0C0C0"/>
          </a:solidFill>
          <a:ln w="12700">
            <a:solidFill>
              <a:srgbClr val="5F5F5F"/>
            </a:solidFill>
            <a:miter lim="800000"/>
            <a:headEnd/>
            <a:tailEnd/>
          </a:ln>
        </p:spPr>
        <p:txBody>
          <a:bodyPr wrap="none" anchor="ctr"/>
          <a:lstStyle/>
          <a:p>
            <a:pPr eaLnBrk="0" hangingPunct="0"/>
            <a:endParaRPr lang="es-CR"/>
          </a:p>
        </p:txBody>
      </p:sp>
      <p:sp>
        <p:nvSpPr>
          <p:cNvPr id="4106" name="Rectangle 6"/>
          <p:cNvSpPr>
            <a:spLocks noChangeArrowheads="1"/>
          </p:cNvSpPr>
          <p:nvPr/>
        </p:nvSpPr>
        <p:spPr bwMode="auto">
          <a:xfrm>
            <a:off x="2349500" y="4532313"/>
            <a:ext cx="1706563" cy="701675"/>
          </a:xfrm>
          <a:prstGeom prst="rect">
            <a:avLst/>
          </a:prstGeom>
          <a:noFill/>
          <a:ln w="9525">
            <a:noFill/>
            <a:miter lim="800000"/>
            <a:headEnd/>
            <a:tailEnd/>
          </a:ln>
        </p:spPr>
        <p:txBody>
          <a:bodyPr lIns="92075" tIns="46038" rIns="92075" bIns="46038">
            <a:spAutoFit/>
          </a:bodyPr>
          <a:lstStyle/>
          <a:p>
            <a:pPr algn="ctr" eaLnBrk="0" hangingPunct="0"/>
            <a:r>
              <a:rPr lang="en-US" altLang="ko-KR" sz="2000" b="1">
                <a:latin typeface="Arial" pitchFamily="34" charset="0"/>
                <a:ea typeface="Gulim" pitchFamily="34" charset="-127"/>
              </a:rPr>
              <a:t>Process View</a:t>
            </a:r>
          </a:p>
        </p:txBody>
      </p:sp>
      <p:sp>
        <p:nvSpPr>
          <p:cNvPr id="4107" name="Rectangle 7"/>
          <p:cNvSpPr>
            <a:spLocks noChangeArrowheads="1"/>
          </p:cNvSpPr>
          <p:nvPr/>
        </p:nvSpPr>
        <p:spPr bwMode="auto">
          <a:xfrm>
            <a:off x="4572000" y="4092575"/>
            <a:ext cx="3644900" cy="2006600"/>
          </a:xfrm>
          <a:prstGeom prst="rect">
            <a:avLst/>
          </a:prstGeom>
          <a:solidFill>
            <a:srgbClr val="C0C0C0"/>
          </a:solidFill>
          <a:ln w="12700">
            <a:solidFill>
              <a:srgbClr val="5F5F5F"/>
            </a:solidFill>
            <a:miter lim="800000"/>
            <a:headEnd/>
            <a:tailEnd/>
          </a:ln>
        </p:spPr>
        <p:txBody>
          <a:bodyPr wrap="none" anchor="ctr"/>
          <a:lstStyle/>
          <a:p>
            <a:pPr eaLnBrk="0" hangingPunct="0"/>
            <a:endParaRPr lang="es-CR"/>
          </a:p>
        </p:txBody>
      </p:sp>
      <p:sp>
        <p:nvSpPr>
          <p:cNvPr id="4108" name="Rectangle 8"/>
          <p:cNvSpPr>
            <a:spLocks noChangeArrowheads="1"/>
          </p:cNvSpPr>
          <p:nvPr/>
        </p:nvSpPr>
        <p:spPr bwMode="auto">
          <a:xfrm>
            <a:off x="4864100" y="4532313"/>
            <a:ext cx="2001838" cy="701675"/>
          </a:xfrm>
          <a:prstGeom prst="rect">
            <a:avLst/>
          </a:prstGeom>
          <a:noFill/>
          <a:ln w="9525">
            <a:noFill/>
            <a:miter lim="800000"/>
            <a:headEnd/>
            <a:tailEnd/>
          </a:ln>
        </p:spPr>
        <p:txBody>
          <a:bodyPr lIns="92075" tIns="46038" rIns="92075" bIns="46038">
            <a:spAutoFit/>
          </a:bodyPr>
          <a:lstStyle/>
          <a:p>
            <a:pPr algn="ctr" eaLnBrk="0" hangingPunct="0"/>
            <a:r>
              <a:rPr lang="en-US" altLang="ko-KR" sz="2000" b="1">
                <a:latin typeface="Arial" pitchFamily="34" charset="0"/>
                <a:ea typeface="Gulim" pitchFamily="34" charset="-127"/>
              </a:rPr>
              <a:t>Deployment View</a:t>
            </a:r>
          </a:p>
        </p:txBody>
      </p:sp>
      <p:graphicFrame>
        <p:nvGraphicFramePr>
          <p:cNvPr id="4098" name="Object 2"/>
          <p:cNvGraphicFramePr>
            <a:graphicFrameLocks/>
          </p:cNvGraphicFramePr>
          <p:nvPr/>
        </p:nvGraphicFramePr>
        <p:xfrm>
          <a:off x="7073900" y="2060575"/>
          <a:ext cx="1041400" cy="819150"/>
        </p:xfrm>
        <a:graphic>
          <a:graphicData uri="http://schemas.openxmlformats.org/presentationml/2006/ole">
            <mc:AlternateContent xmlns:mc="http://schemas.openxmlformats.org/markup-compatibility/2006">
              <mc:Choice xmlns:v="urn:schemas-microsoft-com:vml" Requires="v">
                <p:oleObj spid="_x0000_s4126" name="CorelDRAW 6.0" r:id="rId4" imgW="741240" imgH="475920" progId="">
                  <p:embed/>
                </p:oleObj>
              </mc:Choice>
              <mc:Fallback>
                <p:oleObj name="CorelDRAW 6.0" r:id="rId4" imgW="741240" imgH="47592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3900" y="2060575"/>
                        <a:ext cx="1041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Rectangle 10"/>
          <p:cNvSpPr>
            <a:spLocks noChangeArrowheads="1"/>
          </p:cNvSpPr>
          <p:nvPr/>
        </p:nvSpPr>
        <p:spPr bwMode="auto">
          <a:xfrm>
            <a:off x="2349500" y="2314575"/>
            <a:ext cx="1611313" cy="701675"/>
          </a:xfrm>
          <a:prstGeom prst="rect">
            <a:avLst/>
          </a:prstGeom>
          <a:noFill/>
          <a:ln w="9525">
            <a:noFill/>
            <a:miter lim="800000"/>
            <a:headEnd/>
            <a:tailEnd/>
          </a:ln>
        </p:spPr>
        <p:txBody>
          <a:bodyPr lIns="92075" tIns="46038" rIns="92075" bIns="46038">
            <a:spAutoFit/>
          </a:bodyPr>
          <a:lstStyle/>
          <a:p>
            <a:pPr algn="ctr" eaLnBrk="0" hangingPunct="0"/>
            <a:r>
              <a:rPr lang="en-US" altLang="ko-KR" sz="2000" b="1">
                <a:latin typeface="Arial" pitchFamily="34" charset="0"/>
                <a:ea typeface="Gulim" pitchFamily="34" charset="-127"/>
              </a:rPr>
              <a:t>Logical View</a:t>
            </a:r>
          </a:p>
        </p:txBody>
      </p:sp>
      <p:graphicFrame>
        <p:nvGraphicFramePr>
          <p:cNvPr id="4099" name="Object 3"/>
          <p:cNvGraphicFramePr>
            <a:graphicFrameLocks/>
          </p:cNvGraphicFramePr>
          <p:nvPr/>
        </p:nvGraphicFramePr>
        <p:xfrm>
          <a:off x="977900" y="2136775"/>
          <a:ext cx="965200" cy="785813"/>
        </p:xfrm>
        <a:graphic>
          <a:graphicData uri="http://schemas.openxmlformats.org/presentationml/2006/ole">
            <mc:AlternateContent xmlns:mc="http://schemas.openxmlformats.org/markup-compatibility/2006">
              <mc:Choice xmlns:v="urn:schemas-microsoft-com:vml" Requires="v">
                <p:oleObj spid="_x0000_s4127" name="CorelDRAW 6.0" r:id="rId6" imgW="674640" imgH="483840" progId="">
                  <p:embed/>
                </p:oleObj>
              </mc:Choice>
              <mc:Fallback>
                <p:oleObj name="CorelDRAW 6.0" r:id="rId6" imgW="674640" imgH="483840" progId="">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900" y="2136775"/>
                        <a:ext cx="9652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Rectangle 12"/>
          <p:cNvSpPr>
            <a:spLocks noChangeArrowheads="1"/>
          </p:cNvSpPr>
          <p:nvPr/>
        </p:nvSpPr>
        <p:spPr bwMode="auto">
          <a:xfrm>
            <a:off x="4864100" y="2314575"/>
            <a:ext cx="2373313" cy="701675"/>
          </a:xfrm>
          <a:prstGeom prst="rect">
            <a:avLst/>
          </a:prstGeom>
          <a:noFill/>
          <a:ln w="9525">
            <a:noFill/>
            <a:miter lim="800000"/>
            <a:headEnd/>
            <a:tailEnd/>
          </a:ln>
        </p:spPr>
        <p:txBody>
          <a:bodyPr lIns="92075" tIns="46038" rIns="92075" bIns="46038">
            <a:spAutoFit/>
          </a:bodyPr>
          <a:lstStyle/>
          <a:p>
            <a:pPr algn="ctr" eaLnBrk="0" hangingPunct="0"/>
            <a:r>
              <a:rPr lang="en-US" altLang="ko-KR" sz="2000" b="1">
                <a:latin typeface="Arial" pitchFamily="34" charset="0"/>
                <a:ea typeface="Gulim" pitchFamily="34" charset="-127"/>
              </a:rPr>
              <a:t>Implementation View</a:t>
            </a:r>
          </a:p>
        </p:txBody>
      </p:sp>
      <p:sp>
        <p:nvSpPr>
          <p:cNvPr id="4111" name="Rectangle 13"/>
          <p:cNvSpPr>
            <a:spLocks noChangeArrowheads="1"/>
          </p:cNvSpPr>
          <p:nvPr/>
        </p:nvSpPr>
        <p:spPr bwMode="auto">
          <a:xfrm>
            <a:off x="5883275" y="3432175"/>
            <a:ext cx="2428875" cy="590550"/>
          </a:xfrm>
          <a:prstGeom prst="rect">
            <a:avLst/>
          </a:prstGeom>
          <a:noFill/>
          <a:ln w="9525">
            <a:noFill/>
            <a:miter lim="800000"/>
            <a:headEnd/>
            <a:tailEnd/>
          </a:ln>
        </p:spPr>
        <p:txBody>
          <a:bodyPr wrap="none" lIns="101600" tIns="50800" rIns="101600" bIns="50800">
            <a:spAutoFit/>
          </a:bodyPr>
          <a:lstStyle/>
          <a:p>
            <a:pPr algn="r" defTabSz="1014413" eaLnBrk="0" hangingPunct="0"/>
            <a:r>
              <a:rPr lang="en-US" altLang="ko-KR" sz="1600" b="1">
                <a:solidFill>
                  <a:srgbClr val="FF3300"/>
                </a:solidFill>
                <a:latin typeface="Arial" pitchFamily="34" charset="0"/>
                <a:ea typeface="Gulim" pitchFamily="34" charset="-127"/>
              </a:rPr>
              <a:t>Programmers</a:t>
            </a:r>
            <a:r>
              <a:rPr lang="en-US" altLang="ko-KR" sz="1600" b="1">
                <a:solidFill>
                  <a:schemeClr val="bg2"/>
                </a:solidFill>
                <a:latin typeface="Arial" pitchFamily="34" charset="0"/>
                <a:ea typeface="Gulim" pitchFamily="34" charset="-127"/>
              </a:rPr>
              <a:t> </a:t>
            </a:r>
          </a:p>
          <a:p>
            <a:pPr algn="r" defTabSz="1014413" eaLnBrk="0" hangingPunct="0"/>
            <a:r>
              <a:rPr lang="en-US" altLang="ko-KR" sz="1600" b="1" i="1">
                <a:solidFill>
                  <a:schemeClr val="bg2"/>
                </a:solidFill>
                <a:latin typeface="Arial" pitchFamily="34" charset="0"/>
                <a:ea typeface="Gulim" pitchFamily="34" charset="-127"/>
              </a:rPr>
              <a:t>Software management</a:t>
            </a:r>
            <a:r>
              <a:rPr lang="en-US" altLang="ko-KR" sz="1600" b="1">
                <a:solidFill>
                  <a:schemeClr val="bg2"/>
                </a:solidFill>
                <a:latin typeface="Arial" pitchFamily="34" charset="0"/>
                <a:ea typeface="Gulim" pitchFamily="34" charset="-127"/>
              </a:rPr>
              <a:t> </a:t>
            </a:r>
          </a:p>
        </p:txBody>
      </p:sp>
      <p:sp>
        <p:nvSpPr>
          <p:cNvPr id="4112" name="Rectangle 14"/>
          <p:cNvSpPr>
            <a:spLocks noChangeArrowheads="1"/>
          </p:cNvSpPr>
          <p:nvPr/>
        </p:nvSpPr>
        <p:spPr bwMode="auto">
          <a:xfrm>
            <a:off x="901700" y="5337175"/>
            <a:ext cx="1444625" cy="835025"/>
          </a:xfrm>
          <a:prstGeom prst="rect">
            <a:avLst/>
          </a:prstGeom>
          <a:noFill/>
          <a:ln w="9525">
            <a:noFill/>
            <a:miter lim="800000"/>
            <a:headEnd/>
            <a:tailEnd/>
          </a:ln>
        </p:spPr>
        <p:txBody>
          <a:bodyPr wrap="none" lIns="101600" tIns="50800" rIns="101600" bIns="50800">
            <a:spAutoFit/>
          </a:bodyPr>
          <a:lstStyle/>
          <a:p>
            <a:pPr defTabSz="1014413" eaLnBrk="0" hangingPunct="0"/>
            <a:r>
              <a:rPr lang="en-US" altLang="ko-KR" sz="1600" b="1" i="1">
                <a:solidFill>
                  <a:schemeClr val="bg2"/>
                </a:solidFill>
                <a:latin typeface="Arial" pitchFamily="34" charset="0"/>
                <a:ea typeface="Gulim" pitchFamily="34" charset="-127"/>
              </a:rPr>
              <a:t>Performance</a:t>
            </a:r>
          </a:p>
          <a:p>
            <a:pPr defTabSz="1014413" eaLnBrk="0" hangingPunct="0"/>
            <a:r>
              <a:rPr lang="en-US" altLang="ko-KR" sz="1600" b="1" i="1">
                <a:solidFill>
                  <a:schemeClr val="bg2"/>
                </a:solidFill>
                <a:latin typeface="Arial" pitchFamily="34" charset="0"/>
                <a:ea typeface="Gulim" pitchFamily="34" charset="-127"/>
              </a:rPr>
              <a:t>Scalability</a:t>
            </a:r>
          </a:p>
          <a:p>
            <a:pPr defTabSz="1014413" eaLnBrk="0" hangingPunct="0"/>
            <a:r>
              <a:rPr lang="en-US" altLang="ko-KR" sz="1600" b="1" i="1">
                <a:solidFill>
                  <a:schemeClr val="bg2"/>
                </a:solidFill>
                <a:latin typeface="Arial" pitchFamily="34" charset="0"/>
                <a:ea typeface="Gulim" pitchFamily="34" charset="-127"/>
              </a:rPr>
              <a:t>Throughput</a:t>
            </a:r>
            <a:r>
              <a:rPr lang="en-US" altLang="ko-KR" sz="1600" b="1">
                <a:solidFill>
                  <a:schemeClr val="bg2"/>
                </a:solidFill>
                <a:latin typeface="Arial" pitchFamily="34" charset="0"/>
                <a:ea typeface="Gulim" pitchFamily="34" charset="-127"/>
              </a:rPr>
              <a:t> </a:t>
            </a:r>
          </a:p>
        </p:txBody>
      </p:sp>
      <p:sp>
        <p:nvSpPr>
          <p:cNvPr id="4113" name="Rectangle 15"/>
          <p:cNvSpPr>
            <a:spLocks noChangeArrowheads="1"/>
          </p:cNvSpPr>
          <p:nvPr/>
        </p:nvSpPr>
        <p:spPr bwMode="auto">
          <a:xfrm>
            <a:off x="901700" y="5108575"/>
            <a:ext cx="2044700" cy="346075"/>
          </a:xfrm>
          <a:prstGeom prst="rect">
            <a:avLst/>
          </a:prstGeom>
          <a:noFill/>
          <a:ln w="9525">
            <a:noFill/>
            <a:miter lim="800000"/>
            <a:headEnd/>
            <a:tailEnd/>
          </a:ln>
        </p:spPr>
        <p:txBody>
          <a:bodyPr wrap="none" lIns="101600" tIns="50800" rIns="101600" bIns="50800">
            <a:spAutoFit/>
          </a:bodyPr>
          <a:lstStyle/>
          <a:p>
            <a:pPr defTabSz="1014413" eaLnBrk="0" hangingPunct="0"/>
            <a:r>
              <a:rPr lang="en-US" altLang="ko-KR" sz="1600" b="1">
                <a:solidFill>
                  <a:srgbClr val="FF3300"/>
                </a:solidFill>
                <a:latin typeface="Arial" pitchFamily="34" charset="0"/>
                <a:ea typeface="Gulim" pitchFamily="34" charset="-127"/>
              </a:rPr>
              <a:t>System Integrators</a:t>
            </a:r>
          </a:p>
        </p:txBody>
      </p:sp>
      <p:sp>
        <p:nvSpPr>
          <p:cNvPr id="4114" name="Rectangle 16"/>
          <p:cNvSpPr>
            <a:spLocks noChangeArrowheads="1"/>
          </p:cNvSpPr>
          <p:nvPr/>
        </p:nvSpPr>
        <p:spPr bwMode="auto">
          <a:xfrm>
            <a:off x="5626100" y="5337175"/>
            <a:ext cx="2566988" cy="835025"/>
          </a:xfrm>
          <a:prstGeom prst="rect">
            <a:avLst/>
          </a:prstGeom>
          <a:noFill/>
          <a:ln w="9525">
            <a:noFill/>
            <a:miter lim="800000"/>
            <a:headEnd/>
            <a:tailEnd/>
          </a:ln>
        </p:spPr>
        <p:txBody>
          <a:bodyPr lIns="101600" tIns="50800" rIns="101600" bIns="50800">
            <a:spAutoFit/>
          </a:bodyPr>
          <a:lstStyle/>
          <a:p>
            <a:pPr algn="r" defTabSz="1014413" eaLnBrk="0" hangingPunct="0"/>
            <a:r>
              <a:rPr lang="en-US" altLang="ko-KR" sz="1600" b="1" i="1">
                <a:solidFill>
                  <a:schemeClr val="bg2"/>
                </a:solidFill>
                <a:latin typeface="Arial" pitchFamily="34" charset="0"/>
                <a:ea typeface="Gulim" pitchFamily="34" charset="-127"/>
              </a:rPr>
              <a:t>System topology</a:t>
            </a:r>
            <a:r>
              <a:rPr lang="en-US" altLang="ko-KR" sz="1600" b="1">
                <a:solidFill>
                  <a:schemeClr val="bg2"/>
                </a:solidFill>
                <a:latin typeface="Arial" pitchFamily="34" charset="0"/>
                <a:ea typeface="Gulim" pitchFamily="34" charset="-127"/>
              </a:rPr>
              <a:t> </a:t>
            </a:r>
          </a:p>
          <a:p>
            <a:pPr algn="r" defTabSz="1014413" eaLnBrk="0" hangingPunct="0"/>
            <a:r>
              <a:rPr lang="en-US" altLang="ko-KR" sz="1600" b="1" i="1">
                <a:solidFill>
                  <a:schemeClr val="bg2"/>
                </a:solidFill>
                <a:latin typeface="Arial" pitchFamily="34" charset="0"/>
                <a:ea typeface="Gulim" pitchFamily="34" charset="-127"/>
              </a:rPr>
              <a:t>Delivery, installation</a:t>
            </a:r>
          </a:p>
          <a:p>
            <a:pPr algn="r" defTabSz="1014413" eaLnBrk="0" hangingPunct="0"/>
            <a:r>
              <a:rPr lang="en-US" altLang="ko-KR" sz="1600" b="1" i="1">
                <a:solidFill>
                  <a:schemeClr val="bg2"/>
                </a:solidFill>
                <a:latin typeface="Arial" pitchFamily="34" charset="0"/>
                <a:ea typeface="Gulim" pitchFamily="34" charset="-127"/>
              </a:rPr>
              <a:t>communication</a:t>
            </a:r>
            <a:endParaRPr lang="en-US" altLang="ko-KR" sz="1600" b="1" i="1">
              <a:solidFill>
                <a:srgbClr val="FE9B03"/>
              </a:solidFill>
              <a:latin typeface="Arial" pitchFamily="34" charset="0"/>
              <a:ea typeface="Gulim" pitchFamily="34" charset="-127"/>
            </a:endParaRPr>
          </a:p>
        </p:txBody>
      </p:sp>
      <p:sp>
        <p:nvSpPr>
          <p:cNvPr id="4115" name="Rectangle 17"/>
          <p:cNvSpPr>
            <a:spLocks noChangeArrowheads="1"/>
          </p:cNvSpPr>
          <p:nvPr/>
        </p:nvSpPr>
        <p:spPr bwMode="auto">
          <a:xfrm>
            <a:off x="5967413" y="5108575"/>
            <a:ext cx="2155825" cy="346075"/>
          </a:xfrm>
          <a:prstGeom prst="rect">
            <a:avLst/>
          </a:prstGeom>
          <a:noFill/>
          <a:ln w="9525">
            <a:noFill/>
            <a:miter lim="800000"/>
            <a:headEnd/>
            <a:tailEnd/>
          </a:ln>
        </p:spPr>
        <p:txBody>
          <a:bodyPr wrap="none" lIns="101600" tIns="50800" rIns="101600" bIns="50800">
            <a:spAutoFit/>
          </a:bodyPr>
          <a:lstStyle/>
          <a:p>
            <a:pPr algn="r" defTabSz="1014413" eaLnBrk="0" hangingPunct="0"/>
            <a:r>
              <a:rPr lang="en-US" altLang="ko-KR" sz="1600" b="1">
                <a:solidFill>
                  <a:srgbClr val="FF3300"/>
                </a:solidFill>
                <a:latin typeface="Arial" pitchFamily="34" charset="0"/>
                <a:ea typeface="Gulim" pitchFamily="34" charset="-127"/>
              </a:rPr>
              <a:t>System Engineering</a:t>
            </a:r>
          </a:p>
        </p:txBody>
      </p:sp>
      <p:graphicFrame>
        <p:nvGraphicFramePr>
          <p:cNvPr id="4100" name="Object 4"/>
          <p:cNvGraphicFramePr>
            <a:graphicFrameLocks/>
          </p:cNvGraphicFramePr>
          <p:nvPr/>
        </p:nvGraphicFramePr>
        <p:xfrm>
          <a:off x="977900" y="4194175"/>
          <a:ext cx="1041400" cy="819150"/>
        </p:xfrm>
        <a:graphic>
          <a:graphicData uri="http://schemas.openxmlformats.org/presentationml/2006/ole">
            <mc:AlternateContent xmlns:mc="http://schemas.openxmlformats.org/markup-compatibility/2006">
              <mc:Choice xmlns:v="urn:schemas-microsoft-com:vml" Requires="v">
                <p:oleObj spid="_x0000_s4128" name="CorelDRAW 6.0" r:id="rId8" imgW="741240" imgH="475920" progId="">
                  <p:embed/>
                </p:oleObj>
              </mc:Choice>
              <mc:Fallback>
                <p:oleObj name="CorelDRAW 6.0" r:id="rId8" imgW="741240" imgH="47592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900" y="4194175"/>
                        <a:ext cx="1041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16" name="Group 19"/>
          <p:cNvGrpSpPr>
            <a:grpSpLocks/>
          </p:cNvGrpSpPr>
          <p:nvPr/>
        </p:nvGrpSpPr>
        <p:grpSpPr bwMode="auto">
          <a:xfrm>
            <a:off x="7070725" y="4271963"/>
            <a:ext cx="693738" cy="769937"/>
            <a:chOff x="5185" y="1876"/>
            <a:chExt cx="437" cy="485"/>
          </a:xfrm>
        </p:grpSpPr>
        <p:sp>
          <p:nvSpPr>
            <p:cNvPr id="4124" name="Rectangle 20"/>
            <p:cNvSpPr>
              <a:spLocks noChangeArrowheads="1"/>
            </p:cNvSpPr>
            <p:nvPr/>
          </p:nvSpPr>
          <p:spPr bwMode="auto">
            <a:xfrm>
              <a:off x="5185" y="1897"/>
              <a:ext cx="102" cy="107"/>
            </a:xfrm>
            <a:prstGeom prst="rect">
              <a:avLst/>
            </a:prstGeom>
            <a:solidFill>
              <a:schemeClr val="bg2"/>
            </a:solidFill>
            <a:ln w="0">
              <a:solidFill>
                <a:srgbClr val="000000"/>
              </a:solidFill>
              <a:miter lim="800000"/>
              <a:headEnd/>
              <a:tailEnd/>
            </a:ln>
          </p:spPr>
          <p:txBody>
            <a:bodyPr/>
            <a:lstStyle/>
            <a:p>
              <a:pPr eaLnBrk="0" hangingPunct="0"/>
              <a:endParaRPr lang="es-CR"/>
            </a:p>
          </p:txBody>
        </p:sp>
        <p:sp>
          <p:nvSpPr>
            <p:cNvPr id="4125" name="Freeform 21"/>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round/>
              <a:headEnd/>
              <a:tailEnd/>
            </a:ln>
          </p:spPr>
          <p:txBody>
            <a:bodyPr/>
            <a:lstStyle/>
            <a:p>
              <a:pPr eaLnBrk="0" hangingPunct="0"/>
              <a:endParaRPr lang="es-CR"/>
            </a:p>
          </p:txBody>
        </p:sp>
        <p:sp>
          <p:nvSpPr>
            <p:cNvPr id="4126" name="Freeform 22"/>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rgbClr val="000000"/>
              </a:solidFill>
              <a:round/>
              <a:headEnd/>
              <a:tailEnd/>
            </a:ln>
          </p:spPr>
          <p:txBody>
            <a:bodyPr/>
            <a:lstStyle/>
            <a:p>
              <a:pPr eaLnBrk="0" hangingPunct="0"/>
              <a:endParaRPr lang="es-CR"/>
            </a:p>
          </p:txBody>
        </p:sp>
        <p:sp>
          <p:nvSpPr>
            <p:cNvPr id="4127" name="Rectangle 23"/>
            <p:cNvSpPr>
              <a:spLocks noChangeArrowheads="1"/>
            </p:cNvSpPr>
            <p:nvPr/>
          </p:nvSpPr>
          <p:spPr bwMode="auto">
            <a:xfrm>
              <a:off x="5480" y="1924"/>
              <a:ext cx="102" cy="106"/>
            </a:xfrm>
            <a:prstGeom prst="rect">
              <a:avLst/>
            </a:prstGeom>
            <a:solidFill>
              <a:schemeClr val="bg2"/>
            </a:solidFill>
            <a:ln w="0">
              <a:solidFill>
                <a:srgbClr val="000000"/>
              </a:solidFill>
              <a:miter lim="800000"/>
              <a:headEnd/>
              <a:tailEnd/>
            </a:ln>
          </p:spPr>
          <p:txBody>
            <a:bodyPr/>
            <a:lstStyle/>
            <a:p>
              <a:pPr eaLnBrk="0" hangingPunct="0"/>
              <a:endParaRPr lang="es-CR"/>
            </a:p>
          </p:txBody>
        </p:sp>
        <p:sp>
          <p:nvSpPr>
            <p:cNvPr id="4128" name="Freeform 24"/>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rgbClr val="000000"/>
              </a:solidFill>
              <a:round/>
              <a:headEnd/>
              <a:tailEnd/>
            </a:ln>
          </p:spPr>
          <p:txBody>
            <a:bodyPr/>
            <a:lstStyle/>
            <a:p>
              <a:pPr eaLnBrk="0" hangingPunct="0"/>
              <a:endParaRPr lang="es-CR"/>
            </a:p>
          </p:txBody>
        </p:sp>
        <p:sp>
          <p:nvSpPr>
            <p:cNvPr id="4129" name="Freeform 25"/>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rgbClr val="000000"/>
              </a:solidFill>
              <a:round/>
              <a:headEnd/>
              <a:tailEnd/>
            </a:ln>
          </p:spPr>
          <p:txBody>
            <a:bodyPr/>
            <a:lstStyle/>
            <a:p>
              <a:pPr eaLnBrk="0" hangingPunct="0"/>
              <a:endParaRPr lang="es-CR"/>
            </a:p>
          </p:txBody>
        </p:sp>
        <p:sp>
          <p:nvSpPr>
            <p:cNvPr id="4130" name="Line 26"/>
            <p:cNvSpPr>
              <a:spLocks noChangeShapeType="1"/>
            </p:cNvSpPr>
            <p:nvPr/>
          </p:nvSpPr>
          <p:spPr bwMode="auto">
            <a:xfrm>
              <a:off x="5307" y="1940"/>
              <a:ext cx="173" cy="26"/>
            </a:xfrm>
            <a:prstGeom prst="line">
              <a:avLst/>
            </a:prstGeom>
            <a:noFill/>
            <a:ln w="0">
              <a:solidFill>
                <a:srgbClr val="000000"/>
              </a:solidFill>
              <a:round/>
              <a:headEnd/>
              <a:tailEnd/>
            </a:ln>
          </p:spPr>
          <p:txBody>
            <a:bodyPr/>
            <a:lstStyle/>
            <a:p>
              <a:endParaRPr lang="en-US"/>
            </a:p>
          </p:txBody>
        </p:sp>
        <p:sp>
          <p:nvSpPr>
            <p:cNvPr id="4131" name="Rectangle 27"/>
            <p:cNvSpPr>
              <a:spLocks noChangeArrowheads="1"/>
            </p:cNvSpPr>
            <p:nvPr/>
          </p:nvSpPr>
          <p:spPr bwMode="auto">
            <a:xfrm>
              <a:off x="5185" y="2096"/>
              <a:ext cx="102" cy="106"/>
            </a:xfrm>
            <a:prstGeom prst="rect">
              <a:avLst/>
            </a:prstGeom>
            <a:solidFill>
              <a:schemeClr val="bg2"/>
            </a:solidFill>
            <a:ln w="0">
              <a:solidFill>
                <a:srgbClr val="000000"/>
              </a:solidFill>
              <a:miter lim="800000"/>
              <a:headEnd/>
              <a:tailEnd/>
            </a:ln>
          </p:spPr>
          <p:txBody>
            <a:bodyPr/>
            <a:lstStyle/>
            <a:p>
              <a:pPr eaLnBrk="0" hangingPunct="0"/>
              <a:endParaRPr lang="es-CR"/>
            </a:p>
          </p:txBody>
        </p:sp>
        <p:sp>
          <p:nvSpPr>
            <p:cNvPr id="4132" name="Freeform 28"/>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rgbClr val="000000"/>
              </a:solidFill>
              <a:round/>
              <a:headEnd/>
              <a:tailEnd/>
            </a:ln>
          </p:spPr>
          <p:txBody>
            <a:bodyPr/>
            <a:lstStyle/>
            <a:p>
              <a:pPr eaLnBrk="0" hangingPunct="0"/>
              <a:endParaRPr lang="es-CR"/>
            </a:p>
          </p:txBody>
        </p:sp>
        <p:sp>
          <p:nvSpPr>
            <p:cNvPr id="4133" name="Freeform 29"/>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rgbClr val="000000"/>
              </a:solidFill>
              <a:round/>
              <a:headEnd/>
              <a:tailEnd/>
            </a:ln>
          </p:spPr>
          <p:txBody>
            <a:bodyPr/>
            <a:lstStyle/>
            <a:p>
              <a:pPr eaLnBrk="0" hangingPunct="0"/>
              <a:endParaRPr lang="es-CR"/>
            </a:p>
          </p:txBody>
        </p:sp>
        <p:sp>
          <p:nvSpPr>
            <p:cNvPr id="4134" name="Line 30"/>
            <p:cNvSpPr>
              <a:spLocks noChangeShapeType="1"/>
            </p:cNvSpPr>
            <p:nvPr/>
          </p:nvSpPr>
          <p:spPr bwMode="auto">
            <a:xfrm flipV="1">
              <a:off x="5307" y="1966"/>
              <a:ext cx="173" cy="172"/>
            </a:xfrm>
            <a:prstGeom prst="line">
              <a:avLst/>
            </a:prstGeom>
            <a:noFill/>
            <a:ln w="0">
              <a:solidFill>
                <a:srgbClr val="000000"/>
              </a:solidFill>
              <a:round/>
              <a:headEnd/>
              <a:tailEnd/>
            </a:ln>
          </p:spPr>
          <p:txBody>
            <a:bodyPr/>
            <a:lstStyle/>
            <a:p>
              <a:endParaRPr lang="en-US"/>
            </a:p>
          </p:txBody>
        </p:sp>
        <p:sp>
          <p:nvSpPr>
            <p:cNvPr id="4135" name="Rectangle 31"/>
            <p:cNvSpPr>
              <a:spLocks noChangeArrowheads="1"/>
            </p:cNvSpPr>
            <p:nvPr/>
          </p:nvSpPr>
          <p:spPr bwMode="auto">
            <a:xfrm>
              <a:off x="5480" y="2149"/>
              <a:ext cx="102" cy="106"/>
            </a:xfrm>
            <a:prstGeom prst="rect">
              <a:avLst/>
            </a:prstGeom>
            <a:solidFill>
              <a:schemeClr val="bg2"/>
            </a:solidFill>
            <a:ln w="0">
              <a:solidFill>
                <a:srgbClr val="000000"/>
              </a:solidFill>
              <a:miter lim="800000"/>
              <a:headEnd/>
              <a:tailEnd/>
            </a:ln>
          </p:spPr>
          <p:txBody>
            <a:bodyPr/>
            <a:lstStyle/>
            <a:p>
              <a:pPr eaLnBrk="0" hangingPunct="0"/>
              <a:endParaRPr lang="es-CR"/>
            </a:p>
          </p:txBody>
        </p:sp>
        <p:sp>
          <p:nvSpPr>
            <p:cNvPr id="4136" name="Freeform 32"/>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rgbClr val="000000"/>
              </a:solidFill>
              <a:round/>
              <a:headEnd/>
              <a:tailEnd/>
            </a:ln>
          </p:spPr>
          <p:txBody>
            <a:bodyPr/>
            <a:lstStyle/>
            <a:p>
              <a:pPr eaLnBrk="0" hangingPunct="0"/>
              <a:endParaRPr lang="es-CR"/>
            </a:p>
          </p:txBody>
        </p:sp>
        <p:sp>
          <p:nvSpPr>
            <p:cNvPr id="4137" name="Freeform 33"/>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rgbClr val="000000"/>
              </a:solidFill>
              <a:round/>
              <a:headEnd/>
              <a:tailEnd/>
            </a:ln>
          </p:spPr>
          <p:txBody>
            <a:bodyPr/>
            <a:lstStyle/>
            <a:p>
              <a:pPr eaLnBrk="0" hangingPunct="0"/>
              <a:endParaRPr lang="es-CR"/>
            </a:p>
          </p:txBody>
        </p:sp>
        <p:sp>
          <p:nvSpPr>
            <p:cNvPr id="4138" name="Rectangle 34"/>
            <p:cNvSpPr>
              <a:spLocks noChangeArrowheads="1"/>
            </p:cNvSpPr>
            <p:nvPr/>
          </p:nvSpPr>
          <p:spPr bwMode="auto">
            <a:xfrm>
              <a:off x="5185" y="2254"/>
              <a:ext cx="102" cy="107"/>
            </a:xfrm>
            <a:prstGeom prst="rect">
              <a:avLst/>
            </a:prstGeom>
            <a:solidFill>
              <a:schemeClr val="bg2"/>
            </a:solidFill>
            <a:ln w="0">
              <a:solidFill>
                <a:srgbClr val="000000"/>
              </a:solidFill>
              <a:miter lim="800000"/>
              <a:headEnd/>
              <a:tailEnd/>
            </a:ln>
          </p:spPr>
          <p:txBody>
            <a:bodyPr/>
            <a:lstStyle/>
            <a:p>
              <a:pPr eaLnBrk="0" hangingPunct="0"/>
              <a:endParaRPr lang="es-CR"/>
            </a:p>
          </p:txBody>
        </p:sp>
        <p:sp>
          <p:nvSpPr>
            <p:cNvPr id="4139" name="Freeform 35"/>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rgbClr val="000000"/>
              </a:solidFill>
              <a:round/>
              <a:headEnd/>
              <a:tailEnd/>
            </a:ln>
          </p:spPr>
          <p:txBody>
            <a:bodyPr/>
            <a:lstStyle/>
            <a:p>
              <a:pPr eaLnBrk="0" hangingPunct="0"/>
              <a:endParaRPr lang="es-CR"/>
            </a:p>
          </p:txBody>
        </p:sp>
        <p:sp>
          <p:nvSpPr>
            <p:cNvPr id="4140" name="Freeform 36"/>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rgbClr val="000000"/>
              </a:solidFill>
              <a:round/>
              <a:headEnd/>
              <a:tailEnd/>
            </a:ln>
          </p:spPr>
          <p:txBody>
            <a:bodyPr/>
            <a:lstStyle/>
            <a:p>
              <a:pPr eaLnBrk="0" hangingPunct="0"/>
              <a:endParaRPr lang="es-CR"/>
            </a:p>
          </p:txBody>
        </p:sp>
        <p:sp>
          <p:nvSpPr>
            <p:cNvPr id="4141" name="Line 37"/>
            <p:cNvSpPr>
              <a:spLocks noChangeShapeType="1"/>
            </p:cNvSpPr>
            <p:nvPr/>
          </p:nvSpPr>
          <p:spPr bwMode="auto">
            <a:xfrm flipV="1">
              <a:off x="5307" y="2191"/>
              <a:ext cx="173" cy="106"/>
            </a:xfrm>
            <a:prstGeom prst="line">
              <a:avLst/>
            </a:prstGeom>
            <a:noFill/>
            <a:ln w="0">
              <a:solidFill>
                <a:srgbClr val="000000"/>
              </a:solidFill>
              <a:round/>
              <a:headEnd/>
              <a:tailEnd/>
            </a:ln>
          </p:spPr>
          <p:txBody>
            <a:bodyPr/>
            <a:lstStyle/>
            <a:p>
              <a:endParaRPr lang="en-US"/>
            </a:p>
          </p:txBody>
        </p:sp>
      </p:grpSp>
      <p:sp>
        <p:nvSpPr>
          <p:cNvPr id="4117" name="Oval 38"/>
          <p:cNvSpPr>
            <a:spLocks noChangeArrowheads="1"/>
          </p:cNvSpPr>
          <p:nvPr/>
        </p:nvSpPr>
        <p:spPr bwMode="auto">
          <a:xfrm>
            <a:off x="2832100" y="2860675"/>
            <a:ext cx="3086100" cy="1768475"/>
          </a:xfrm>
          <a:prstGeom prst="ellipse">
            <a:avLst/>
          </a:prstGeom>
          <a:solidFill>
            <a:srgbClr val="FFFF99"/>
          </a:solidFill>
          <a:ln w="12700">
            <a:solidFill>
              <a:srgbClr val="5F5F5F"/>
            </a:solidFill>
            <a:round/>
            <a:headEnd/>
            <a:tailEnd/>
          </a:ln>
        </p:spPr>
        <p:txBody>
          <a:bodyPr wrap="none" anchor="ctr"/>
          <a:lstStyle/>
          <a:p>
            <a:pPr eaLnBrk="0" hangingPunct="0"/>
            <a:endParaRPr lang="es-CR"/>
          </a:p>
        </p:txBody>
      </p:sp>
      <p:sp>
        <p:nvSpPr>
          <p:cNvPr id="4118" name="Rectangle 39"/>
          <p:cNvSpPr>
            <a:spLocks noChangeArrowheads="1"/>
          </p:cNvSpPr>
          <p:nvPr/>
        </p:nvSpPr>
        <p:spPr bwMode="auto">
          <a:xfrm>
            <a:off x="4102100" y="3787775"/>
            <a:ext cx="1811338" cy="701675"/>
          </a:xfrm>
          <a:prstGeom prst="rect">
            <a:avLst/>
          </a:prstGeom>
          <a:noFill/>
          <a:ln w="9525">
            <a:noFill/>
            <a:miter lim="800000"/>
            <a:headEnd/>
            <a:tailEnd/>
          </a:ln>
        </p:spPr>
        <p:txBody>
          <a:bodyPr lIns="92075" tIns="46038" rIns="92075" bIns="46038">
            <a:spAutoFit/>
          </a:bodyPr>
          <a:lstStyle/>
          <a:p>
            <a:pPr algn="ctr" eaLnBrk="0" hangingPunct="0"/>
            <a:r>
              <a:rPr lang="en-US" altLang="ko-KR" sz="2000" b="1">
                <a:latin typeface="Arial" pitchFamily="34" charset="0"/>
                <a:ea typeface="Gulim" pitchFamily="34" charset="-127"/>
              </a:rPr>
              <a:t>Use-Case View</a:t>
            </a:r>
          </a:p>
        </p:txBody>
      </p:sp>
      <p:graphicFrame>
        <p:nvGraphicFramePr>
          <p:cNvPr id="4101" name="Object 5"/>
          <p:cNvGraphicFramePr>
            <a:graphicFrameLocks/>
          </p:cNvGraphicFramePr>
          <p:nvPr/>
        </p:nvGraphicFramePr>
        <p:xfrm>
          <a:off x="4292600" y="3063875"/>
          <a:ext cx="1198563" cy="742950"/>
        </p:xfrm>
        <a:graphic>
          <a:graphicData uri="http://schemas.openxmlformats.org/presentationml/2006/ole">
            <mc:AlternateContent xmlns:mc="http://schemas.openxmlformats.org/markup-compatibility/2006">
              <mc:Choice xmlns:v="urn:schemas-microsoft-com:vml" Requires="v">
                <p:oleObj spid="_x0000_s4129" name="CorelDRAW 6.0" r:id="rId9" imgW="852480" imgH="433080" progId="">
                  <p:embed/>
                </p:oleObj>
              </mc:Choice>
              <mc:Fallback>
                <p:oleObj name="CorelDRAW 6.0" r:id="rId9" imgW="852480" imgH="433080" progId="">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2600" y="3063875"/>
                        <a:ext cx="11985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9" name="Rectangle 41"/>
          <p:cNvSpPr>
            <a:spLocks noChangeArrowheads="1"/>
          </p:cNvSpPr>
          <p:nvPr/>
        </p:nvSpPr>
        <p:spPr bwMode="auto">
          <a:xfrm>
            <a:off x="901700" y="3736975"/>
            <a:ext cx="1163638" cy="346075"/>
          </a:xfrm>
          <a:prstGeom prst="rect">
            <a:avLst/>
          </a:prstGeom>
          <a:noFill/>
          <a:ln w="9525">
            <a:noFill/>
            <a:miter lim="800000"/>
            <a:headEnd/>
            <a:tailEnd/>
          </a:ln>
        </p:spPr>
        <p:txBody>
          <a:bodyPr wrap="none" lIns="101600" tIns="50800" rIns="101600" bIns="50800">
            <a:spAutoFit/>
          </a:bodyPr>
          <a:lstStyle/>
          <a:p>
            <a:pPr defTabSz="1014413" eaLnBrk="0" hangingPunct="0"/>
            <a:r>
              <a:rPr lang="en-US" altLang="ko-KR" sz="1600" b="1" i="1">
                <a:solidFill>
                  <a:schemeClr val="bg2"/>
                </a:solidFill>
                <a:latin typeface="Arial" pitchFamily="34" charset="0"/>
                <a:ea typeface="Gulim" pitchFamily="34" charset="-127"/>
              </a:rPr>
              <a:t>Structure</a:t>
            </a:r>
            <a:r>
              <a:rPr lang="en-US" altLang="ko-KR" sz="1600" b="1">
                <a:solidFill>
                  <a:schemeClr val="bg2"/>
                </a:solidFill>
                <a:latin typeface="Arial" pitchFamily="34" charset="0"/>
                <a:ea typeface="Gulim" pitchFamily="34" charset="-127"/>
              </a:rPr>
              <a:t> </a:t>
            </a:r>
          </a:p>
        </p:txBody>
      </p:sp>
      <p:sp>
        <p:nvSpPr>
          <p:cNvPr id="4120" name="Rectangle 42"/>
          <p:cNvSpPr>
            <a:spLocks noChangeArrowheads="1"/>
          </p:cNvSpPr>
          <p:nvPr/>
        </p:nvSpPr>
        <p:spPr bwMode="auto">
          <a:xfrm>
            <a:off x="901700" y="3292475"/>
            <a:ext cx="1552575" cy="590550"/>
          </a:xfrm>
          <a:prstGeom prst="rect">
            <a:avLst/>
          </a:prstGeom>
          <a:noFill/>
          <a:ln w="9525">
            <a:noFill/>
            <a:miter lim="800000"/>
            <a:headEnd/>
            <a:tailEnd/>
          </a:ln>
        </p:spPr>
        <p:txBody>
          <a:bodyPr lIns="101600" tIns="50800" rIns="101600" bIns="50800">
            <a:spAutoFit/>
          </a:bodyPr>
          <a:lstStyle/>
          <a:p>
            <a:pPr defTabSz="1014413" eaLnBrk="0" hangingPunct="0"/>
            <a:r>
              <a:rPr lang="en-US" altLang="ko-KR" sz="1600" b="1">
                <a:solidFill>
                  <a:srgbClr val="FF3300"/>
                </a:solidFill>
                <a:latin typeface="Arial" pitchFamily="34" charset="0"/>
                <a:ea typeface="Gulim" pitchFamily="34" charset="-127"/>
              </a:rPr>
              <a:t>Analysts/</a:t>
            </a:r>
            <a:br>
              <a:rPr lang="en-US" altLang="ko-KR" sz="1600" b="1">
                <a:solidFill>
                  <a:srgbClr val="FF3300"/>
                </a:solidFill>
                <a:latin typeface="Arial" pitchFamily="34" charset="0"/>
                <a:ea typeface="Gulim" pitchFamily="34" charset="-127"/>
              </a:rPr>
            </a:br>
            <a:r>
              <a:rPr lang="en-US" altLang="ko-KR" sz="1600" b="1">
                <a:solidFill>
                  <a:srgbClr val="FF3300"/>
                </a:solidFill>
                <a:latin typeface="Arial" pitchFamily="34" charset="0"/>
                <a:ea typeface="Gulim" pitchFamily="34" charset="-127"/>
              </a:rPr>
              <a:t>Designers</a:t>
            </a:r>
          </a:p>
        </p:txBody>
      </p:sp>
      <p:sp>
        <p:nvSpPr>
          <p:cNvPr id="4121" name="Rectangle 43"/>
          <p:cNvSpPr>
            <a:spLocks noChangeArrowheads="1"/>
          </p:cNvSpPr>
          <p:nvPr/>
        </p:nvSpPr>
        <p:spPr bwMode="auto">
          <a:xfrm>
            <a:off x="2819400" y="3457575"/>
            <a:ext cx="1139825" cy="346075"/>
          </a:xfrm>
          <a:prstGeom prst="rect">
            <a:avLst/>
          </a:prstGeom>
          <a:noFill/>
          <a:ln w="9525">
            <a:noFill/>
            <a:miter lim="800000"/>
            <a:headEnd/>
            <a:tailEnd/>
          </a:ln>
        </p:spPr>
        <p:txBody>
          <a:bodyPr wrap="none" lIns="101600" tIns="50800" rIns="101600" bIns="50800">
            <a:spAutoFit/>
          </a:bodyPr>
          <a:lstStyle/>
          <a:p>
            <a:pPr defTabSz="1014413" eaLnBrk="0" hangingPunct="0"/>
            <a:r>
              <a:rPr lang="en-US" altLang="ko-KR" sz="1600" b="1">
                <a:solidFill>
                  <a:srgbClr val="FF3300"/>
                </a:solidFill>
                <a:latin typeface="Arial" pitchFamily="34" charset="0"/>
                <a:ea typeface="Gulim" pitchFamily="34" charset="-127"/>
              </a:rPr>
              <a:t>End-user </a:t>
            </a:r>
          </a:p>
        </p:txBody>
      </p:sp>
      <p:sp>
        <p:nvSpPr>
          <p:cNvPr id="4122" name="Rectangle 44"/>
          <p:cNvSpPr>
            <a:spLocks noChangeArrowheads="1"/>
          </p:cNvSpPr>
          <p:nvPr/>
        </p:nvSpPr>
        <p:spPr bwMode="auto">
          <a:xfrm>
            <a:off x="2819400" y="3678238"/>
            <a:ext cx="1468438" cy="346075"/>
          </a:xfrm>
          <a:prstGeom prst="rect">
            <a:avLst/>
          </a:prstGeom>
          <a:noFill/>
          <a:ln w="9525">
            <a:noFill/>
            <a:miter lim="800000"/>
            <a:headEnd/>
            <a:tailEnd/>
          </a:ln>
        </p:spPr>
        <p:txBody>
          <a:bodyPr wrap="none" lIns="101600" tIns="50800" rIns="101600" bIns="50800">
            <a:spAutoFit/>
          </a:bodyPr>
          <a:lstStyle/>
          <a:p>
            <a:pPr defTabSz="1014413" eaLnBrk="0" hangingPunct="0"/>
            <a:r>
              <a:rPr lang="en-US" altLang="ko-KR" sz="1600" b="1" i="1" dirty="0">
                <a:solidFill>
                  <a:schemeClr val="bg2"/>
                </a:solidFill>
                <a:latin typeface="Arial" pitchFamily="34" charset="0"/>
                <a:ea typeface="Gulim" pitchFamily="34" charset="-127"/>
              </a:rPr>
              <a:t>Functionality</a:t>
            </a:r>
            <a:endParaRPr lang="en-US" altLang="ko-KR" sz="1600" b="1" i="1" dirty="0">
              <a:latin typeface="Arial" pitchFamily="34" charset="0"/>
              <a:ea typeface="Gulim" pitchFamily="34" charset="-127"/>
            </a:endParaRPr>
          </a:p>
        </p:txBody>
      </p:sp>
      <p:sp>
        <p:nvSpPr>
          <p:cNvPr id="45" name="44 Marcador de número de diapositiva"/>
          <p:cNvSpPr>
            <a:spLocks noGrp="1"/>
          </p:cNvSpPr>
          <p:nvPr>
            <p:ph type="sldNum" sz="quarter" idx="12"/>
          </p:nvPr>
        </p:nvSpPr>
        <p:spPr/>
        <p:txBody>
          <a:bodyPr/>
          <a:lstStyle/>
          <a:p>
            <a:pPr>
              <a:defRPr/>
            </a:pPr>
            <a:fld id="{5C8B0188-F347-45D5-A108-C3C7E41775F6}" type="slidenum">
              <a:rPr lang="es-CR" smtClean="0"/>
              <a:pPr>
                <a:defRPr/>
              </a:pPr>
              <a:t>35</a:t>
            </a:fld>
            <a:endParaRPr lang="es-C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blackGray">
          <a:xfrm>
            <a:off x="668338" y="2084388"/>
            <a:ext cx="7789862" cy="568325"/>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61443" name="Line 3"/>
          <p:cNvSpPr>
            <a:spLocks noChangeShapeType="1"/>
          </p:cNvSpPr>
          <p:nvPr/>
        </p:nvSpPr>
        <p:spPr bwMode="auto">
          <a:xfrm flipH="1" flipV="1">
            <a:off x="6477000" y="2101850"/>
            <a:ext cx="0" cy="5334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4260" name="Rectangle 4"/>
          <p:cNvSpPr>
            <a:spLocks noChangeArrowheads="1"/>
          </p:cNvSpPr>
          <p:nvPr/>
        </p:nvSpPr>
        <p:spPr bwMode="auto">
          <a:xfrm>
            <a:off x="1143000" y="2200275"/>
            <a:ext cx="1087438"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Inception</a:t>
            </a:r>
            <a:endParaRPr lang="en-US" sz="1600">
              <a:effectLst>
                <a:outerShdw blurRad="38100" dist="38100" dir="2700000" algn="tl">
                  <a:srgbClr val="C0C0C0"/>
                </a:outerShdw>
              </a:effectLst>
              <a:latin typeface="Arial" charset="0"/>
              <a:cs typeface="+mn-cs"/>
            </a:endParaRPr>
          </a:p>
        </p:txBody>
      </p:sp>
      <p:sp>
        <p:nvSpPr>
          <p:cNvPr id="224261" name="Rectangle 5"/>
          <p:cNvSpPr>
            <a:spLocks noChangeArrowheads="1"/>
          </p:cNvSpPr>
          <p:nvPr/>
        </p:nvSpPr>
        <p:spPr bwMode="auto">
          <a:xfrm>
            <a:off x="2971800" y="2200275"/>
            <a:ext cx="1301750"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Elaboration</a:t>
            </a:r>
            <a:endParaRPr lang="en-US" sz="1400">
              <a:effectLst>
                <a:outerShdw blurRad="38100" dist="38100" dir="2700000" algn="tl">
                  <a:srgbClr val="C0C0C0"/>
                </a:outerShdw>
              </a:effectLst>
              <a:latin typeface="Arial" charset="0"/>
              <a:cs typeface="+mn-cs"/>
            </a:endParaRPr>
          </a:p>
        </p:txBody>
      </p:sp>
      <p:sp>
        <p:nvSpPr>
          <p:cNvPr id="224262" name="Rectangle 6"/>
          <p:cNvSpPr>
            <a:spLocks noChangeArrowheads="1"/>
          </p:cNvSpPr>
          <p:nvPr/>
        </p:nvSpPr>
        <p:spPr bwMode="auto">
          <a:xfrm>
            <a:off x="4800600" y="2200275"/>
            <a:ext cx="1447800"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Construction</a:t>
            </a:r>
            <a:endParaRPr lang="en-US" sz="1400">
              <a:effectLst>
                <a:outerShdw blurRad="38100" dist="38100" dir="2700000" algn="tl">
                  <a:srgbClr val="C0C0C0"/>
                </a:outerShdw>
              </a:effectLst>
              <a:latin typeface="Arial" charset="0"/>
              <a:cs typeface="+mn-cs"/>
            </a:endParaRPr>
          </a:p>
        </p:txBody>
      </p:sp>
      <p:sp>
        <p:nvSpPr>
          <p:cNvPr id="224263" name="Rectangle 7"/>
          <p:cNvSpPr>
            <a:spLocks noChangeArrowheads="1"/>
          </p:cNvSpPr>
          <p:nvPr/>
        </p:nvSpPr>
        <p:spPr bwMode="auto">
          <a:xfrm>
            <a:off x="6934200" y="2200275"/>
            <a:ext cx="1166813" cy="336550"/>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Transition</a:t>
            </a:r>
            <a:endParaRPr lang="en-US" sz="1400">
              <a:effectLst>
                <a:outerShdw blurRad="38100" dist="38100" dir="2700000" algn="tl">
                  <a:srgbClr val="C0C0C0"/>
                </a:outerShdw>
              </a:effectLst>
              <a:latin typeface="Arial" charset="0"/>
              <a:cs typeface="+mn-cs"/>
            </a:endParaRPr>
          </a:p>
        </p:txBody>
      </p:sp>
      <p:sp>
        <p:nvSpPr>
          <p:cNvPr id="61448" name="Line 8"/>
          <p:cNvSpPr>
            <a:spLocks noChangeShapeType="1"/>
          </p:cNvSpPr>
          <p:nvPr/>
        </p:nvSpPr>
        <p:spPr bwMode="auto">
          <a:xfrm flipH="1" flipV="1">
            <a:off x="4572000" y="2101850"/>
            <a:ext cx="0" cy="5334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1449" name="Line 9"/>
          <p:cNvSpPr>
            <a:spLocks noChangeShapeType="1"/>
          </p:cNvSpPr>
          <p:nvPr/>
        </p:nvSpPr>
        <p:spPr bwMode="auto">
          <a:xfrm flipH="1" flipV="1">
            <a:off x="2667000" y="2101850"/>
            <a:ext cx="0" cy="5334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1450" name="Rectangle 10"/>
          <p:cNvSpPr>
            <a:spLocks noGrp="1" noChangeArrowheads="1"/>
          </p:cNvSpPr>
          <p:nvPr>
            <p:ph type="title"/>
          </p:nvPr>
        </p:nvSpPr>
        <p:spPr/>
        <p:txBody>
          <a:bodyPr/>
          <a:lstStyle/>
          <a:p>
            <a:pPr eaLnBrk="1" hangingPunct="1"/>
            <a:r>
              <a:rPr lang="es-CR" smtClean="0"/>
              <a:t>Fases del ciclo de vida</a:t>
            </a:r>
          </a:p>
        </p:txBody>
      </p:sp>
      <p:sp>
        <p:nvSpPr>
          <p:cNvPr id="33804" name="Rectangle 11"/>
          <p:cNvSpPr>
            <a:spLocks noGrp="1" noChangeArrowheads="1"/>
          </p:cNvSpPr>
          <p:nvPr>
            <p:ph idx="1"/>
          </p:nvPr>
        </p:nvSpPr>
        <p:spPr>
          <a:xfrm>
            <a:off x="304800" y="3338513"/>
            <a:ext cx="8489950" cy="2833687"/>
          </a:xfrm>
        </p:spPr>
        <p:txBody>
          <a:bodyPr rtlCol="0">
            <a:normAutofit lnSpcReduction="10000"/>
          </a:bodyPr>
          <a:lstStyle/>
          <a:p>
            <a:pPr eaLnBrk="1" fontAlgn="auto" hangingPunct="1">
              <a:spcAft>
                <a:spcPts val="0"/>
              </a:spcAft>
              <a:defRPr/>
            </a:pPr>
            <a:r>
              <a:rPr lang="es-CR" sz="2800" smtClean="0"/>
              <a:t>RUP consta de cuatro fases:</a:t>
            </a:r>
          </a:p>
          <a:p>
            <a:pPr lvl="1" eaLnBrk="1" fontAlgn="auto" hangingPunct="1">
              <a:spcAft>
                <a:spcPts val="0"/>
              </a:spcAft>
              <a:defRPr/>
            </a:pPr>
            <a:r>
              <a:rPr lang="es-CR" smtClean="0">
                <a:solidFill>
                  <a:schemeClr val="tx2"/>
                </a:solidFill>
              </a:rPr>
              <a:t>Inception</a:t>
            </a:r>
            <a:r>
              <a:rPr lang="es-CR" smtClean="0"/>
              <a:t> - Define el alcance del proyecto</a:t>
            </a:r>
          </a:p>
          <a:p>
            <a:pPr lvl="1" eaLnBrk="1" fontAlgn="auto" hangingPunct="1">
              <a:spcAft>
                <a:spcPts val="0"/>
              </a:spcAft>
              <a:defRPr/>
            </a:pPr>
            <a:r>
              <a:rPr lang="es-CR" smtClean="0">
                <a:solidFill>
                  <a:schemeClr val="tx2"/>
                </a:solidFill>
              </a:rPr>
              <a:t>Elaboration</a:t>
            </a:r>
            <a:r>
              <a:rPr lang="es-CR" smtClean="0"/>
              <a:t> – Planifica el proyecto, especifica características, línea base arquitectura</a:t>
            </a:r>
          </a:p>
          <a:p>
            <a:pPr lvl="1" eaLnBrk="1" fontAlgn="auto" hangingPunct="1">
              <a:spcAft>
                <a:spcPts val="0"/>
              </a:spcAft>
              <a:defRPr/>
            </a:pPr>
            <a:r>
              <a:rPr lang="es-CR" smtClean="0">
                <a:solidFill>
                  <a:schemeClr val="tx2"/>
                </a:solidFill>
              </a:rPr>
              <a:t>Construction</a:t>
            </a:r>
            <a:r>
              <a:rPr lang="es-CR" smtClean="0"/>
              <a:t> – Construir el producto</a:t>
            </a:r>
          </a:p>
          <a:p>
            <a:pPr lvl="1" eaLnBrk="1" fontAlgn="auto" hangingPunct="1">
              <a:spcAft>
                <a:spcPts val="0"/>
              </a:spcAft>
              <a:defRPr/>
            </a:pPr>
            <a:r>
              <a:rPr lang="es-CR" smtClean="0">
                <a:solidFill>
                  <a:schemeClr val="tx2"/>
                </a:solidFill>
              </a:rPr>
              <a:t>Transition</a:t>
            </a:r>
            <a:r>
              <a:rPr lang="es-CR" smtClean="0"/>
              <a:t> – Transición del producto a los usuarios</a:t>
            </a:r>
          </a:p>
        </p:txBody>
      </p:sp>
      <p:grpSp>
        <p:nvGrpSpPr>
          <p:cNvPr id="61452" name="Group 12"/>
          <p:cNvGrpSpPr>
            <a:grpSpLocks/>
          </p:cNvGrpSpPr>
          <p:nvPr/>
        </p:nvGrpSpPr>
        <p:grpSpPr bwMode="auto">
          <a:xfrm>
            <a:off x="622300" y="2817813"/>
            <a:ext cx="7759700" cy="366712"/>
            <a:chOff x="392" y="1672"/>
            <a:chExt cx="4888" cy="231"/>
          </a:xfrm>
        </p:grpSpPr>
        <p:sp>
          <p:nvSpPr>
            <p:cNvPr id="61454" name="Line 13"/>
            <p:cNvSpPr>
              <a:spLocks noChangeShapeType="1"/>
            </p:cNvSpPr>
            <p:nvPr/>
          </p:nvSpPr>
          <p:spPr bwMode="auto">
            <a:xfrm>
              <a:off x="480" y="1680"/>
              <a:ext cx="48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61455" name="Rectangle 14"/>
            <p:cNvSpPr>
              <a:spLocks noChangeArrowheads="1"/>
            </p:cNvSpPr>
            <p:nvPr/>
          </p:nvSpPr>
          <p:spPr bwMode="auto">
            <a:xfrm>
              <a:off x="392" y="1672"/>
              <a:ext cx="388" cy="231"/>
            </a:xfrm>
            <a:prstGeom prst="rect">
              <a:avLst/>
            </a:prstGeom>
            <a:noFill/>
            <a:ln w="9525">
              <a:noFill/>
              <a:miter lim="800000"/>
              <a:headEnd/>
              <a:tailEnd/>
            </a:ln>
          </p:spPr>
          <p:txBody>
            <a:bodyPr wrap="none" lIns="92075" tIns="46038" rIns="92075" bIns="46038">
              <a:spAutoFit/>
            </a:bodyPr>
            <a:lstStyle/>
            <a:p>
              <a:pPr eaLnBrk="0" hangingPunct="0"/>
              <a:r>
                <a:rPr lang="en-US" sz="1800" i="1">
                  <a:latin typeface="Helvetica"/>
                </a:rPr>
                <a:t>time</a:t>
              </a:r>
            </a:p>
          </p:txBody>
        </p:sp>
      </p:grpSp>
      <p:sp>
        <p:nvSpPr>
          <p:cNvPr id="15" name="14 Marcador de número de diapositiva"/>
          <p:cNvSpPr>
            <a:spLocks noGrp="1"/>
          </p:cNvSpPr>
          <p:nvPr>
            <p:ph type="sldNum" sz="quarter" idx="12"/>
          </p:nvPr>
        </p:nvSpPr>
        <p:spPr/>
        <p:txBody>
          <a:bodyPr/>
          <a:lstStyle/>
          <a:p>
            <a:pPr>
              <a:defRPr/>
            </a:pPr>
            <a:fld id="{C6C9BE81-24DA-4633-8F57-922EE2E47269}" type="slidenum">
              <a:rPr lang="es-CR" smtClean="0"/>
              <a:pPr>
                <a:defRPr/>
              </a:pPr>
              <a:t>36</a:t>
            </a:fld>
            <a:endParaRPr lang="es-C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CR" smtClean="0"/>
              <a:t>Iteraciones y fases</a:t>
            </a:r>
          </a:p>
        </p:txBody>
      </p:sp>
      <p:sp>
        <p:nvSpPr>
          <p:cNvPr id="228355" name="Text Box 3"/>
          <p:cNvSpPr txBox="1">
            <a:spLocks noChangeArrowheads="1"/>
          </p:cNvSpPr>
          <p:nvPr/>
        </p:nvSpPr>
        <p:spPr bwMode="auto">
          <a:xfrm>
            <a:off x="609600" y="4902200"/>
            <a:ext cx="8077200" cy="1570038"/>
          </a:xfrm>
          <a:prstGeom prst="rect">
            <a:avLst/>
          </a:prstGeom>
          <a:noFill/>
          <a:ln w="12700">
            <a:noFill/>
            <a:miter lim="800000"/>
            <a:headEnd/>
            <a:tailEnd/>
          </a:ln>
          <a:effectLst/>
        </p:spPr>
        <p:txBody>
          <a:bodyPr>
            <a:spAutoFit/>
          </a:bodyPr>
          <a:lstStyle/>
          <a:p>
            <a:pPr eaLnBrk="0" hangingPunct="0">
              <a:defRPr/>
            </a:pPr>
            <a:r>
              <a:rPr lang="es-CR" b="1">
                <a:effectLst>
                  <a:outerShdw blurRad="38100" dist="38100" dir="2700000" algn="tl">
                    <a:srgbClr val="C0C0C0"/>
                  </a:outerShdw>
                </a:effectLst>
                <a:latin typeface="Arial" charset="0"/>
                <a:cs typeface="+mn-cs"/>
              </a:rPr>
              <a:t>Una </a:t>
            </a:r>
            <a:r>
              <a:rPr lang="es-CR" b="1">
                <a:solidFill>
                  <a:schemeClr val="tx2"/>
                </a:solidFill>
                <a:effectLst>
                  <a:outerShdw blurRad="38100" dist="38100" dir="2700000" algn="tl">
                    <a:srgbClr val="C0C0C0"/>
                  </a:outerShdw>
                </a:effectLst>
                <a:latin typeface="Arial" charset="0"/>
                <a:cs typeface="+mn-cs"/>
              </a:rPr>
              <a:t>iteración</a:t>
            </a:r>
            <a:r>
              <a:rPr lang="es-CR" b="1">
                <a:effectLst>
                  <a:outerShdw blurRad="38100" dist="38100" dir="2700000" algn="tl">
                    <a:srgbClr val="C0C0C0"/>
                  </a:outerShdw>
                </a:effectLst>
                <a:latin typeface="Arial" charset="0"/>
                <a:cs typeface="+mn-cs"/>
              </a:rPr>
              <a:t> es una secuencia distintiva de actividades con criterios establecidos de planificación y evaluación que resultan en una entrega ejecutable (interno o externo)</a:t>
            </a:r>
            <a:endParaRPr lang="es-CR" sz="2000" b="1">
              <a:solidFill>
                <a:schemeClr val="accent2"/>
              </a:solidFill>
              <a:effectLst>
                <a:outerShdw blurRad="38100" dist="38100" dir="2700000" algn="tl">
                  <a:srgbClr val="C0C0C0"/>
                </a:outerShdw>
              </a:effectLst>
              <a:latin typeface="Arial" charset="0"/>
              <a:cs typeface="+mn-cs"/>
            </a:endParaRPr>
          </a:p>
        </p:txBody>
      </p:sp>
      <p:grpSp>
        <p:nvGrpSpPr>
          <p:cNvPr id="63492" name="Group 4"/>
          <p:cNvGrpSpPr>
            <a:grpSpLocks/>
          </p:cNvGrpSpPr>
          <p:nvPr/>
        </p:nvGrpSpPr>
        <p:grpSpPr bwMode="auto">
          <a:xfrm>
            <a:off x="779463" y="1628775"/>
            <a:ext cx="7612062" cy="1517650"/>
            <a:chOff x="387" y="1514"/>
            <a:chExt cx="4795" cy="956"/>
          </a:xfrm>
        </p:grpSpPr>
        <p:sp>
          <p:nvSpPr>
            <p:cNvPr id="63503" name="Rectangle 5"/>
            <p:cNvSpPr>
              <a:spLocks noChangeArrowheads="1"/>
            </p:cNvSpPr>
            <p:nvPr/>
          </p:nvSpPr>
          <p:spPr bwMode="blackGray">
            <a:xfrm>
              <a:off x="432" y="2112"/>
              <a:ext cx="4715" cy="358"/>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228358" name="Rectangle 6"/>
            <p:cNvSpPr>
              <a:spLocks noChangeArrowheads="1"/>
            </p:cNvSpPr>
            <p:nvPr/>
          </p:nvSpPr>
          <p:spPr bwMode="auto">
            <a:xfrm>
              <a:off x="387" y="2137"/>
              <a:ext cx="714"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Preliminary</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63505" name="Rectangle 7"/>
            <p:cNvSpPr>
              <a:spLocks noChangeArrowheads="1"/>
            </p:cNvSpPr>
            <p:nvPr/>
          </p:nvSpPr>
          <p:spPr bwMode="blackGray">
            <a:xfrm>
              <a:off x="421" y="1514"/>
              <a:ext cx="4715" cy="358"/>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63506" name="Rectangle 8"/>
            <p:cNvSpPr>
              <a:spLocks noChangeArrowheads="1"/>
            </p:cNvSpPr>
            <p:nvPr/>
          </p:nvSpPr>
          <p:spPr bwMode="auto">
            <a:xfrm>
              <a:off x="421" y="2118"/>
              <a:ext cx="4703" cy="344"/>
            </a:xfrm>
            <a:prstGeom prst="rect">
              <a:avLst/>
            </a:prstGeom>
            <a:noFill/>
            <a:ln w="9525">
              <a:noFill/>
              <a:miter lim="800000"/>
              <a:headEnd/>
              <a:tailEnd/>
            </a:ln>
          </p:spPr>
          <p:txBody>
            <a:bodyPr wrap="none" anchor="ctr"/>
            <a:lstStyle/>
            <a:p>
              <a:pPr eaLnBrk="0" hangingPunct="0"/>
              <a:endParaRPr lang="es-CR"/>
            </a:p>
          </p:txBody>
        </p:sp>
        <p:sp>
          <p:nvSpPr>
            <p:cNvPr id="228361" name="Rectangle 9"/>
            <p:cNvSpPr>
              <a:spLocks noChangeArrowheads="1"/>
            </p:cNvSpPr>
            <p:nvPr/>
          </p:nvSpPr>
          <p:spPr bwMode="auto">
            <a:xfrm>
              <a:off x="1103" y="2137"/>
              <a:ext cx="619"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Architect.</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2" name="Rectangle 10"/>
            <p:cNvSpPr>
              <a:spLocks noChangeArrowheads="1"/>
            </p:cNvSpPr>
            <p:nvPr/>
          </p:nvSpPr>
          <p:spPr bwMode="auto">
            <a:xfrm>
              <a:off x="1677" y="2137"/>
              <a:ext cx="619"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Architect.</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3" name="Rectangle 11"/>
            <p:cNvSpPr>
              <a:spLocks noChangeArrowheads="1"/>
            </p:cNvSpPr>
            <p:nvPr/>
          </p:nvSpPr>
          <p:spPr bwMode="auto">
            <a:xfrm>
              <a:off x="2258" y="2137"/>
              <a:ext cx="544"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Devel. </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4" name="Rectangle 12"/>
            <p:cNvSpPr>
              <a:spLocks noChangeArrowheads="1"/>
            </p:cNvSpPr>
            <p:nvPr/>
          </p:nvSpPr>
          <p:spPr bwMode="auto">
            <a:xfrm>
              <a:off x="2839" y="2137"/>
              <a:ext cx="544"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Devel. </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5" name="Rectangle 13"/>
            <p:cNvSpPr>
              <a:spLocks noChangeArrowheads="1"/>
            </p:cNvSpPr>
            <p:nvPr/>
          </p:nvSpPr>
          <p:spPr bwMode="auto">
            <a:xfrm>
              <a:off x="3413" y="2137"/>
              <a:ext cx="544"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Devel. </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6" name="Rectangle 14"/>
            <p:cNvSpPr>
              <a:spLocks noChangeArrowheads="1"/>
            </p:cNvSpPr>
            <p:nvPr/>
          </p:nvSpPr>
          <p:spPr bwMode="auto">
            <a:xfrm>
              <a:off x="3971" y="2137"/>
              <a:ext cx="643"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Transition</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228367" name="Rectangle 15"/>
            <p:cNvSpPr>
              <a:spLocks noChangeArrowheads="1"/>
            </p:cNvSpPr>
            <p:nvPr/>
          </p:nvSpPr>
          <p:spPr bwMode="auto">
            <a:xfrm>
              <a:off x="4539" y="2137"/>
              <a:ext cx="643" cy="320"/>
            </a:xfrm>
            <a:prstGeom prst="rect">
              <a:avLst/>
            </a:prstGeom>
            <a:noFill/>
            <a:ln w="9525">
              <a:noFill/>
              <a:miter lim="800000"/>
              <a:headEnd/>
              <a:tailEnd/>
            </a:ln>
            <a:effectLst/>
          </p:spPr>
          <p:txBody>
            <a:bodyPr wrap="none" lIns="82550" tIns="41275" rIns="82550" bIns="41275">
              <a:spAutoFit/>
            </a:bodyPr>
            <a:lstStyle/>
            <a:p>
              <a:pPr algn="ctr" defTabSz="739775" eaLnBrk="0" hangingPunct="0">
                <a:defRPr/>
              </a:pPr>
              <a:r>
                <a:rPr lang="en-US" sz="1400" b="1">
                  <a:effectLst>
                    <a:outerShdw blurRad="38100" dist="38100" dir="2700000" algn="tl">
                      <a:srgbClr val="C0C0C0"/>
                    </a:outerShdw>
                  </a:effectLst>
                  <a:latin typeface="Arial" charset="0"/>
                  <a:cs typeface="+mn-cs"/>
                </a:rPr>
                <a:t>Transition</a:t>
              </a:r>
            </a:p>
            <a:p>
              <a:pPr algn="ctr" defTabSz="739775" eaLnBrk="0" hangingPunct="0">
                <a:defRPr/>
              </a:pPr>
              <a:r>
                <a:rPr lang="en-US" sz="1400" b="1">
                  <a:effectLst>
                    <a:outerShdw blurRad="38100" dist="38100" dir="2700000" algn="tl">
                      <a:srgbClr val="C0C0C0"/>
                    </a:outerShdw>
                  </a:effectLst>
                  <a:latin typeface="Arial" charset="0"/>
                  <a:cs typeface="+mn-cs"/>
                </a:rPr>
                <a:t>Iteration</a:t>
              </a:r>
            </a:p>
          </p:txBody>
        </p:sp>
        <p:sp>
          <p:nvSpPr>
            <p:cNvPr id="63514" name="Line 16"/>
            <p:cNvSpPr>
              <a:spLocks noChangeShapeType="1"/>
            </p:cNvSpPr>
            <p:nvPr/>
          </p:nvSpPr>
          <p:spPr bwMode="auto">
            <a:xfrm flipV="1">
              <a:off x="1108"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15" name="Line 17"/>
            <p:cNvSpPr>
              <a:spLocks noChangeShapeType="1"/>
            </p:cNvSpPr>
            <p:nvPr/>
          </p:nvSpPr>
          <p:spPr bwMode="auto">
            <a:xfrm flipV="1">
              <a:off x="1694"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16" name="Line 18"/>
            <p:cNvSpPr>
              <a:spLocks noChangeShapeType="1"/>
            </p:cNvSpPr>
            <p:nvPr/>
          </p:nvSpPr>
          <p:spPr bwMode="auto">
            <a:xfrm flipV="1">
              <a:off x="2261"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17" name="Line 19"/>
            <p:cNvSpPr>
              <a:spLocks noChangeShapeType="1"/>
            </p:cNvSpPr>
            <p:nvPr/>
          </p:nvSpPr>
          <p:spPr bwMode="auto">
            <a:xfrm flipV="1">
              <a:off x="2836"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18" name="Line 20"/>
            <p:cNvSpPr>
              <a:spLocks noChangeShapeType="1"/>
            </p:cNvSpPr>
            <p:nvPr/>
          </p:nvSpPr>
          <p:spPr bwMode="auto">
            <a:xfrm flipV="1">
              <a:off x="3409"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19" name="Line 21"/>
            <p:cNvSpPr>
              <a:spLocks noChangeShapeType="1"/>
            </p:cNvSpPr>
            <p:nvPr/>
          </p:nvSpPr>
          <p:spPr bwMode="auto">
            <a:xfrm flipV="1">
              <a:off x="3982"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0" name="Line 22"/>
            <p:cNvSpPr>
              <a:spLocks noChangeShapeType="1"/>
            </p:cNvSpPr>
            <p:nvPr/>
          </p:nvSpPr>
          <p:spPr bwMode="auto">
            <a:xfrm flipV="1">
              <a:off x="4550"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1" name="Line 23"/>
            <p:cNvSpPr>
              <a:spLocks noChangeShapeType="1"/>
            </p:cNvSpPr>
            <p:nvPr/>
          </p:nvSpPr>
          <p:spPr bwMode="auto">
            <a:xfrm flipV="1">
              <a:off x="5136" y="1889"/>
              <a:ext cx="0" cy="5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2" name="Line 24"/>
            <p:cNvSpPr>
              <a:spLocks noChangeShapeType="1"/>
            </p:cNvSpPr>
            <p:nvPr/>
          </p:nvSpPr>
          <p:spPr bwMode="auto">
            <a:xfrm>
              <a:off x="421" y="2460"/>
              <a:ext cx="4716" cy="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3" name="Line 25"/>
            <p:cNvSpPr>
              <a:spLocks noChangeShapeType="1"/>
            </p:cNvSpPr>
            <p:nvPr/>
          </p:nvSpPr>
          <p:spPr bwMode="auto">
            <a:xfrm flipH="1">
              <a:off x="421" y="2110"/>
              <a:ext cx="469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4" name="Line 26"/>
            <p:cNvSpPr>
              <a:spLocks noChangeShapeType="1"/>
            </p:cNvSpPr>
            <p:nvPr/>
          </p:nvSpPr>
          <p:spPr bwMode="auto">
            <a:xfrm>
              <a:off x="421" y="2112"/>
              <a:ext cx="0" cy="3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3525" name="Line 27"/>
            <p:cNvSpPr>
              <a:spLocks noChangeShapeType="1"/>
            </p:cNvSpPr>
            <p:nvPr/>
          </p:nvSpPr>
          <p:spPr bwMode="auto">
            <a:xfrm>
              <a:off x="435" y="1880"/>
              <a:ext cx="468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3526" name="Rectangle 28"/>
            <p:cNvSpPr>
              <a:spLocks noChangeArrowheads="1"/>
            </p:cNvSpPr>
            <p:nvPr/>
          </p:nvSpPr>
          <p:spPr bwMode="auto">
            <a:xfrm>
              <a:off x="422" y="1536"/>
              <a:ext cx="4704" cy="358"/>
            </a:xfrm>
            <a:prstGeom prst="rect">
              <a:avLst/>
            </a:prstGeom>
            <a:noFill/>
            <a:ln w="9525">
              <a:noFill/>
              <a:miter lim="800000"/>
              <a:headEnd/>
              <a:tailEnd/>
            </a:ln>
          </p:spPr>
          <p:txBody>
            <a:bodyPr wrap="none" anchor="ctr"/>
            <a:lstStyle/>
            <a:p>
              <a:pPr eaLnBrk="0" hangingPunct="0"/>
              <a:endParaRPr lang="es-CR"/>
            </a:p>
          </p:txBody>
        </p:sp>
        <p:sp>
          <p:nvSpPr>
            <p:cNvPr id="63527" name="Line 29"/>
            <p:cNvSpPr>
              <a:spLocks noChangeShapeType="1"/>
            </p:cNvSpPr>
            <p:nvPr/>
          </p:nvSpPr>
          <p:spPr bwMode="auto">
            <a:xfrm flipV="1">
              <a:off x="1114" y="1655"/>
              <a:ext cx="0" cy="2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3528" name="Line 30"/>
            <p:cNvSpPr>
              <a:spLocks noChangeShapeType="1"/>
            </p:cNvSpPr>
            <p:nvPr/>
          </p:nvSpPr>
          <p:spPr bwMode="auto">
            <a:xfrm flipV="1">
              <a:off x="2269" y="1655"/>
              <a:ext cx="0" cy="2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3529" name="Line 31"/>
            <p:cNvSpPr>
              <a:spLocks noChangeShapeType="1"/>
            </p:cNvSpPr>
            <p:nvPr/>
          </p:nvSpPr>
          <p:spPr bwMode="auto">
            <a:xfrm flipV="1">
              <a:off x="3982" y="1643"/>
              <a:ext cx="0" cy="237"/>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63530" name="Line 32"/>
            <p:cNvSpPr>
              <a:spLocks noChangeShapeType="1"/>
            </p:cNvSpPr>
            <p:nvPr/>
          </p:nvSpPr>
          <p:spPr bwMode="auto">
            <a:xfrm flipV="1">
              <a:off x="5128" y="1655"/>
              <a:ext cx="0" cy="22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8385" name="Rectangle 33"/>
            <p:cNvSpPr>
              <a:spLocks noChangeArrowheads="1"/>
            </p:cNvSpPr>
            <p:nvPr/>
          </p:nvSpPr>
          <p:spPr bwMode="auto">
            <a:xfrm>
              <a:off x="445" y="1647"/>
              <a:ext cx="68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Inception</a:t>
              </a:r>
            </a:p>
          </p:txBody>
        </p:sp>
        <p:sp>
          <p:nvSpPr>
            <p:cNvPr id="228386" name="Rectangle 34"/>
            <p:cNvSpPr>
              <a:spLocks noChangeArrowheads="1"/>
            </p:cNvSpPr>
            <p:nvPr/>
          </p:nvSpPr>
          <p:spPr bwMode="auto">
            <a:xfrm>
              <a:off x="1334" y="1647"/>
              <a:ext cx="820"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Elaboration</a:t>
              </a:r>
            </a:p>
          </p:txBody>
        </p:sp>
        <p:sp>
          <p:nvSpPr>
            <p:cNvPr id="228387" name="Rectangle 35"/>
            <p:cNvSpPr>
              <a:spLocks noChangeArrowheads="1"/>
            </p:cNvSpPr>
            <p:nvPr/>
          </p:nvSpPr>
          <p:spPr bwMode="auto">
            <a:xfrm>
              <a:off x="2694" y="1647"/>
              <a:ext cx="912"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Construction</a:t>
              </a:r>
            </a:p>
          </p:txBody>
        </p:sp>
        <p:sp>
          <p:nvSpPr>
            <p:cNvPr id="228388" name="Rectangle 36"/>
            <p:cNvSpPr>
              <a:spLocks noChangeArrowheads="1"/>
            </p:cNvSpPr>
            <p:nvPr/>
          </p:nvSpPr>
          <p:spPr bwMode="auto">
            <a:xfrm>
              <a:off x="4224" y="1647"/>
              <a:ext cx="735"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effectLst>
                    <a:outerShdw blurRad="38100" dist="38100" dir="2700000" algn="tl">
                      <a:srgbClr val="C0C0C0"/>
                    </a:outerShdw>
                  </a:effectLst>
                  <a:latin typeface="Arial" charset="0"/>
                  <a:cs typeface="+mn-cs"/>
                </a:rPr>
                <a:t>Transition</a:t>
              </a:r>
            </a:p>
          </p:txBody>
        </p:sp>
        <p:sp>
          <p:nvSpPr>
            <p:cNvPr id="63535" name="Line 37"/>
            <p:cNvSpPr>
              <a:spLocks noChangeShapeType="1"/>
            </p:cNvSpPr>
            <p:nvPr/>
          </p:nvSpPr>
          <p:spPr bwMode="auto">
            <a:xfrm flipV="1">
              <a:off x="428" y="1655"/>
              <a:ext cx="0" cy="225"/>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63493" name="Text Box 38"/>
          <p:cNvSpPr txBox="1">
            <a:spLocks noChangeArrowheads="1"/>
          </p:cNvSpPr>
          <p:nvPr/>
        </p:nvSpPr>
        <p:spPr bwMode="auto">
          <a:xfrm>
            <a:off x="2527300" y="4479925"/>
            <a:ext cx="4114800" cy="396875"/>
          </a:xfrm>
          <a:prstGeom prst="rect">
            <a:avLst/>
          </a:prstGeom>
          <a:noFill/>
          <a:ln w="12700">
            <a:noFill/>
            <a:miter lim="800000"/>
            <a:headEnd/>
            <a:tailEnd/>
          </a:ln>
        </p:spPr>
        <p:txBody>
          <a:bodyPr>
            <a:spAutoFit/>
          </a:bodyPr>
          <a:lstStyle/>
          <a:p>
            <a:pPr eaLnBrk="0" hangingPunct="0"/>
            <a:r>
              <a:rPr lang="es-CR" sz="2000" b="1">
                <a:latin typeface="Arial" pitchFamily="34" charset="0"/>
              </a:rPr>
              <a:t>Hitos menores:  “Releases” </a:t>
            </a:r>
          </a:p>
        </p:txBody>
      </p:sp>
      <p:sp>
        <p:nvSpPr>
          <p:cNvPr id="63494" name="Line 39"/>
          <p:cNvSpPr>
            <a:spLocks noChangeShapeType="1"/>
          </p:cNvSpPr>
          <p:nvPr/>
        </p:nvSpPr>
        <p:spPr bwMode="auto">
          <a:xfrm flipH="1" flipV="1">
            <a:off x="4662488" y="3133725"/>
            <a:ext cx="0" cy="1284288"/>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495" name="Line 40"/>
          <p:cNvSpPr>
            <a:spLocks noChangeShapeType="1"/>
          </p:cNvSpPr>
          <p:nvPr/>
        </p:nvSpPr>
        <p:spPr bwMode="auto">
          <a:xfrm flipH="1" flipV="1">
            <a:off x="3759200" y="3135313"/>
            <a:ext cx="444500" cy="1282700"/>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496" name="Line 41"/>
          <p:cNvSpPr>
            <a:spLocks noChangeShapeType="1"/>
          </p:cNvSpPr>
          <p:nvPr/>
        </p:nvSpPr>
        <p:spPr bwMode="auto">
          <a:xfrm flipH="1" flipV="1">
            <a:off x="2847975" y="3151188"/>
            <a:ext cx="822325" cy="1266825"/>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497" name="Line 42"/>
          <p:cNvSpPr>
            <a:spLocks noChangeShapeType="1"/>
          </p:cNvSpPr>
          <p:nvPr/>
        </p:nvSpPr>
        <p:spPr bwMode="auto">
          <a:xfrm flipH="1" flipV="1">
            <a:off x="1917700" y="3148013"/>
            <a:ext cx="1117600" cy="1270000"/>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498" name="Line 43"/>
          <p:cNvSpPr>
            <a:spLocks noChangeShapeType="1"/>
          </p:cNvSpPr>
          <p:nvPr/>
        </p:nvSpPr>
        <p:spPr bwMode="auto">
          <a:xfrm flipV="1">
            <a:off x="5067300" y="3143250"/>
            <a:ext cx="501650" cy="1274763"/>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499" name="Line 44"/>
          <p:cNvSpPr>
            <a:spLocks noChangeShapeType="1"/>
          </p:cNvSpPr>
          <p:nvPr/>
        </p:nvSpPr>
        <p:spPr bwMode="auto">
          <a:xfrm flipV="1">
            <a:off x="5499100" y="3146425"/>
            <a:ext cx="976313" cy="1271588"/>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500" name="Line 45"/>
          <p:cNvSpPr>
            <a:spLocks noChangeShapeType="1"/>
          </p:cNvSpPr>
          <p:nvPr/>
        </p:nvSpPr>
        <p:spPr bwMode="auto">
          <a:xfrm flipV="1">
            <a:off x="5930900" y="3148013"/>
            <a:ext cx="1447800" cy="1270000"/>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63501" name="Line 46"/>
          <p:cNvSpPr>
            <a:spLocks noChangeShapeType="1"/>
          </p:cNvSpPr>
          <p:nvPr/>
        </p:nvSpPr>
        <p:spPr bwMode="auto">
          <a:xfrm flipV="1">
            <a:off x="6223000" y="3148013"/>
            <a:ext cx="2070100" cy="1270000"/>
          </a:xfrm>
          <a:prstGeom prst="line">
            <a:avLst/>
          </a:prstGeom>
          <a:noFill/>
          <a:ln w="12700">
            <a:solidFill>
              <a:schemeClr val="tx1"/>
            </a:solidFill>
            <a:round/>
            <a:headEnd type="none" w="sm" len="sm"/>
            <a:tailEnd type="triangle" w="lg" len="lg"/>
          </a:ln>
        </p:spPr>
        <p:txBody>
          <a:bodyPr wrap="none" anchor="ctr"/>
          <a:lstStyle/>
          <a:p>
            <a:endParaRPr lang="en-US"/>
          </a:p>
        </p:txBody>
      </p:sp>
      <p:sp>
        <p:nvSpPr>
          <p:cNvPr id="47" name="46 Marcador de número de diapositiva"/>
          <p:cNvSpPr>
            <a:spLocks noGrp="1"/>
          </p:cNvSpPr>
          <p:nvPr>
            <p:ph type="sldNum" sz="quarter" idx="12"/>
          </p:nvPr>
        </p:nvSpPr>
        <p:spPr/>
        <p:txBody>
          <a:bodyPr/>
          <a:lstStyle/>
          <a:p>
            <a:pPr>
              <a:defRPr/>
            </a:pPr>
            <a:fld id="{4D458DC8-242F-488C-BAA7-F4637D0B651A}" type="slidenum">
              <a:rPr lang="es-CR" smtClean="0"/>
              <a:pPr>
                <a:defRPr/>
              </a:pPr>
              <a:t>37</a:t>
            </a:fld>
            <a:endParaRPr lang="es-C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pPr eaLnBrk="1" hangingPunct="1"/>
            <a:r>
              <a:rPr lang="es-CR" sz="4000" smtClean="0"/>
              <a:t>Flujos de trabajo producen modelos</a:t>
            </a:r>
          </a:p>
        </p:txBody>
      </p:sp>
      <p:grpSp>
        <p:nvGrpSpPr>
          <p:cNvPr id="5128" name="Group 3"/>
          <p:cNvGrpSpPr>
            <a:grpSpLocks/>
          </p:cNvGrpSpPr>
          <p:nvPr/>
        </p:nvGrpSpPr>
        <p:grpSpPr bwMode="auto">
          <a:xfrm>
            <a:off x="457200" y="1412875"/>
            <a:ext cx="7708900" cy="4587875"/>
            <a:chOff x="616" y="592"/>
            <a:chExt cx="4856" cy="3430"/>
          </a:xfrm>
        </p:grpSpPr>
        <p:sp>
          <p:nvSpPr>
            <p:cNvPr id="230404" name="Rectangle 4"/>
            <p:cNvSpPr>
              <a:spLocks noChangeArrowheads="1"/>
            </p:cNvSpPr>
            <p:nvPr/>
          </p:nvSpPr>
          <p:spPr bwMode="auto">
            <a:xfrm>
              <a:off x="636" y="1957"/>
              <a:ext cx="1092" cy="404"/>
            </a:xfrm>
            <a:prstGeom prst="rect">
              <a:avLst/>
            </a:prstGeom>
            <a:solidFill>
              <a:schemeClr val="accent1"/>
            </a:solidFill>
            <a:ln w="9525">
              <a:noFill/>
              <a:miter lim="800000"/>
              <a:headEnd/>
              <a:tailEnd/>
            </a:ln>
            <a:effectLst/>
          </p:spPr>
          <p:txBody>
            <a:bodyPr lIns="92075" tIns="46038" rIns="92075" bIns="46038">
              <a:spAutoFit/>
            </a:bodyPr>
            <a:lstStyle/>
            <a:p>
              <a:pPr algn="ctr" eaLnBrk="0" hangingPunct="0">
                <a:defRPr/>
              </a:pPr>
              <a:r>
                <a:rPr lang="en-US" sz="1800">
                  <a:effectLst>
                    <a:outerShdw blurRad="38100" dist="38100" dir="2700000" algn="tl">
                      <a:srgbClr val="FFFFFF"/>
                    </a:outerShdw>
                  </a:effectLst>
                  <a:latin typeface="Arial" charset="0"/>
                  <a:cs typeface="+mn-cs"/>
                </a:rPr>
                <a:t>Analysis &amp; Design</a:t>
              </a:r>
            </a:p>
          </p:txBody>
        </p:sp>
        <p:sp>
          <p:nvSpPr>
            <p:cNvPr id="5131" name="Rectangle 5"/>
            <p:cNvSpPr>
              <a:spLocks noChangeArrowheads="1"/>
            </p:cNvSpPr>
            <p:nvPr/>
          </p:nvSpPr>
          <p:spPr bwMode="auto">
            <a:xfrm>
              <a:off x="3168" y="2320"/>
              <a:ext cx="542" cy="320"/>
            </a:xfrm>
            <a:prstGeom prst="rect">
              <a:avLst/>
            </a:prstGeom>
            <a:noFill/>
            <a:ln w="9525">
              <a:noFill/>
              <a:miter lim="800000"/>
              <a:headEnd/>
              <a:tailEnd/>
            </a:ln>
          </p:spPr>
          <p:txBody>
            <a:bodyPr wrap="none" lIns="92075" tIns="46038" rIns="92075" bIns="46038">
              <a:spAutoFit/>
            </a:bodyPr>
            <a:lstStyle/>
            <a:p>
              <a:pPr algn="ctr" eaLnBrk="0" hangingPunct="0">
                <a:lnSpc>
                  <a:spcPct val="85000"/>
                </a:lnSpc>
              </a:pPr>
              <a:r>
                <a:rPr lang="en-US" sz="1600" b="1">
                  <a:latin typeface="Arial" pitchFamily="34" charset="0"/>
                </a:rPr>
                <a:t>Design</a:t>
              </a:r>
              <a:br>
                <a:rPr lang="en-US" sz="1600" b="1">
                  <a:latin typeface="Arial" pitchFamily="34" charset="0"/>
                </a:rPr>
              </a:br>
              <a:r>
                <a:rPr lang="en-US" sz="1600" b="1">
                  <a:latin typeface="Arial" pitchFamily="34" charset="0"/>
                </a:rPr>
                <a:t>Model</a:t>
              </a:r>
            </a:p>
          </p:txBody>
        </p:sp>
        <p:sp>
          <p:nvSpPr>
            <p:cNvPr id="5132" name="Rectangle 6"/>
            <p:cNvSpPr>
              <a:spLocks noChangeArrowheads="1"/>
            </p:cNvSpPr>
            <p:nvPr/>
          </p:nvSpPr>
          <p:spPr bwMode="auto">
            <a:xfrm>
              <a:off x="3691" y="3050"/>
              <a:ext cx="1063" cy="320"/>
            </a:xfrm>
            <a:prstGeom prst="rect">
              <a:avLst/>
            </a:prstGeom>
            <a:noFill/>
            <a:ln w="9525">
              <a:noFill/>
              <a:miter lim="800000"/>
              <a:headEnd/>
              <a:tailEnd/>
            </a:ln>
          </p:spPr>
          <p:txBody>
            <a:bodyPr wrap="none" lIns="92075" tIns="46038" rIns="92075" bIns="46038">
              <a:spAutoFit/>
            </a:bodyPr>
            <a:lstStyle/>
            <a:p>
              <a:pPr algn="ctr" eaLnBrk="0" hangingPunct="0">
                <a:lnSpc>
                  <a:spcPct val="85000"/>
                </a:lnSpc>
              </a:pPr>
              <a:r>
                <a:rPr lang="en-US" sz="1600" b="1">
                  <a:latin typeface="Arial" pitchFamily="34" charset="0"/>
                </a:rPr>
                <a:t>Implementation</a:t>
              </a:r>
              <a:br>
                <a:rPr lang="en-US" sz="1600" b="1">
                  <a:latin typeface="Arial" pitchFamily="34" charset="0"/>
                </a:rPr>
              </a:br>
              <a:r>
                <a:rPr lang="en-US" sz="1600" b="1">
                  <a:latin typeface="Arial" pitchFamily="34" charset="0"/>
                </a:rPr>
                <a:t>Model</a:t>
              </a:r>
            </a:p>
          </p:txBody>
        </p:sp>
        <p:sp>
          <p:nvSpPr>
            <p:cNvPr id="5133" name="Rectangle 7"/>
            <p:cNvSpPr>
              <a:spLocks noChangeArrowheads="1"/>
            </p:cNvSpPr>
            <p:nvPr/>
          </p:nvSpPr>
          <p:spPr bwMode="auto">
            <a:xfrm>
              <a:off x="4828" y="3702"/>
              <a:ext cx="486" cy="320"/>
            </a:xfrm>
            <a:prstGeom prst="rect">
              <a:avLst/>
            </a:prstGeom>
            <a:noFill/>
            <a:ln w="9525">
              <a:noFill/>
              <a:miter lim="800000"/>
              <a:headEnd/>
              <a:tailEnd/>
            </a:ln>
          </p:spPr>
          <p:txBody>
            <a:bodyPr wrap="none" lIns="92075" tIns="46038" rIns="92075" bIns="46038">
              <a:spAutoFit/>
            </a:bodyPr>
            <a:lstStyle/>
            <a:p>
              <a:pPr algn="ctr" eaLnBrk="0" hangingPunct="0">
                <a:lnSpc>
                  <a:spcPct val="85000"/>
                </a:lnSpc>
              </a:pPr>
              <a:r>
                <a:rPr lang="en-US" sz="1600" b="1">
                  <a:latin typeface="Arial" pitchFamily="34" charset="0"/>
                </a:rPr>
                <a:t>Test</a:t>
              </a:r>
              <a:br>
                <a:rPr lang="en-US" sz="1600" b="1">
                  <a:latin typeface="Arial" pitchFamily="34" charset="0"/>
                </a:rPr>
              </a:br>
              <a:r>
                <a:rPr lang="en-US" sz="1600" b="1">
                  <a:latin typeface="Arial" pitchFamily="34" charset="0"/>
                </a:rPr>
                <a:t>Model</a:t>
              </a:r>
            </a:p>
          </p:txBody>
        </p:sp>
        <p:sp>
          <p:nvSpPr>
            <p:cNvPr id="5134" name="Rectangle 8"/>
            <p:cNvSpPr>
              <a:spLocks noChangeArrowheads="1"/>
            </p:cNvSpPr>
            <p:nvPr/>
          </p:nvSpPr>
          <p:spPr bwMode="auto">
            <a:xfrm>
              <a:off x="3250" y="1515"/>
              <a:ext cx="676" cy="154"/>
            </a:xfrm>
            <a:prstGeom prst="rect">
              <a:avLst/>
            </a:prstGeom>
            <a:solidFill>
              <a:schemeClr val="accent1"/>
            </a:solidFill>
            <a:ln w="9525">
              <a:noFill/>
              <a:miter lim="800000"/>
              <a:headEnd/>
              <a:tailEnd/>
            </a:ln>
          </p:spPr>
          <p:txBody>
            <a:bodyPr wrap="none" lIns="46038" tIns="0" rIns="46038" bIns="0">
              <a:spAutoFit/>
            </a:bodyPr>
            <a:lstStyle/>
            <a:p>
              <a:pPr eaLnBrk="0" hangingPunct="0"/>
              <a:r>
                <a:rPr lang="en-US" sz="1600" i="1">
                  <a:latin typeface="Arial" pitchFamily="34" charset="0"/>
                </a:rPr>
                <a:t>realized by</a:t>
              </a:r>
            </a:p>
          </p:txBody>
        </p:sp>
        <p:sp>
          <p:nvSpPr>
            <p:cNvPr id="5135" name="Rectangle 9"/>
            <p:cNvSpPr>
              <a:spLocks noChangeArrowheads="1"/>
            </p:cNvSpPr>
            <p:nvPr/>
          </p:nvSpPr>
          <p:spPr bwMode="auto">
            <a:xfrm>
              <a:off x="4094" y="2112"/>
              <a:ext cx="961" cy="154"/>
            </a:xfrm>
            <a:prstGeom prst="rect">
              <a:avLst/>
            </a:prstGeom>
            <a:solidFill>
              <a:schemeClr val="accent1"/>
            </a:solidFill>
            <a:ln w="9525">
              <a:noFill/>
              <a:miter lim="800000"/>
              <a:headEnd/>
              <a:tailEnd/>
            </a:ln>
          </p:spPr>
          <p:txBody>
            <a:bodyPr wrap="none" lIns="46038" tIns="0" rIns="46038" bIns="0">
              <a:spAutoFit/>
            </a:bodyPr>
            <a:lstStyle/>
            <a:p>
              <a:pPr eaLnBrk="0" hangingPunct="0"/>
              <a:r>
                <a:rPr lang="en-US" sz="1600" i="1">
                  <a:latin typeface="Arial" pitchFamily="34" charset="0"/>
                </a:rPr>
                <a:t>implemented by</a:t>
              </a:r>
            </a:p>
          </p:txBody>
        </p:sp>
        <p:sp>
          <p:nvSpPr>
            <p:cNvPr id="5136" name="Rectangle 10"/>
            <p:cNvSpPr>
              <a:spLocks noChangeArrowheads="1"/>
            </p:cNvSpPr>
            <p:nvPr/>
          </p:nvSpPr>
          <p:spPr bwMode="auto">
            <a:xfrm>
              <a:off x="4762" y="2688"/>
              <a:ext cx="641" cy="154"/>
            </a:xfrm>
            <a:prstGeom prst="rect">
              <a:avLst/>
            </a:prstGeom>
            <a:solidFill>
              <a:schemeClr val="accent1"/>
            </a:solidFill>
            <a:ln w="9525">
              <a:noFill/>
              <a:miter lim="800000"/>
              <a:headEnd/>
              <a:tailEnd/>
            </a:ln>
          </p:spPr>
          <p:txBody>
            <a:bodyPr wrap="none" lIns="46038" tIns="0" rIns="46038" bIns="0">
              <a:spAutoFit/>
            </a:bodyPr>
            <a:lstStyle/>
            <a:p>
              <a:pPr eaLnBrk="0" hangingPunct="0"/>
              <a:r>
                <a:rPr lang="en-US" sz="1600" i="1">
                  <a:latin typeface="Arial" pitchFamily="34" charset="0"/>
                </a:rPr>
                <a:t>verified by</a:t>
              </a:r>
            </a:p>
          </p:txBody>
        </p:sp>
        <p:grpSp>
          <p:nvGrpSpPr>
            <p:cNvPr id="5137" name="Group 11"/>
            <p:cNvGrpSpPr>
              <a:grpSpLocks/>
            </p:cNvGrpSpPr>
            <p:nvPr/>
          </p:nvGrpSpPr>
          <p:grpSpPr bwMode="auto">
            <a:xfrm>
              <a:off x="624" y="1309"/>
              <a:ext cx="1104" cy="432"/>
              <a:chOff x="581" y="1237"/>
              <a:chExt cx="1104" cy="432"/>
            </a:xfrm>
          </p:grpSpPr>
          <p:sp>
            <p:nvSpPr>
              <p:cNvPr id="5155" name="Rectangle 12"/>
              <p:cNvSpPr>
                <a:spLocks noChangeArrowheads="1"/>
              </p:cNvSpPr>
              <p:nvPr/>
            </p:nvSpPr>
            <p:spPr bwMode="auto">
              <a:xfrm>
                <a:off x="581" y="1237"/>
                <a:ext cx="1104" cy="432"/>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230413" name="Rectangle 13"/>
              <p:cNvSpPr>
                <a:spLocks noChangeArrowheads="1"/>
              </p:cNvSpPr>
              <p:nvPr/>
            </p:nvSpPr>
            <p:spPr bwMode="auto">
              <a:xfrm>
                <a:off x="627" y="1337"/>
                <a:ext cx="1012" cy="231"/>
              </a:xfrm>
              <a:prstGeom prst="rect">
                <a:avLst/>
              </a:prstGeom>
              <a:solidFill>
                <a:schemeClr val="accent1"/>
              </a:solidFill>
              <a:ln w="9525">
                <a:noFill/>
                <a:miter lim="800000"/>
                <a:headEnd/>
                <a:tailEnd/>
              </a:ln>
              <a:effectLst/>
            </p:spPr>
            <p:txBody>
              <a:bodyPr wrap="none" lIns="92075" tIns="46038" rIns="92075" bIns="46038">
                <a:spAutoFit/>
              </a:bodyPr>
              <a:lstStyle/>
              <a:p>
                <a:pPr algn="ctr" eaLnBrk="0" hangingPunct="0">
                  <a:defRPr/>
                </a:pPr>
                <a:r>
                  <a:rPr lang="en-US" sz="1800">
                    <a:effectLst>
                      <a:outerShdw blurRad="38100" dist="38100" dir="2700000" algn="tl">
                        <a:srgbClr val="FFFFFF"/>
                      </a:outerShdw>
                    </a:effectLst>
                    <a:latin typeface="Arial" charset="0"/>
                    <a:cs typeface="+mn-cs"/>
                  </a:rPr>
                  <a:t>Requirements</a:t>
                </a:r>
              </a:p>
            </p:txBody>
          </p:sp>
        </p:grpSp>
        <p:sp>
          <p:nvSpPr>
            <p:cNvPr id="5138" name="Line 14"/>
            <p:cNvSpPr>
              <a:spLocks noChangeShapeType="1"/>
            </p:cNvSpPr>
            <p:nvPr/>
          </p:nvSpPr>
          <p:spPr bwMode="auto">
            <a:xfrm>
              <a:off x="1776" y="1536"/>
              <a:ext cx="582" cy="0"/>
            </a:xfrm>
            <a:prstGeom prst="line">
              <a:avLst/>
            </a:prstGeom>
            <a:noFill/>
            <a:ln w="19050">
              <a:solidFill>
                <a:schemeClr val="tx1"/>
              </a:solidFill>
              <a:prstDash val="dash"/>
              <a:round/>
              <a:headEnd type="none" w="sm" len="sm"/>
              <a:tailEnd type="none" w="sm" len="sm"/>
            </a:ln>
          </p:spPr>
          <p:txBody>
            <a:bodyPr wrap="none" anchor="ctr"/>
            <a:lstStyle/>
            <a:p>
              <a:endParaRPr lang="en-US"/>
            </a:p>
          </p:txBody>
        </p:sp>
        <p:sp>
          <p:nvSpPr>
            <p:cNvPr id="5139" name="Line 15"/>
            <p:cNvSpPr>
              <a:spLocks noChangeShapeType="1"/>
            </p:cNvSpPr>
            <p:nvPr/>
          </p:nvSpPr>
          <p:spPr bwMode="auto">
            <a:xfrm>
              <a:off x="1696" y="2125"/>
              <a:ext cx="1394" cy="0"/>
            </a:xfrm>
            <a:prstGeom prst="line">
              <a:avLst/>
            </a:prstGeom>
            <a:noFill/>
            <a:ln w="19050">
              <a:solidFill>
                <a:schemeClr val="tx1"/>
              </a:solidFill>
              <a:prstDash val="dash"/>
              <a:round/>
              <a:headEnd type="none" w="sm" len="sm"/>
              <a:tailEnd type="none" w="sm" len="sm"/>
            </a:ln>
          </p:spPr>
          <p:txBody>
            <a:bodyPr wrap="none" anchor="ctr"/>
            <a:lstStyle/>
            <a:p>
              <a:endParaRPr lang="en-US"/>
            </a:p>
          </p:txBody>
        </p:sp>
        <p:sp>
          <p:nvSpPr>
            <p:cNvPr id="5140" name="Line 16"/>
            <p:cNvSpPr>
              <a:spLocks noChangeShapeType="1"/>
            </p:cNvSpPr>
            <p:nvPr/>
          </p:nvSpPr>
          <p:spPr bwMode="auto">
            <a:xfrm>
              <a:off x="1672" y="2797"/>
              <a:ext cx="2183" cy="0"/>
            </a:xfrm>
            <a:prstGeom prst="line">
              <a:avLst/>
            </a:prstGeom>
            <a:noFill/>
            <a:ln w="19050">
              <a:solidFill>
                <a:schemeClr val="tx1"/>
              </a:solidFill>
              <a:prstDash val="dash"/>
              <a:round/>
              <a:headEnd type="none" w="sm" len="sm"/>
              <a:tailEnd type="none" w="sm" len="sm"/>
            </a:ln>
          </p:spPr>
          <p:txBody>
            <a:bodyPr wrap="none" anchor="ctr"/>
            <a:lstStyle/>
            <a:p>
              <a:endParaRPr lang="en-US"/>
            </a:p>
          </p:txBody>
        </p:sp>
        <p:sp>
          <p:nvSpPr>
            <p:cNvPr id="5141" name="Line 17"/>
            <p:cNvSpPr>
              <a:spLocks noChangeShapeType="1"/>
            </p:cNvSpPr>
            <p:nvPr/>
          </p:nvSpPr>
          <p:spPr bwMode="auto">
            <a:xfrm>
              <a:off x="1672" y="3481"/>
              <a:ext cx="3083" cy="0"/>
            </a:xfrm>
            <a:prstGeom prst="line">
              <a:avLst/>
            </a:prstGeom>
            <a:noFill/>
            <a:ln w="19050">
              <a:solidFill>
                <a:schemeClr val="tx1"/>
              </a:solidFill>
              <a:prstDash val="dash"/>
              <a:round/>
              <a:headEnd type="none" w="sm" len="sm"/>
              <a:tailEnd type="none" w="sm" len="sm"/>
            </a:ln>
          </p:spPr>
          <p:txBody>
            <a:bodyPr wrap="none" anchor="ctr"/>
            <a:lstStyle/>
            <a:p>
              <a:endParaRPr lang="en-US"/>
            </a:p>
          </p:txBody>
        </p:sp>
        <p:grpSp>
          <p:nvGrpSpPr>
            <p:cNvPr id="5142" name="Group 18"/>
            <p:cNvGrpSpPr>
              <a:grpSpLocks/>
            </p:cNvGrpSpPr>
            <p:nvPr/>
          </p:nvGrpSpPr>
          <p:grpSpPr bwMode="auto">
            <a:xfrm>
              <a:off x="624" y="2581"/>
              <a:ext cx="1104" cy="432"/>
              <a:chOff x="581" y="2389"/>
              <a:chExt cx="1104" cy="432"/>
            </a:xfrm>
          </p:grpSpPr>
          <p:sp>
            <p:nvSpPr>
              <p:cNvPr id="5153" name="Rectangle 19"/>
              <p:cNvSpPr>
                <a:spLocks noChangeArrowheads="1"/>
              </p:cNvSpPr>
              <p:nvPr/>
            </p:nvSpPr>
            <p:spPr bwMode="auto">
              <a:xfrm>
                <a:off x="581" y="2389"/>
                <a:ext cx="1104" cy="432"/>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230420" name="Rectangle 20"/>
              <p:cNvSpPr>
                <a:spLocks noChangeArrowheads="1"/>
              </p:cNvSpPr>
              <p:nvPr/>
            </p:nvSpPr>
            <p:spPr bwMode="auto">
              <a:xfrm>
                <a:off x="583" y="2490"/>
                <a:ext cx="1100" cy="231"/>
              </a:xfrm>
              <a:prstGeom prst="rect">
                <a:avLst/>
              </a:prstGeom>
              <a:solidFill>
                <a:schemeClr val="accent1"/>
              </a:solidFill>
              <a:ln w="9525">
                <a:noFill/>
                <a:miter lim="800000"/>
                <a:headEnd/>
                <a:tailEnd/>
              </a:ln>
              <a:effectLst/>
            </p:spPr>
            <p:txBody>
              <a:bodyPr wrap="none" lIns="92075" tIns="46038" rIns="92075" bIns="46038">
                <a:spAutoFit/>
              </a:bodyPr>
              <a:lstStyle/>
              <a:p>
                <a:pPr algn="ctr" eaLnBrk="0" hangingPunct="0">
                  <a:defRPr/>
                </a:pPr>
                <a:r>
                  <a:rPr lang="en-US" sz="1800">
                    <a:effectLst>
                      <a:outerShdw blurRad="38100" dist="38100" dir="2700000" algn="tl">
                        <a:srgbClr val="FFFFFF"/>
                      </a:outerShdw>
                    </a:effectLst>
                    <a:latin typeface="Arial" charset="0"/>
                    <a:cs typeface="+mn-cs"/>
                  </a:rPr>
                  <a:t>Implementation</a:t>
                </a:r>
              </a:p>
            </p:txBody>
          </p:sp>
        </p:grpSp>
        <p:grpSp>
          <p:nvGrpSpPr>
            <p:cNvPr id="5143" name="Group 21"/>
            <p:cNvGrpSpPr>
              <a:grpSpLocks/>
            </p:cNvGrpSpPr>
            <p:nvPr/>
          </p:nvGrpSpPr>
          <p:grpSpPr bwMode="auto">
            <a:xfrm>
              <a:off x="624" y="3265"/>
              <a:ext cx="1104" cy="432"/>
              <a:chOff x="581" y="2965"/>
              <a:chExt cx="1104" cy="432"/>
            </a:xfrm>
          </p:grpSpPr>
          <p:sp>
            <p:nvSpPr>
              <p:cNvPr id="5151" name="Rectangle 22"/>
              <p:cNvSpPr>
                <a:spLocks noChangeArrowheads="1"/>
              </p:cNvSpPr>
              <p:nvPr/>
            </p:nvSpPr>
            <p:spPr bwMode="auto">
              <a:xfrm>
                <a:off x="581" y="2965"/>
                <a:ext cx="1104" cy="432"/>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230423" name="Rectangle 23"/>
              <p:cNvSpPr>
                <a:spLocks noChangeArrowheads="1"/>
              </p:cNvSpPr>
              <p:nvPr/>
            </p:nvSpPr>
            <p:spPr bwMode="auto">
              <a:xfrm>
                <a:off x="936" y="3066"/>
                <a:ext cx="396" cy="231"/>
              </a:xfrm>
              <a:prstGeom prst="rect">
                <a:avLst/>
              </a:prstGeom>
              <a:solidFill>
                <a:schemeClr val="accent1"/>
              </a:solidFill>
              <a:ln w="9525">
                <a:noFill/>
                <a:miter lim="800000"/>
                <a:headEnd/>
                <a:tailEnd/>
              </a:ln>
              <a:effectLst/>
            </p:spPr>
            <p:txBody>
              <a:bodyPr wrap="none" lIns="92075" tIns="46038" rIns="92075" bIns="46038">
                <a:spAutoFit/>
              </a:bodyPr>
              <a:lstStyle/>
              <a:p>
                <a:pPr algn="ctr" eaLnBrk="0" hangingPunct="0">
                  <a:defRPr/>
                </a:pPr>
                <a:r>
                  <a:rPr lang="en-US" sz="1800">
                    <a:effectLst>
                      <a:outerShdw blurRad="38100" dist="38100" dir="2700000" algn="tl">
                        <a:srgbClr val="FFFFFF"/>
                      </a:outerShdw>
                    </a:effectLst>
                    <a:latin typeface="Arial" charset="0"/>
                    <a:cs typeface="+mn-cs"/>
                  </a:rPr>
                  <a:t>Test</a:t>
                </a:r>
              </a:p>
            </p:txBody>
          </p:sp>
        </p:grpSp>
        <p:sp>
          <p:nvSpPr>
            <p:cNvPr id="5144" name="Rectangle 24"/>
            <p:cNvSpPr>
              <a:spLocks noChangeArrowheads="1"/>
            </p:cNvSpPr>
            <p:nvPr/>
          </p:nvSpPr>
          <p:spPr bwMode="auto">
            <a:xfrm>
              <a:off x="2275" y="1718"/>
              <a:ext cx="698" cy="320"/>
            </a:xfrm>
            <a:prstGeom prst="rect">
              <a:avLst/>
            </a:prstGeom>
            <a:noFill/>
            <a:ln w="9525">
              <a:noFill/>
              <a:miter lim="800000"/>
              <a:headEnd/>
              <a:tailEnd/>
            </a:ln>
          </p:spPr>
          <p:txBody>
            <a:bodyPr wrap="none" lIns="92075" tIns="46038" rIns="92075" bIns="46038">
              <a:spAutoFit/>
            </a:bodyPr>
            <a:lstStyle/>
            <a:p>
              <a:pPr algn="ctr" eaLnBrk="0" hangingPunct="0">
                <a:lnSpc>
                  <a:spcPct val="85000"/>
                </a:lnSpc>
              </a:pPr>
              <a:r>
                <a:rPr lang="en-US" sz="1600" b="1">
                  <a:latin typeface="Arial" pitchFamily="34" charset="0"/>
                </a:rPr>
                <a:t>Use-Case</a:t>
              </a:r>
              <a:br>
                <a:rPr lang="en-US" sz="1600" b="1">
                  <a:latin typeface="Arial" pitchFamily="34" charset="0"/>
                </a:rPr>
              </a:br>
              <a:r>
                <a:rPr lang="en-US" sz="1600" b="1">
                  <a:latin typeface="Arial" pitchFamily="34" charset="0"/>
                </a:rPr>
                <a:t>Model</a:t>
              </a:r>
            </a:p>
          </p:txBody>
        </p:sp>
        <p:graphicFrame>
          <p:nvGraphicFramePr>
            <p:cNvPr id="5122" name="Object 2"/>
            <p:cNvGraphicFramePr>
              <a:graphicFrameLocks noChangeAspect="1"/>
            </p:cNvGraphicFramePr>
            <p:nvPr/>
          </p:nvGraphicFramePr>
          <p:xfrm>
            <a:off x="2284" y="1308"/>
            <a:ext cx="740" cy="380"/>
          </p:xfrm>
          <a:graphic>
            <a:graphicData uri="http://schemas.openxmlformats.org/presentationml/2006/ole">
              <mc:AlternateContent xmlns:mc="http://schemas.openxmlformats.org/markup-compatibility/2006">
                <mc:Choice xmlns:v="urn:schemas-microsoft-com:vml" Requires="v">
                  <p:oleObj spid="_x0000_s5157" name="CorelDRAW" r:id="rId4" imgW="859320" imgH="440640" progId="">
                    <p:embed/>
                  </p:oleObj>
                </mc:Choice>
                <mc:Fallback>
                  <p:oleObj name="CorelDRAW" r:id="rId4" imgW="859320" imgH="4406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 y="1308"/>
                          <a:ext cx="740"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3928" y="2525"/>
            <a:ext cx="728" cy="467"/>
          </p:xfrm>
          <a:graphic>
            <a:graphicData uri="http://schemas.openxmlformats.org/presentationml/2006/ole">
              <mc:AlternateContent xmlns:mc="http://schemas.openxmlformats.org/markup-compatibility/2006">
                <mc:Choice xmlns:v="urn:schemas-microsoft-com:vml" Requires="v">
                  <p:oleObj spid="_x0000_s5158" name="CorelDRAW" r:id="rId6" imgW="744120" imgH="478440" progId="">
                    <p:embed/>
                  </p:oleObj>
                </mc:Choice>
                <mc:Fallback>
                  <p:oleObj name="CorelDRAW" r:id="rId6" imgW="744120" imgH="4784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8" y="2525"/>
                          <a:ext cx="728"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4792" y="3217"/>
            <a:ext cx="680" cy="553"/>
          </p:xfrm>
          <a:graphic>
            <a:graphicData uri="http://schemas.openxmlformats.org/presentationml/2006/ole">
              <mc:AlternateContent xmlns:mc="http://schemas.openxmlformats.org/markup-compatibility/2006">
                <mc:Choice xmlns:v="urn:schemas-microsoft-com:vml" Requires="v">
                  <p:oleObj spid="_x0000_s5159" name="CorelDRAW" r:id="rId8" imgW="695520" imgH="565920" progId="">
                    <p:embed/>
                  </p:oleObj>
                </mc:Choice>
                <mc:Fallback>
                  <p:oleObj name="CorelDRAW" r:id="rId8" imgW="695520" imgH="56592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2" y="3217"/>
                          <a:ext cx="680" cy="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5"/>
            <p:cNvGraphicFramePr>
              <a:graphicFrameLocks/>
            </p:cNvGraphicFramePr>
            <p:nvPr/>
          </p:nvGraphicFramePr>
          <p:xfrm>
            <a:off x="3136" y="1872"/>
            <a:ext cx="848" cy="460"/>
          </p:xfrm>
          <a:graphic>
            <a:graphicData uri="http://schemas.openxmlformats.org/presentationml/2006/ole">
              <mc:AlternateContent xmlns:mc="http://schemas.openxmlformats.org/markup-compatibility/2006">
                <mc:Choice xmlns:v="urn:schemas-microsoft-com:vml" Requires="v">
                  <p:oleObj spid="_x0000_s5160" name="CorelDRAW" r:id="rId10" imgW="674640" imgH="483840" progId="">
                    <p:embed/>
                  </p:oleObj>
                </mc:Choice>
                <mc:Fallback>
                  <p:oleObj name="CorelDRAW" r:id="rId10" imgW="674640" imgH="483840" progId="">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6" y="1872"/>
                          <a:ext cx="8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45" name="Group 29"/>
            <p:cNvGrpSpPr>
              <a:grpSpLocks/>
            </p:cNvGrpSpPr>
            <p:nvPr/>
          </p:nvGrpSpPr>
          <p:grpSpPr bwMode="auto">
            <a:xfrm>
              <a:off x="616" y="672"/>
              <a:ext cx="1092" cy="432"/>
              <a:chOff x="581" y="672"/>
              <a:chExt cx="1143" cy="432"/>
            </a:xfrm>
          </p:grpSpPr>
          <p:sp>
            <p:nvSpPr>
              <p:cNvPr id="5149" name="Rectangle 30"/>
              <p:cNvSpPr>
                <a:spLocks noChangeArrowheads="1"/>
              </p:cNvSpPr>
              <p:nvPr/>
            </p:nvSpPr>
            <p:spPr bwMode="auto">
              <a:xfrm>
                <a:off x="581" y="672"/>
                <a:ext cx="1143" cy="432"/>
              </a:xfrm>
              <a:prstGeom prst="rect">
                <a:avLst/>
              </a:prstGeom>
              <a:solidFill>
                <a:schemeClr val="accent1"/>
              </a:solidFill>
              <a:ln w="9525">
                <a:noFill/>
                <a:miter lim="800000"/>
                <a:headEnd/>
                <a:tailEnd/>
              </a:ln>
            </p:spPr>
            <p:txBody>
              <a:bodyPr wrap="none" anchor="ctr"/>
              <a:lstStyle/>
              <a:p>
                <a:pPr eaLnBrk="0" hangingPunct="0"/>
                <a:endParaRPr lang="es-CR"/>
              </a:p>
            </p:txBody>
          </p:sp>
          <p:sp>
            <p:nvSpPr>
              <p:cNvPr id="230431" name="Rectangle 31"/>
              <p:cNvSpPr>
                <a:spLocks noChangeArrowheads="1"/>
              </p:cNvSpPr>
              <p:nvPr/>
            </p:nvSpPr>
            <p:spPr bwMode="auto">
              <a:xfrm>
                <a:off x="786" y="686"/>
                <a:ext cx="733" cy="404"/>
              </a:xfrm>
              <a:prstGeom prst="rect">
                <a:avLst/>
              </a:prstGeom>
              <a:solidFill>
                <a:schemeClr val="accent1"/>
              </a:solidFill>
              <a:ln w="9525">
                <a:noFill/>
                <a:miter lim="800000"/>
                <a:headEnd/>
                <a:tailEnd/>
              </a:ln>
              <a:effectLst/>
            </p:spPr>
            <p:txBody>
              <a:bodyPr wrap="none" lIns="92075" tIns="46038" rIns="92075" bIns="46038">
                <a:spAutoFit/>
              </a:bodyPr>
              <a:lstStyle/>
              <a:p>
                <a:pPr algn="ctr" eaLnBrk="0" hangingPunct="0">
                  <a:defRPr/>
                </a:pPr>
                <a:r>
                  <a:rPr lang="en-US" sz="1800">
                    <a:effectLst>
                      <a:outerShdw blurRad="38100" dist="38100" dir="2700000" algn="tl">
                        <a:srgbClr val="FFFFFF"/>
                      </a:outerShdw>
                    </a:effectLst>
                    <a:latin typeface="Arial" charset="0"/>
                    <a:cs typeface="+mn-cs"/>
                  </a:rPr>
                  <a:t>Business</a:t>
                </a:r>
                <a:br>
                  <a:rPr lang="en-US" sz="1800">
                    <a:effectLst>
                      <a:outerShdw blurRad="38100" dist="38100" dir="2700000" algn="tl">
                        <a:srgbClr val="FFFFFF"/>
                      </a:outerShdw>
                    </a:effectLst>
                    <a:latin typeface="Arial" charset="0"/>
                    <a:cs typeface="+mn-cs"/>
                  </a:rPr>
                </a:br>
                <a:r>
                  <a:rPr lang="en-US" sz="1800">
                    <a:effectLst>
                      <a:outerShdw blurRad="38100" dist="38100" dir="2700000" algn="tl">
                        <a:srgbClr val="FFFFFF"/>
                      </a:outerShdw>
                    </a:effectLst>
                    <a:latin typeface="Arial" charset="0"/>
                    <a:cs typeface="+mn-cs"/>
                  </a:rPr>
                  <a:t>Modeling</a:t>
                </a:r>
              </a:p>
            </p:txBody>
          </p:sp>
        </p:grpSp>
        <p:sp>
          <p:nvSpPr>
            <p:cNvPr id="5146" name="Line 32"/>
            <p:cNvSpPr>
              <a:spLocks noChangeShapeType="1"/>
            </p:cNvSpPr>
            <p:nvPr/>
          </p:nvSpPr>
          <p:spPr bwMode="auto">
            <a:xfrm>
              <a:off x="1680" y="864"/>
              <a:ext cx="393" cy="0"/>
            </a:xfrm>
            <a:prstGeom prst="line">
              <a:avLst/>
            </a:prstGeom>
            <a:noFill/>
            <a:ln w="19050">
              <a:solidFill>
                <a:schemeClr val="tx1"/>
              </a:solidFill>
              <a:prstDash val="dash"/>
              <a:round/>
              <a:headEnd type="none" w="sm" len="sm"/>
              <a:tailEnd type="none" w="sm" len="sm"/>
            </a:ln>
          </p:spPr>
          <p:txBody>
            <a:bodyPr wrap="none" anchor="ctr"/>
            <a:lstStyle/>
            <a:p>
              <a:endParaRPr lang="en-US"/>
            </a:p>
          </p:txBody>
        </p:sp>
        <p:graphicFrame>
          <p:nvGraphicFramePr>
            <p:cNvPr id="5126" name="Object 6"/>
            <p:cNvGraphicFramePr>
              <a:graphicFrameLocks noChangeAspect="1"/>
            </p:cNvGraphicFramePr>
            <p:nvPr/>
          </p:nvGraphicFramePr>
          <p:xfrm>
            <a:off x="1976" y="592"/>
            <a:ext cx="808" cy="415"/>
          </p:xfrm>
          <a:graphic>
            <a:graphicData uri="http://schemas.openxmlformats.org/presentationml/2006/ole">
              <mc:AlternateContent xmlns:mc="http://schemas.openxmlformats.org/markup-compatibility/2006">
                <mc:Choice xmlns:v="urn:schemas-microsoft-com:vml" Requires="v">
                  <p:oleObj spid="_x0000_s5161" name="CorelDRAW" r:id="rId12" imgW="859320" imgH="440640" progId="">
                    <p:embed/>
                  </p:oleObj>
                </mc:Choice>
                <mc:Fallback>
                  <p:oleObj name="CorelDRAW" r:id="rId12" imgW="859320" imgH="44064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 y="592"/>
                          <a:ext cx="80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7" name="Rectangle 34"/>
            <p:cNvSpPr>
              <a:spLocks noChangeArrowheads="1"/>
            </p:cNvSpPr>
            <p:nvPr/>
          </p:nvSpPr>
          <p:spPr bwMode="auto">
            <a:xfrm>
              <a:off x="1790" y="1072"/>
              <a:ext cx="1090" cy="189"/>
            </a:xfrm>
            <a:prstGeom prst="rect">
              <a:avLst/>
            </a:prstGeom>
            <a:noFill/>
            <a:ln w="9525">
              <a:noFill/>
              <a:miter lim="800000"/>
              <a:headEnd/>
              <a:tailEnd/>
            </a:ln>
          </p:spPr>
          <p:txBody>
            <a:bodyPr wrap="none" lIns="92075" tIns="46038" rIns="92075" bIns="46038">
              <a:spAutoFit/>
            </a:bodyPr>
            <a:lstStyle/>
            <a:p>
              <a:pPr algn="ctr" eaLnBrk="0" hangingPunct="0">
                <a:lnSpc>
                  <a:spcPct val="85000"/>
                </a:lnSpc>
              </a:pPr>
              <a:r>
                <a:rPr lang="en-US" sz="1600" b="1">
                  <a:latin typeface="Arial" pitchFamily="34" charset="0"/>
                </a:rPr>
                <a:t>Business Model</a:t>
              </a:r>
            </a:p>
          </p:txBody>
        </p:sp>
        <p:sp>
          <p:nvSpPr>
            <p:cNvPr id="5148" name="Rectangle 35"/>
            <p:cNvSpPr>
              <a:spLocks noChangeArrowheads="1"/>
            </p:cNvSpPr>
            <p:nvPr/>
          </p:nvSpPr>
          <p:spPr bwMode="auto">
            <a:xfrm>
              <a:off x="3040" y="863"/>
              <a:ext cx="798" cy="154"/>
            </a:xfrm>
            <a:prstGeom prst="rect">
              <a:avLst/>
            </a:prstGeom>
            <a:solidFill>
              <a:schemeClr val="accent1"/>
            </a:solidFill>
            <a:ln w="9525">
              <a:noFill/>
              <a:miter lim="800000"/>
              <a:headEnd/>
              <a:tailEnd/>
            </a:ln>
          </p:spPr>
          <p:txBody>
            <a:bodyPr wrap="none" lIns="46038" tIns="0" rIns="46038" bIns="0">
              <a:spAutoFit/>
            </a:bodyPr>
            <a:lstStyle/>
            <a:p>
              <a:pPr eaLnBrk="0" hangingPunct="0"/>
              <a:r>
                <a:rPr lang="en-US" sz="1600" i="1">
                  <a:latin typeface="Arial" pitchFamily="34" charset="0"/>
                </a:rPr>
                <a:t>supported by</a:t>
              </a:r>
            </a:p>
          </p:txBody>
        </p:sp>
      </p:grpSp>
      <p:sp>
        <p:nvSpPr>
          <p:cNvPr id="36" name="35 Marcador de número de diapositiva"/>
          <p:cNvSpPr>
            <a:spLocks noGrp="1"/>
          </p:cNvSpPr>
          <p:nvPr>
            <p:ph type="sldNum" sz="quarter" idx="12"/>
          </p:nvPr>
        </p:nvSpPr>
        <p:spPr/>
        <p:txBody>
          <a:bodyPr/>
          <a:lstStyle/>
          <a:p>
            <a:pPr>
              <a:defRPr/>
            </a:pPr>
            <a:fld id="{D1E4BC20-F93B-416B-9739-9CBB324C8DA0}" type="slidenum">
              <a:rPr lang="es-CR" smtClean="0"/>
              <a:pPr>
                <a:defRPr/>
              </a:pPr>
              <a:t>38</a:t>
            </a:fld>
            <a:endParaRPr lang="es-C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4330824" cy="490066"/>
          </a:xfrm>
        </p:spPr>
        <p:txBody>
          <a:bodyPr/>
          <a:lstStyle/>
          <a:p>
            <a:pPr algn="l"/>
            <a:r>
              <a:rPr lang="es-CR" dirty="0" smtClean="0"/>
              <a:t>Estructura de RUP</a:t>
            </a:r>
            <a:endParaRPr lang="es-CR" dirty="0"/>
          </a:p>
        </p:txBody>
      </p:sp>
      <p:sp>
        <p:nvSpPr>
          <p:cNvPr id="3" name="2 Marcador de número de diapositiva"/>
          <p:cNvSpPr>
            <a:spLocks noGrp="1"/>
          </p:cNvSpPr>
          <p:nvPr>
            <p:ph type="sldNum" sz="quarter" idx="12"/>
          </p:nvPr>
        </p:nvSpPr>
        <p:spPr/>
        <p:txBody>
          <a:bodyPr/>
          <a:lstStyle/>
          <a:p>
            <a:pPr>
              <a:defRPr/>
            </a:pPr>
            <a:fld id="{5B5B27DD-D83B-4F6F-B886-24A17FD6988D}" type="slidenum">
              <a:rPr lang="es-CR" smtClean="0"/>
              <a:pPr>
                <a:defRPr/>
              </a:pPr>
              <a:t>39</a:t>
            </a:fld>
            <a:endParaRPr lang="es-CR"/>
          </a:p>
        </p:txBody>
      </p:sp>
      <p:pic>
        <p:nvPicPr>
          <p:cNvPr id="104450" name="Picture 2" descr="http://upload.wikimedia.org/wikipedia/commons/0/05/Development-iterative.gif"/>
          <p:cNvPicPr>
            <a:picLocks noChangeAspect="1" noChangeArrowheads="1"/>
          </p:cNvPicPr>
          <p:nvPr/>
        </p:nvPicPr>
        <p:blipFill>
          <a:blip r:embed="rId2" cstate="print"/>
          <a:srcRect/>
          <a:stretch>
            <a:fillRect/>
          </a:stretch>
        </p:blipFill>
        <p:spPr bwMode="auto">
          <a:xfrm>
            <a:off x="395536" y="1052736"/>
            <a:ext cx="7719479" cy="496364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 b="1"/>
              <a:t>Fallas en el desarrollo</a:t>
            </a:r>
          </a:p>
        </p:txBody>
      </p:sp>
      <p:sp>
        <p:nvSpPr>
          <p:cNvPr id="25603" name="Rectangle 3"/>
          <p:cNvSpPr>
            <a:spLocks noGrp="1" noChangeArrowheads="1"/>
          </p:cNvSpPr>
          <p:nvPr>
            <p:ph type="body" idx="1"/>
          </p:nvPr>
        </p:nvSpPr>
        <p:spPr/>
        <p:txBody>
          <a:bodyPr/>
          <a:lstStyle/>
          <a:p>
            <a:pPr marL="609600" indent="-609600">
              <a:lnSpc>
                <a:spcPct val="80000"/>
              </a:lnSpc>
            </a:pPr>
            <a:endParaRPr lang="es-ES" sz="1600" dirty="0"/>
          </a:p>
          <a:p>
            <a:pPr marL="609600" indent="-609600">
              <a:lnSpc>
                <a:spcPct val="80000"/>
              </a:lnSpc>
              <a:buFontTx/>
              <a:buNone/>
            </a:pPr>
            <a:r>
              <a:rPr lang="es-ES" sz="3600" dirty="0"/>
              <a:t>Estudio llevado a cabo por </a:t>
            </a:r>
            <a:r>
              <a:rPr lang="es-ES" sz="3600" dirty="0" smtClean="0"/>
              <a:t>IBM: </a:t>
            </a:r>
            <a:endParaRPr lang="es-ES" sz="3600" dirty="0"/>
          </a:p>
          <a:p>
            <a:pPr marL="990600" lvl="1" indent="-533400">
              <a:lnSpc>
                <a:spcPct val="80000"/>
              </a:lnSpc>
            </a:pPr>
            <a:r>
              <a:rPr lang="es-ES" sz="4000" dirty="0"/>
              <a:t>El 55% de los sistemas costaron más de lo previsto. </a:t>
            </a:r>
          </a:p>
          <a:p>
            <a:pPr marL="990600" lvl="1" indent="-533400">
              <a:lnSpc>
                <a:spcPct val="80000"/>
              </a:lnSpc>
            </a:pPr>
            <a:r>
              <a:rPr lang="es-ES" sz="4000" dirty="0"/>
              <a:t>El 68% excedieron el tiempo previsto para su desarrollo. </a:t>
            </a:r>
          </a:p>
          <a:p>
            <a:pPr marL="990600" lvl="1" indent="-533400">
              <a:lnSpc>
                <a:spcPct val="80000"/>
              </a:lnSpc>
            </a:pPr>
            <a:r>
              <a:rPr lang="es-ES" sz="4000" dirty="0"/>
              <a:t>El 88% se tuvo que volver a diseñar por completo.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idx="4294967295"/>
          </p:nvPr>
        </p:nvSpPr>
        <p:spPr/>
        <p:txBody>
          <a:bodyPr/>
          <a:lstStyle/>
          <a:p>
            <a:r>
              <a:rPr lang="es-CR" sz="3800" smtClean="0"/>
              <a:t>El proceso de desarrollo RUP</a:t>
            </a:r>
            <a:endParaRPr lang="en-US" sz="3800" smtClean="0"/>
          </a:p>
        </p:txBody>
      </p:sp>
      <p:pic>
        <p:nvPicPr>
          <p:cNvPr id="155651" name="Picture 3" descr="RUP"/>
          <p:cNvPicPr>
            <a:picLocks noGrp="1" noChangeAspect="1" noChangeArrowheads="1"/>
          </p:cNvPicPr>
          <p:nvPr>
            <p:ph type="body" idx="4294967295"/>
          </p:nvPr>
        </p:nvPicPr>
        <p:blipFill>
          <a:blip r:embed="rId2" cstate="print"/>
          <a:srcRect/>
          <a:stretch>
            <a:fillRect/>
          </a:stretch>
        </p:blipFill>
        <p:spPr>
          <a:xfrm>
            <a:off x="899593" y="1143418"/>
            <a:ext cx="7558608" cy="5562182"/>
          </a:xfr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800" smtClean="0"/>
              <a:t>Panorama RUP</a:t>
            </a:r>
          </a:p>
        </p:txBody>
      </p:sp>
      <p:grpSp>
        <p:nvGrpSpPr>
          <p:cNvPr id="64515" name="Group 3"/>
          <p:cNvGrpSpPr>
            <a:grpSpLocks/>
          </p:cNvGrpSpPr>
          <p:nvPr/>
        </p:nvGrpSpPr>
        <p:grpSpPr bwMode="auto">
          <a:xfrm>
            <a:off x="571500" y="1511300"/>
            <a:ext cx="7908925" cy="4918075"/>
            <a:chOff x="360" y="712"/>
            <a:chExt cx="4982" cy="3274"/>
          </a:xfrm>
        </p:grpSpPr>
        <p:sp>
          <p:nvSpPr>
            <p:cNvPr id="64521" name="Line 4"/>
            <p:cNvSpPr>
              <a:spLocks noChangeShapeType="1"/>
            </p:cNvSpPr>
            <p:nvPr/>
          </p:nvSpPr>
          <p:spPr bwMode="auto">
            <a:xfrm flipH="1" flipV="1">
              <a:off x="3317" y="1150"/>
              <a:ext cx="4" cy="2337"/>
            </a:xfrm>
            <a:prstGeom prst="line">
              <a:avLst/>
            </a:prstGeom>
            <a:noFill/>
            <a:ln w="3175">
              <a:solidFill>
                <a:schemeClr val="tx1"/>
              </a:solidFill>
              <a:prstDash val="dash"/>
              <a:round/>
              <a:headEnd type="none" w="sm" len="sm"/>
              <a:tailEnd type="none" w="med" len="lg"/>
            </a:ln>
          </p:spPr>
          <p:txBody>
            <a:bodyPr anchor="ctr">
              <a:spAutoFit/>
            </a:bodyPr>
            <a:lstStyle/>
            <a:p>
              <a:endParaRPr lang="en-US"/>
            </a:p>
          </p:txBody>
        </p:sp>
        <p:sp>
          <p:nvSpPr>
            <p:cNvPr id="64522" name="Line 5"/>
            <p:cNvSpPr>
              <a:spLocks noChangeShapeType="1"/>
            </p:cNvSpPr>
            <p:nvPr/>
          </p:nvSpPr>
          <p:spPr bwMode="auto">
            <a:xfrm flipH="1" flipV="1">
              <a:off x="3990" y="1151"/>
              <a:ext cx="0" cy="2338"/>
            </a:xfrm>
            <a:prstGeom prst="line">
              <a:avLst/>
            </a:prstGeom>
            <a:noFill/>
            <a:ln w="3175">
              <a:solidFill>
                <a:schemeClr val="tx1"/>
              </a:solidFill>
              <a:prstDash val="dash"/>
              <a:round/>
              <a:headEnd type="none" w="sm" len="sm"/>
              <a:tailEnd type="none" w="med" len="lg"/>
            </a:ln>
          </p:spPr>
          <p:txBody>
            <a:bodyPr anchor="ctr">
              <a:spAutoFit/>
            </a:bodyPr>
            <a:lstStyle/>
            <a:p>
              <a:endParaRPr lang="en-US"/>
            </a:p>
          </p:txBody>
        </p:sp>
        <p:sp>
          <p:nvSpPr>
            <p:cNvPr id="64523" name="Line 6"/>
            <p:cNvSpPr>
              <a:spLocks noChangeShapeType="1"/>
            </p:cNvSpPr>
            <p:nvPr/>
          </p:nvSpPr>
          <p:spPr bwMode="auto">
            <a:xfrm flipH="1" flipV="1">
              <a:off x="4314" y="1148"/>
              <a:ext cx="1" cy="2316"/>
            </a:xfrm>
            <a:prstGeom prst="line">
              <a:avLst/>
            </a:prstGeom>
            <a:noFill/>
            <a:ln w="3175">
              <a:solidFill>
                <a:schemeClr val="tx1"/>
              </a:solidFill>
              <a:prstDash val="dash"/>
              <a:round/>
              <a:headEnd type="none" w="sm" len="sm"/>
              <a:tailEnd type="none" w="med" len="lg"/>
            </a:ln>
          </p:spPr>
          <p:txBody>
            <a:bodyPr anchor="ctr">
              <a:spAutoFit/>
            </a:bodyPr>
            <a:lstStyle/>
            <a:p>
              <a:endParaRPr lang="en-US"/>
            </a:p>
          </p:txBody>
        </p:sp>
        <p:sp>
          <p:nvSpPr>
            <p:cNvPr id="64524" name="Line 7"/>
            <p:cNvSpPr>
              <a:spLocks noChangeShapeType="1"/>
            </p:cNvSpPr>
            <p:nvPr/>
          </p:nvSpPr>
          <p:spPr bwMode="auto">
            <a:xfrm flipH="1" flipV="1">
              <a:off x="4982" y="1151"/>
              <a:ext cx="0" cy="2330"/>
            </a:xfrm>
            <a:prstGeom prst="line">
              <a:avLst/>
            </a:prstGeom>
            <a:noFill/>
            <a:ln w="3175">
              <a:solidFill>
                <a:schemeClr val="tx1"/>
              </a:solidFill>
              <a:prstDash val="dash"/>
              <a:round/>
              <a:headEnd type="none" w="sm" len="sm"/>
              <a:tailEnd type="none" w="med" len="lg"/>
            </a:ln>
          </p:spPr>
          <p:txBody>
            <a:bodyPr anchor="ctr">
              <a:spAutoFit/>
            </a:bodyPr>
            <a:lstStyle/>
            <a:p>
              <a:endParaRPr lang="en-US"/>
            </a:p>
          </p:txBody>
        </p:sp>
        <p:sp>
          <p:nvSpPr>
            <p:cNvPr id="64525" name="Line 8"/>
            <p:cNvSpPr>
              <a:spLocks noChangeShapeType="1"/>
            </p:cNvSpPr>
            <p:nvPr/>
          </p:nvSpPr>
          <p:spPr bwMode="auto">
            <a:xfrm flipH="1" flipV="1">
              <a:off x="3010" y="1147"/>
              <a:ext cx="2" cy="2349"/>
            </a:xfrm>
            <a:prstGeom prst="line">
              <a:avLst/>
            </a:prstGeom>
            <a:noFill/>
            <a:ln w="25400">
              <a:solidFill>
                <a:schemeClr val="tx1"/>
              </a:solidFill>
              <a:prstDash val="sysDot"/>
              <a:round/>
              <a:headEnd type="none" w="sm" len="sm"/>
              <a:tailEnd type="none" w="med" len="lg"/>
            </a:ln>
          </p:spPr>
          <p:txBody>
            <a:bodyPr anchor="ctr">
              <a:spAutoFit/>
            </a:bodyPr>
            <a:lstStyle/>
            <a:p>
              <a:endParaRPr lang="en-US"/>
            </a:p>
          </p:txBody>
        </p:sp>
        <p:sp>
          <p:nvSpPr>
            <p:cNvPr id="64526" name="Line 9"/>
            <p:cNvSpPr>
              <a:spLocks noChangeShapeType="1"/>
            </p:cNvSpPr>
            <p:nvPr/>
          </p:nvSpPr>
          <p:spPr bwMode="auto">
            <a:xfrm flipH="1" flipV="1">
              <a:off x="3649" y="1147"/>
              <a:ext cx="0" cy="2349"/>
            </a:xfrm>
            <a:prstGeom prst="line">
              <a:avLst/>
            </a:prstGeom>
            <a:noFill/>
            <a:ln w="25400">
              <a:solidFill>
                <a:schemeClr val="tx1"/>
              </a:solidFill>
              <a:prstDash val="sysDot"/>
              <a:round/>
              <a:headEnd type="none" w="sm" len="sm"/>
              <a:tailEnd type="none" w="med" len="lg"/>
            </a:ln>
          </p:spPr>
          <p:txBody>
            <a:bodyPr anchor="ctr">
              <a:spAutoFit/>
            </a:bodyPr>
            <a:lstStyle/>
            <a:p>
              <a:endParaRPr lang="en-US"/>
            </a:p>
          </p:txBody>
        </p:sp>
        <p:sp>
          <p:nvSpPr>
            <p:cNvPr id="64527" name="Line 10"/>
            <p:cNvSpPr>
              <a:spLocks noChangeShapeType="1"/>
            </p:cNvSpPr>
            <p:nvPr/>
          </p:nvSpPr>
          <p:spPr bwMode="auto">
            <a:xfrm flipV="1">
              <a:off x="4611" y="1150"/>
              <a:ext cx="0" cy="2337"/>
            </a:xfrm>
            <a:prstGeom prst="line">
              <a:avLst/>
            </a:prstGeom>
            <a:noFill/>
            <a:ln w="25400">
              <a:solidFill>
                <a:schemeClr val="tx1"/>
              </a:solidFill>
              <a:prstDash val="sysDot"/>
              <a:round/>
              <a:headEnd type="none" w="sm" len="sm"/>
              <a:tailEnd type="none" w="med" len="lg"/>
            </a:ln>
          </p:spPr>
          <p:txBody>
            <a:bodyPr anchor="ctr">
              <a:spAutoFit/>
            </a:bodyPr>
            <a:lstStyle/>
            <a:p>
              <a:endParaRPr lang="en-US"/>
            </a:p>
          </p:txBody>
        </p:sp>
        <p:sp>
          <p:nvSpPr>
            <p:cNvPr id="64528" name="Rectangle 11"/>
            <p:cNvSpPr>
              <a:spLocks noChangeArrowheads="1"/>
            </p:cNvSpPr>
            <p:nvPr/>
          </p:nvSpPr>
          <p:spPr bwMode="auto">
            <a:xfrm>
              <a:off x="1475" y="3140"/>
              <a:ext cx="880" cy="156"/>
            </a:xfrm>
            <a:prstGeom prst="rect">
              <a:avLst/>
            </a:prstGeom>
            <a:noFill/>
            <a:ln w="9525">
              <a:noFill/>
              <a:miter lim="800000"/>
              <a:headEnd/>
              <a:tailEnd/>
            </a:ln>
          </p:spPr>
          <p:txBody>
            <a:bodyPr wrap="none" lIns="0" tIns="0" rIns="0" bIns="0">
              <a:spAutoFit/>
            </a:bodyPr>
            <a:lstStyle/>
            <a:p>
              <a:pPr defTabSz="862013" eaLnBrk="0" hangingPunct="0">
                <a:lnSpc>
                  <a:spcPct val="90000"/>
                </a:lnSpc>
                <a:spcBef>
                  <a:spcPct val="50000"/>
                </a:spcBef>
              </a:pPr>
              <a:r>
                <a:rPr lang="en-US" sz="1800" b="1">
                  <a:latin typeface="Arial" pitchFamily="34" charset="0"/>
                </a:rPr>
                <a:t>Management</a:t>
              </a:r>
              <a:endParaRPr lang="en-US" sz="2300" b="1">
                <a:latin typeface="Arial" pitchFamily="34" charset="0"/>
              </a:endParaRPr>
            </a:p>
          </p:txBody>
        </p:sp>
        <p:sp>
          <p:nvSpPr>
            <p:cNvPr id="64529" name="Rectangle 12"/>
            <p:cNvSpPr>
              <a:spLocks noChangeArrowheads="1"/>
            </p:cNvSpPr>
            <p:nvPr/>
          </p:nvSpPr>
          <p:spPr bwMode="auto">
            <a:xfrm>
              <a:off x="1475" y="3363"/>
              <a:ext cx="880" cy="156"/>
            </a:xfrm>
            <a:prstGeom prst="rect">
              <a:avLst/>
            </a:prstGeom>
            <a:noFill/>
            <a:ln w="9525">
              <a:noFill/>
              <a:miter lim="800000"/>
              <a:headEnd/>
              <a:tailEnd/>
            </a:ln>
          </p:spPr>
          <p:txBody>
            <a:bodyPr wrap="none" lIns="0" tIns="0" rIns="0" bIns="0">
              <a:spAutoFit/>
            </a:bodyPr>
            <a:lstStyle/>
            <a:p>
              <a:pPr defTabSz="862013" eaLnBrk="0" hangingPunct="0">
                <a:lnSpc>
                  <a:spcPct val="90000"/>
                </a:lnSpc>
                <a:spcBef>
                  <a:spcPct val="50000"/>
                </a:spcBef>
              </a:pPr>
              <a:r>
                <a:rPr lang="en-US" sz="1800" b="1">
                  <a:latin typeface="Arial" pitchFamily="34" charset="0"/>
                </a:rPr>
                <a:t>Environment</a:t>
              </a:r>
              <a:endParaRPr lang="en-US" sz="2300" b="1">
                <a:latin typeface="Arial" pitchFamily="34" charset="0"/>
              </a:endParaRPr>
            </a:p>
          </p:txBody>
        </p:sp>
        <p:sp>
          <p:nvSpPr>
            <p:cNvPr id="64530" name="Rectangle 13"/>
            <p:cNvSpPr>
              <a:spLocks noChangeArrowheads="1"/>
            </p:cNvSpPr>
            <p:nvPr/>
          </p:nvSpPr>
          <p:spPr bwMode="auto">
            <a:xfrm>
              <a:off x="857" y="1224"/>
              <a:ext cx="1460" cy="156"/>
            </a:xfrm>
            <a:prstGeom prst="rect">
              <a:avLst/>
            </a:prstGeom>
            <a:noFill/>
            <a:ln w="9525">
              <a:noFill/>
              <a:miter lim="800000"/>
              <a:headEnd/>
              <a:tailEnd/>
            </a:ln>
          </p:spPr>
          <p:txBody>
            <a:bodyPr lIns="0" tIns="0" rIns="0" bIns="0">
              <a:spAutoFit/>
            </a:bodyPr>
            <a:lstStyle/>
            <a:p>
              <a:pPr algn="r" defTabSz="862013" eaLnBrk="0" hangingPunct="0">
                <a:lnSpc>
                  <a:spcPct val="90000"/>
                </a:lnSpc>
                <a:spcBef>
                  <a:spcPct val="50000"/>
                </a:spcBef>
              </a:pPr>
              <a:r>
                <a:rPr lang="en-US" sz="1800" b="1">
                  <a:latin typeface="Arial" pitchFamily="34" charset="0"/>
                </a:rPr>
                <a:t>Business Modeling</a:t>
              </a:r>
              <a:endParaRPr lang="en-US" sz="2300" b="1">
                <a:latin typeface="Arial" pitchFamily="34" charset="0"/>
              </a:endParaRPr>
            </a:p>
          </p:txBody>
        </p:sp>
        <p:sp>
          <p:nvSpPr>
            <p:cNvPr id="64531" name="Rectangle 14"/>
            <p:cNvSpPr>
              <a:spLocks noChangeArrowheads="1"/>
            </p:cNvSpPr>
            <p:nvPr/>
          </p:nvSpPr>
          <p:spPr bwMode="auto">
            <a:xfrm>
              <a:off x="1253" y="1970"/>
              <a:ext cx="1064" cy="156"/>
            </a:xfrm>
            <a:prstGeom prst="rect">
              <a:avLst/>
            </a:prstGeom>
            <a:noFill/>
            <a:ln w="9525">
              <a:noFill/>
              <a:miter lim="800000"/>
              <a:headEnd/>
              <a:tailEnd/>
            </a:ln>
          </p:spPr>
          <p:txBody>
            <a:bodyPr wrap="none" lIns="0" tIns="0" rIns="0" bIns="0">
              <a:spAutoFit/>
            </a:bodyPr>
            <a:lstStyle/>
            <a:p>
              <a:pPr algn="r" defTabSz="862013" eaLnBrk="0" hangingPunct="0">
                <a:lnSpc>
                  <a:spcPct val="90000"/>
                </a:lnSpc>
                <a:spcBef>
                  <a:spcPct val="50000"/>
                </a:spcBef>
              </a:pPr>
              <a:r>
                <a:rPr lang="en-US" sz="1800" b="1">
                  <a:latin typeface="Arial" pitchFamily="34" charset="0"/>
                </a:rPr>
                <a:t>Implementation</a:t>
              </a:r>
              <a:endParaRPr lang="en-US" sz="2300" b="1">
                <a:latin typeface="Arial" pitchFamily="34" charset="0"/>
              </a:endParaRPr>
            </a:p>
          </p:txBody>
        </p:sp>
        <p:sp>
          <p:nvSpPr>
            <p:cNvPr id="64532" name="Rectangle 15"/>
            <p:cNvSpPr>
              <a:spLocks noChangeArrowheads="1"/>
            </p:cNvSpPr>
            <p:nvPr/>
          </p:nvSpPr>
          <p:spPr bwMode="auto">
            <a:xfrm>
              <a:off x="2004" y="2194"/>
              <a:ext cx="296" cy="156"/>
            </a:xfrm>
            <a:prstGeom prst="rect">
              <a:avLst/>
            </a:prstGeom>
            <a:noFill/>
            <a:ln w="9525">
              <a:noFill/>
              <a:miter lim="800000"/>
              <a:headEnd/>
              <a:tailEnd/>
            </a:ln>
          </p:spPr>
          <p:txBody>
            <a:bodyPr wrap="none" lIns="0" tIns="0" rIns="0" bIns="0">
              <a:spAutoFit/>
            </a:bodyPr>
            <a:lstStyle/>
            <a:p>
              <a:pPr algn="r" defTabSz="862013" eaLnBrk="0" hangingPunct="0">
                <a:lnSpc>
                  <a:spcPct val="90000"/>
                </a:lnSpc>
                <a:spcBef>
                  <a:spcPct val="50000"/>
                </a:spcBef>
              </a:pPr>
              <a:r>
                <a:rPr lang="en-US" sz="1800" b="1">
                  <a:latin typeface="Arial" pitchFamily="34" charset="0"/>
                </a:rPr>
                <a:t>Test</a:t>
              </a:r>
              <a:endParaRPr lang="en-US" sz="2300" b="1">
                <a:latin typeface="Arial" pitchFamily="34" charset="0"/>
              </a:endParaRPr>
            </a:p>
          </p:txBody>
        </p:sp>
        <p:sp>
          <p:nvSpPr>
            <p:cNvPr id="64533" name="Rectangle 16"/>
            <p:cNvSpPr>
              <a:spLocks noChangeArrowheads="1"/>
            </p:cNvSpPr>
            <p:nvPr/>
          </p:nvSpPr>
          <p:spPr bwMode="auto">
            <a:xfrm>
              <a:off x="805" y="1707"/>
              <a:ext cx="1512" cy="156"/>
            </a:xfrm>
            <a:prstGeom prst="rect">
              <a:avLst/>
            </a:prstGeom>
            <a:noFill/>
            <a:ln w="9525">
              <a:noFill/>
              <a:miter lim="800000"/>
              <a:headEnd/>
              <a:tailEnd/>
            </a:ln>
          </p:spPr>
          <p:txBody>
            <a:bodyPr wrap="none" lIns="0" tIns="0" rIns="0" bIns="0">
              <a:spAutoFit/>
            </a:bodyPr>
            <a:lstStyle/>
            <a:p>
              <a:pPr algn="r" defTabSz="862013" eaLnBrk="0" hangingPunct="0">
                <a:lnSpc>
                  <a:spcPct val="90000"/>
                </a:lnSpc>
                <a:spcBef>
                  <a:spcPct val="50000"/>
                </a:spcBef>
              </a:pPr>
              <a:r>
                <a:rPr lang="en-US" sz="1800" b="1">
                  <a:latin typeface="Arial" pitchFamily="34" charset="0"/>
                </a:rPr>
                <a:t>Architecture &amp; Design</a:t>
              </a:r>
              <a:endParaRPr lang="en-US" sz="2300" b="1">
                <a:latin typeface="Arial" pitchFamily="34" charset="0"/>
              </a:endParaRPr>
            </a:p>
          </p:txBody>
        </p:sp>
        <p:sp>
          <p:nvSpPr>
            <p:cNvPr id="64534" name="Rectangle 17"/>
            <p:cNvSpPr>
              <a:spLocks noChangeArrowheads="1"/>
            </p:cNvSpPr>
            <p:nvPr/>
          </p:nvSpPr>
          <p:spPr bwMode="auto">
            <a:xfrm>
              <a:off x="2454" y="3518"/>
              <a:ext cx="550" cy="226"/>
            </a:xfrm>
            <a:prstGeom prst="rect">
              <a:avLst/>
            </a:prstGeom>
            <a:noFill/>
            <a:ln w="9525">
              <a:noFill/>
              <a:miter lim="800000"/>
              <a:headEnd/>
              <a:tailEnd/>
            </a:ln>
          </p:spPr>
          <p:txBody>
            <a:bodyPr wrap="none" lIns="0" tIns="0" rIns="0" bIns="0">
              <a:spAutoFit/>
            </a:bodyPr>
            <a:lstStyle/>
            <a:p>
              <a:pPr algn="ctr" defTabSz="862013" eaLnBrk="0" hangingPunct="0">
                <a:lnSpc>
                  <a:spcPct val="90000"/>
                </a:lnSpc>
                <a:spcBef>
                  <a:spcPct val="50000"/>
                </a:spcBef>
              </a:pPr>
              <a:r>
                <a:rPr lang="en-US" sz="1300">
                  <a:latin typeface="Arial" pitchFamily="34" charset="0"/>
                </a:rPr>
                <a:t>Preliminary </a:t>
              </a:r>
              <a:br>
                <a:rPr lang="en-US" sz="1300">
                  <a:latin typeface="Arial" pitchFamily="34" charset="0"/>
                </a:rPr>
              </a:br>
              <a:r>
                <a:rPr lang="en-US" sz="1300">
                  <a:latin typeface="Arial" pitchFamily="34" charset="0"/>
                </a:rPr>
                <a:t>Iteration(s)</a:t>
              </a:r>
            </a:p>
          </p:txBody>
        </p:sp>
        <p:sp>
          <p:nvSpPr>
            <p:cNvPr id="64535" name="Rectangle 18"/>
            <p:cNvSpPr>
              <a:spLocks noChangeArrowheads="1"/>
            </p:cNvSpPr>
            <p:nvPr/>
          </p:nvSpPr>
          <p:spPr bwMode="auto">
            <a:xfrm>
              <a:off x="3077" y="3518"/>
              <a:ext cx="209" cy="226"/>
            </a:xfrm>
            <a:prstGeom prst="rect">
              <a:avLst/>
            </a:prstGeom>
            <a:noFill/>
            <a:ln w="9525">
              <a:noFill/>
              <a:miter lim="800000"/>
              <a:headEnd/>
              <a:tailEnd/>
            </a:ln>
          </p:spPr>
          <p:txBody>
            <a:bodyPr wrap="none"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#1</a:t>
              </a:r>
            </a:p>
          </p:txBody>
        </p:sp>
        <p:sp>
          <p:nvSpPr>
            <p:cNvPr id="64536" name="Freeform 19"/>
            <p:cNvSpPr>
              <a:spLocks/>
            </p:cNvSpPr>
            <p:nvPr/>
          </p:nvSpPr>
          <p:spPr bwMode="auto">
            <a:xfrm>
              <a:off x="2455" y="3182"/>
              <a:ext cx="2860" cy="71"/>
            </a:xfrm>
            <a:custGeom>
              <a:avLst/>
              <a:gdLst>
                <a:gd name="T0" fmla="*/ 69 w 3169"/>
                <a:gd name="T1" fmla="*/ 4 h 79"/>
                <a:gd name="T2" fmla="*/ 119 w 3169"/>
                <a:gd name="T3" fmla="*/ 13 h 79"/>
                <a:gd name="T4" fmla="*/ 138 w 3169"/>
                <a:gd name="T5" fmla="*/ 10 h 79"/>
                <a:gd name="T6" fmla="*/ 157 w 3169"/>
                <a:gd name="T7" fmla="*/ 7 h 79"/>
                <a:gd name="T8" fmla="*/ 175 w 3169"/>
                <a:gd name="T9" fmla="*/ 4 h 79"/>
                <a:gd name="T10" fmla="*/ 194 w 3169"/>
                <a:gd name="T11" fmla="*/ 4 h 79"/>
                <a:gd name="T12" fmla="*/ 205 w 3169"/>
                <a:gd name="T13" fmla="*/ 4 h 79"/>
                <a:gd name="T14" fmla="*/ 214 w 3169"/>
                <a:gd name="T15" fmla="*/ 0 h 79"/>
                <a:gd name="T16" fmla="*/ 223 w 3169"/>
                <a:gd name="T17" fmla="*/ 0 h 79"/>
                <a:gd name="T18" fmla="*/ 235 w 3169"/>
                <a:gd name="T19" fmla="*/ 4 h 79"/>
                <a:gd name="T20" fmla="*/ 237 w 3169"/>
                <a:gd name="T21" fmla="*/ 4 h 79"/>
                <a:gd name="T22" fmla="*/ 240 w 3169"/>
                <a:gd name="T23" fmla="*/ 4 h 79"/>
                <a:gd name="T24" fmla="*/ 242 w 3169"/>
                <a:gd name="T25" fmla="*/ 7 h 79"/>
                <a:gd name="T26" fmla="*/ 245 w 3169"/>
                <a:gd name="T27" fmla="*/ 10 h 79"/>
                <a:gd name="T28" fmla="*/ 285 w 3169"/>
                <a:gd name="T29" fmla="*/ 9 h 79"/>
                <a:gd name="T30" fmla="*/ 329 w 3169"/>
                <a:gd name="T31" fmla="*/ 14 h 79"/>
                <a:gd name="T32" fmla="*/ 366 w 3169"/>
                <a:gd name="T33" fmla="*/ 6 h 79"/>
                <a:gd name="T34" fmla="*/ 397 w 3169"/>
                <a:gd name="T35" fmla="*/ 13 h 79"/>
                <a:gd name="T36" fmla="*/ 405 w 3169"/>
                <a:gd name="T37" fmla="*/ 11 h 79"/>
                <a:gd name="T38" fmla="*/ 413 w 3169"/>
                <a:gd name="T39" fmla="*/ 9 h 79"/>
                <a:gd name="T40" fmla="*/ 419 w 3169"/>
                <a:gd name="T41" fmla="*/ 6 h 79"/>
                <a:gd name="T42" fmla="*/ 425 w 3169"/>
                <a:gd name="T43" fmla="*/ 4 h 79"/>
                <a:gd name="T44" fmla="*/ 430 w 3169"/>
                <a:gd name="T45" fmla="*/ 4 h 79"/>
                <a:gd name="T46" fmla="*/ 434 w 3169"/>
                <a:gd name="T47" fmla="*/ 4 h 79"/>
                <a:gd name="T48" fmla="*/ 439 w 3169"/>
                <a:gd name="T49" fmla="*/ 4 h 79"/>
                <a:gd name="T50" fmla="*/ 440 w 3169"/>
                <a:gd name="T51" fmla="*/ 4 h 79"/>
                <a:gd name="T52" fmla="*/ 446 w 3169"/>
                <a:gd name="T53" fmla="*/ 4 h 79"/>
                <a:gd name="T54" fmla="*/ 447 w 3169"/>
                <a:gd name="T55" fmla="*/ 5 h 79"/>
                <a:gd name="T56" fmla="*/ 450 w 3169"/>
                <a:gd name="T57" fmla="*/ 7 h 79"/>
                <a:gd name="T58" fmla="*/ 453 w 3169"/>
                <a:gd name="T59" fmla="*/ 9 h 79"/>
                <a:gd name="T60" fmla="*/ 543 w 3169"/>
                <a:gd name="T61" fmla="*/ 4 h 79"/>
                <a:gd name="T62" fmla="*/ 553 w 3169"/>
                <a:gd name="T63" fmla="*/ 4 h 79"/>
                <a:gd name="T64" fmla="*/ 562 w 3169"/>
                <a:gd name="T65" fmla="*/ 4 h 79"/>
                <a:gd name="T66" fmla="*/ 572 w 3169"/>
                <a:gd name="T67" fmla="*/ 4 h 79"/>
                <a:gd name="T68" fmla="*/ 580 w 3169"/>
                <a:gd name="T69" fmla="*/ 4 h 79"/>
                <a:gd name="T70" fmla="*/ 586 w 3169"/>
                <a:gd name="T71" fmla="*/ 4 h 79"/>
                <a:gd name="T72" fmla="*/ 590 w 3169"/>
                <a:gd name="T73" fmla="*/ 6 h 79"/>
                <a:gd name="T74" fmla="*/ 593 w 3169"/>
                <a:gd name="T75" fmla="*/ 8 h 79"/>
                <a:gd name="T76" fmla="*/ 597 w 3169"/>
                <a:gd name="T77" fmla="*/ 10 h 79"/>
                <a:gd name="T78" fmla="*/ 549 w 3169"/>
                <a:gd name="T79" fmla="*/ 13 h 79"/>
                <a:gd name="T80" fmla="*/ 0 w 3169"/>
                <a:gd name="T81" fmla="*/ 14 h 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9"/>
                <a:gd name="T124" fmla="*/ 0 h 79"/>
                <a:gd name="T125" fmla="*/ 3169 w 3169"/>
                <a:gd name="T126" fmla="*/ 79 h 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chemeClr val="accent1"/>
            </a:solidFill>
            <a:ln w="0">
              <a:solidFill>
                <a:srgbClr val="000000"/>
              </a:solidFill>
              <a:round/>
              <a:headEnd/>
              <a:tailEnd/>
            </a:ln>
          </p:spPr>
          <p:txBody>
            <a:bodyPr/>
            <a:lstStyle/>
            <a:p>
              <a:pPr eaLnBrk="0" hangingPunct="0"/>
              <a:endParaRPr lang="es-CR"/>
            </a:p>
          </p:txBody>
        </p:sp>
        <p:sp>
          <p:nvSpPr>
            <p:cNvPr id="64537" name="Freeform 20"/>
            <p:cNvSpPr>
              <a:spLocks/>
            </p:cNvSpPr>
            <p:nvPr/>
          </p:nvSpPr>
          <p:spPr bwMode="auto">
            <a:xfrm>
              <a:off x="2469" y="3393"/>
              <a:ext cx="2830" cy="71"/>
            </a:xfrm>
            <a:custGeom>
              <a:avLst/>
              <a:gdLst>
                <a:gd name="T0" fmla="*/ 36 w 3136"/>
                <a:gd name="T1" fmla="*/ 4 h 79"/>
                <a:gd name="T2" fmla="*/ 46 w 3136"/>
                <a:gd name="T3" fmla="*/ 0 h 79"/>
                <a:gd name="T4" fmla="*/ 55 w 3136"/>
                <a:gd name="T5" fmla="*/ 4 h 79"/>
                <a:gd name="T6" fmla="*/ 64 w 3136"/>
                <a:gd name="T7" fmla="*/ 4 h 79"/>
                <a:gd name="T8" fmla="*/ 75 w 3136"/>
                <a:gd name="T9" fmla="*/ 4 h 79"/>
                <a:gd name="T10" fmla="*/ 83 w 3136"/>
                <a:gd name="T11" fmla="*/ 6 h 79"/>
                <a:gd name="T12" fmla="*/ 113 w 3136"/>
                <a:gd name="T13" fmla="*/ 10 h 79"/>
                <a:gd name="T14" fmla="*/ 120 w 3136"/>
                <a:gd name="T15" fmla="*/ 10 h 79"/>
                <a:gd name="T16" fmla="*/ 125 w 3136"/>
                <a:gd name="T17" fmla="*/ 10 h 79"/>
                <a:gd name="T18" fmla="*/ 136 w 3136"/>
                <a:gd name="T19" fmla="*/ 11 h 79"/>
                <a:gd name="T20" fmla="*/ 144 w 3136"/>
                <a:gd name="T21" fmla="*/ 11 h 79"/>
                <a:gd name="T22" fmla="*/ 150 w 3136"/>
                <a:gd name="T23" fmla="*/ 12 h 79"/>
                <a:gd name="T24" fmla="*/ 155 w 3136"/>
                <a:gd name="T25" fmla="*/ 12 h 79"/>
                <a:gd name="T26" fmla="*/ 168 w 3136"/>
                <a:gd name="T27" fmla="*/ 12 h 79"/>
                <a:gd name="T28" fmla="*/ 179 w 3136"/>
                <a:gd name="T29" fmla="*/ 12 h 79"/>
                <a:gd name="T30" fmla="*/ 184 w 3136"/>
                <a:gd name="T31" fmla="*/ 12 h 79"/>
                <a:gd name="T32" fmla="*/ 193 w 3136"/>
                <a:gd name="T33" fmla="*/ 13 h 79"/>
                <a:gd name="T34" fmla="*/ 205 w 3136"/>
                <a:gd name="T35" fmla="*/ 13 h 79"/>
                <a:gd name="T36" fmla="*/ 217 w 3136"/>
                <a:gd name="T37" fmla="*/ 13 h 79"/>
                <a:gd name="T38" fmla="*/ 226 w 3136"/>
                <a:gd name="T39" fmla="*/ 13 h 79"/>
                <a:gd name="T40" fmla="*/ 236 w 3136"/>
                <a:gd name="T41" fmla="*/ 13 h 79"/>
                <a:gd name="T42" fmla="*/ 241 w 3136"/>
                <a:gd name="T43" fmla="*/ 13 h 79"/>
                <a:gd name="T44" fmla="*/ 245 w 3136"/>
                <a:gd name="T45" fmla="*/ 13 h 79"/>
                <a:gd name="T46" fmla="*/ 257 w 3136"/>
                <a:gd name="T47" fmla="*/ 13 h 79"/>
                <a:gd name="T48" fmla="*/ 268 w 3136"/>
                <a:gd name="T49" fmla="*/ 13 h 79"/>
                <a:gd name="T50" fmla="*/ 276 w 3136"/>
                <a:gd name="T51" fmla="*/ 13 h 79"/>
                <a:gd name="T52" fmla="*/ 301 w 3136"/>
                <a:gd name="T53" fmla="*/ 14 h 79"/>
                <a:gd name="T54" fmla="*/ 328 w 3136"/>
                <a:gd name="T55" fmla="*/ 13 h 79"/>
                <a:gd name="T56" fmla="*/ 328 w 3136"/>
                <a:gd name="T57" fmla="*/ 13 h 79"/>
                <a:gd name="T58" fmla="*/ 336 w 3136"/>
                <a:gd name="T59" fmla="*/ 13 h 79"/>
                <a:gd name="T60" fmla="*/ 341 w 3136"/>
                <a:gd name="T61" fmla="*/ 13 h 79"/>
                <a:gd name="T62" fmla="*/ 355 w 3136"/>
                <a:gd name="T63" fmla="*/ 13 h 79"/>
                <a:gd name="T64" fmla="*/ 369 w 3136"/>
                <a:gd name="T65" fmla="*/ 13 h 79"/>
                <a:gd name="T66" fmla="*/ 380 w 3136"/>
                <a:gd name="T67" fmla="*/ 13 h 79"/>
                <a:gd name="T68" fmla="*/ 396 w 3136"/>
                <a:gd name="T69" fmla="*/ 13 h 79"/>
                <a:gd name="T70" fmla="*/ 409 w 3136"/>
                <a:gd name="T71" fmla="*/ 13 h 79"/>
                <a:gd name="T72" fmla="*/ 418 w 3136"/>
                <a:gd name="T73" fmla="*/ 13 h 79"/>
                <a:gd name="T74" fmla="*/ 430 w 3136"/>
                <a:gd name="T75" fmla="*/ 13 h 79"/>
                <a:gd name="T76" fmla="*/ 439 w 3136"/>
                <a:gd name="T77" fmla="*/ 13 h 79"/>
                <a:gd name="T78" fmla="*/ 438 w 3136"/>
                <a:gd name="T79" fmla="*/ 13 h 79"/>
                <a:gd name="T80" fmla="*/ 463 w 3136"/>
                <a:gd name="T81" fmla="*/ 13 h 79"/>
                <a:gd name="T82" fmla="*/ 524 w 3136"/>
                <a:gd name="T83" fmla="*/ 13 h 79"/>
                <a:gd name="T84" fmla="*/ 558 w 3136"/>
                <a:gd name="T85" fmla="*/ 13 h 79"/>
                <a:gd name="T86" fmla="*/ 577 w 3136"/>
                <a:gd name="T87" fmla="*/ 13 h 79"/>
                <a:gd name="T88" fmla="*/ 591 w 3136"/>
                <a:gd name="T89" fmla="*/ 14 h 79"/>
                <a:gd name="T90" fmla="*/ 597 w 3136"/>
                <a:gd name="T91" fmla="*/ 13 h 79"/>
                <a:gd name="T92" fmla="*/ 600 w 3136"/>
                <a:gd name="T93" fmla="*/ 13 h 79"/>
                <a:gd name="T94" fmla="*/ 606 w 3136"/>
                <a:gd name="T95" fmla="*/ 13 h 79"/>
                <a:gd name="T96" fmla="*/ 581 w 3136"/>
                <a:gd name="T97" fmla="*/ 13 h 79"/>
                <a:gd name="T98" fmla="*/ 568 w 3136"/>
                <a:gd name="T99" fmla="*/ 13 h 79"/>
                <a:gd name="T100" fmla="*/ 549 w 3136"/>
                <a:gd name="T101" fmla="*/ 13 h 79"/>
                <a:gd name="T102" fmla="*/ 531 w 3136"/>
                <a:gd name="T103" fmla="*/ 13 h 79"/>
                <a:gd name="T104" fmla="*/ 464 w 3136"/>
                <a:gd name="T105" fmla="*/ 13 h 79"/>
                <a:gd name="T106" fmla="*/ 372 w 3136"/>
                <a:gd name="T107" fmla="*/ 13 h 79"/>
                <a:gd name="T108" fmla="*/ 282 w 3136"/>
                <a:gd name="T109" fmla="*/ 13 h 79"/>
                <a:gd name="T110" fmla="*/ 228 w 3136"/>
                <a:gd name="T111" fmla="*/ 13 h 79"/>
                <a:gd name="T112" fmla="*/ 192 w 3136"/>
                <a:gd name="T113" fmla="*/ 13 h 79"/>
                <a:gd name="T114" fmla="*/ 180 w 3136"/>
                <a:gd name="T115" fmla="*/ 13 h 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36"/>
                <a:gd name="T175" fmla="*/ 0 h 79"/>
                <a:gd name="T176" fmla="*/ 3136 w 3136"/>
                <a:gd name="T177" fmla="*/ 79 h 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w="9525">
              <a:noFill/>
              <a:round/>
              <a:headEnd/>
              <a:tailEnd/>
            </a:ln>
          </p:spPr>
          <p:txBody>
            <a:bodyPr/>
            <a:lstStyle/>
            <a:p>
              <a:pPr eaLnBrk="0" hangingPunct="0"/>
              <a:endParaRPr lang="es-CR"/>
            </a:p>
          </p:txBody>
        </p:sp>
        <p:sp>
          <p:nvSpPr>
            <p:cNvPr id="64538" name="Freeform 21"/>
            <p:cNvSpPr>
              <a:spLocks/>
            </p:cNvSpPr>
            <p:nvPr/>
          </p:nvSpPr>
          <p:spPr bwMode="auto">
            <a:xfrm>
              <a:off x="2469" y="3393"/>
              <a:ext cx="2830" cy="71"/>
            </a:xfrm>
            <a:custGeom>
              <a:avLst/>
              <a:gdLst>
                <a:gd name="T0" fmla="*/ 36 w 3136"/>
                <a:gd name="T1" fmla="*/ 4 h 79"/>
                <a:gd name="T2" fmla="*/ 46 w 3136"/>
                <a:gd name="T3" fmla="*/ 0 h 79"/>
                <a:gd name="T4" fmla="*/ 55 w 3136"/>
                <a:gd name="T5" fmla="*/ 4 h 79"/>
                <a:gd name="T6" fmla="*/ 64 w 3136"/>
                <a:gd name="T7" fmla="*/ 4 h 79"/>
                <a:gd name="T8" fmla="*/ 75 w 3136"/>
                <a:gd name="T9" fmla="*/ 4 h 79"/>
                <a:gd name="T10" fmla="*/ 83 w 3136"/>
                <a:gd name="T11" fmla="*/ 6 h 79"/>
                <a:gd name="T12" fmla="*/ 113 w 3136"/>
                <a:gd name="T13" fmla="*/ 10 h 79"/>
                <a:gd name="T14" fmla="*/ 122 w 3136"/>
                <a:gd name="T15" fmla="*/ 10 h 79"/>
                <a:gd name="T16" fmla="*/ 132 w 3136"/>
                <a:gd name="T17" fmla="*/ 10 h 79"/>
                <a:gd name="T18" fmla="*/ 140 w 3136"/>
                <a:gd name="T19" fmla="*/ 11 h 79"/>
                <a:gd name="T20" fmla="*/ 146 w 3136"/>
                <a:gd name="T21" fmla="*/ 11 h 79"/>
                <a:gd name="T22" fmla="*/ 153 w 3136"/>
                <a:gd name="T23" fmla="*/ 12 h 79"/>
                <a:gd name="T24" fmla="*/ 162 w 3136"/>
                <a:gd name="T25" fmla="*/ 12 h 79"/>
                <a:gd name="T26" fmla="*/ 174 w 3136"/>
                <a:gd name="T27" fmla="*/ 12 h 79"/>
                <a:gd name="T28" fmla="*/ 181 w 3136"/>
                <a:gd name="T29" fmla="*/ 12 h 79"/>
                <a:gd name="T30" fmla="*/ 188 w 3136"/>
                <a:gd name="T31" fmla="*/ 12 h 79"/>
                <a:gd name="T32" fmla="*/ 200 w 3136"/>
                <a:gd name="T33" fmla="*/ 13 h 79"/>
                <a:gd name="T34" fmla="*/ 213 w 3136"/>
                <a:gd name="T35" fmla="*/ 13 h 79"/>
                <a:gd name="T36" fmla="*/ 221 w 3136"/>
                <a:gd name="T37" fmla="*/ 13 h 79"/>
                <a:gd name="T38" fmla="*/ 232 w 3136"/>
                <a:gd name="T39" fmla="*/ 13 h 79"/>
                <a:gd name="T40" fmla="*/ 240 w 3136"/>
                <a:gd name="T41" fmla="*/ 13 h 79"/>
                <a:gd name="T42" fmla="*/ 242 w 3136"/>
                <a:gd name="T43" fmla="*/ 14 h 79"/>
                <a:gd name="T44" fmla="*/ 251 w 3136"/>
                <a:gd name="T45" fmla="*/ 13 h 79"/>
                <a:gd name="T46" fmla="*/ 263 w 3136"/>
                <a:gd name="T47" fmla="*/ 13 h 79"/>
                <a:gd name="T48" fmla="*/ 272 w 3136"/>
                <a:gd name="T49" fmla="*/ 13 h 79"/>
                <a:gd name="T50" fmla="*/ 288 w 3136"/>
                <a:gd name="T51" fmla="*/ 14 h 79"/>
                <a:gd name="T52" fmla="*/ 320 w 3136"/>
                <a:gd name="T53" fmla="*/ 13 h 79"/>
                <a:gd name="T54" fmla="*/ 328 w 3136"/>
                <a:gd name="T55" fmla="*/ 13 h 79"/>
                <a:gd name="T56" fmla="*/ 335 w 3136"/>
                <a:gd name="T57" fmla="*/ 13 h 79"/>
                <a:gd name="T58" fmla="*/ 340 w 3136"/>
                <a:gd name="T59" fmla="*/ 13 h 79"/>
                <a:gd name="T60" fmla="*/ 352 w 3136"/>
                <a:gd name="T61" fmla="*/ 13 h 79"/>
                <a:gd name="T62" fmla="*/ 365 w 3136"/>
                <a:gd name="T63" fmla="*/ 13 h 79"/>
                <a:gd name="T64" fmla="*/ 378 w 3136"/>
                <a:gd name="T65" fmla="*/ 13 h 79"/>
                <a:gd name="T66" fmla="*/ 392 w 3136"/>
                <a:gd name="T67" fmla="*/ 13 h 79"/>
                <a:gd name="T68" fmla="*/ 407 w 3136"/>
                <a:gd name="T69" fmla="*/ 13 h 79"/>
                <a:gd name="T70" fmla="*/ 418 w 3136"/>
                <a:gd name="T71" fmla="*/ 13 h 79"/>
                <a:gd name="T72" fmla="*/ 426 w 3136"/>
                <a:gd name="T73" fmla="*/ 13 h 79"/>
                <a:gd name="T74" fmla="*/ 436 w 3136"/>
                <a:gd name="T75" fmla="*/ 13 h 79"/>
                <a:gd name="T76" fmla="*/ 439 w 3136"/>
                <a:gd name="T77" fmla="*/ 13 h 79"/>
                <a:gd name="T78" fmla="*/ 476 w 3136"/>
                <a:gd name="T79" fmla="*/ 13 h 79"/>
                <a:gd name="T80" fmla="*/ 533 w 3136"/>
                <a:gd name="T81" fmla="*/ 13 h 79"/>
                <a:gd name="T82" fmla="*/ 561 w 3136"/>
                <a:gd name="T83" fmla="*/ 13 h 79"/>
                <a:gd name="T84" fmla="*/ 581 w 3136"/>
                <a:gd name="T85" fmla="*/ 14 h 79"/>
                <a:gd name="T86" fmla="*/ 592 w 3136"/>
                <a:gd name="T87" fmla="*/ 13 h 79"/>
                <a:gd name="T88" fmla="*/ 597 w 3136"/>
                <a:gd name="T89" fmla="*/ 13 h 79"/>
                <a:gd name="T90" fmla="*/ 601 w 3136"/>
                <a:gd name="T91" fmla="*/ 13 h 79"/>
                <a:gd name="T92" fmla="*/ 606 w 3136"/>
                <a:gd name="T93" fmla="*/ 13 h 79"/>
                <a:gd name="T94" fmla="*/ 576 w 3136"/>
                <a:gd name="T95" fmla="*/ 13 h 79"/>
                <a:gd name="T96" fmla="*/ 558 w 3136"/>
                <a:gd name="T97" fmla="*/ 13 h 79"/>
                <a:gd name="T98" fmla="*/ 542 w 3136"/>
                <a:gd name="T99" fmla="*/ 13 h 79"/>
                <a:gd name="T100" fmla="*/ 508 w 3136"/>
                <a:gd name="T101" fmla="*/ 13 h 79"/>
                <a:gd name="T102" fmla="*/ 430 w 3136"/>
                <a:gd name="T103" fmla="*/ 13 h 79"/>
                <a:gd name="T104" fmla="*/ 332 w 3136"/>
                <a:gd name="T105" fmla="*/ 13 h 79"/>
                <a:gd name="T106" fmla="*/ 253 w 3136"/>
                <a:gd name="T107" fmla="*/ 13 h 79"/>
                <a:gd name="T108" fmla="*/ 217 w 3136"/>
                <a:gd name="T109" fmla="*/ 13 h 79"/>
                <a:gd name="T110" fmla="*/ 187 w 3136"/>
                <a:gd name="T111" fmla="*/ 13 h 79"/>
                <a:gd name="T112" fmla="*/ 174 w 3136"/>
                <a:gd name="T113" fmla="*/ 13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36"/>
                <a:gd name="T172" fmla="*/ 0 h 79"/>
                <a:gd name="T173" fmla="*/ 3136 w 3136"/>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chemeClr val="accent1"/>
            </a:solidFill>
            <a:ln w="0">
              <a:solidFill>
                <a:srgbClr val="000000"/>
              </a:solidFill>
              <a:round/>
              <a:headEnd/>
              <a:tailEnd/>
            </a:ln>
          </p:spPr>
          <p:txBody>
            <a:bodyPr/>
            <a:lstStyle/>
            <a:p>
              <a:pPr eaLnBrk="0" hangingPunct="0"/>
              <a:endParaRPr lang="es-CR"/>
            </a:p>
          </p:txBody>
        </p:sp>
        <p:sp>
          <p:nvSpPr>
            <p:cNvPr id="64539" name="Freeform 22"/>
            <p:cNvSpPr>
              <a:spLocks/>
            </p:cNvSpPr>
            <p:nvPr/>
          </p:nvSpPr>
          <p:spPr bwMode="auto">
            <a:xfrm>
              <a:off x="2471" y="1455"/>
              <a:ext cx="2835" cy="124"/>
            </a:xfrm>
            <a:custGeom>
              <a:avLst/>
              <a:gdLst>
                <a:gd name="T0" fmla="*/ 0 w 2968"/>
                <a:gd name="T1" fmla="*/ 13 h 145"/>
                <a:gd name="T2" fmla="*/ 254 w 2968"/>
                <a:gd name="T3" fmla="*/ 3 h 145"/>
                <a:gd name="T4" fmla="*/ 275 w 2968"/>
                <a:gd name="T5" fmla="*/ 3 h 145"/>
                <a:gd name="T6" fmla="*/ 297 w 2968"/>
                <a:gd name="T7" fmla="*/ 3 h 145"/>
                <a:gd name="T8" fmla="*/ 316 w 2968"/>
                <a:gd name="T9" fmla="*/ 3 h 145"/>
                <a:gd name="T10" fmla="*/ 337 w 2968"/>
                <a:gd name="T11" fmla="*/ 3 h 145"/>
                <a:gd name="T12" fmla="*/ 359 w 2968"/>
                <a:gd name="T13" fmla="*/ 3 h 145"/>
                <a:gd name="T14" fmla="*/ 379 w 2968"/>
                <a:gd name="T15" fmla="*/ 3 h 145"/>
                <a:gd name="T16" fmla="*/ 398 w 2968"/>
                <a:gd name="T17" fmla="*/ 0 h 145"/>
                <a:gd name="T18" fmla="*/ 417 w 2968"/>
                <a:gd name="T19" fmla="*/ 3 h 145"/>
                <a:gd name="T20" fmla="*/ 545 w 2968"/>
                <a:gd name="T21" fmla="*/ 3 h 145"/>
                <a:gd name="T22" fmla="*/ 585 w 2968"/>
                <a:gd name="T23" fmla="*/ 5 h 145"/>
                <a:gd name="T24" fmla="*/ 626 w 2968"/>
                <a:gd name="T25" fmla="*/ 7 h 145"/>
                <a:gd name="T26" fmla="*/ 671 w 2968"/>
                <a:gd name="T27" fmla="*/ 8 h 145"/>
                <a:gd name="T28" fmla="*/ 702 w 2968"/>
                <a:gd name="T29" fmla="*/ 9 h 145"/>
                <a:gd name="T30" fmla="*/ 927 w 2968"/>
                <a:gd name="T31" fmla="*/ 9 h 145"/>
                <a:gd name="T32" fmla="*/ 1034 w 2968"/>
                <a:gd name="T33" fmla="*/ 9 h 145"/>
                <a:gd name="T34" fmla="*/ 1215 w 2968"/>
                <a:gd name="T35" fmla="*/ 9 h 145"/>
                <a:gd name="T36" fmla="*/ 1426 w 2968"/>
                <a:gd name="T37" fmla="*/ 13 h 145"/>
                <a:gd name="T38" fmla="*/ 0 w 2968"/>
                <a:gd name="T39" fmla="*/ 13 h 1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68"/>
                <a:gd name="T61" fmla="*/ 0 h 145"/>
                <a:gd name="T62" fmla="*/ 2968 w 2968"/>
                <a:gd name="T63" fmla="*/ 145 h 1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chemeClr val="accent1"/>
            </a:solidFill>
            <a:ln w="0">
              <a:solidFill>
                <a:srgbClr val="000000"/>
              </a:solidFill>
              <a:round/>
              <a:headEnd/>
              <a:tailEnd/>
            </a:ln>
          </p:spPr>
          <p:txBody>
            <a:bodyPr/>
            <a:lstStyle/>
            <a:p>
              <a:pPr eaLnBrk="0" hangingPunct="0"/>
              <a:endParaRPr lang="es-CR"/>
            </a:p>
          </p:txBody>
        </p:sp>
        <p:sp>
          <p:nvSpPr>
            <p:cNvPr id="64540" name="Freeform 23"/>
            <p:cNvSpPr>
              <a:spLocks/>
            </p:cNvSpPr>
            <p:nvPr/>
          </p:nvSpPr>
          <p:spPr bwMode="auto">
            <a:xfrm>
              <a:off x="2559" y="1684"/>
              <a:ext cx="2758" cy="138"/>
            </a:xfrm>
            <a:custGeom>
              <a:avLst/>
              <a:gdLst>
                <a:gd name="T0" fmla="*/ 0 w 3056"/>
                <a:gd name="T1" fmla="*/ 27 h 154"/>
                <a:gd name="T2" fmla="*/ 71 w 3056"/>
                <a:gd name="T3" fmla="*/ 24 h 154"/>
                <a:gd name="T4" fmla="*/ 97 w 3056"/>
                <a:gd name="T5" fmla="*/ 20 h 154"/>
                <a:gd name="T6" fmla="*/ 116 w 3056"/>
                <a:gd name="T7" fmla="*/ 4 h 154"/>
                <a:gd name="T8" fmla="*/ 139 w 3056"/>
                <a:gd name="T9" fmla="*/ 0 h 154"/>
                <a:gd name="T10" fmla="*/ 237 w 3056"/>
                <a:gd name="T11" fmla="*/ 4 h 154"/>
                <a:gd name="T12" fmla="*/ 242 w 3056"/>
                <a:gd name="T13" fmla="*/ 4 h 154"/>
                <a:gd name="T14" fmla="*/ 246 w 3056"/>
                <a:gd name="T15" fmla="*/ 4 h 154"/>
                <a:gd name="T16" fmla="*/ 251 w 3056"/>
                <a:gd name="T17" fmla="*/ 4 h 154"/>
                <a:gd name="T18" fmla="*/ 255 w 3056"/>
                <a:gd name="T19" fmla="*/ 4 h 154"/>
                <a:gd name="T20" fmla="*/ 258 w 3056"/>
                <a:gd name="T21" fmla="*/ 6 h 154"/>
                <a:gd name="T22" fmla="*/ 263 w 3056"/>
                <a:gd name="T23" fmla="*/ 7 h 154"/>
                <a:gd name="T24" fmla="*/ 268 w 3056"/>
                <a:gd name="T25" fmla="*/ 8 h 154"/>
                <a:gd name="T26" fmla="*/ 270 w 3056"/>
                <a:gd name="T27" fmla="*/ 9 h 154"/>
                <a:gd name="T28" fmla="*/ 298 w 3056"/>
                <a:gd name="T29" fmla="*/ 16 h 154"/>
                <a:gd name="T30" fmla="*/ 330 w 3056"/>
                <a:gd name="T31" fmla="*/ 23 h 154"/>
                <a:gd name="T32" fmla="*/ 434 w 3056"/>
                <a:gd name="T33" fmla="*/ 24 h 154"/>
                <a:gd name="T34" fmla="*/ 560 w 3056"/>
                <a:gd name="T35" fmla="*/ 24 h 154"/>
                <a:gd name="T36" fmla="*/ 592 w 3056"/>
                <a:gd name="T37" fmla="*/ 27 h 154"/>
                <a:gd name="T38" fmla="*/ 0 w 3056"/>
                <a:gd name="T39" fmla="*/ 27 h 1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6"/>
                <a:gd name="T61" fmla="*/ 0 h 154"/>
                <a:gd name="T62" fmla="*/ 3056 w 3056"/>
                <a:gd name="T63" fmla="*/ 154 h 1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chemeClr val="accent1"/>
            </a:solidFill>
            <a:ln w="0">
              <a:solidFill>
                <a:srgbClr val="000000"/>
              </a:solidFill>
              <a:round/>
              <a:headEnd/>
              <a:tailEnd/>
            </a:ln>
          </p:spPr>
          <p:txBody>
            <a:bodyPr/>
            <a:lstStyle/>
            <a:p>
              <a:pPr eaLnBrk="0" hangingPunct="0"/>
              <a:endParaRPr lang="es-CR"/>
            </a:p>
          </p:txBody>
        </p:sp>
        <p:sp>
          <p:nvSpPr>
            <p:cNvPr id="64541" name="Freeform 24"/>
            <p:cNvSpPr>
              <a:spLocks/>
            </p:cNvSpPr>
            <p:nvPr/>
          </p:nvSpPr>
          <p:spPr bwMode="auto">
            <a:xfrm>
              <a:off x="2538" y="1927"/>
              <a:ext cx="2777" cy="157"/>
            </a:xfrm>
            <a:custGeom>
              <a:avLst/>
              <a:gdLst>
                <a:gd name="T0" fmla="*/ 79 w 3077"/>
                <a:gd name="T1" fmla="*/ 1 h 239"/>
                <a:gd name="T2" fmla="*/ 202 w 3077"/>
                <a:gd name="T3" fmla="*/ 1 h 239"/>
                <a:gd name="T4" fmla="*/ 288 w 3077"/>
                <a:gd name="T5" fmla="*/ 0 h 239"/>
                <a:gd name="T6" fmla="*/ 399 w 3077"/>
                <a:gd name="T7" fmla="*/ 1 h 239"/>
                <a:gd name="T8" fmla="*/ 409 w 3077"/>
                <a:gd name="T9" fmla="*/ 1 h 239"/>
                <a:gd name="T10" fmla="*/ 419 w 3077"/>
                <a:gd name="T11" fmla="*/ 1 h 239"/>
                <a:gd name="T12" fmla="*/ 426 w 3077"/>
                <a:gd name="T13" fmla="*/ 1 h 239"/>
                <a:gd name="T14" fmla="*/ 435 w 3077"/>
                <a:gd name="T15" fmla="*/ 1 h 239"/>
                <a:gd name="T16" fmla="*/ 441 w 3077"/>
                <a:gd name="T17" fmla="*/ 1 h 239"/>
                <a:gd name="T18" fmla="*/ 447 w 3077"/>
                <a:gd name="T19" fmla="*/ 1 h 239"/>
                <a:gd name="T20" fmla="*/ 454 w 3077"/>
                <a:gd name="T21" fmla="*/ 1 h 239"/>
                <a:gd name="T22" fmla="*/ 461 w 3077"/>
                <a:gd name="T23" fmla="*/ 1 h 239"/>
                <a:gd name="T24" fmla="*/ 467 w 3077"/>
                <a:gd name="T25" fmla="*/ 1 h 239"/>
                <a:gd name="T26" fmla="*/ 472 w 3077"/>
                <a:gd name="T27" fmla="*/ 1 h 239"/>
                <a:gd name="T28" fmla="*/ 478 w 3077"/>
                <a:gd name="T29" fmla="*/ 1 h 239"/>
                <a:gd name="T30" fmla="*/ 486 w 3077"/>
                <a:gd name="T31" fmla="*/ 1 h 239"/>
                <a:gd name="T32" fmla="*/ 489 w 3077"/>
                <a:gd name="T33" fmla="*/ 1 h 239"/>
                <a:gd name="T34" fmla="*/ 491 w 3077"/>
                <a:gd name="T35" fmla="*/ 1 h 239"/>
                <a:gd name="T36" fmla="*/ 497 w 3077"/>
                <a:gd name="T37" fmla="*/ 1 h 239"/>
                <a:gd name="T38" fmla="*/ 507 w 3077"/>
                <a:gd name="T39" fmla="*/ 1 h 239"/>
                <a:gd name="T40" fmla="*/ 509 w 3077"/>
                <a:gd name="T41" fmla="*/ 1 h 239"/>
                <a:gd name="T42" fmla="*/ 514 w 3077"/>
                <a:gd name="T43" fmla="*/ 1 h 239"/>
                <a:gd name="T44" fmla="*/ 514 w 3077"/>
                <a:gd name="T45" fmla="*/ 1 h 239"/>
                <a:gd name="T46" fmla="*/ 518 w 3077"/>
                <a:gd name="T47" fmla="*/ 1 h 239"/>
                <a:gd name="T48" fmla="*/ 520 w 3077"/>
                <a:gd name="T49" fmla="*/ 1 h 239"/>
                <a:gd name="T50" fmla="*/ 521 w 3077"/>
                <a:gd name="T51" fmla="*/ 1 h 239"/>
                <a:gd name="T52" fmla="*/ 523 w 3077"/>
                <a:gd name="T53" fmla="*/ 1 h 239"/>
                <a:gd name="T54" fmla="*/ 528 w 3077"/>
                <a:gd name="T55" fmla="*/ 1 h 239"/>
                <a:gd name="T56" fmla="*/ 544 w 3077"/>
                <a:gd name="T57" fmla="*/ 1 h 239"/>
                <a:gd name="T58" fmla="*/ 568 w 3077"/>
                <a:gd name="T59" fmla="*/ 1 h 239"/>
                <a:gd name="T60" fmla="*/ 588 w 3077"/>
                <a:gd name="T61" fmla="*/ 1 h 239"/>
                <a:gd name="T62" fmla="*/ 502 w 3077"/>
                <a:gd name="T63" fmla="*/ 1 h 239"/>
                <a:gd name="T64" fmla="*/ 329 w 3077"/>
                <a:gd name="T65" fmla="*/ 1 h 239"/>
                <a:gd name="T66" fmla="*/ 64 w 3077"/>
                <a:gd name="T67" fmla="*/ 1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77"/>
                <a:gd name="T103" fmla="*/ 0 h 239"/>
                <a:gd name="T104" fmla="*/ 3077 w 3077"/>
                <a:gd name="T105" fmla="*/ 239 h 2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chemeClr val="accent1"/>
            </a:solidFill>
            <a:ln w="0">
              <a:solidFill>
                <a:srgbClr val="000000"/>
              </a:solidFill>
              <a:round/>
              <a:headEnd/>
              <a:tailEnd/>
            </a:ln>
          </p:spPr>
          <p:txBody>
            <a:bodyPr/>
            <a:lstStyle/>
            <a:p>
              <a:pPr eaLnBrk="0" hangingPunct="0"/>
              <a:endParaRPr lang="es-CR"/>
            </a:p>
          </p:txBody>
        </p:sp>
        <p:sp>
          <p:nvSpPr>
            <p:cNvPr id="64542" name="Freeform 25"/>
            <p:cNvSpPr>
              <a:spLocks/>
            </p:cNvSpPr>
            <p:nvPr/>
          </p:nvSpPr>
          <p:spPr bwMode="auto">
            <a:xfrm>
              <a:off x="2566" y="2189"/>
              <a:ext cx="2749" cy="106"/>
            </a:xfrm>
            <a:custGeom>
              <a:avLst/>
              <a:gdLst>
                <a:gd name="T0" fmla="*/ 0 w 3046"/>
                <a:gd name="T1" fmla="*/ 21 h 118"/>
                <a:gd name="T2" fmla="*/ 95 w 3046"/>
                <a:gd name="T3" fmla="*/ 21 h 118"/>
                <a:gd name="T4" fmla="*/ 121 w 3046"/>
                <a:gd name="T5" fmla="*/ 17 h 118"/>
                <a:gd name="T6" fmla="*/ 140 w 3046"/>
                <a:gd name="T7" fmla="*/ 16 h 118"/>
                <a:gd name="T8" fmla="*/ 158 w 3046"/>
                <a:gd name="T9" fmla="*/ 21 h 118"/>
                <a:gd name="T10" fmla="*/ 175 w 3046"/>
                <a:gd name="T11" fmla="*/ 18 h 118"/>
                <a:gd name="T12" fmla="*/ 192 w 3046"/>
                <a:gd name="T13" fmla="*/ 16 h 118"/>
                <a:gd name="T14" fmla="*/ 208 w 3046"/>
                <a:gd name="T15" fmla="*/ 16 h 118"/>
                <a:gd name="T16" fmla="*/ 222 w 3046"/>
                <a:gd name="T17" fmla="*/ 21 h 118"/>
                <a:gd name="T18" fmla="*/ 230 w 3046"/>
                <a:gd name="T19" fmla="*/ 21 h 118"/>
                <a:gd name="T20" fmla="*/ 245 w 3046"/>
                <a:gd name="T21" fmla="*/ 16 h 118"/>
                <a:gd name="T22" fmla="*/ 264 w 3046"/>
                <a:gd name="T23" fmla="*/ 12 h 118"/>
                <a:gd name="T24" fmla="*/ 285 w 3046"/>
                <a:gd name="T25" fmla="*/ 14 h 118"/>
                <a:gd name="T26" fmla="*/ 304 w 3046"/>
                <a:gd name="T27" fmla="*/ 21 h 118"/>
                <a:gd name="T28" fmla="*/ 346 w 3046"/>
                <a:gd name="T29" fmla="*/ 11 h 118"/>
                <a:gd name="T30" fmla="*/ 362 w 3046"/>
                <a:gd name="T31" fmla="*/ 10 h 118"/>
                <a:gd name="T32" fmla="*/ 371 w 3046"/>
                <a:gd name="T33" fmla="*/ 16 h 118"/>
                <a:gd name="T34" fmla="*/ 374 w 3046"/>
                <a:gd name="T35" fmla="*/ 21 h 118"/>
                <a:gd name="T36" fmla="*/ 403 w 3046"/>
                <a:gd name="T37" fmla="*/ 9 h 118"/>
                <a:gd name="T38" fmla="*/ 405 w 3046"/>
                <a:gd name="T39" fmla="*/ 8 h 118"/>
                <a:gd name="T40" fmla="*/ 409 w 3046"/>
                <a:gd name="T41" fmla="*/ 6 h 118"/>
                <a:gd name="T42" fmla="*/ 411 w 3046"/>
                <a:gd name="T43" fmla="*/ 5 h 118"/>
                <a:gd name="T44" fmla="*/ 413 w 3046"/>
                <a:gd name="T45" fmla="*/ 4 h 118"/>
                <a:gd name="T46" fmla="*/ 416 w 3046"/>
                <a:gd name="T47" fmla="*/ 4 h 118"/>
                <a:gd name="T48" fmla="*/ 419 w 3046"/>
                <a:gd name="T49" fmla="*/ 4 h 118"/>
                <a:gd name="T50" fmla="*/ 421 w 3046"/>
                <a:gd name="T51" fmla="*/ 4 h 118"/>
                <a:gd name="T52" fmla="*/ 425 w 3046"/>
                <a:gd name="T53" fmla="*/ 4 h 118"/>
                <a:gd name="T54" fmla="*/ 426 w 3046"/>
                <a:gd name="T55" fmla="*/ 4 h 118"/>
                <a:gd name="T56" fmla="*/ 430 w 3046"/>
                <a:gd name="T57" fmla="*/ 2 h 118"/>
                <a:gd name="T58" fmla="*/ 432 w 3046"/>
                <a:gd name="T59" fmla="*/ 0 h 118"/>
                <a:gd name="T60" fmla="*/ 433 w 3046"/>
                <a:gd name="T61" fmla="*/ 0 h 118"/>
                <a:gd name="T62" fmla="*/ 436 w 3046"/>
                <a:gd name="T63" fmla="*/ 0 h 118"/>
                <a:gd name="T64" fmla="*/ 439 w 3046"/>
                <a:gd name="T65" fmla="*/ 0 h 118"/>
                <a:gd name="T66" fmla="*/ 441 w 3046"/>
                <a:gd name="T67" fmla="*/ 2 h 118"/>
                <a:gd name="T68" fmla="*/ 445 w 3046"/>
                <a:gd name="T69" fmla="*/ 4 h 118"/>
                <a:gd name="T70" fmla="*/ 472 w 3046"/>
                <a:gd name="T71" fmla="*/ 10 h 118"/>
                <a:gd name="T72" fmla="*/ 476 w 3046"/>
                <a:gd name="T73" fmla="*/ 11 h 118"/>
                <a:gd name="T74" fmla="*/ 480 w 3046"/>
                <a:gd name="T75" fmla="*/ 12 h 118"/>
                <a:gd name="T76" fmla="*/ 482 w 3046"/>
                <a:gd name="T77" fmla="*/ 12 h 118"/>
                <a:gd name="T78" fmla="*/ 486 w 3046"/>
                <a:gd name="T79" fmla="*/ 13 h 118"/>
                <a:gd name="T80" fmla="*/ 488 w 3046"/>
                <a:gd name="T81" fmla="*/ 14 h 118"/>
                <a:gd name="T82" fmla="*/ 494 w 3046"/>
                <a:gd name="T83" fmla="*/ 14 h 118"/>
                <a:gd name="T84" fmla="*/ 495 w 3046"/>
                <a:gd name="T85" fmla="*/ 16 h 118"/>
                <a:gd name="T86" fmla="*/ 502 w 3046"/>
                <a:gd name="T87" fmla="*/ 16 h 118"/>
                <a:gd name="T88" fmla="*/ 542 w 3046"/>
                <a:gd name="T89" fmla="*/ 17 h 118"/>
                <a:gd name="T90" fmla="*/ 562 w 3046"/>
                <a:gd name="T91" fmla="*/ 18 h 118"/>
                <a:gd name="T92" fmla="*/ 590 w 3046"/>
                <a:gd name="T93" fmla="*/ 21 h 118"/>
                <a:gd name="T94" fmla="*/ 0 w 3046"/>
                <a:gd name="T95" fmla="*/ 21 h 1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46"/>
                <a:gd name="T145" fmla="*/ 0 h 118"/>
                <a:gd name="T146" fmla="*/ 3046 w 3046"/>
                <a:gd name="T147" fmla="*/ 118 h 1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chemeClr val="accent1"/>
            </a:solidFill>
            <a:ln w="0">
              <a:solidFill>
                <a:srgbClr val="000000"/>
              </a:solidFill>
              <a:round/>
              <a:headEnd/>
              <a:tailEnd/>
            </a:ln>
          </p:spPr>
          <p:txBody>
            <a:bodyPr/>
            <a:lstStyle/>
            <a:p>
              <a:pPr eaLnBrk="0" hangingPunct="0"/>
              <a:endParaRPr lang="es-CR"/>
            </a:p>
          </p:txBody>
        </p:sp>
        <p:sp>
          <p:nvSpPr>
            <p:cNvPr id="64543" name="Rectangle 26"/>
            <p:cNvSpPr>
              <a:spLocks noChangeArrowheads="1"/>
            </p:cNvSpPr>
            <p:nvPr/>
          </p:nvSpPr>
          <p:spPr bwMode="auto">
            <a:xfrm>
              <a:off x="3598" y="712"/>
              <a:ext cx="587" cy="182"/>
            </a:xfrm>
            <a:prstGeom prst="rect">
              <a:avLst/>
            </a:prstGeom>
            <a:noFill/>
            <a:ln w="9525">
              <a:noFill/>
              <a:miter lim="800000"/>
              <a:headEnd/>
              <a:tailEnd/>
            </a:ln>
          </p:spPr>
          <p:txBody>
            <a:bodyPr wrap="none" lIns="0" tIns="0" rIns="0" bIns="0">
              <a:spAutoFit/>
            </a:bodyPr>
            <a:lstStyle/>
            <a:p>
              <a:pPr defTabSz="862013" eaLnBrk="0" hangingPunct="0">
                <a:lnSpc>
                  <a:spcPct val="90000"/>
                </a:lnSpc>
                <a:spcBef>
                  <a:spcPct val="50000"/>
                </a:spcBef>
              </a:pPr>
              <a:r>
                <a:rPr lang="en-US" sz="2100" b="1">
                  <a:solidFill>
                    <a:srgbClr val="FF9900"/>
                  </a:solidFill>
                  <a:latin typeface="Arial" pitchFamily="34" charset="0"/>
                </a:rPr>
                <a:t>Phases</a:t>
              </a:r>
            </a:p>
          </p:txBody>
        </p:sp>
        <p:sp>
          <p:nvSpPr>
            <p:cNvPr id="64544" name="Rectangle 27"/>
            <p:cNvSpPr>
              <a:spLocks noChangeArrowheads="1"/>
            </p:cNvSpPr>
            <p:nvPr/>
          </p:nvSpPr>
          <p:spPr bwMode="auto">
            <a:xfrm>
              <a:off x="360" y="925"/>
              <a:ext cx="1733" cy="182"/>
            </a:xfrm>
            <a:prstGeom prst="rect">
              <a:avLst/>
            </a:prstGeom>
            <a:noFill/>
            <a:ln w="9525">
              <a:noFill/>
              <a:miter lim="800000"/>
              <a:headEnd/>
              <a:tailEnd/>
            </a:ln>
          </p:spPr>
          <p:txBody>
            <a:bodyPr lIns="0" tIns="0" rIns="0" bIns="0">
              <a:spAutoFit/>
            </a:bodyPr>
            <a:lstStyle/>
            <a:p>
              <a:pPr defTabSz="862013" eaLnBrk="0" hangingPunct="0">
                <a:lnSpc>
                  <a:spcPct val="90000"/>
                </a:lnSpc>
                <a:spcBef>
                  <a:spcPct val="50000"/>
                </a:spcBef>
              </a:pPr>
              <a:r>
                <a:rPr lang="en-US" sz="2100" b="1">
                  <a:solidFill>
                    <a:srgbClr val="FF9900"/>
                  </a:solidFill>
                  <a:latin typeface="Arial" pitchFamily="34" charset="0"/>
                </a:rPr>
                <a:t>Process Workflows</a:t>
              </a:r>
            </a:p>
          </p:txBody>
        </p:sp>
        <p:sp>
          <p:nvSpPr>
            <p:cNvPr id="64545" name="Rectangle 28"/>
            <p:cNvSpPr>
              <a:spLocks noChangeArrowheads="1"/>
            </p:cNvSpPr>
            <p:nvPr/>
          </p:nvSpPr>
          <p:spPr bwMode="auto">
            <a:xfrm>
              <a:off x="3562" y="3804"/>
              <a:ext cx="756" cy="182"/>
            </a:xfrm>
            <a:prstGeom prst="rect">
              <a:avLst/>
            </a:prstGeom>
            <a:noFill/>
            <a:ln w="9525">
              <a:noFill/>
              <a:miter lim="800000"/>
              <a:headEnd/>
              <a:tailEnd/>
            </a:ln>
          </p:spPr>
          <p:txBody>
            <a:bodyPr wrap="none" lIns="0" tIns="0" rIns="0" bIns="0">
              <a:spAutoFit/>
            </a:bodyPr>
            <a:lstStyle/>
            <a:p>
              <a:pPr defTabSz="862013" eaLnBrk="0" hangingPunct="0">
                <a:lnSpc>
                  <a:spcPct val="90000"/>
                </a:lnSpc>
                <a:spcBef>
                  <a:spcPct val="50000"/>
                </a:spcBef>
              </a:pPr>
              <a:r>
                <a:rPr lang="en-US" sz="2100" b="1">
                  <a:solidFill>
                    <a:srgbClr val="FF9900"/>
                  </a:solidFill>
                  <a:latin typeface="Arial" pitchFamily="34" charset="0"/>
                </a:rPr>
                <a:t>Iterations</a:t>
              </a:r>
            </a:p>
          </p:txBody>
        </p:sp>
        <p:sp>
          <p:nvSpPr>
            <p:cNvPr id="64546" name="Freeform 29"/>
            <p:cNvSpPr>
              <a:spLocks/>
            </p:cNvSpPr>
            <p:nvPr/>
          </p:nvSpPr>
          <p:spPr bwMode="auto">
            <a:xfrm>
              <a:off x="3002" y="3510"/>
              <a:ext cx="19" cy="173"/>
            </a:xfrm>
            <a:custGeom>
              <a:avLst/>
              <a:gdLst>
                <a:gd name="T0" fmla="*/ 5 w 21"/>
                <a:gd name="T1" fmla="*/ 37 h 192"/>
                <a:gd name="T2" fmla="*/ 5 w 21"/>
                <a:gd name="T3" fmla="*/ 37 h 192"/>
                <a:gd name="T4" fmla="*/ 5 w 21"/>
                <a:gd name="T5" fmla="*/ 0 h 192"/>
                <a:gd name="T6" fmla="*/ 0 w 21"/>
                <a:gd name="T7" fmla="*/ 0 h 192"/>
                <a:gd name="T8" fmla="*/ 0 w 21"/>
                <a:gd name="T9" fmla="*/ 37 h 192"/>
                <a:gd name="T10" fmla="*/ 5 w 21"/>
                <a:gd name="T11" fmla="*/ 3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chemeClr val="tx1"/>
            </a:solidFill>
            <a:ln w="6350">
              <a:solidFill>
                <a:schemeClr val="tx1"/>
              </a:solidFill>
              <a:round/>
              <a:headEnd/>
              <a:tailEnd/>
            </a:ln>
          </p:spPr>
          <p:txBody>
            <a:bodyPr/>
            <a:lstStyle/>
            <a:p>
              <a:pPr eaLnBrk="0" hangingPunct="0"/>
              <a:endParaRPr lang="es-CR"/>
            </a:p>
          </p:txBody>
        </p:sp>
        <p:sp>
          <p:nvSpPr>
            <p:cNvPr id="64547" name="Rectangle 30"/>
            <p:cNvSpPr>
              <a:spLocks noChangeArrowheads="1"/>
            </p:cNvSpPr>
            <p:nvPr/>
          </p:nvSpPr>
          <p:spPr bwMode="auto">
            <a:xfrm>
              <a:off x="360" y="2659"/>
              <a:ext cx="1795" cy="182"/>
            </a:xfrm>
            <a:prstGeom prst="rect">
              <a:avLst/>
            </a:prstGeom>
            <a:noFill/>
            <a:ln w="9525">
              <a:noFill/>
              <a:miter lim="800000"/>
              <a:headEnd/>
              <a:tailEnd/>
            </a:ln>
          </p:spPr>
          <p:txBody>
            <a:bodyPr lIns="0" tIns="0" rIns="0" bIns="0">
              <a:spAutoFit/>
            </a:bodyPr>
            <a:lstStyle/>
            <a:p>
              <a:pPr defTabSz="862013" eaLnBrk="0" hangingPunct="0">
                <a:lnSpc>
                  <a:spcPct val="90000"/>
                </a:lnSpc>
                <a:spcBef>
                  <a:spcPct val="50000"/>
                </a:spcBef>
              </a:pPr>
              <a:r>
                <a:rPr lang="en-US" sz="2100" b="1">
                  <a:solidFill>
                    <a:srgbClr val="FF9900"/>
                  </a:solidFill>
                  <a:latin typeface="Arial" pitchFamily="34" charset="0"/>
                </a:rPr>
                <a:t>Supporting Workflows</a:t>
              </a:r>
              <a:endParaRPr lang="en-US" sz="2300" b="1">
                <a:solidFill>
                  <a:srgbClr val="FF9900"/>
                </a:solidFill>
                <a:latin typeface="Arial" pitchFamily="34" charset="0"/>
              </a:endParaRPr>
            </a:p>
          </p:txBody>
        </p:sp>
        <p:sp>
          <p:nvSpPr>
            <p:cNvPr id="64548" name="Line 31"/>
            <p:cNvSpPr>
              <a:spLocks noChangeShapeType="1"/>
            </p:cNvSpPr>
            <p:nvPr/>
          </p:nvSpPr>
          <p:spPr bwMode="auto">
            <a:xfrm flipH="1">
              <a:off x="4314" y="3504"/>
              <a:ext cx="1" cy="181"/>
            </a:xfrm>
            <a:prstGeom prst="line">
              <a:avLst/>
            </a:prstGeom>
            <a:noFill/>
            <a:ln w="0">
              <a:solidFill>
                <a:schemeClr val="tx1"/>
              </a:solidFill>
              <a:round/>
              <a:headEnd/>
              <a:tailEnd/>
            </a:ln>
          </p:spPr>
          <p:txBody>
            <a:bodyPr/>
            <a:lstStyle/>
            <a:p>
              <a:endParaRPr lang="en-US"/>
            </a:p>
          </p:txBody>
        </p:sp>
        <p:sp>
          <p:nvSpPr>
            <p:cNvPr id="64549" name="Line 32"/>
            <p:cNvSpPr>
              <a:spLocks noChangeShapeType="1"/>
            </p:cNvSpPr>
            <p:nvPr/>
          </p:nvSpPr>
          <p:spPr bwMode="auto">
            <a:xfrm>
              <a:off x="3990" y="3505"/>
              <a:ext cx="0" cy="174"/>
            </a:xfrm>
            <a:prstGeom prst="line">
              <a:avLst/>
            </a:prstGeom>
            <a:noFill/>
            <a:ln w="0">
              <a:solidFill>
                <a:schemeClr val="tx1"/>
              </a:solidFill>
              <a:round/>
              <a:headEnd/>
              <a:tailEnd/>
            </a:ln>
          </p:spPr>
          <p:txBody>
            <a:bodyPr/>
            <a:lstStyle/>
            <a:p>
              <a:endParaRPr lang="en-US"/>
            </a:p>
          </p:txBody>
        </p:sp>
        <p:sp>
          <p:nvSpPr>
            <p:cNvPr id="64550" name="Line 33"/>
            <p:cNvSpPr>
              <a:spLocks noChangeShapeType="1"/>
            </p:cNvSpPr>
            <p:nvPr/>
          </p:nvSpPr>
          <p:spPr bwMode="auto">
            <a:xfrm>
              <a:off x="3317" y="3505"/>
              <a:ext cx="1" cy="175"/>
            </a:xfrm>
            <a:prstGeom prst="line">
              <a:avLst/>
            </a:prstGeom>
            <a:noFill/>
            <a:ln w="0">
              <a:solidFill>
                <a:schemeClr val="tx1"/>
              </a:solidFill>
              <a:round/>
              <a:headEnd/>
              <a:tailEnd/>
            </a:ln>
          </p:spPr>
          <p:txBody>
            <a:bodyPr/>
            <a:lstStyle/>
            <a:p>
              <a:endParaRPr lang="en-US"/>
            </a:p>
          </p:txBody>
        </p:sp>
        <p:sp>
          <p:nvSpPr>
            <p:cNvPr id="64551" name="Rectangle 34"/>
            <p:cNvSpPr>
              <a:spLocks noChangeArrowheads="1"/>
            </p:cNvSpPr>
            <p:nvPr/>
          </p:nvSpPr>
          <p:spPr bwMode="auto">
            <a:xfrm>
              <a:off x="3383" y="3518"/>
              <a:ext cx="209" cy="226"/>
            </a:xfrm>
            <a:prstGeom prst="rect">
              <a:avLst/>
            </a:prstGeom>
            <a:noFill/>
            <a:ln w="9525">
              <a:noFill/>
              <a:miter lim="800000"/>
              <a:headEnd/>
              <a:tailEnd/>
            </a:ln>
          </p:spPr>
          <p:txBody>
            <a:bodyPr wrap="none"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#2</a:t>
              </a:r>
            </a:p>
          </p:txBody>
        </p:sp>
        <p:sp>
          <p:nvSpPr>
            <p:cNvPr id="64552" name="Rectangle 35"/>
            <p:cNvSpPr>
              <a:spLocks noChangeArrowheads="1"/>
            </p:cNvSpPr>
            <p:nvPr/>
          </p:nvSpPr>
          <p:spPr bwMode="auto">
            <a:xfrm>
              <a:off x="3669" y="3518"/>
              <a:ext cx="290" cy="226"/>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#n</a:t>
              </a:r>
            </a:p>
          </p:txBody>
        </p:sp>
        <p:sp>
          <p:nvSpPr>
            <p:cNvPr id="64553" name="Rectangle 36"/>
            <p:cNvSpPr>
              <a:spLocks noChangeArrowheads="1"/>
            </p:cNvSpPr>
            <p:nvPr/>
          </p:nvSpPr>
          <p:spPr bwMode="auto">
            <a:xfrm>
              <a:off x="4020" y="3518"/>
              <a:ext cx="264" cy="226"/>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#n+1</a:t>
              </a:r>
            </a:p>
          </p:txBody>
        </p:sp>
        <p:sp>
          <p:nvSpPr>
            <p:cNvPr id="64554" name="Rectangle 37"/>
            <p:cNvSpPr>
              <a:spLocks noChangeArrowheads="1"/>
            </p:cNvSpPr>
            <p:nvPr/>
          </p:nvSpPr>
          <p:spPr bwMode="auto">
            <a:xfrm>
              <a:off x="4331" y="3518"/>
              <a:ext cx="253" cy="226"/>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#n+2</a:t>
              </a:r>
            </a:p>
          </p:txBody>
        </p:sp>
        <p:sp>
          <p:nvSpPr>
            <p:cNvPr id="64555" name="Rectangle 38"/>
            <p:cNvSpPr>
              <a:spLocks noChangeArrowheads="1"/>
            </p:cNvSpPr>
            <p:nvPr/>
          </p:nvSpPr>
          <p:spPr bwMode="auto">
            <a:xfrm>
              <a:off x="4652" y="3518"/>
              <a:ext cx="327" cy="226"/>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#m</a:t>
              </a:r>
            </a:p>
          </p:txBody>
        </p:sp>
        <p:sp>
          <p:nvSpPr>
            <p:cNvPr id="64556" name="Rectangle 39"/>
            <p:cNvSpPr>
              <a:spLocks noChangeArrowheads="1"/>
            </p:cNvSpPr>
            <p:nvPr/>
          </p:nvSpPr>
          <p:spPr bwMode="auto">
            <a:xfrm>
              <a:off x="5020" y="3518"/>
              <a:ext cx="289" cy="226"/>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300">
                  <a:latin typeface="Arial" pitchFamily="34" charset="0"/>
                </a:rPr>
                <a:t> Iter.</a:t>
              </a:r>
              <a:br>
                <a:rPr lang="en-US" sz="1300">
                  <a:latin typeface="Arial" pitchFamily="34" charset="0"/>
                </a:rPr>
              </a:br>
              <a:r>
                <a:rPr lang="en-US" sz="1300">
                  <a:latin typeface="Arial" pitchFamily="34" charset="0"/>
                </a:rPr>
                <a:t>#m+1</a:t>
              </a:r>
            </a:p>
          </p:txBody>
        </p:sp>
        <p:sp>
          <p:nvSpPr>
            <p:cNvPr id="64557" name="Rectangle 40"/>
            <p:cNvSpPr>
              <a:spLocks noChangeArrowheads="1"/>
            </p:cNvSpPr>
            <p:nvPr/>
          </p:nvSpPr>
          <p:spPr bwMode="auto">
            <a:xfrm>
              <a:off x="1493" y="2419"/>
              <a:ext cx="824" cy="156"/>
            </a:xfrm>
            <a:prstGeom prst="rect">
              <a:avLst/>
            </a:prstGeom>
            <a:noFill/>
            <a:ln w="9525">
              <a:noFill/>
              <a:miter lim="800000"/>
              <a:headEnd/>
              <a:tailEnd/>
            </a:ln>
          </p:spPr>
          <p:txBody>
            <a:bodyPr wrap="none" lIns="0" tIns="0" rIns="0" bIns="0">
              <a:spAutoFit/>
            </a:bodyPr>
            <a:lstStyle/>
            <a:p>
              <a:pPr algn="r" defTabSz="862013" eaLnBrk="0" hangingPunct="0">
                <a:lnSpc>
                  <a:spcPct val="90000"/>
                </a:lnSpc>
                <a:spcBef>
                  <a:spcPct val="50000"/>
                </a:spcBef>
              </a:pPr>
              <a:r>
                <a:rPr lang="en-US" sz="1800" b="1">
                  <a:latin typeface="Arial" pitchFamily="34" charset="0"/>
                </a:rPr>
                <a:t>Deployment</a:t>
              </a:r>
              <a:endParaRPr lang="en-US" sz="2300" b="1">
                <a:latin typeface="Arial" pitchFamily="34" charset="0"/>
              </a:endParaRPr>
            </a:p>
          </p:txBody>
        </p:sp>
        <p:sp>
          <p:nvSpPr>
            <p:cNvPr id="64558" name="Freeform 41"/>
            <p:cNvSpPr>
              <a:spLocks/>
            </p:cNvSpPr>
            <p:nvPr/>
          </p:nvSpPr>
          <p:spPr bwMode="auto">
            <a:xfrm>
              <a:off x="3071" y="2400"/>
              <a:ext cx="2201" cy="127"/>
            </a:xfrm>
            <a:custGeom>
              <a:avLst/>
              <a:gdLst>
                <a:gd name="T0" fmla="*/ 0 w 2440"/>
                <a:gd name="T1" fmla="*/ 27 h 141"/>
                <a:gd name="T2" fmla="*/ 32 w 2440"/>
                <a:gd name="T3" fmla="*/ 27 h 141"/>
                <a:gd name="T4" fmla="*/ 49 w 2440"/>
                <a:gd name="T5" fmla="*/ 27 h 141"/>
                <a:gd name="T6" fmla="*/ 66 w 2440"/>
                <a:gd name="T7" fmla="*/ 27 h 141"/>
                <a:gd name="T8" fmla="*/ 82 w 2440"/>
                <a:gd name="T9" fmla="*/ 27 h 141"/>
                <a:gd name="T10" fmla="*/ 101 w 2440"/>
                <a:gd name="T11" fmla="*/ 27 h 141"/>
                <a:gd name="T12" fmla="*/ 116 w 2440"/>
                <a:gd name="T13" fmla="*/ 26 h 141"/>
                <a:gd name="T14" fmla="*/ 129 w 2440"/>
                <a:gd name="T15" fmla="*/ 27 h 141"/>
                <a:gd name="T16" fmla="*/ 137 w 2440"/>
                <a:gd name="T17" fmla="*/ 27 h 141"/>
                <a:gd name="T18" fmla="*/ 153 w 2440"/>
                <a:gd name="T19" fmla="*/ 27 h 141"/>
                <a:gd name="T20" fmla="*/ 173 w 2440"/>
                <a:gd name="T21" fmla="*/ 27 h 141"/>
                <a:gd name="T22" fmla="*/ 192 w 2440"/>
                <a:gd name="T23" fmla="*/ 27 h 141"/>
                <a:gd name="T24" fmla="*/ 209 w 2440"/>
                <a:gd name="T25" fmla="*/ 27 h 141"/>
                <a:gd name="T26" fmla="*/ 251 w 2440"/>
                <a:gd name="T27" fmla="*/ 27 h 141"/>
                <a:gd name="T28" fmla="*/ 267 w 2440"/>
                <a:gd name="T29" fmla="*/ 25 h 141"/>
                <a:gd name="T30" fmla="*/ 275 w 2440"/>
                <a:gd name="T31" fmla="*/ 24 h 141"/>
                <a:gd name="T32" fmla="*/ 281 w 2440"/>
                <a:gd name="T33" fmla="*/ 24 h 141"/>
                <a:gd name="T34" fmla="*/ 310 w 2440"/>
                <a:gd name="T35" fmla="*/ 18 h 141"/>
                <a:gd name="T36" fmla="*/ 334 w 2440"/>
                <a:gd name="T37" fmla="*/ 12 h 141"/>
                <a:gd name="T38" fmla="*/ 357 w 2440"/>
                <a:gd name="T39" fmla="*/ 7 h 141"/>
                <a:gd name="T40" fmla="*/ 423 w 2440"/>
                <a:gd name="T41" fmla="*/ 0 h 141"/>
                <a:gd name="T42" fmla="*/ 449 w 2440"/>
                <a:gd name="T43" fmla="*/ 5 h 141"/>
                <a:gd name="T44" fmla="*/ 464 w 2440"/>
                <a:gd name="T45" fmla="*/ 14 h 141"/>
                <a:gd name="T46" fmla="*/ 469 w 2440"/>
                <a:gd name="T47" fmla="*/ 27 h 141"/>
                <a:gd name="T48" fmla="*/ 0 w 2440"/>
                <a:gd name="T49" fmla="*/ 27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40"/>
                <a:gd name="T76" fmla="*/ 0 h 141"/>
                <a:gd name="T77" fmla="*/ 2440 w 2440"/>
                <a:gd name="T78" fmla="*/ 141 h 1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chemeClr val="accent1"/>
            </a:solidFill>
            <a:ln w="0">
              <a:solidFill>
                <a:srgbClr val="000000"/>
              </a:solidFill>
              <a:round/>
              <a:headEnd/>
              <a:tailEnd/>
            </a:ln>
          </p:spPr>
          <p:txBody>
            <a:bodyPr/>
            <a:lstStyle/>
            <a:p>
              <a:pPr eaLnBrk="0" hangingPunct="0"/>
              <a:endParaRPr lang="es-CR"/>
            </a:p>
          </p:txBody>
        </p:sp>
        <p:sp>
          <p:nvSpPr>
            <p:cNvPr id="64559" name="Freeform 42"/>
            <p:cNvSpPr>
              <a:spLocks/>
            </p:cNvSpPr>
            <p:nvPr/>
          </p:nvSpPr>
          <p:spPr bwMode="auto">
            <a:xfrm>
              <a:off x="2467" y="1250"/>
              <a:ext cx="2829" cy="100"/>
            </a:xfrm>
            <a:custGeom>
              <a:avLst/>
              <a:gdLst>
                <a:gd name="T0" fmla="*/ 0 w 1911"/>
                <a:gd name="T1" fmla="*/ 102360 h 63"/>
                <a:gd name="T2" fmla="*/ 24166 w 1911"/>
                <a:gd name="T3" fmla="*/ 80194 h 63"/>
                <a:gd name="T4" fmla="*/ 43340 w 1911"/>
                <a:gd name="T5" fmla="*/ 57957 h 63"/>
                <a:gd name="T6" fmla="*/ 111675 w 1911"/>
                <a:gd name="T7" fmla="*/ 0 h 63"/>
                <a:gd name="T8" fmla="*/ 282571 w 1911"/>
                <a:gd name="T9" fmla="*/ 13433 h 63"/>
                <a:gd name="T10" fmla="*/ 360840 w 1911"/>
                <a:gd name="T11" fmla="*/ 40627 h 63"/>
                <a:gd name="T12" fmla="*/ 406896 w 1911"/>
                <a:gd name="T13" fmla="*/ 57957 h 63"/>
                <a:gd name="T14" fmla="*/ 448682 w 1911"/>
                <a:gd name="T15" fmla="*/ 76773 h 63"/>
                <a:gd name="T16" fmla="*/ 480591 w 1911"/>
                <a:gd name="T17" fmla="*/ 91995 h 63"/>
                <a:gd name="T18" fmla="*/ 526748 w 1911"/>
                <a:gd name="T19" fmla="*/ 85711 h 63"/>
                <a:gd name="T20" fmla="*/ 587261 w 1911"/>
                <a:gd name="T21" fmla="*/ 76773 h 63"/>
                <a:gd name="T22" fmla="*/ 732373 w 1911"/>
                <a:gd name="T23" fmla="*/ 85711 h 63"/>
                <a:gd name="T24" fmla="*/ 889030 w 1911"/>
                <a:gd name="T25" fmla="*/ 94089 h 63"/>
                <a:gd name="T26" fmla="*/ 1010243 w 1911"/>
                <a:gd name="T27" fmla="*/ 102360 h 63"/>
                <a:gd name="T28" fmla="*/ 0 w 1911"/>
                <a:gd name="T29" fmla="*/ 102360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1"/>
                <a:gd name="T46" fmla="*/ 0 h 63"/>
                <a:gd name="T47" fmla="*/ 1911 w 1911"/>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chemeClr val="accent1"/>
            </a:solidFill>
            <a:ln w="0">
              <a:solidFill>
                <a:srgbClr val="000000"/>
              </a:solidFill>
              <a:round/>
              <a:headEnd/>
              <a:tailEnd/>
            </a:ln>
          </p:spPr>
          <p:txBody>
            <a:bodyPr wrap="none" anchor="ctr"/>
            <a:lstStyle/>
            <a:p>
              <a:pPr eaLnBrk="0" hangingPunct="0"/>
              <a:endParaRPr lang="es-CR"/>
            </a:p>
          </p:txBody>
        </p:sp>
        <p:sp>
          <p:nvSpPr>
            <p:cNvPr id="64560" name="Freeform 43"/>
            <p:cNvSpPr>
              <a:spLocks/>
            </p:cNvSpPr>
            <p:nvPr/>
          </p:nvSpPr>
          <p:spPr bwMode="auto">
            <a:xfrm>
              <a:off x="2437" y="2924"/>
              <a:ext cx="2872" cy="119"/>
            </a:xfrm>
            <a:custGeom>
              <a:avLst/>
              <a:gdLst>
                <a:gd name="T0" fmla="*/ 0 w 3080"/>
                <a:gd name="T1" fmla="*/ 10 h 140"/>
                <a:gd name="T2" fmla="*/ 21 w 3080"/>
                <a:gd name="T3" fmla="*/ 9 h 140"/>
                <a:gd name="T4" fmla="*/ 265 w 3080"/>
                <a:gd name="T5" fmla="*/ 7 h 140"/>
                <a:gd name="T6" fmla="*/ 382 w 3080"/>
                <a:gd name="T7" fmla="*/ 3 h 140"/>
                <a:gd name="T8" fmla="*/ 492 w 3080"/>
                <a:gd name="T9" fmla="*/ 3 h 140"/>
                <a:gd name="T10" fmla="*/ 516 w 3080"/>
                <a:gd name="T11" fmla="*/ 3 h 140"/>
                <a:gd name="T12" fmla="*/ 702 w 3080"/>
                <a:gd name="T13" fmla="*/ 0 h 140"/>
                <a:gd name="T14" fmla="*/ 911 w 3080"/>
                <a:gd name="T15" fmla="*/ 6 h 140"/>
                <a:gd name="T16" fmla="*/ 1006 w 3080"/>
                <a:gd name="T17" fmla="*/ 10 h 140"/>
                <a:gd name="T18" fmla="*/ 0 w 3080"/>
                <a:gd name="T19" fmla="*/ 10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0"/>
                <a:gd name="T31" fmla="*/ 0 h 140"/>
                <a:gd name="T32" fmla="*/ 3080 w 308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chemeClr val="accent1"/>
            </a:solidFill>
            <a:ln w="0">
              <a:solidFill>
                <a:srgbClr val="000000"/>
              </a:solidFill>
              <a:round/>
              <a:headEnd/>
              <a:tailEnd/>
            </a:ln>
          </p:spPr>
          <p:txBody>
            <a:bodyPr wrap="none" anchor="ctr"/>
            <a:lstStyle/>
            <a:p>
              <a:pPr eaLnBrk="0" hangingPunct="0"/>
              <a:endParaRPr lang="es-CR"/>
            </a:p>
          </p:txBody>
        </p:sp>
        <p:sp>
          <p:nvSpPr>
            <p:cNvPr id="64561" name="Freeform 44"/>
            <p:cNvSpPr>
              <a:spLocks/>
            </p:cNvSpPr>
            <p:nvPr/>
          </p:nvSpPr>
          <p:spPr bwMode="auto">
            <a:xfrm>
              <a:off x="3640" y="3511"/>
              <a:ext cx="19" cy="173"/>
            </a:xfrm>
            <a:custGeom>
              <a:avLst/>
              <a:gdLst>
                <a:gd name="T0" fmla="*/ 5 w 21"/>
                <a:gd name="T1" fmla="*/ 37 h 192"/>
                <a:gd name="T2" fmla="*/ 5 w 21"/>
                <a:gd name="T3" fmla="*/ 37 h 192"/>
                <a:gd name="T4" fmla="*/ 5 w 21"/>
                <a:gd name="T5" fmla="*/ 0 h 192"/>
                <a:gd name="T6" fmla="*/ 0 w 21"/>
                <a:gd name="T7" fmla="*/ 0 h 192"/>
                <a:gd name="T8" fmla="*/ 0 w 21"/>
                <a:gd name="T9" fmla="*/ 37 h 192"/>
                <a:gd name="T10" fmla="*/ 5 w 21"/>
                <a:gd name="T11" fmla="*/ 3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chemeClr val="tx1"/>
            </a:solidFill>
            <a:ln w="6350">
              <a:solidFill>
                <a:schemeClr val="tx1"/>
              </a:solidFill>
              <a:round/>
              <a:headEnd/>
              <a:tailEnd/>
            </a:ln>
          </p:spPr>
          <p:txBody>
            <a:bodyPr/>
            <a:lstStyle/>
            <a:p>
              <a:pPr eaLnBrk="0" hangingPunct="0"/>
              <a:endParaRPr lang="es-CR"/>
            </a:p>
          </p:txBody>
        </p:sp>
        <p:sp>
          <p:nvSpPr>
            <p:cNvPr id="64562" name="Freeform 45"/>
            <p:cNvSpPr>
              <a:spLocks/>
            </p:cNvSpPr>
            <p:nvPr/>
          </p:nvSpPr>
          <p:spPr bwMode="auto">
            <a:xfrm>
              <a:off x="4599" y="3512"/>
              <a:ext cx="19" cy="173"/>
            </a:xfrm>
            <a:custGeom>
              <a:avLst/>
              <a:gdLst>
                <a:gd name="T0" fmla="*/ 5 w 21"/>
                <a:gd name="T1" fmla="*/ 37 h 192"/>
                <a:gd name="T2" fmla="*/ 5 w 21"/>
                <a:gd name="T3" fmla="*/ 37 h 192"/>
                <a:gd name="T4" fmla="*/ 5 w 21"/>
                <a:gd name="T5" fmla="*/ 0 h 192"/>
                <a:gd name="T6" fmla="*/ 0 w 21"/>
                <a:gd name="T7" fmla="*/ 0 h 192"/>
                <a:gd name="T8" fmla="*/ 0 w 21"/>
                <a:gd name="T9" fmla="*/ 37 h 192"/>
                <a:gd name="T10" fmla="*/ 5 w 21"/>
                <a:gd name="T11" fmla="*/ 3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chemeClr val="tx1"/>
            </a:solidFill>
            <a:ln w="6350">
              <a:solidFill>
                <a:schemeClr val="tx1"/>
              </a:solidFill>
              <a:round/>
              <a:headEnd/>
              <a:tailEnd/>
            </a:ln>
          </p:spPr>
          <p:txBody>
            <a:bodyPr/>
            <a:lstStyle/>
            <a:p>
              <a:pPr eaLnBrk="0" hangingPunct="0"/>
              <a:endParaRPr lang="es-CR"/>
            </a:p>
          </p:txBody>
        </p:sp>
        <p:sp>
          <p:nvSpPr>
            <p:cNvPr id="64563" name="Rectangle 46"/>
            <p:cNvSpPr>
              <a:spLocks noChangeArrowheads="1"/>
            </p:cNvSpPr>
            <p:nvPr/>
          </p:nvSpPr>
          <p:spPr bwMode="auto">
            <a:xfrm>
              <a:off x="1010" y="2927"/>
              <a:ext cx="1368" cy="156"/>
            </a:xfrm>
            <a:prstGeom prst="rect">
              <a:avLst/>
            </a:prstGeom>
            <a:noFill/>
            <a:ln w="9525">
              <a:noFill/>
              <a:miter lim="800000"/>
              <a:headEnd/>
              <a:tailEnd/>
            </a:ln>
          </p:spPr>
          <p:txBody>
            <a:bodyPr wrap="none" lIns="0" tIns="0" rIns="0" bIns="0">
              <a:spAutoFit/>
            </a:bodyPr>
            <a:lstStyle/>
            <a:p>
              <a:pPr defTabSz="862013" eaLnBrk="0" hangingPunct="0">
                <a:lnSpc>
                  <a:spcPct val="90000"/>
                </a:lnSpc>
                <a:spcBef>
                  <a:spcPct val="50000"/>
                </a:spcBef>
              </a:pPr>
              <a:r>
                <a:rPr lang="en-US" sz="1800" b="1">
                  <a:latin typeface="Arial" pitchFamily="34" charset="0"/>
                </a:rPr>
                <a:t>Configuration Mgmt</a:t>
              </a:r>
            </a:p>
          </p:txBody>
        </p:sp>
        <p:sp>
          <p:nvSpPr>
            <p:cNvPr id="64564" name="Rectangle 47"/>
            <p:cNvSpPr>
              <a:spLocks noChangeArrowheads="1"/>
            </p:cNvSpPr>
            <p:nvPr/>
          </p:nvSpPr>
          <p:spPr bwMode="auto">
            <a:xfrm>
              <a:off x="1145" y="1470"/>
              <a:ext cx="1172" cy="156"/>
            </a:xfrm>
            <a:prstGeom prst="rect">
              <a:avLst/>
            </a:prstGeom>
            <a:noFill/>
            <a:ln w="9525">
              <a:noFill/>
              <a:miter lim="800000"/>
              <a:headEnd/>
              <a:tailEnd/>
            </a:ln>
          </p:spPr>
          <p:txBody>
            <a:bodyPr lIns="0" tIns="0" rIns="0" bIns="0">
              <a:spAutoFit/>
            </a:bodyPr>
            <a:lstStyle/>
            <a:p>
              <a:pPr algn="r" defTabSz="862013" eaLnBrk="0" hangingPunct="0">
                <a:lnSpc>
                  <a:spcPct val="90000"/>
                </a:lnSpc>
                <a:spcBef>
                  <a:spcPct val="50000"/>
                </a:spcBef>
              </a:pPr>
              <a:r>
                <a:rPr lang="en-US" sz="1800" b="1">
                  <a:latin typeface="Arial" pitchFamily="34" charset="0"/>
                </a:rPr>
                <a:t>Requirements</a:t>
              </a:r>
              <a:endParaRPr lang="en-US" sz="2300" b="1">
                <a:latin typeface="Arial" pitchFamily="34" charset="0"/>
              </a:endParaRPr>
            </a:p>
          </p:txBody>
        </p:sp>
        <p:sp>
          <p:nvSpPr>
            <p:cNvPr id="64565" name="Freeform 48"/>
            <p:cNvSpPr>
              <a:spLocks/>
            </p:cNvSpPr>
            <p:nvPr/>
          </p:nvSpPr>
          <p:spPr bwMode="auto">
            <a:xfrm>
              <a:off x="3048" y="952"/>
              <a:ext cx="599" cy="196"/>
            </a:xfrm>
            <a:custGeom>
              <a:avLst/>
              <a:gdLst>
                <a:gd name="T0" fmla="*/ 127 w 664"/>
                <a:gd name="T1" fmla="*/ 0 h 218"/>
                <a:gd name="T2" fmla="*/ 127 w 664"/>
                <a:gd name="T3" fmla="*/ 40 h 218"/>
                <a:gd name="T4" fmla="*/ 0 w 664"/>
                <a:gd name="T5" fmla="*/ 40 h 218"/>
                <a:gd name="T6" fmla="*/ 0 60000 65536"/>
                <a:gd name="T7" fmla="*/ 0 60000 65536"/>
                <a:gd name="T8" fmla="*/ 0 60000 65536"/>
                <a:gd name="T9" fmla="*/ 0 w 664"/>
                <a:gd name="T10" fmla="*/ 0 h 218"/>
                <a:gd name="T11" fmla="*/ 664 w 664"/>
                <a:gd name="T12" fmla="*/ 218 h 218"/>
              </a:gdLst>
              <a:ahLst/>
              <a:cxnLst>
                <a:cxn ang="T6">
                  <a:pos x="T0" y="T1"/>
                </a:cxn>
                <a:cxn ang="T7">
                  <a:pos x="T2" y="T3"/>
                </a:cxn>
                <a:cxn ang="T8">
                  <a:pos x="T4" y="T5"/>
                </a:cxn>
              </a:cxnLst>
              <a:rect l="T9" t="T10" r="T11" b="T12"/>
              <a:pathLst>
                <a:path w="664" h="218">
                  <a:moveTo>
                    <a:pt x="664" y="0"/>
                  </a:moveTo>
                  <a:lnTo>
                    <a:pt x="664" y="218"/>
                  </a:lnTo>
                  <a:lnTo>
                    <a:pt x="0" y="218"/>
                  </a:lnTo>
                </a:path>
              </a:pathLst>
            </a:custGeom>
            <a:noFill/>
            <a:ln w="0">
              <a:noFill/>
              <a:round/>
              <a:headEnd/>
              <a:tailEnd/>
            </a:ln>
          </p:spPr>
          <p:txBody>
            <a:bodyPr/>
            <a:lstStyle/>
            <a:p>
              <a:pPr eaLnBrk="0" hangingPunct="0"/>
              <a:endParaRPr lang="es-CR"/>
            </a:p>
          </p:txBody>
        </p:sp>
        <p:sp>
          <p:nvSpPr>
            <p:cNvPr id="64566" name="Freeform 49"/>
            <p:cNvSpPr>
              <a:spLocks/>
            </p:cNvSpPr>
            <p:nvPr/>
          </p:nvSpPr>
          <p:spPr bwMode="auto">
            <a:xfrm>
              <a:off x="3688" y="952"/>
              <a:ext cx="927" cy="196"/>
            </a:xfrm>
            <a:custGeom>
              <a:avLst/>
              <a:gdLst>
                <a:gd name="T0" fmla="*/ 197 w 1028"/>
                <a:gd name="T1" fmla="*/ 0 h 218"/>
                <a:gd name="T2" fmla="*/ 197 w 1028"/>
                <a:gd name="T3" fmla="*/ 40 h 218"/>
                <a:gd name="T4" fmla="*/ 0 w 1028"/>
                <a:gd name="T5" fmla="*/ 40 h 218"/>
                <a:gd name="T6" fmla="*/ 0 60000 65536"/>
                <a:gd name="T7" fmla="*/ 0 60000 65536"/>
                <a:gd name="T8" fmla="*/ 0 60000 65536"/>
                <a:gd name="T9" fmla="*/ 0 w 1028"/>
                <a:gd name="T10" fmla="*/ 0 h 218"/>
                <a:gd name="T11" fmla="*/ 1028 w 1028"/>
                <a:gd name="T12" fmla="*/ 218 h 218"/>
              </a:gdLst>
              <a:ahLst/>
              <a:cxnLst>
                <a:cxn ang="T6">
                  <a:pos x="T0" y="T1"/>
                </a:cxn>
                <a:cxn ang="T7">
                  <a:pos x="T2" y="T3"/>
                </a:cxn>
                <a:cxn ang="T8">
                  <a:pos x="T4" y="T5"/>
                </a:cxn>
              </a:cxnLst>
              <a:rect l="T9" t="T10" r="T11" b="T12"/>
              <a:pathLst>
                <a:path w="1028" h="218">
                  <a:moveTo>
                    <a:pt x="1028" y="0"/>
                  </a:moveTo>
                  <a:lnTo>
                    <a:pt x="1028" y="218"/>
                  </a:lnTo>
                  <a:lnTo>
                    <a:pt x="0" y="218"/>
                  </a:lnTo>
                </a:path>
              </a:pathLst>
            </a:custGeom>
            <a:noFill/>
            <a:ln w="0">
              <a:noFill/>
              <a:round/>
              <a:headEnd/>
              <a:tailEnd/>
            </a:ln>
          </p:spPr>
          <p:txBody>
            <a:bodyPr/>
            <a:lstStyle/>
            <a:p>
              <a:pPr eaLnBrk="0" hangingPunct="0"/>
              <a:endParaRPr lang="es-CR"/>
            </a:p>
          </p:txBody>
        </p:sp>
        <p:sp>
          <p:nvSpPr>
            <p:cNvPr id="64567" name="Freeform 50"/>
            <p:cNvSpPr>
              <a:spLocks/>
            </p:cNvSpPr>
            <p:nvPr/>
          </p:nvSpPr>
          <p:spPr bwMode="auto">
            <a:xfrm>
              <a:off x="4655" y="952"/>
              <a:ext cx="687" cy="196"/>
            </a:xfrm>
            <a:custGeom>
              <a:avLst/>
              <a:gdLst>
                <a:gd name="T0" fmla="*/ 147 w 761"/>
                <a:gd name="T1" fmla="*/ 0 h 218"/>
                <a:gd name="T2" fmla="*/ 147 w 761"/>
                <a:gd name="T3" fmla="*/ 40 h 218"/>
                <a:gd name="T4" fmla="*/ 0 w 761"/>
                <a:gd name="T5" fmla="*/ 40 h 218"/>
                <a:gd name="T6" fmla="*/ 0 60000 65536"/>
                <a:gd name="T7" fmla="*/ 0 60000 65536"/>
                <a:gd name="T8" fmla="*/ 0 60000 65536"/>
                <a:gd name="T9" fmla="*/ 0 w 761"/>
                <a:gd name="T10" fmla="*/ 0 h 218"/>
                <a:gd name="T11" fmla="*/ 761 w 761"/>
                <a:gd name="T12" fmla="*/ 218 h 218"/>
              </a:gdLst>
              <a:ahLst/>
              <a:cxnLst>
                <a:cxn ang="T6">
                  <a:pos x="T0" y="T1"/>
                </a:cxn>
                <a:cxn ang="T7">
                  <a:pos x="T2" y="T3"/>
                </a:cxn>
                <a:cxn ang="T8">
                  <a:pos x="T4" y="T5"/>
                </a:cxn>
              </a:cxnLst>
              <a:rect l="T9" t="T10" r="T11" b="T12"/>
              <a:pathLst>
                <a:path w="761" h="218">
                  <a:moveTo>
                    <a:pt x="761" y="0"/>
                  </a:moveTo>
                  <a:lnTo>
                    <a:pt x="761" y="218"/>
                  </a:lnTo>
                  <a:lnTo>
                    <a:pt x="0" y="218"/>
                  </a:lnTo>
                </a:path>
              </a:pathLst>
            </a:custGeom>
            <a:noFill/>
            <a:ln w="0">
              <a:noFill/>
              <a:round/>
              <a:headEnd/>
              <a:tailEnd/>
            </a:ln>
          </p:spPr>
          <p:txBody>
            <a:bodyPr/>
            <a:lstStyle/>
            <a:p>
              <a:pPr eaLnBrk="0" hangingPunct="0"/>
              <a:endParaRPr lang="es-CR"/>
            </a:p>
          </p:txBody>
        </p:sp>
        <p:sp>
          <p:nvSpPr>
            <p:cNvPr id="64568" name="Rectangle 51"/>
            <p:cNvSpPr>
              <a:spLocks noChangeArrowheads="1"/>
            </p:cNvSpPr>
            <p:nvPr/>
          </p:nvSpPr>
          <p:spPr bwMode="auto">
            <a:xfrm>
              <a:off x="3021" y="975"/>
              <a:ext cx="614" cy="121"/>
            </a:xfrm>
            <a:prstGeom prst="rect">
              <a:avLst/>
            </a:prstGeom>
            <a:noFill/>
            <a:ln w="9525">
              <a:noFill/>
              <a:miter lim="800000"/>
              <a:headEnd/>
              <a:tailEnd/>
            </a:ln>
          </p:spPr>
          <p:txBody>
            <a:bodyPr wrap="none" lIns="0" tIns="0" rIns="0" bIns="0">
              <a:spAutoFit/>
            </a:bodyPr>
            <a:lstStyle/>
            <a:p>
              <a:pPr algn="ctr" defTabSz="862013" eaLnBrk="0" hangingPunct="0">
                <a:lnSpc>
                  <a:spcPct val="90000"/>
                </a:lnSpc>
                <a:spcBef>
                  <a:spcPct val="50000"/>
                </a:spcBef>
              </a:pPr>
              <a:r>
                <a:rPr lang="en-US" sz="1400" b="1">
                  <a:latin typeface="Arial" pitchFamily="34" charset="0"/>
                </a:rPr>
                <a:t>Elaboration</a:t>
              </a:r>
            </a:p>
          </p:txBody>
        </p:sp>
        <p:sp>
          <p:nvSpPr>
            <p:cNvPr id="64569" name="Rectangle 52"/>
            <p:cNvSpPr>
              <a:spLocks noChangeArrowheads="1"/>
            </p:cNvSpPr>
            <p:nvPr/>
          </p:nvSpPr>
          <p:spPr bwMode="auto">
            <a:xfrm>
              <a:off x="4655" y="975"/>
              <a:ext cx="687" cy="121"/>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400" b="1">
                  <a:latin typeface="Arial" pitchFamily="34" charset="0"/>
                </a:rPr>
                <a:t>Transition</a:t>
              </a:r>
            </a:p>
          </p:txBody>
        </p:sp>
        <p:sp>
          <p:nvSpPr>
            <p:cNvPr id="64570" name="Rectangle 53"/>
            <p:cNvSpPr>
              <a:spLocks noChangeArrowheads="1"/>
            </p:cNvSpPr>
            <p:nvPr/>
          </p:nvSpPr>
          <p:spPr bwMode="auto">
            <a:xfrm>
              <a:off x="2469" y="975"/>
              <a:ext cx="501" cy="121"/>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400" b="1">
                  <a:latin typeface="Arial" pitchFamily="34" charset="0"/>
                </a:rPr>
                <a:t>Inception</a:t>
              </a:r>
            </a:p>
          </p:txBody>
        </p:sp>
        <p:sp>
          <p:nvSpPr>
            <p:cNvPr id="64571" name="Rectangle 54"/>
            <p:cNvSpPr>
              <a:spLocks noChangeArrowheads="1"/>
            </p:cNvSpPr>
            <p:nvPr/>
          </p:nvSpPr>
          <p:spPr bwMode="auto">
            <a:xfrm>
              <a:off x="3688" y="975"/>
              <a:ext cx="896" cy="121"/>
            </a:xfrm>
            <a:prstGeom prst="rect">
              <a:avLst/>
            </a:prstGeom>
            <a:noFill/>
            <a:ln w="9525">
              <a:noFill/>
              <a:miter lim="800000"/>
              <a:headEnd/>
              <a:tailEnd/>
            </a:ln>
          </p:spPr>
          <p:txBody>
            <a:bodyPr lIns="0" tIns="0" rIns="0" bIns="0">
              <a:spAutoFit/>
            </a:bodyPr>
            <a:lstStyle/>
            <a:p>
              <a:pPr algn="ctr" defTabSz="862013" eaLnBrk="0" hangingPunct="0">
                <a:lnSpc>
                  <a:spcPct val="90000"/>
                </a:lnSpc>
                <a:spcBef>
                  <a:spcPct val="50000"/>
                </a:spcBef>
              </a:pPr>
              <a:r>
                <a:rPr lang="en-US" sz="1400" b="1">
                  <a:latin typeface="Arial" pitchFamily="34" charset="0"/>
                </a:rPr>
                <a:t>Construction</a:t>
              </a:r>
            </a:p>
          </p:txBody>
        </p:sp>
        <p:sp>
          <p:nvSpPr>
            <p:cNvPr id="64572" name="Line 55"/>
            <p:cNvSpPr>
              <a:spLocks noChangeShapeType="1"/>
            </p:cNvSpPr>
            <p:nvPr/>
          </p:nvSpPr>
          <p:spPr bwMode="auto">
            <a:xfrm flipH="1">
              <a:off x="4983" y="3504"/>
              <a:ext cx="0" cy="181"/>
            </a:xfrm>
            <a:prstGeom prst="line">
              <a:avLst/>
            </a:prstGeom>
            <a:noFill/>
            <a:ln w="0">
              <a:solidFill>
                <a:schemeClr val="tx1"/>
              </a:solidFill>
              <a:round/>
              <a:headEnd/>
              <a:tailEnd/>
            </a:ln>
          </p:spPr>
          <p:txBody>
            <a:bodyPr/>
            <a:lstStyle/>
            <a:p>
              <a:endParaRPr lang="en-US"/>
            </a:p>
          </p:txBody>
        </p:sp>
      </p:grpSp>
      <p:grpSp>
        <p:nvGrpSpPr>
          <p:cNvPr id="3" name="Group 56"/>
          <p:cNvGrpSpPr>
            <a:grpSpLocks/>
          </p:cNvGrpSpPr>
          <p:nvPr/>
        </p:nvGrpSpPr>
        <p:grpSpPr bwMode="auto">
          <a:xfrm>
            <a:off x="152400" y="2209800"/>
            <a:ext cx="8991600" cy="3810000"/>
            <a:chOff x="96" y="1392"/>
            <a:chExt cx="5664" cy="2400"/>
          </a:xfrm>
        </p:grpSpPr>
        <p:sp>
          <p:nvSpPr>
            <p:cNvPr id="64518" name="Rectangle 57"/>
            <p:cNvSpPr>
              <a:spLocks noChangeArrowheads="1"/>
            </p:cNvSpPr>
            <p:nvPr/>
          </p:nvSpPr>
          <p:spPr bwMode="ltGray">
            <a:xfrm>
              <a:off x="3632" y="1392"/>
              <a:ext cx="352" cy="2352"/>
            </a:xfrm>
            <a:prstGeom prst="rect">
              <a:avLst/>
            </a:prstGeom>
            <a:noFill/>
            <a:ln w="38100">
              <a:solidFill>
                <a:schemeClr val="bg2"/>
              </a:solidFill>
              <a:miter lim="800000"/>
              <a:headEnd type="none" w="sm" len="sm"/>
              <a:tailEnd type="none" w="lg" len="lg"/>
            </a:ln>
          </p:spPr>
          <p:txBody>
            <a:bodyPr wrap="none" anchor="ctr"/>
            <a:lstStyle/>
            <a:p>
              <a:pPr eaLnBrk="0" hangingPunct="0"/>
              <a:endParaRPr lang="es-CR"/>
            </a:p>
          </p:txBody>
        </p:sp>
        <p:sp>
          <p:nvSpPr>
            <p:cNvPr id="64519" name="AutoShape 58"/>
            <p:cNvSpPr>
              <a:spLocks noChangeArrowheads="1"/>
            </p:cNvSpPr>
            <p:nvPr/>
          </p:nvSpPr>
          <p:spPr bwMode="gray">
            <a:xfrm>
              <a:off x="96" y="3408"/>
              <a:ext cx="864" cy="384"/>
            </a:xfrm>
            <a:prstGeom prst="wedgeRectCallout">
              <a:avLst>
                <a:gd name="adj1" fmla="val 63542"/>
                <a:gd name="adj2" fmla="val -157032"/>
              </a:avLst>
            </a:prstGeom>
            <a:gradFill rotWithShape="0">
              <a:gsLst>
                <a:gs pos="0">
                  <a:srgbClr val="FFFF00"/>
                </a:gs>
                <a:gs pos="100000">
                  <a:srgbClr val="FF9900"/>
                </a:gs>
              </a:gsLst>
              <a:path path="rect">
                <a:fillToRect l="50000" t="50000" r="50000" b="50000"/>
              </a:path>
            </a:gradFill>
            <a:ln w="12700">
              <a:solidFill>
                <a:srgbClr val="000000"/>
              </a:solidFill>
              <a:miter lim="800000"/>
              <a:headEnd/>
              <a:tailEnd/>
            </a:ln>
          </p:spPr>
          <p:txBody>
            <a:bodyPr wrap="none" anchor="ctr"/>
            <a:lstStyle/>
            <a:p>
              <a:pPr algn="ctr" eaLnBrk="0" hangingPunct="0">
                <a:lnSpc>
                  <a:spcPts val="2000"/>
                </a:lnSpc>
                <a:spcBef>
                  <a:spcPts val="900"/>
                </a:spcBef>
              </a:pPr>
              <a:r>
                <a:rPr lang="en-US" sz="1200" b="1">
                  <a:solidFill>
                    <a:schemeClr val="tx2"/>
                  </a:solidFill>
                  <a:latin typeface="Arial" pitchFamily="34" charset="0"/>
                </a:rPr>
                <a:t>Workflows</a:t>
              </a:r>
              <a:r>
                <a:rPr lang="en-US" sz="1200" b="1">
                  <a:latin typeface="Arial" pitchFamily="34" charset="0"/>
                </a:rPr>
                <a:t> group</a:t>
              </a:r>
              <a:br>
                <a:rPr lang="en-US" sz="1200" b="1">
                  <a:latin typeface="Arial" pitchFamily="34" charset="0"/>
                </a:rPr>
              </a:br>
              <a:r>
                <a:rPr lang="en-US" sz="1200" b="1">
                  <a:latin typeface="Arial" pitchFamily="34" charset="0"/>
                </a:rPr>
                <a:t>activities logically</a:t>
              </a:r>
              <a:endParaRPr lang="en-CA" sz="1200" b="1">
                <a:solidFill>
                  <a:schemeClr val="accent2"/>
                </a:solidFill>
                <a:latin typeface="Arial" pitchFamily="34" charset="0"/>
              </a:endParaRPr>
            </a:p>
          </p:txBody>
        </p:sp>
        <p:sp>
          <p:nvSpPr>
            <p:cNvPr id="64520" name="AutoShape 59"/>
            <p:cNvSpPr>
              <a:spLocks noChangeArrowheads="1"/>
            </p:cNvSpPr>
            <p:nvPr/>
          </p:nvSpPr>
          <p:spPr bwMode="gray">
            <a:xfrm>
              <a:off x="4896" y="2736"/>
              <a:ext cx="864" cy="384"/>
            </a:xfrm>
            <a:prstGeom prst="wedgeRectCallout">
              <a:avLst>
                <a:gd name="adj1" fmla="val -155440"/>
                <a:gd name="adj2" fmla="val 180991"/>
              </a:avLst>
            </a:prstGeom>
            <a:gradFill rotWithShape="0">
              <a:gsLst>
                <a:gs pos="0">
                  <a:srgbClr val="FFFF00"/>
                </a:gs>
                <a:gs pos="100000">
                  <a:srgbClr val="FF9900"/>
                </a:gs>
              </a:gsLst>
              <a:path path="rect">
                <a:fillToRect l="50000" t="50000" r="50000" b="50000"/>
              </a:path>
            </a:gradFill>
            <a:ln w="12700">
              <a:solidFill>
                <a:srgbClr val="000000"/>
              </a:solidFill>
              <a:miter lim="800000"/>
              <a:headEnd/>
              <a:tailEnd/>
            </a:ln>
          </p:spPr>
          <p:txBody>
            <a:bodyPr wrap="none" anchor="ctr"/>
            <a:lstStyle/>
            <a:p>
              <a:pPr eaLnBrk="0" hangingPunct="0"/>
              <a:r>
                <a:rPr lang="en-US" sz="1200" b="1">
                  <a:latin typeface="Arial" pitchFamily="34" charset="0"/>
                </a:rPr>
                <a:t>In an </a:t>
              </a:r>
              <a:r>
                <a:rPr lang="en-US" sz="1200" b="1">
                  <a:solidFill>
                    <a:schemeClr val="tx2"/>
                  </a:solidFill>
                  <a:latin typeface="Arial" pitchFamily="34" charset="0"/>
                </a:rPr>
                <a:t>iteration</a:t>
              </a:r>
              <a:r>
                <a:rPr lang="en-US" sz="1200" b="1">
                  <a:latin typeface="Arial" pitchFamily="34" charset="0"/>
                </a:rPr>
                <a:t>,</a:t>
              </a:r>
            </a:p>
            <a:p>
              <a:pPr eaLnBrk="0" hangingPunct="0"/>
              <a:r>
                <a:rPr lang="en-US" sz="1200" b="1">
                  <a:latin typeface="Arial" pitchFamily="34" charset="0"/>
                </a:rPr>
                <a:t>you walk through</a:t>
              </a:r>
            </a:p>
            <a:p>
              <a:pPr eaLnBrk="0" hangingPunct="0"/>
              <a:r>
                <a:rPr lang="en-US" sz="1200" b="1">
                  <a:latin typeface="Arial" pitchFamily="34" charset="0"/>
                </a:rPr>
                <a:t>all workflows</a:t>
              </a:r>
              <a:endParaRPr lang="en-CA" sz="2000" b="1">
                <a:solidFill>
                  <a:schemeClr val="accent2"/>
                </a:solidFill>
                <a:latin typeface="Arial" pitchFamily="34" charset="0"/>
              </a:endParaRPr>
            </a:p>
          </p:txBody>
        </p:sp>
      </p:grpSp>
      <p:sp>
        <p:nvSpPr>
          <p:cNvPr id="60" name="59 Marcador de número de diapositiva"/>
          <p:cNvSpPr>
            <a:spLocks noGrp="1"/>
          </p:cNvSpPr>
          <p:nvPr>
            <p:ph type="sldNum" sz="quarter" idx="12"/>
          </p:nvPr>
        </p:nvSpPr>
        <p:spPr/>
        <p:txBody>
          <a:bodyPr/>
          <a:lstStyle/>
          <a:p>
            <a:pPr>
              <a:defRPr/>
            </a:pPr>
            <a:fld id="{01C9897B-3ACF-4AF2-BF63-24BE370DADE0}" type="slidenum">
              <a:rPr lang="es-CR" smtClean="0"/>
              <a:pPr>
                <a:defRPr/>
              </a:pPr>
              <a:t>41</a:t>
            </a:fld>
            <a:endParaRPr lang="es-C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827088" y="1441450"/>
            <a:ext cx="7920037" cy="4724400"/>
          </a:xfrm>
          <a:prstGeom prst="rect">
            <a:avLst/>
          </a:prstGeom>
          <a:noFill/>
          <a:ln w="9525">
            <a:noFill/>
            <a:miter lim="800000"/>
            <a:headEnd/>
            <a:tailEnd/>
          </a:ln>
          <a:effectLst/>
        </p:spPr>
        <p:txBody>
          <a:bodyPr/>
          <a:lstStyle/>
          <a:p>
            <a:pPr marL="495300" indent="-495300" eaLnBrk="0" hangingPunct="0">
              <a:spcBef>
                <a:spcPct val="20000"/>
              </a:spcBef>
              <a:spcAft>
                <a:spcPct val="55000"/>
              </a:spcAft>
              <a:buFont typeface="Arial" pitchFamily="34" charset="0"/>
              <a:buNone/>
            </a:pPr>
            <a:endParaRPr lang="en-US" sz="2800">
              <a:latin typeface="Calibri" pitchFamily="34" charset="0"/>
            </a:endParaRPr>
          </a:p>
        </p:txBody>
      </p:sp>
      <p:sp>
        <p:nvSpPr>
          <p:cNvPr id="152579" name="Rectangle 3"/>
          <p:cNvSpPr>
            <a:spLocks noGrp="1" noChangeArrowheads="1"/>
          </p:cNvSpPr>
          <p:nvPr>
            <p:ph type="title" idx="4294967295"/>
          </p:nvPr>
        </p:nvSpPr>
        <p:spPr>
          <a:xfrm>
            <a:off x="1150938" y="687388"/>
            <a:ext cx="7793037" cy="579437"/>
          </a:xfrm>
          <a:noFill/>
        </p:spPr>
        <p:txBody>
          <a:bodyPr anchor="b">
            <a:spAutoFit/>
          </a:bodyPr>
          <a:lstStyle/>
          <a:p>
            <a:r>
              <a:rPr lang="es-CR" sz="3200" b="1" smtClean="0"/>
              <a:t>Entonces deberían saber…..</a:t>
            </a:r>
            <a:endParaRPr lang="en-US" sz="3200" b="1" smtClean="0"/>
          </a:p>
        </p:txBody>
      </p:sp>
      <p:sp>
        <p:nvSpPr>
          <p:cNvPr id="152580" name="Rectangle 4"/>
          <p:cNvSpPr>
            <a:spLocks noChangeArrowheads="1"/>
          </p:cNvSpPr>
          <p:nvPr/>
        </p:nvSpPr>
        <p:spPr bwMode="auto">
          <a:xfrm>
            <a:off x="0" y="733425"/>
            <a:ext cx="9144000" cy="0"/>
          </a:xfrm>
          <a:prstGeom prst="rect">
            <a:avLst/>
          </a:prstGeom>
          <a:noFill/>
          <a:ln w="9525">
            <a:noFill/>
            <a:miter lim="800000"/>
            <a:headEnd/>
            <a:tailEnd/>
          </a:ln>
          <a:effectLst/>
        </p:spPr>
        <p:txBody>
          <a:bodyPr wrap="none" anchor="ctr">
            <a:spAutoFit/>
          </a:bodyPr>
          <a:lstStyle/>
          <a:p>
            <a:endParaRPr lang="en-US"/>
          </a:p>
        </p:txBody>
      </p:sp>
      <p:sp>
        <p:nvSpPr>
          <p:cNvPr id="152581" name="Rectangle 5"/>
          <p:cNvSpPr>
            <a:spLocks noGrp="1" noChangeArrowheads="1"/>
          </p:cNvSpPr>
          <p:nvPr>
            <p:ph type="body" sz="half" idx="4294967295"/>
          </p:nvPr>
        </p:nvSpPr>
        <p:spPr>
          <a:xfrm>
            <a:off x="609600" y="1600200"/>
            <a:ext cx="8062913" cy="5040313"/>
          </a:xfrm>
          <a:noFill/>
        </p:spPr>
        <p:txBody>
          <a:bodyPr/>
          <a:lstStyle/>
          <a:p>
            <a:pPr marL="800100" lvl="1" indent="-342900">
              <a:lnSpc>
                <a:spcPct val="90000"/>
              </a:lnSpc>
            </a:pPr>
            <a:r>
              <a:rPr lang="es-ES_tradnl" smtClean="0"/>
              <a:t>Qué es software (SW).</a:t>
            </a:r>
          </a:p>
          <a:p>
            <a:pPr marL="800100" lvl="1" indent="-342900">
              <a:lnSpc>
                <a:spcPct val="90000"/>
              </a:lnSpc>
            </a:pPr>
            <a:r>
              <a:rPr lang="es-ES_tradnl" smtClean="0"/>
              <a:t>Qué es Ingeniería de Software.</a:t>
            </a:r>
          </a:p>
          <a:p>
            <a:pPr marL="800100" lvl="1" indent="-342900">
              <a:lnSpc>
                <a:spcPct val="90000"/>
              </a:lnSpc>
            </a:pPr>
            <a:r>
              <a:rPr lang="es-ES_tradnl" smtClean="0"/>
              <a:t>Qué es un proceso de desarrollo de SW.</a:t>
            </a:r>
          </a:p>
          <a:p>
            <a:pPr marL="800100" lvl="1" indent="-342900">
              <a:lnSpc>
                <a:spcPct val="90000"/>
              </a:lnSpc>
            </a:pPr>
            <a:r>
              <a:rPr lang="es-ES_tradnl" smtClean="0"/>
              <a:t>Administración de proyectos.</a:t>
            </a:r>
          </a:p>
          <a:p>
            <a:pPr marL="800100" lvl="1" indent="-342900">
              <a:lnSpc>
                <a:spcPct val="90000"/>
              </a:lnSpc>
            </a:pPr>
            <a:r>
              <a:rPr lang="es-ES_tradnl" smtClean="0"/>
              <a:t>Métodos para levantamiento de requerimientos.</a:t>
            </a:r>
          </a:p>
          <a:p>
            <a:pPr marL="800100" lvl="1" indent="-342900">
              <a:lnSpc>
                <a:spcPct val="90000"/>
              </a:lnSpc>
            </a:pPr>
            <a:r>
              <a:rPr lang="es-ES_tradnl" smtClean="0"/>
              <a:t>Documentación de software, artefactos para documentar software, artefactos para documentar los requerimientos (especificación de requerimientos – SRS)</a:t>
            </a:r>
          </a:p>
          <a:p>
            <a:pPr marL="800100" lvl="1" indent="-342900">
              <a:lnSpc>
                <a:spcPct val="90000"/>
              </a:lnSpc>
            </a:pPr>
            <a:r>
              <a:rPr lang="es-ES_tradnl" smtClean="0"/>
              <a:t>Notación UML</a:t>
            </a:r>
          </a:p>
          <a:p>
            <a:pPr marL="1219200" lvl="2" indent="-304800">
              <a:lnSpc>
                <a:spcPct val="90000"/>
              </a:lnSpc>
            </a:pPr>
            <a:endParaRPr lang="es-ES_tradnl"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2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25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258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258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258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258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25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body" sz="half" idx="4294967295"/>
          </p:nvPr>
        </p:nvSpPr>
        <p:spPr>
          <a:xfrm>
            <a:off x="609600" y="1676400"/>
            <a:ext cx="8062913" cy="4572000"/>
          </a:xfrm>
          <a:noFill/>
        </p:spPr>
        <p:txBody>
          <a:bodyPr/>
          <a:lstStyle/>
          <a:p>
            <a:pPr marL="800100" lvl="1" indent="-342900">
              <a:lnSpc>
                <a:spcPct val="80000"/>
              </a:lnSpc>
              <a:spcAft>
                <a:spcPct val="55000"/>
              </a:spcAft>
            </a:pPr>
            <a:r>
              <a:rPr lang="es-ES_tradnl" sz="1800" smtClean="0"/>
              <a:t>Dentro de un Departamento de TI:</a:t>
            </a:r>
          </a:p>
          <a:p>
            <a:pPr marL="1219200" lvl="2" indent="-304800">
              <a:lnSpc>
                <a:spcPct val="80000"/>
              </a:lnSpc>
              <a:spcAft>
                <a:spcPct val="55000"/>
              </a:spcAft>
            </a:pPr>
            <a:r>
              <a:rPr lang="es-ES_tradnl" sz="1200" smtClean="0"/>
              <a:t>Otro Departamento hace una solicitud.</a:t>
            </a:r>
          </a:p>
          <a:p>
            <a:pPr marL="1219200" lvl="2" indent="-304800">
              <a:lnSpc>
                <a:spcPct val="80000"/>
              </a:lnSpc>
              <a:spcAft>
                <a:spcPct val="65000"/>
              </a:spcAft>
            </a:pPr>
            <a:r>
              <a:rPr lang="es-ES_tradnl" sz="1200" smtClean="0"/>
              <a:t>Una solicitud gerencial, después de un análisis del negocio, etc.</a:t>
            </a:r>
          </a:p>
          <a:p>
            <a:pPr marL="800100" lvl="1" indent="-342900">
              <a:lnSpc>
                <a:spcPct val="80000"/>
              </a:lnSpc>
              <a:spcAft>
                <a:spcPct val="55000"/>
              </a:spcAft>
            </a:pPr>
            <a:r>
              <a:rPr lang="es-ES_tradnl" sz="1800" smtClean="0"/>
              <a:t>En una empresa de desarrollo de software:</a:t>
            </a:r>
          </a:p>
          <a:p>
            <a:pPr marL="1219200" lvl="2" indent="-304800">
              <a:lnSpc>
                <a:spcPct val="80000"/>
              </a:lnSpc>
              <a:spcAft>
                <a:spcPct val="55000"/>
              </a:spcAft>
            </a:pPr>
            <a:r>
              <a:rPr lang="es-ES_tradnl" sz="1200" smtClean="0"/>
              <a:t>Si es un producto para la venta, puede partir de una idea innovadora o de una versión anterior del producto, etc. Ej: MS Office, SAP One</a:t>
            </a:r>
          </a:p>
          <a:p>
            <a:pPr marL="1219200" lvl="2" indent="-304800">
              <a:lnSpc>
                <a:spcPct val="80000"/>
              </a:lnSpc>
              <a:spcAft>
                <a:spcPct val="55000"/>
              </a:spcAft>
            </a:pPr>
            <a:r>
              <a:rPr lang="es-ES_tradnl" sz="1200" smtClean="0"/>
              <a:t>Si es un software a la medida para un cliente, parte de una conversación, de una lista de requisitos, de un cartel de licitación, etc.</a:t>
            </a:r>
          </a:p>
          <a:p>
            <a:pPr marL="800100" lvl="1" indent="-342900">
              <a:lnSpc>
                <a:spcPct val="80000"/>
              </a:lnSpc>
              <a:spcAft>
                <a:spcPct val="55000"/>
              </a:spcAft>
            </a:pPr>
            <a:r>
              <a:rPr lang="es-ES_tradnl" sz="1800" smtClean="0"/>
              <a:t>Para un proyecto de investigaci</a:t>
            </a:r>
            <a:r>
              <a:rPr lang="es-CR" sz="1800" smtClean="0"/>
              <a:t>ón</a:t>
            </a:r>
            <a:r>
              <a:rPr lang="es-ES_tradnl" sz="1800" smtClean="0"/>
              <a:t>:</a:t>
            </a:r>
          </a:p>
          <a:p>
            <a:pPr marL="1219200" lvl="2" indent="-304800">
              <a:lnSpc>
                <a:spcPct val="80000"/>
              </a:lnSpc>
              <a:spcAft>
                <a:spcPct val="55000"/>
              </a:spcAft>
            </a:pPr>
            <a:r>
              <a:rPr lang="es-ES_tradnl" sz="1200" smtClean="0"/>
              <a:t>Surge de una idea.</a:t>
            </a:r>
          </a:p>
          <a:p>
            <a:pPr marL="1219200" lvl="2" indent="-304800">
              <a:lnSpc>
                <a:spcPct val="80000"/>
              </a:lnSpc>
              <a:spcAft>
                <a:spcPct val="55000"/>
              </a:spcAft>
            </a:pPr>
            <a:r>
              <a:rPr lang="es-ES_tradnl" sz="1200" smtClean="0"/>
              <a:t>Los requerimientos se obtienen mediante acuerdo entre los miembros del equipo de trabajo.</a:t>
            </a:r>
          </a:p>
          <a:p>
            <a:pPr marL="1219200" lvl="2" indent="-304800">
              <a:lnSpc>
                <a:spcPct val="80000"/>
              </a:lnSpc>
              <a:spcAft>
                <a:spcPct val="55000"/>
              </a:spcAft>
            </a:pPr>
            <a:r>
              <a:rPr lang="es-ES_tradnl" sz="1200" smtClean="0"/>
              <a:t>Se debe mantener un proceso ordenado.</a:t>
            </a:r>
            <a:endParaRPr lang="es-ES_tradnl" sz="1600" smtClean="0"/>
          </a:p>
          <a:p>
            <a:pPr marL="800100" lvl="1" indent="-342900">
              <a:lnSpc>
                <a:spcPct val="80000"/>
              </a:lnSpc>
              <a:spcAft>
                <a:spcPct val="55000"/>
              </a:spcAft>
              <a:buFontTx/>
              <a:buChar char="–"/>
            </a:pPr>
            <a:r>
              <a:rPr lang="es-ES_tradnl" sz="1800" smtClean="0"/>
              <a:t>A veces se cuenta con poca información (ej: una descripción de una página), y otras veces se cuenta con estudios y documentos que listan los requisitos.</a:t>
            </a:r>
          </a:p>
        </p:txBody>
      </p:sp>
      <p:sp>
        <p:nvSpPr>
          <p:cNvPr id="153603" name="Rectangle 3"/>
          <p:cNvSpPr>
            <a:spLocks noChangeArrowheads="1"/>
          </p:cNvSpPr>
          <p:nvPr/>
        </p:nvSpPr>
        <p:spPr bwMode="auto">
          <a:xfrm>
            <a:off x="827088" y="1441450"/>
            <a:ext cx="7920037" cy="4724400"/>
          </a:xfrm>
          <a:prstGeom prst="rect">
            <a:avLst/>
          </a:prstGeom>
          <a:noFill/>
          <a:ln w="9525">
            <a:noFill/>
            <a:miter lim="800000"/>
            <a:headEnd/>
            <a:tailEnd/>
          </a:ln>
          <a:effectLst/>
        </p:spPr>
        <p:txBody>
          <a:bodyPr/>
          <a:lstStyle/>
          <a:p>
            <a:pPr marL="495300" indent="-495300" eaLnBrk="0" hangingPunct="0">
              <a:spcBef>
                <a:spcPct val="20000"/>
              </a:spcBef>
              <a:spcAft>
                <a:spcPct val="55000"/>
              </a:spcAft>
              <a:buFont typeface="Arial" pitchFamily="34" charset="0"/>
              <a:buNone/>
            </a:pPr>
            <a:endParaRPr lang="en-US" sz="2800">
              <a:latin typeface="Calibri" pitchFamily="34" charset="0"/>
            </a:endParaRPr>
          </a:p>
        </p:txBody>
      </p:sp>
      <p:sp>
        <p:nvSpPr>
          <p:cNvPr id="153604" name="Rectangle 4"/>
          <p:cNvSpPr>
            <a:spLocks noGrp="1" noChangeArrowheads="1"/>
          </p:cNvSpPr>
          <p:nvPr>
            <p:ph type="title" idx="4294967295"/>
          </p:nvPr>
        </p:nvSpPr>
        <p:spPr>
          <a:xfrm>
            <a:off x="1150938" y="733425"/>
            <a:ext cx="7793037" cy="533400"/>
          </a:xfrm>
          <a:noFill/>
        </p:spPr>
        <p:txBody>
          <a:bodyPr anchor="b">
            <a:spAutoFit/>
          </a:bodyPr>
          <a:lstStyle/>
          <a:p>
            <a:r>
              <a:rPr lang="es-CR" sz="3200" b="1" smtClean="0"/>
              <a:t>¿Cómo inicia un proyecto de software?</a:t>
            </a:r>
            <a:endParaRPr lang="en-US" sz="32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3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3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36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0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360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0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0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360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360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360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body" sz="half" idx="4294967295"/>
          </p:nvPr>
        </p:nvSpPr>
        <p:spPr>
          <a:xfrm>
            <a:off x="776288" y="1741488"/>
            <a:ext cx="8062912" cy="4659312"/>
          </a:xfrm>
          <a:noFill/>
        </p:spPr>
        <p:txBody>
          <a:bodyPr/>
          <a:lstStyle/>
          <a:p>
            <a:pPr marL="800100" lvl="1" indent="-342900">
              <a:spcAft>
                <a:spcPct val="55000"/>
              </a:spcAft>
            </a:pPr>
            <a:r>
              <a:rPr lang="es-ES_tradnl" sz="2000" dirty="0" smtClean="0"/>
              <a:t>Recursos (humanos, materiales)</a:t>
            </a:r>
          </a:p>
          <a:p>
            <a:pPr marL="800100" lvl="1" indent="-342900">
              <a:spcAft>
                <a:spcPct val="55000"/>
              </a:spcAft>
            </a:pPr>
            <a:r>
              <a:rPr lang="es-ES_tradnl" sz="2000" dirty="0" smtClean="0"/>
              <a:t>Patrocinadores (personas interesadas, patrocinadores)</a:t>
            </a:r>
          </a:p>
          <a:p>
            <a:pPr marL="800100" lvl="1" indent="-342900">
              <a:spcAft>
                <a:spcPct val="55000"/>
              </a:spcAft>
            </a:pPr>
            <a:r>
              <a:rPr lang="es-ES_tradnl" sz="2000" dirty="0" smtClean="0"/>
              <a:t>Tener un proceso de desarrollo de software (pasos) claramente definidos, </a:t>
            </a:r>
            <a:r>
              <a:rPr lang="es-ES_tradnl" sz="2000" dirty="0" err="1" smtClean="0"/>
              <a:t>ej</a:t>
            </a:r>
            <a:r>
              <a:rPr lang="es-ES_tradnl" sz="2000" dirty="0" smtClean="0"/>
              <a:t>:</a:t>
            </a:r>
          </a:p>
          <a:p>
            <a:pPr marL="1219200" lvl="2" indent="-304800">
              <a:spcAft>
                <a:spcPct val="55000"/>
              </a:spcAft>
            </a:pPr>
            <a:r>
              <a:rPr lang="es-ES_tradnl" sz="1800" dirty="0" err="1" smtClean="0"/>
              <a:t>Rational</a:t>
            </a:r>
            <a:r>
              <a:rPr lang="es-ES_tradnl" sz="1800" dirty="0" smtClean="0"/>
              <a:t> </a:t>
            </a:r>
            <a:r>
              <a:rPr lang="es-ES_tradnl" sz="1800" dirty="0" err="1" smtClean="0"/>
              <a:t>Unified</a:t>
            </a:r>
            <a:r>
              <a:rPr lang="es-ES_tradnl" sz="1800" dirty="0" smtClean="0"/>
              <a:t> </a:t>
            </a:r>
            <a:r>
              <a:rPr lang="es-ES_tradnl" sz="1800" dirty="0" err="1" smtClean="0"/>
              <a:t>Process</a:t>
            </a:r>
            <a:endParaRPr lang="es-ES_tradnl" sz="1800" dirty="0" smtClean="0"/>
          </a:p>
          <a:p>
            <a:pPr marL="1219200" lvl="2" indent="-304800">
              <a:spcAft>
                <a:spcPct val="55000"/>
              </a:spcAft>
            </a:pPr>
            <a:r>
              <a:rPr lang="es-ES_tradnl" sz="1800" dirty="0" err="1" smtClean="0"/>
              <a:t>Xtreme</a:t>
            </a:r>
            <a:r>
              <a:rPr lang="es-ES_tradnl" sz="1800" dirty="0" smtClean="0"/>
              <a:t> </a:t>
            </a:r>
            <a:r>
              <a:rPr lang="es-ES_tradnl" sz="1800" dirty="0" err="1" smtClean="0"/>
              <a:t>Programming</a:t>
            </a:r>
            <a:r>
              <a:rPr lang="es-ES_tradnl" sz="1800" dirty="0" smtClean="0"/>
              <a:t>, etc.</a:t>
            </a:r>
          </a:p>
          <a:p>
            <a:pPr marL="800100" lvl="1" indent="-342900">
              <a:spcAft>
                <a:spcPct val="55000"/>
              </a:spcAft>
            </a:pPr>
            <a:r>
              <a:rPr lang="es-ES_tradnl" sz="2000" dirty="0" smtClean="0"/>
              <a:t>Tener estándares y artefactos claramente definidos. </a:t>
            </a:r>
            <a:r>
              <a:rPr lang="es-ES_tradnl" sz="2000" dirty="0" err="1" smtClean="0"/>
              <a:t>Ejs</a:t>
            </a:r>
            <a:r>
              <a:rPr lang="es-ES_tradnl" sz="2000" dirty="0" smtClean="0"/>
              <a:t>: </a:t>
            </a:r>
          </a:p>
          <a:p>
            <a:pPr marL="1219200" lvl="2" indent="-304800">
              <a:spcAft>
                <a:spcPct val="55000"/>
              </a:spcAft>
            </a:pPr>
            <a:r>
              <a:rPr lang="es-ES_tradnl" sz="1800" dirty="0" smtClean="0"/>
              <a:t>documento de Especificación de Requerimientos, </a:t>
            </a:r>
          </a:p>
          <a:p>
            <a:pPr marL="1219200" lvl="2" indent="-304800">
              <a:spcAft>
                <a:spcPct val="55000"/>
              </a:spcAft>
            </a:pPr>
            <a:r>
              <a:rPr lang="es-ES_tradnl" sz="1800" dirty="0" smtClean="0"/>
              <a:t>estándar del documento de arquitectura, etc.</a:t>
            </a:r>
          </a:p>
        </p:txBody>
      </p:sp>
      <p:sp>
        <p:nvSpPr>
          <p:cNvPr id="154627" name="Rectangle 3"/>
          <p:cNvSpPr>
            <a:spLocks noChangeArrowheads="1"/>
          </p:cNvSpPr>
          <p:nvPr/>
        </p:nvSpPr>
        <p:spPr bwMode="auto">
          <a:xfrm>
            <a:off x="827088" y="1441450"/>
            <a:ext cx="7920037" cy="4724400"/>
          </a:xfrm>
          <a:prstGeom prst="rect">
            <a:avLst/>
          </a:prstGeom>
          <a:noFill/>
          <a:ln w="9525">
            <a:noFill/>
            <a:miter lim="800000"/>
            <a:headEnd/>
            <a:tailEnd/>
          </a:ln>
          <a:effectLst/>
        </p:spPr>
        <p:txBody>
          <a:bodyPr/>
          <a:lstStyle/>
          <a:p>
            <a:pPr marL="495300" indent="-495300" eaLnBrk="0" hangingPunct="0">
              <a:spcBef>
                <a:spcPct val="20000"/>
              </a:spcBef>
              <a:spcAft>
                <a:spcPct val="55000"/>
              </a:spcAft>
              <a:buFont typeface="Arial" pitchFamily="34" charset="0"/>
              <a:buNone/>
            </a:pPr>
            <a:endParaRPr lang="en-US" sz="2800">
              <a:latin typeface="Calibri" pitchFamily="34" charset="0"/>
            </a:endParaRPr>
          </a:p>
        </p:txBody>
      </p:sp>
      <p:sp>
        <p:nvSpPr>
          <p:cNvPr id="154628" name="Rectangle 4"/>
          <p:cNvSpPr>
            <a:spLocks noGrp="1" noChangeArrowheads="1"/>
          </p:cNvSpPr>
          <p:nvPr>
            <p:ph type="title" idx="4294967295"/>
          </p:nvPr>
        </p:nvSpPr>
        <p:spPr>
          <a:xfrm>
            <a:off x="457200" y="698500"/>
            <a:ext cx="8229600" cy="400050"/>
          </a:xfrm>
          <a:noFill/>
        </p:spPr>
        <p:txBody>
          <a:bodyPr anchor="b">
            <a:spAutoFit/>
          </a:bodyPr>
          <a:lstStyle/>
          <a:p>
            <a:r>
              <a:rPr lang="es-CR" sz="3200" b="1" smtClean="0"/>
              <a:t>Para desarrollarlo, es necesario:</a:t>
            </a:r>
            <a:endParaRPr lang="en-US" sz="32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46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46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462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46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462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462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462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46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idx="4294967295"/>
          </p:nvPr>
        </p:nvSpPr>
        <p:spPr/>
        <p:txBody>
          <a:bodyPr/>
          <a:lstStyle/>
          <a:p>
            <a:r>
              <a:rPr lang="es-CR" smtClean="0"/>
              <a:t>Especificación              Diseño</a:t>
            </a:r>
            <a:endParaRPr lang="en-US" smtClean="0"/>
          </a:p>
        </p:txBody>
      </p:sp>
      <p:sp>
        <p:nvSpPr>
          <p:cNvPr id="156675" name="Rectangle 3"/>
          <p:cNvSpPr>
            <a:spLocks noGrp="1"/>
          </p:cNvSpPr>
          <p:nvPr>
            <p:ph type="body" idx="4294967295"/>
          </p:nvPr>
        </p:nvSpPr>
        <p:spPr>
          <a:xfrm>
            <a:off x="827088" y="1844675"/>
            <a:ext cx="7315200" cy="4343400"/>
          </a:xfrm>
        </p:spPr>
        <p:txBody>
          <a:bodyPr/>
          <a:lstStyle/>
          <a:p>
            <a:pPr>
              <a:lnSpc>
                <a:spcPct val="90000"/>
              </a:lnSpc>
            </a:pPr>
            <a:r>
              <a:rPr lang="es-CR" sz="2800" dirty="0" smtClean="0"/>
              <a:t>Todo proyecto debe tener administración de proyecto.</a:t>
            </a:r>
          </a:p>
          <a:p>
            <a:pPr>
              <a:lnSpc>
                <a:spcPct val="90000"/>
              </a:lnSpc>
            </a:pPr>
            <a:r>
              <a:rPr lang="es-CR" sz="2800" dirty="0" smtClean="0"/>
              <a:t>Se tienen que tener bastante claros:</a:t>
            </a:r>
          </a:p>
          <a:p>
            <a:pPr lvl="1">
              <a:lnSpc>
                <a:spcPct val="90000"/>
              </a:lnSpc>
            </a:pPr>
            <a:r>
              <a:rPr lang="es-CR" sz="2400" dirty="0" smtClean="0"/>
              <a:t>El modelo de negocio.</a:t>
            </a:r>
          </a:p>
          <a:p>
            <a:pPr lvl="1">
              <a:lnSpc>
                <a:spcPct val="90000"/>
              </a:lnSpc>
            </a:pPr>
            <a:r>
              <a:rPr lang="es-CR" sz="2400" dirty="0" smtClean="0"/>
              <a:t>El modelo de domino/conceptual.</a:t>
            </a:r>
          </a:p>
          <a:p>
            <a:pPr lvl="1">
              <a:lnSpc>
                <a:spcPct val="90000"/>
              </a:lnSpc>
            </a:pPr>
            <a:r>
              <a:rPr lang="es-CR" sz="2400" dirty="0" smtClean="0"/>
              <a:t>Los requerimientos: </a:t>
            </a:r>
          </a:p>
          <a:p>
            <a:pPr lvl="2">
              <a:lnSpc>
                <a:spcPct val="90000"/>
              </a:lnSpc>
            </a:pPr>
            <a:r>
              <a:rPr lang="es-CR" sz="2000" dirty="0" smtClean="0"/>
              <a:t>los requerimientos funcionales y los no funcionales </a:t>
            </a:r>
          </a:p>
          <a:p>
            <a:pPr>
              <a:lnSpc>
                <a:spcPct val="90000"/>
              </a:lnSpc>
            </a:pPr>
            <a:r>
              <a:rPr lang="es-CR" sz="2800" dirty="0" smtClean="0"/>
              <a:t>Se tienen que tener aprobados los artefactos del modelo de negocio y de los requerimientos.</a:t>
            </a:r>
            <a:endParaRPr lang="en-US" sz="2800" dirty="0" smtClean="0"/>
          </a:p>
        </p:txBody>
      </p:sp>
      <p:sp>
        <p:nvSpPr>
          <p:cNvPr id="156676" name="Text Box 4"/>
          <p:cNvSpPr txBox="1">
            <a:spLocks noChangeArrowheads="1"/>
          </p:cNvSpPr>
          <p:nvPr/>
        </p:nvSpPr>
        <p:spPr bwMode="auto">
          <a:xfrm>
            <a:off x="539750" y="1341438"/>
            <a:ext cx="7924800" cy="488950"/>
          </a:xfrm>
          <a:prstGeom prst="rect">
            <a:avLst/>
          </a:prstGeom>
          <a:noFill/>
          <a:ln w="9525">
            <a:noFill/>
            <a:miter lim="800000"/>
            <a:headEnd/>
            <a:tailEnd/>
          </a:ln>
          <a:effectLst/>
        </p:spPr>
        <p:txBody>
          <a:bodyPr>
            <a:spAutoFit/>
          </a:bodyPr>
          <a:lstStyle/>
          <a:p>
            <a:pPr eaLnBrk="0" hangingPunct="0">
              <a:spcBef>
                <a:spcPct val="50000"/>
              </a:spcBef>
            </a:pPr>
            <a:r>
              <a:rPr lang="es-CR" sz="2600" b="1">
                <a:latin typeface="Arial" pitchFamily="34" charset="0"/>
              </a:rPr>
              <a:t>Para llegar al Diseño:</a:t>
            </a:r>
            <a:endParaRPr lang="en-US" sz="2600" b="1">
              <a:latin typeface="Arial" pitchFamily="34" charset="0"/>
            </a:endParaRPr>
          </a:p>
        </p:txBody>
      </p:sp>
      <p:sp>
        <p:nvSpPr>
          <p:cNvPr id="156677" name="AutoShape 5"/>
          <p:cNvSpPr>
            <a:spLocks noChangeArrowheads="1"/>
          </p:cNvSpPr>
          <p:nvPr/>
        </p:nvSpPr>
        <p:spPr bwMode="auto">
          <a:xfrm>
            <a:off x="4716463" y="476250"/>
            <a:ext cx="1173162" cy="865188"/>
          </a:xfrm>
          <a:prstGeom prst="rightArrow">
            <a:avLst>
              <a:gd name="adj1" fmla="val 50000"/>
              <a:gd name="adj2" fmla="val 33899"/>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idx="4294967295"/>
          </p:nvPr>
        </p:nvSpPr>
        <p:spPr/>
        <p:txBody>
          <a:bodyPr/>
          <a:lstStyle/>
          <a:p>
            <a:r>
              <a:rPr lang="es-CR" smtClean="0"/>
              <a:t>Modelo de negocio</a:t>
            </a:r>
            <a:endParaRPr lang="en-US" smtClean="0"/>
          </a:p>
        </p:txBody>
      </p:sp>
      <p:sp>
        <p:nvSpPr>
          <p:cNvPr id="157699" name="Rectangle 3"/>
          <p:cNvSpPr>
            <a:spLocks noGrp="1"/>
          </p:cNvSpPr>
          <p:nvPr>
            <p:ph type="body" idx="4294967295"/>
          </p:nvPr>
        </p:nvSpPr>
        <p:spPr>
          <a:xfrm>
            <a:off x="1524000" y="1752600"/>
            <a:ext cx="7010400" cy="4800600"/>
          </a:xfrm>
        </p:spPr>
        <p:txBody>
          <a:bodyPr/>
          <a:lstStyle/>
          <a:p>
            <a:pPr>
              <a:lnSpc>
                <a:spcPct val="90000"/>
              </a:lnSpc>
            </a:pPr>
            <a:r>
              <a:rPr lang="es-CR" sz="2400" dirty="0" smtClean="0"/>
              <a:t>¿Qué es el modelo de negocio?</a:t>
            </a:r>
          </a:p>
          <a:p>
            <a:pPr lvl="2">
              <a:lnSpc>
                <a:spcPct val="90000"/>
              </a:lnSpc>
            </a:pPr>
            <a:r>
              <a:rPr lang="es-CR" sz="1800" dirty="0" smtClean="0"/>
              <a:t>Describe el funcionamiento del software dentro del contexto de la organización.  </a:t>
            </a:r>
          </a:p>
          <a:p>
            <a:pPr lvl="2">
              <a:lnSpc>
                <a:spcPct val="90000"/>
              </a:lnSpc>
            </a:pPr>
            <a:r>
              <a:rPr lang="es-CR" sz="1800" dirty="0" err="1" smtClean="0"/>
              <a:t>Ej</a:t>
            </a:r>
            <a:r>
              <a:rPr lang="es-CR" sz="1800" dirty="0" smtClean="0"/>
              <a:t>: un sistema de matrícula es diferente si se hace para un colegio que si se hacer para una universidad.  El “negocio” es diferente.</a:t>
            </a:r>
          </a:p>
          <a:p>
            <a:pPr lvl="2">
              <a:lnSpc>
                <a:spcPct val="90000"/>
              </a:lnSpc>
              <a:buFont typeface="Arial" pitchFamily="34" charset="0"/>
              <a:buNone/>
            </a:pPr>
            <a:endParaRPr lang="es-CR" sz="1800" dirty="0" smtClean="0"/>
          </a:p>
          <a:p>
            <a:pPr>
              <a:lnSpc>
                <a:spcPct val="90000"/>
              </a:lnSpc>
            </a:pPr>
            <a:r>
              <a:rPr lang="es-CR" sz="2400" dirty="0" smtClean="0"/>
              <a:t>¿Cómo se representa el modelo de negocio?</a:t>
            </a:r>
          </a:p>
          <a:p>
            <a:pPr lvl="2">
              <a:lnSpc>
                <a:spcPct val="90000"/>
              </a:lnSpc>
            </a:pPr>
            <a:r>
              <a:rPr lang="es-CR" sz="1800" dirty="0" smtClean="0"/>
              <a:t>Diagrama de procesos</a:t>
            </a:r>
          </a:p>
          <a:p>
            <a:pPr lvl="2">
              <a:lnSpc>
                <a:spcPct val="90000"/>
              </a:lnSpc>
            </a:pPr>
            <a:r>
              <a:rPr lang="es-CR" sz="1800" dirty="0" smtClean="0"/>
              <a:t>Diagrama de flujo de procesos y/o actividades</a:t>
            </a:r>
          </a:p>
          <a:p>
            <a:pPr lvl="2">
              <a:lnSpc>
                <a:spcPct val="90000"/>
              </a:lnSpc>
            </a:pPr>
            <a:r>
              <a:rPr lang="es-CR" sz="1800" dirty="0" smtClean="0"/>
              <a:t>Diagrama de casos de uso de negocio (“</a:t>
            </a:r>
            <a:r>
              <a:rPr lang="es-CR" sz="1800" dirty="0" err="1" smtClean="0"/>
              <a:t>business</a:t>
            </a:r>
            <a:r>
              <a:rPr lang="es-CR" sz="1800" dirty="0" smtClean="0"/>
              <a:t> use cases”)</a:t>
            </a:r>
          </a:p>
          <a:p>
            <a:pPr lvl="2">
              <a:lnSpc>
                <a:spcPct val="90000"/>
              </a:lnSpc>
            </a:pPr>
            <a:r>
              <a:rPr lang="es-CR" sz="1800" dirty="0" smtClean="0"/>
              <a:t>Otros diagramas</a:t>
            </a:r>
          </a:p>
          <a:p>
            <a:pPr lvl="2">
              <a:lnSpc>
                <a:spcPct val="90000"/>
              </a:lnSpc>
            </a:pPr>
            <a:endParaRPr lang="es-CR" sz="1800" dirty="0" smtClean="0"/>
          </a:p>
          <a:p>
            <a:pPr lvl="2">
              <a:lnSpc>
                <a:spcPct val="90000"/>
              </a:lnSpc>
            </a:pPr>
            <a:r>
              <a:rPr lang="es-CR" sz="1800" dirty="0" smtClean="0"/>
              <a:t>(ver ejemplo)</a:t>
            </a:r>
            <a:endParaRPr lang="en-US" sz="18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p:txBody>
          <a:bodyPr/>
          <a:lstStyle/>
          <a:p>
            <a:r>
              <a:rPr lang="es-CR" smtClean="0"/>
              <a:t>Modelo de negocio </a:t>
            </a:r>
            <a:r>
              <a:rPr lang="es-CR" sz="2700" smtClean="0"/>
              <a:t>(cont …)</a:t>
            </a:r>
            <a:endParaRPr lang="en-US" sz="2700" smtClean="0"/>
          </a:p>
        </p:txBody>
      </p:sp>
      <p:sp>
        <p:nvSpPr>
          <p:cNvPr id="158723" name="Rectangle 3"/>
          <p:cNvSpPr>
            <a:spLocks noGrp="1"/>
          </p:cNvSpPr>
          <p:nvPr>
            <p:ph type="body" idx="4294967295"/>
          </p:nvPr>
        </p:nvSpPr>
        <p:spPr>
          <a:xfrm>
            <a:off x="609600" y="1676400"/>
            <a:ext cx="7924800" cy="4876800"/>
          </a:xfrm>
        </p:spPr>
        <p:txBody>
          <a:bodyPr/>
          <a:lstStyle/>
          <a:p>
            <a:pPr marL="400050" indent="-400050"/>
            <a:r>
              <a:rPr lang="es-CR" sz="2800" smtClean="0"/>
              <a:t>Ejemplos de situaciones donde el modelo de negocio influye en las consideraciones de diseño: </a:t>
            </a:r>
          </a:p>
          <a:p>
            <a:pPr marL="1257300" lvl="2" indent="-342900">
              <a:buFontTx/>
              <a:buAutoNum type="arabicPeriod"/>
            </a:pPr>
            <a:r>
              <a:rPr lang="es-CR" sz="2000" smtClean="0"/>
              <a:t>Se desea desarrollar un sistema de matrícula para una universidad y es posible que la universidad abra sedes a lo largo del país.</a:t>
            </a:r>
          </a:p>
          <a:p>
            <a:pPr marL="1257300" lvl="2" indent="-342900">
              <a:buFontTx/>
              <a:buAutoNum type="arabicPeriod"/>
            </a:pPr>
            <a:r>
              <a:rPr lang="es-CR" sz="2000" smtClean="0"/>
              <a:t>Se va a desarrollar un sistema de facturación para una cadena de supermercados, que se extenderá a Centroamérica.</a:t>
            </a:r>
          </a:p>
          <a:p>
            <a:pPr marL="1257300" lvl="2" indent="-342900">
              <a:buFontTx/>
              <a:buAutoNum type="arabicPeriod"/>
            </a:pPr>
            <a:r>
              <a:rPr lang="es-CR" sz="2000" smtClean="0"/>
              <a:t>Se va a hacer un censo nacional, se está analizando la viabilidad de tomar las respuestas en papel o hacerlo en un dispositivo móvil.</a:t>
            </a:r>
          </a:p>
          <a:p>
            <a:pPr marL="1257300" lvl="2" indent="-342900">
              <a:buFontTx/>
              <a:buAutoNum type="arabicPeriod"/>
            </a:pPr>
            <a:r>
              <a:rPr lang="es-CR" sz="2000" smtClean="0"/>
              <a:t>El Tribunal Supremo de Elecciones está considerando que el voto se haga electrónico (modelo papeletas impresas vrs modelo electrónico).</a:t>
            </a:r>
          </a:p>
          <a:p>
            <a:pPr marL="1257300" lvl="2" indent="-342900">
              <a:buFont typeface="Arial" pitchFamily="34" charset="0"/>
              <a:buNone/>
            </a:pPr>
            <a:endParaRPr lang="es-CR" sz="200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idx="4294967295"/>
          </p:nvPr>
        </p:nvSpPr>
        <p:spPr/>
        <p:txBody>
          <a:bodyPr/>
          <a:lstStyle/>
          <a:p>
            <a:r>
              <a:rPr lang="es-CR" smtClean="0"/>
              <a:t>Modelo de negocio </a:t>
            </a:r>
            <a:r>
              <a:rPr lang="es-CR" sz="2700" smtClean="0"/>
              <a:t>(cont …)</a:t>
            </a:r>
            <a:endParaRPr lang="en-US" sz="2700" smtClean="0"/>
          </a:p>
        </p:txBody>
      </p:sp>
      <p:sp>
        <p:nvSpPr>
          <p:cNvPr id="159747" name="Rectangle 3"/>
          <p:cNvSpPr>
            <a:spLocks noGrp="1"/>
          </p:cNvSpPr>
          <p:nvPr>
            <p:ph type="body" idx="4294967295"/>
          </p:nvPr>
        </p:nvSpPr>
        <p:spPr>
          <a:xfrm>
            <a:off x="571472" y="2071678"/>
            <a:ext cx="7924800" cy="1447800"/>
          </a:xfrm>
        </p:spPr>
        <p:txBody>
          <a:bodyPr/>
          <a:lstStyle/>
          <a:p>
            <a:pPr marL="0" indent="0" algn="ctr">
              <a:buFont typeface="Arial" pitchFamily="34" charset="0"/>
              <a:buNone/>
            </a:pPr>
            <a:r>
              <a:rPr lang="es-CR" dirty="0" smtClean="0"/>
              <a:t>El modelo de negocio se rige por las reglas del negocio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idx="4294967295"/>
          </p:nvPr>
        </p:nvSpPr>
        <p:spPr/>
        <p:txBody>
          <a:bodyPr/>
          <a:lstStyle/>
          <a:p>
            <a:r>
              <a:rPr lang="es-CR" dirty="0" smtClean="0"/>
              <a:t>Modelo de dominio/conceptual</a:t>
            </a:r>
            <a:endParaRPr lang="en-US" dirty="0" smtClean="0"/>
          </a:p>
        </p:txBody>
      </p:sp>
      <p:sp>
        <p:nvSpPr>
          <p:cNvPr id="160771" name="Rectangle 3"/>
          <p:cNvSpPr>
            <a:spLocks noGrp="1"/>
          </p:cNvSpPr>
          <p:nvPr>
            <p:ph type="body" idx="4294967295"/>
          </p:nvPr>
        </p:nvSpPr>
        <p:spPr/>
        <p:txBody>
          <a:bodyPr/>
          <a:lstStyle/>
          <a:p>
            <a:r>
              <a:rPr lang="es-CR" sz="2800" dirty="0" smtClean="0"/>
              <a:t>¿Qué es el modelo de dominio?</a:t>
            </a:r>
          </a:p>
          <a:p>
            <a:pPr lvl="2"/>
            <a:r>
              <a:rPr lang="es-CR" sz="2800" dirty="0" smtClean="0"/>
              <a:t>Una representación de conceptos en el dominio del problema</a:t>
            </a:r>
          </a:p>
          <a:p>
            <a:pPr lvl="2"/>
            <a:r>
              <a:rPr lang="es-CR" sz="2000" dirty="0" smtClean="0"/>
              <a:t>Los conceptos que forman parte del problema y su solución.  </a:t>
            </a:r>
          </a:p>
          <a:p>
            <a:pPr lvl="2">
              <a:buFont typeface="Arial" pitchFamily="34" charset="0"/>
              <a:buNone/>
            </a:pPr>
            <a:endParaRPr lang="es-CR" sz="2000" dirty="0" smtClean="0"/>
          </a:p>
          <a:p>
            <a:r>
              <a:rPr lang="es-CR" sz="2800" dirty="0" smtClean="0"/>
              <a:t>¿Cómo se representa el modelo de dominio?</a:t>
            </a:r>
          </a:p>
          <a:p>
            <a:pPr lvl="2"/>
            <a:r>
              <a:rPr lang="es-CR" sz="2000" dirty="0" smtClean="0"/>
              <a:t>Principalmente mediante diagrama de clases o alguna variación de éste (</a:t>
            </a:r>
            <a:r>
              <a:rPr lang="es-CR" sz="2000" dirty="0" err="1" smtClean="0"/>
              <a:t>ej</a:t>
            </a:r>
            <a:r>
              <a:rPr lang="es-CR" sz="2000" dirty="0" smtClean="0"/>
              <a:t>: solamente los nombres de las clases potenciales).</a:t>
            </a:r>
          </a:p>
          <a:p>
            <a:pPr lvl="2"/>
            <a:endParaRPr lang="es-CR" sz="2000" dirty="0" smtClean="0"/>
          </a:p>
          <a:p>
            <a:pPr lvl="2"/>
            <a:r>
              <a:rPr lang="es-CR" sz="2000" dirty="0" smtClean="0"/>
              <a:t>(ver ejemplo)</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ES" b="1"/>
              <a:t>Fallas en el desarrollo</a:t>
            </a:r>
          </a:p>
        </p:txBody>
      </p:sp>
      <p:sp>
        <p:nvSpPr>
          <p:cNvPr id="53251" name="Rectangle 3"/>
          <p:cNvSpPr>
            <a:spLocks noGrp="1" noChangeArrowheads="1"/>
          </p:cNvSpPr>
          <p:nvPr>
            <p:ph type="body" idx="1"/>
          </p:nvPr>
        </p:nvSpPr>
        <p:spPr/>
        <p:txBody>
          <a:bodyPr/>
          <a:lstStyle/>
          <a:p>
            <a:pPr>
              <a:lnSpc>
                <a:spcPct val="90000"/>
              </a:lnSpc>
            </a:pPr>
            <a:r>
              <a:rPr lang="es-ES" sz="2800"/>
              <a:t>Sistema de Automatización Avanzada (FAA, 1982-1994) </a:t>
            </a:r>
          </a:p>
          <a:p>
            <a:pPr lvl="1">
              <a:lnSpc>
                <a:spcPct val="90000"/>
              </a:lnSpc>
            </a:pPr>
            <a:r>
              <a:rPr lang="es-ES" sz="3200"/>
              <a:t>El promedio de producción industrial era de 100 dólares/línea, y se preveía pagar 500 dólares/línea. </a:t>
            </a:r>
          </a:p>
          <a:p>
            <a:pPr lvl="1">
              <a:lnSpc>
                <a:spcPct val="90000"/>
              </a:lnSpc>
            </a:pPr>
            <a:r>
              <a:rPr lang="es-ES" sz="3200"/>
              <a:t>Se terminó por pagar 700-900 dólares/línea. </a:t>
            </a:r>
          </a:p>
          <a:p>
            <a:pPr lvl="1">
              <a:lnSpc>
                <a:spcPct val="90000"/>
              </a:lnSpc>
            </a:pPr>
            <a:r>
              <a:rPr lang="es-ES" sz="3200"/>
              <a:t>Trabajos cancelados por valor de 6.000 millones de dólares.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idx="4294967295"/>
          </p:nvPr>
        </p:nvSpPr>
        <p:spPr/>
        <p:txBody>
          <a:bodyPr/>
          <a:lstStyle/>
          <a:p>
            <a:r>
              <a:rPr lang="es-CR" dirty="0" smtClean="0"/>
              <a:t>Requerimientos</a:t>
            </a:r>
            <a:endParaRPr lang="en-US" dirty="0" smtClean="0"/>
          </a:p>
        </p:txBody>
      </p:sp>
      <p:sp>
        <p:nvSpPr>
          <p:cNvPr id="161795" name="Rectangle 3"/>
          <p:cNvSpPr>
            <a:spLocks noGrp="1"/>
          </p:cNvSpPr>
          <p:nvPr>
            <p:ph type="body" idx="4294967295"/>
          </p:nvPr>
        </p:nvSpPr>
        <p:spPr>
          <a:xfrm>
            <a:off x="539552" y="1340768"/>
            <a:ext cx="7010400" cy="4800600"/>
          </a:xfrm>
        </p:spPr>
        <p:txBody>
          <a:bodyPr/>
          <a:lstStyle/>
          <a:p>
            <a:pPr>
              <a:lnSpc>
                <a:spcPct val="80000"/>
              </a:lnSpc>
            </a:pPr>
            <a:r>
              <a:rPr lang="es-CR" sz="2800" dirty="0" smtClean="0"/>
              <a:t>¿Qué son los requerimientos?</a:t>
            </a:r>
          </a:p>
          <a:p>
            <a:pPr lvl="2">
              <a:lnSpc>
                <a:spcPct val="80000"/>
              </a:lnSpc>
            </a:pPr>
            <a:r>
              <a:rPr lang="es-CR" sz="2000" dirty="0" smtClean="0"/>
              <a:t>Define las características del sistema.</a:t>
            </a:r>
          </a:p>
          <a:p>
            <a:pPr lvl="2">
              <a:lnSpc>
                <a:spcPct val="80000"/>
              </a:lnSpc>
            </a:pPr>
            <a:r>
              <a:rPr lang="es-CR" sz="2000" dirty="0" smtClean="0"/>
              <a:t>Define el alcance.</a:t>
            </a:r>
          </a:p>
          <a:p>
            <a:pPr lvl="2">
              <a:lnSpc>
                <a:spcPct val="80000"/>
              </a:lnSpc>
            </a:pPr>
            <a:r>
              <a:rPr lang="es-CR" sz="2000" dirty="0" smtClean="0"/>
              <a:t>Toma en cuenta las necesidades, expectativas y restricciones.</a:t>
            </a:r>
          </a:p>
          <a:p>
            <a:pPr lvl="2">
              <a:lnSpc>
                <a:spcPct val="80000"/>
              </a:lnSpc>
            </a:pPr>
            <a:endParaRPr lang="es-CR" sz="2000" dirty="0" smtClean="0"/>
          </a:p>
          <a:p>
            <a:pPr>
              <a:lnSpc>
                <a:spcPct val="80000"/>
              </a:lnSpc>
            </a:pPr>
            <a:r>
              <a:rPr lang="es-CR" sz="2800" dirty="0" smtClean="0"/>
              <a:t>¿Cómo se representa?</a:t>
            </a:r>
          </a:p>
          <a:p>
            <a:pPr lvl="2">
              <a:lnSpc>
                <a:spcPct val="80000"/>
              </a:lnSpc>
            </a:pPr>
            <a:r>
              <a:rPr lang="es-CR" sz="2000" dirty="0" smtClean="0"/>
              <a:t>Documento de Especificación de Requerimientos</a:t>
            </a:r>
          </a:p>
          <a:p>
            <a:pPr lvl="1">
              <a:lnSpc>
                <a:spcPct val="80000"/>
              </a:lnSpc>
            </a:pPr>
            <a:endParaRPr lang="es-CR" sz="2400" dirty="0" smtClean="0"/>
          </a:p>
          <a:p>
            <a:pPr lvl="1">
              <a:lnSpc>
                <a:spcPct val="80000"/>
              </a:lnSpc>
            </a:pPr>
            <a:r>
              <a:rPr lang="es-CR" sz="2400" dirty="0" smtClean="0"/>
              <a:t>Recordar que: </a:t>
            </a:r>
          </a:p>
          <a:p>
            <a:pPr lvl="2">
              <a:lnSpc>
                <a:spcPct val="80000"/>
              </a:lnSpc>
            </a:pPr>
            <a:r>
              <a:rPr lang="es-CR" sz="2000" dirty="0" smtClean="0"/>
              <a:t>si los requerimientos cambian, el proyecto cambia, y </a:t>
            </a:r>
          </a:p>
          <a:p>
            <a:pPr lvl="2">
              <a:lnSpc>
                <a:spcPct val="80000"/>
              </a:lnSpc>
            </a:pPr>
            <a:r>
              <a:rPr lang="es-CR" sz="2000" dirty="0" smtClean="0"/>
              <a:t>que el Plan de Proyecto (que incluye el cronograma) se tiene que actualizar a lo largo del proyecto.</a:t>
            </a:r>
            <a:endParaRPr lang="en-US" sz="2000"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idx="4294967295"/>
          </p:nvPr>
        </p:nvSpPr>
        <p:spPr>
          <a:xfrm>
            <a:off x="468313" y="260350"/>
            <a:ext cx="8229600" cy="796925"/>
          </a:xfrm>
        </p:spPr>
        <p:txBody>
          <a:bodyPr/>
          <a:lstStyle/>
          <a:p>
            <a:r>
              <a:rPr lang="es-CR" smtClean="0"/>
              <a:t>Arquitectura de software</a:t>
            </a:r>
            <a:endParaRPr lang="en-US" smtClean="0"/>
          </a:p>
        </p:txBody>
      </p:sp>
      <p:sp>
        <p:nvSpPr>
          <p:cNvPr id="162819" name="Rectangle 3"/>
          <p:cNvSpPr>
            <a:spLocks noGrp="1"/>
          </p:cNvSpPr>
          <p:nvPr>
            <p:ph type="body" idx="4294967295"/>
          </p:nvPr>
        </p:nvSpPr>
        <p:spPr>
          <a:xfrm>
            <a:off x="755650" y="1125538"/>
            <a:ext cx="7740650" cy="4679950"/>
          </a:xfrm>
        </p:spPr>
        <p:txBody>
          <a:bodyPr/>
          <a:lstStyle/>
          <a:p>
            <a:pPr>
              <a:lnSpc>
                <a:spcPct val="80000"/>
              </a:lnSpc>
            </a:pPr>
            <a:r>
              <a:rPr lang="es-CR" sz="2400" dirty="0" smtClean="0"/>
              <a:t>IEEE: Arquitectura está definida por la práctica recomendada como la organización fundamental de un sistema, compuesto por sus componentes, sus relaciones entre ellos y el ambiente, y los principios que gobiernan su diseño y evolución.</a:t>
            </a:r>
            <a:r>
              <a:rPr lang="en-US" sz="2400" dirty="0" smtClean="0"/>
              <a:t> </a:t>
            </a:r>
            <a:endParaRPr lang="es-CR" sz="2400" dirty="0" smtClean="0"/>
          </a:p>
          <a:p>
            <a:pPr lvl="2">
              <a:lnSpc>
                <a:spcPct val="80000"/>
              </a:lnSpc>
              <a:buFont typeface="Arial" pitchFamily="34" charset="0"/>
              <a:buNone/>
            </a:pPr>
            <a:endParaRPr lang="es-CR" sz="1800" dirty="0" smtClean="0"/>
          </a:p>
          <a:p>
            <a:pPr>
              <a:lnSpc>
                <a:spcPct val="80000"/>
              </a:lnSpc>
            </a:pPr>
            <a:r>
              <a:rPr lang="es-CR" sz="2400" dirty="0" smtClean="0"/>
              <a:t>Define reglas de diseño a lo largo y ancho del sistema, y considera cómo un sistema podría cambiar.</a:t>
            </a:r>
          </a:p>
          <a:p>
            <a:pPr>
              <a:lnSpc>
                <a:spcPct val="80000"/>
              </a:lnSpc>
            </a:pPr>
            <a:endParaRPr lang="en-US" sz="2400" dirty="0" smtClean="0"/>
          </a:p>
          <a:p>
            <a:pPr>
              <a:lnSpc>
                <a:spcPct val="80000"/>
              </a:lnSpc>
            </a:pPr>
            <a:r>
              <a:rPr lang="es-CR" sz="2400" dirty="0" err="1" smtClean="0"/>
              <a:t>L.Bass</a:t>
            </a:r>
            <a:r>
              <a:rPr lang="es-CR" sz="2400" dirty="0" smtClean="0"/>
              <a:t>, P. </a:t>
            </a:r>
            <a:r>
              <a:rPr lang="es-CR" sz="2400" dirty="0" err="1" smtClean="0"/>
              <a:t>Clements</a:t>
            </a:r>
            <a:r>
              <a:rPr lang="es-CR" sz="2400" dirty="0" smtClean="0"/>
              <a:t>, R. </a:t>
            </a:r>
            <a:r>
              <a:rPr lang="es-CR" sz="2400" dirty="0" err="1" smtClean="0"/>
              <a:t>Kazman</a:t>
            </a:r>
            <a:r>
              <a:rPr lang="es-CR" sz="2400" dirty="0" smtClean="0"/>
              <a:t>: la arquitectura de software de un programa o sistema computacional es la estructura o estructuras del sistema, lo cual comprende los elementos de software, las propiedades externamente visibles de esos elementos y las relaciones entre ellos.</a:t>
            </a:r>
            <a:r>
              <a:rPr lang="en-US" sz="2400" dirty="0" smtClean="0"/>
              <a:t> </a:t>
            </a:r>
            <a:endParaRPr lang="es-CR" sz="240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idx="4294967295"/>
          </p:nvPr>
        </p:nvSpPr>
        <p:spPr/>
        <p:txBody>
          <a:bodyPr/>
          <a:lstStyle/>
          <a:p>
            <a:r>
              <a:rPr lang="es-CR" smtClean="0"/>
              <a:t>Ejemplos de Artefactos</a:t>
            </a:r>
            <a:endParaRPr lang="en-US" smtClean="0"/>
          </a:p>
        </p:txBody>
      </p:sp>
      <p:sp>
        <p:nvSpPr>
          <p:cNvPr id="163843" name="Rectangle 3"/>
          <p:cNvSpPr>
            <a:spLocks noGrp="1"/>
          </p:cNvSpPr>
          <p:nvPr>
            <p:ph type="body" idx="4294967295"/>
          </p:nvPr>
        </p:nvSpPr>
        <p:spPr/>
        <p:txBody>
          <a:bodyPr/>
          <a:lstStyle/>
          <a:p>
            <a:pPr marL="571500" indent="-571500">
              <a:buFont typeface="Wingdings" pitchFamily="2" charset="2"/>
              <a:buAutoNum type="arabicPeriod"/>
            </a:pPr>
            <a:r>
              <a:rPr lang="es-CR" smtClean="0"/>
              <a:t>Repasar ejemplos de minutas, Plan de Proyecto,  Documento de Especificación de Requerimientos (SRS).</a:t>
            </a:r>
          </a:p>
          <a:p>
            <a:pPr marL="571500" indent="-571500">
              <a:buFont typeface="Wingdings" pitchFamily="2" charset="2"/>
              <a:buAutoNum type="arabicPeriod"/>
            </a:pPr>
            <a:r>
              <a:rPr lang="es-CR" smtClean="0"/>
              <a:t>Ejemplo de documento de diseño (arquitectura).</a:t>
            </a:r>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ES" b="1"/>
              <a:t>Fallas en el desarrollo</a:t>
            </a:r>
          </a:p>
        </p:txBody>
      </p:sp>
      <p:sp>
        <p:nvSpPr>
          <p:cNvPr id="52227" name="Rectangle 3"/>
          <p:cNvSpPr>
            <a:spLocks noGrp="1" noChangeArrowheads="1"/>
          </p:cNvSpPr>
          <p:nvPr>
            <p:ph type="body" idx="1"/>
          </p:nvPr>
        </p:nvSpPr>
        <p:spPr/>
        <p:txBody>
          <a:bodyPr/>
          <a:lstStyle/>
          <a:p>
            <a:pPr>
              <a:lnSpc>
                <a:spcPct val="90000"/>
              </a:lnSpc>
            </a:pPr>
            <a:r>
              <a:rPr lang="es-ES" sz="2400"/>
              <a:t>Depto. de Estadística Laboral (usa) </a:t>
            </a:r>
          </a:p>
          <a:p>
            <a:pPr lvl="1">
              <a:lnSpc>
                <a:spcPct val="90000"/>
              </a:lnSpc>
            </a:pPr>
            <a:r>
              <a:rPr lang="es-ES"/>
              <a:t>2 de 6 nuevos sistemas que se ponen en funcionamiento sufren cancelaciones. </a:t>
            </a:r>
          </a:p>
          <a:p>
            <a:pPr lvl="1">
              <a:lnSpc>
                <a:spcPct val="90000"/>
              </a:lnSpc>
            </a:pPr>
            <a:r>
              <a:rPr lang="es-ES"/>
              <a:t>Los grandes sistemas tienen aprox. un 50% de probabilidad de ser cancelados. </a:t>
            </a:r>
          </a:p>
          <a:p>
            <a:pPr lvl="1">
              <a:lnSpc>
                <a:spcPct val="90000"/>
              </a:lnSpc>
            </a:pPr>
            <a:r>
              <a:rPr lang="es-ES"/>
              <a:t>La media de tiempo empleado en un proyecto se excede en un 50% con respecto al plazo previsto. </a:t>
            </a:r>
          </a:p>
          <a:p>
            <a:pPr lvl="1">
              <a:lnSpc>
                <a:spcPct val="90000"/>
              </a:lnSpc>
            </a:pPr>
            <a:r>
              <a:rPr lang="es-ES"/>
              <a:t>las ¾ partes de los sistemas se consideran “fracasos operativos”.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s-ES" b="1"/>
              <a:t>Accidentes </a:t>
            </a:r>
            <a:endParaRPr lang="es-ES"/>
          </a:p>
        </p:txBody>
      </p:sp>
      <p:sp>
        <p:nvSpPr>
          <p:cNvPr id="30725" name="Rectangle 5"/>
          <p:cNvSpPr>
            <a:spLocks noGrp="1" noChangeArrowheads="1"/>
          </p:cNvSpPr>
          <p:nvPr>
            <p:ph type="body" idx="1"/>
          </p:nvPr>
        </p:nvSpPr>
        <p:spPr/>
        <p:txBody>
          <a:bodyPr/>
          <a:lstStyle/>
          <a:p>
            <a:pPr>
              <a:lnSpc>
                <a:spcPct val="90000"/>
              </a:lnSpc>
            </a:pPr>
            <a:r>
              <a:rPr lang="es-ES" sz="2800"/>
              <a:t>La mayor parte de los expertos coinciden en señalar que “la manera más probable de destruir el mundo es por accidente”. </a:t>
            </a:r>
          </a:p>
          <a:p>
            <a:pPr>
              <a:lnSpc>
                <a:spcPct val="90000"/>
              </a:lnSpc>
            </a:pPr>
            <a:r>
              <a:rPr lang="es-ES" sz="2800"/>
              <a:t>Y aquí es donde entramos en juego nosotros, los profesionales de la informática: “nosotros somos los que provocamos los accidentes". </a:t>
            </a:r>
            <a:r>
              <a:rPr lang="en-GB" sz="2800"/>
              <a:t>Nathaniel Borenstein, creador de MIME en: </a:t>
            </a:r>
            <a:r>
              <a:rPr lang="en-GB" sz="2800" i="1"/>
              <a:t>Programming as if People Mattered: Friendly Programs, Software Engineering and Other Noble Delusions, </a:t>
            </a:r>
            <a:r>
              <a:rPr lang="en-GB" sz="2800"/>
              <a:t>Princeton University Press, Princeton, NJ, 1991. </a:t>
            </a:r>
            <a:endParaRPr lang="es-E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Caso Therac-25 (1985-87)</a:t>
            </a:r>
          </a:p>
        </p:txBody>
      </p:sp>
      <p:sp>
        <p:nvSpPr>
          <p:cNvPr id="26627" name="Rectangle 3"/>
          <p:cNvSpPr>
            <a:spLocks noGrp="1" noChangeArrowheads="1"/>
          </p:cNvSpPr>
          <p:nvPr>
            <p:ph type="body" idx="1"/>
          </p:nvPr>
        </p:nvSpPr>
        <p:spPr/>
        <p:txBody>
          <a:bodyPr/>
          <a:lstStyle/>
          <a:p>
            <a:pPr>
              <a:lnSpc>
                <a:spcPct val="90000"/>
              </a:lnSpc>
            </a:pPr>
            <a:r>
              <a:rPr lang="es-ES" sz="2400"/>
              <a:t>Trata de un aparato de radioterapia dotado de controlador de software. </a:t>
            </a:r>
          </a:p>
          <a:p>
            <a:pPr>
              <a:lnSpc>
                <a:spcPct val="90000"/>
              </a:lnSpc>
            </a:pPr>
            <a:r>
              <a:rPr lang="es-ES" sz="2400"/>
              <a:t>Se retiró el interbloqueo del hardware, pero el software no tenía dispositivo de interbloqueo. </a:t>
            </a:r>
          </a:p>
          <a:p>
            <a:pPr>
              <a:lnSpc>
                <a:spcPct val="90000"/>
              </a:lnSpc>
            </a:pPr>
            <a:r>
              <a:rPr lang="es-ES" sz="2400"/>
              <a:t>El software falló al mantener las constantes vitales: un flujo de electrones o bien un flujo más intenso de radiación mediante placa para generar rayos X. </a:t>
            </a:r>
          </a:p>
          <a:p>
            <a:pPr>
              <a:lnSpc>
                <a:spcPct val="90000"/>
              </a:lnSpc>
            </a:pPr>
            <a:r>
              <a:rPr lang="es-ES" sz="2400"/>
              <a:t>A consecuencia de ello se produjeron varias muertes por quemaduras. </a:t>
            </a:r>
          </a:p>
          <a:p>
            <a:pPr>
              <a:lnSpc>
                <a:spcPct val="90000"/>
              </a:lnSpc>
            </a:pPr>
            <a:r>
              <a:rPr lang="es-ES" sz="2400"/>
              <a:t>El programador no tenía experiencia en programación concurrente.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Agencia Intl de Energía Atómica</a:t>
            </a:r>
          </a:p>
        </p:txBody>
      </p:sp>
      <p:sp>
        <p:nvSpPr>
          <p:cNvPr id="27651" name="Rectangle 3"/>
          <p:cNvSpPr>
            <a:spLocks noGrp="1" noChangeArrowheads="1"/>
          </p:cNvSpPr>
          <p:nvPr>
            <p:ph type="body" idx="1"/>
          </p:nvPr>
        </p:nvSpPr>
        <p:spPr/>
        <p:txBody>
          <a:bodyPr/>
          <a:lstStyle/>
          <a:p>
            <a:pPr>
              <a:lnSpc>
                <a:spcPct val="90000"/>
              </a:lnSpc>
            </a:pPr>
            <a:r>
              <a:rPr lang="es-ES" sz="2800"/>
              <a:t>Anunció “emergencia radiológica” el 22 / 5 / 01 en Panamá. </a:t>
            </a:r>
          </a:p>
          <a:p>
            <a:pPr>
              <a:lnSpc>
                <a:spcPct val="90000"/>
              </a:lnSpc>
            </a:pPr>
            <a:r>
              <a:rPr lang="es-ES" sz="2800"/>
              <a:t>28 pacientes sufrieron sobre exposición: 8 murieron, 3 por sobre exposición; probabilidad de que ¾ de los 20 que sobrevivieron desarrollaran serias complicaciones que podrían resultar mortales” </a:t>
            </a:r>
          </a:p>
          <a:p>
            <a:pPr>
              <a:lnSpc>
                <a:spcPct val="90000"/>
              </a:lnSpc>
            </a:pPr>
            <a:r>
              <a:rPr lang="es-ES" sz="2800"/>
              <a:t>Los expertos anunciaron que la razón de la emergencia tuvo que ver con la entrada de datos.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7559</TotalTime>
  <Words>4568</Words>
  <Application>Microsoft Office PowerPoint</Application>
  <PresentationFormat>On-screen Show (4:3)</PresentationFormat>
  <Paragraphs>453</Paragraphs>
  <Slides>52</Slides>
  <Notes>12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52</vt:i4>
      </vt:variant>
    </vt:vector>
  </HeadingPairs>
  <TitlesOfParts>
    <vt:vector size="64" baseType="lpstr">
      <vt:lpstr>Gulim</vt:lpstr>
      <vt:lpstr>Arial</vt:lpstr>
      <vt:lpstr>Calibri</vt:lpstr>
      <vt:lpstr>Helvetica</vt:lpstr>
      <vt:lpstr>Times</vt:lpstr>
      <vt:lpstr>Times New Roman</vt:lpstr>
      <vt:lpstr>Wingdings</vt:lpstr>
      <vt:lpstr>Tema de Office</vt:lpstr>
      <vt:lpstr>Diseño personalizado</vt:lpstr>
      <vt:lpstr>1_Diseño personalizado</vt:lpstr>
      <vt:lpstr>CorelDRAW 6.0</vt:lpstr>
      <vt:lpstr>CorelDRAW</vt:lpstr>
      <vt:lpstr>Diseño de Software I parte Introducción</vt:lpstr>
      <vt:lpstr>¿Por qué es importante la IS?</vt:lpstr>
      <vt:lpstr>¿Qué calidad presenta su software?</vt:lpstr>
      <vt:lpstr>Fallas en el desarrollo</vt:lpstr>
      <vt:lpstr>Fallas en el desarrollo</vt:lpstr>
      <vt:lpstr>Fallas en el desarrollo</vt:lpstr>
      <vt:lpstr>Accidentes </vt:lpstr>
      <vt:lpstr>Caso Therac-25 (1985-87)</vt:lpstr>
      <vt:lpstr>Agencia Intl de Energía Atómica</vt:lpstr>
      <vt:lpstr>Ariane-5 (Junio de 1996)</vt:lpstr>
      <vt:lpstr>Conclusión</vt:lpstr>
      <vt:lpstr>Función de los diseñadores</vt:lpstr>
      <vt:lpstr>Implicaciones de un mal diseño</vt:lpstr>
      <vt:lpstr>Curiosidad</vt:lpstr>
      <vt:lpstr>Calidad del Software </vt:lpstr>
      <vt:lpstr>Conclusión</vt:lpstr>
      <vt:lpstr>Diseño de Software II parte  Ingeniería de software </vt:lpstr>
      <vt:lpstr>Definiciones de IS</vt:lpstr>
      <vt:lpstr>¿Qué es software?</vt:lpstr>
      <vt:lpstr>¿Qué es Ingeniería de Software(IS)?</vt:lpstr>
      <vt:lpstr>Ingeniería de software</vt:lpstr>
      <vt:lpstr>Se utilizan herramientas para sistematizar</vt:lpstr>
      <vt:lpstr>Ciclo de Vida- Desarrollo</vt:lpstr>
      <vt:lpstr>Entonces qué hace el Ingeniero de software?</vt:lpstr>
      <vt:lpstr>¿Qué es un proceso de IS? </vt:lpstr>
      <vt:lpstr>Un proceso efectivo ...</vt:lpstr>
      <vt:lpstr>Procesos Ligeros vs. Pesados</vt:lpstr>
      <vt:lpstr>Escogencia del Proceso</vt:lpstr>
      <vt:lpstr>Ejercicio de modelación</vt:lpstr>
      <vt:lpstr>Diagramas de actividad</vt:lpstr>
      <vt:lpstr>Ejemplo Diagrama de Actividad</vt:lpstr>
      <vt:lpstr>Rational Unified Process (RUP)</vt:lpstr>
      <vt:lpstr>Casos de uso</vt:lpstr>
      <vt:lpstr>Centrado en la arquitectura</vt:lpstr>
      <vt:lpstr>Modelo de 4+1 Vistas</vt:lpstr>
      <vt:lpstr>Fases del ciclo de vida</vt:lpstr>
      <vt:lpstr>Iteraciones y fases</vt:lpstr>
      <vt:lpstr>Flujos de trabajo producen modelos</vt:lpstr>
      <vt:lpstr>Estructura de RUP</vt:lpstr>
      <vt:lpstr>El proceso de desarrollo RUP</vt:lpstr>
      <vt:lpstr>Panorama RUP</vt:lpstr>
      <vt:lpstr>Entonces deberían saber…..</vt:lpstr>
      <vt:lpstr>¿Cómo inicia un proyecto de software?</vt:lpstr>
      <vt:lpstr>Para desarrollarlo, es necesario:</vt:lpstr>
      <vt:lpstr>Especificación              Diseño</vt:lpstr>
      <vt:lpstr>Modelo de negocio</vt:lpstr>
      <vt:lpstr>Modelo de negocio (cont …)</vt:lpstr>
      <vt:lpstr>Modelo de negocio (cont …)</vt:lpstr>
      <vt:lpstr>Modelo de dominio/conceptual</vt:lpstr>
      <vt:lpstr>Requerimientos</vt:lpstr>
      <vt:lpstr>Arquitectura de software</vt:lpstr>
      <vt:lpstr>Ejemplos de Artefactos</vt:lpstr>
    </vt:vector>
  </TitlesOfParts>
  <Company>Uso 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Sonia Mora</dc:creator>
  <cp:lastModifiedBy>Luis A. Montoya Poitevien</cp:lastModifiedBy>
  <cp:revision>192</cp:revision>
  <dcterms:created xsi:type="dcterms:W3CDTF">2007-03-20T01:15:24Z</dcterms:created>
  <dcterms:modified xsi:type="dcterms:W3CDTF">2017-01-28T22:56:41Z</dcterms:modified>
</cp:coreProperties>
</file>