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128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C3F89EC-2BCC-45C1-9E37-F81DB730E2F5}" type="slidenum">
              <a:rPr lang="en-US"/>
              <a:pPr/>
              <a:t>‹Nº›</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22A42F-7EB0-4BAF-8574-3A8990822AEF}" type="slidenum">
              <a:rPr lang="en-US"/>
              <a:pPr/>
              <a:t>1</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s-C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9CCA7-FBA6-4A1F-89BE-E58E603774FC}" type="slidenum">
              <a:rPr lang="en-US"/>
              <a:pPr/>
              <a:t>10</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s-C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45ED95-9C99-4E95-BBD6-27BA90FD1A98}" type="slidenum">
              <a:rPr lang="en-US"/>
              <a:pPr/>
              <a:t>11</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s-C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4E8387-3A37-4B33-A357-AE3C03F8EEB9}" type="slidenum">
              <a:rPr lang="en-US"/>
              <a:pPr/>
              <a:t>12</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s-C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DFB49F-9F80-4004-A923-FA08C6F230DC}" type="slidenum">
              <a:rPr lang="en-US"/>
              <a:pPr/>
              <a:t>2</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s-C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01D7ED-AEF1-471A-A5BF-C4206AAB431B}" type="slidenum">
              <a:rPr lang="en-US"/>
              <a:pPr/>
              <a:t>3</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s-C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4E5EE-C067-4FAE-8A8D-D0B34604C91A}" type="slidenum">
              <a:rPr lang="en-US"/>
              <a:pPr/>
              <a:t>4</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s-C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0CF096-7FB2-41AA-92EE-5C4F92D3E333}" type="slidenum">
              <a:rPr lang="en-US"/>
              <a:pPr/>
              <a:t>5</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s-C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B098D-A79F-41FA-8133-F852256761C1}" type="slidenum">
              <a:rPr lang="en-US"/>
              <a:pPr/>
              <a:t>6</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s-C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28783A-3B90-4C71-ABC2-C7289D66C699}" type="slidenum">
              <a:rPr lang="en-US"/>
              <a:pPr/>
              <a:t>7</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s-C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522D1B-95A3-4D64-84DC-391D76EA610A}" type="slidenum">
              <a:rPr lang="en-US"/>
              <a:pPr/>
              <a:t>8</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s-C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F1CBE2-641F-4C7F-9414-88ED7924067B}" type="slidenum">
              <a:rPr lang="en-US"/>
              <a:pPr/>
              <a:t>9</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s-C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R"/>
          </a:p>
        </p:txBody>
      </p:sp>
      <p:sp>
        <p:nvSpPr>
          <p:cNvPr id="4" name="3 Marcador de fecha"/>
          <p:cNvSpPr>
            <a:spLocks noGrp="1"/>
          </p:cNvSpPr>
          <p:nvPr>
            <p:ph type="dt" sz="half" idx="10"/>
          </p:nvPr>
        </p:nvSpPr>
        <p:spPr/>
        <p:txBody>
          <a:bodyPr/>
          <a:lstStyle/>
          <a:p>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BECBEE0C-15E7-47C0-9A31-FD87E01DB8F3}"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p>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15650BB-7D3D-4768-AB90-5793D6282E80}"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p>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29C6E09B-BECA-43C8-B755-C225EABF24CD}"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p>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2066AAF9-A830-4084-B89F-E72A8D221CD6}"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49ABA38D-EE5A-4C5C-88DD-5AD6727A8C07}"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4 Marcador de fecha"/>
          <p:cNvSpPr>
            <a:spLocks noGrp="1"/>
          </p:cNvSpPr>
          <p:nvPr>
            <p:ph type="dt" sz="half" idx="10"/>
          </p:nvPr>
        </p:nvSpPr>
        <p:spPr/>
        <p:txBody>
          <a:bodyPr/>
          <a:lstStyle/>
          <a:p>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3D74C728-AD62-49B5-8C89-5832B9CAE18D}"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7" name="6 Marcador de fecha"/>
          <p:cNvSpPr>
            <a:spLocks noGrp="1"/>
          </p:cNvSpPr>
          <p:nvPr>
            <p:ph type="dt" sz="half" idx="10"/>
          </p:nvPr>
        </p:nvSpPr>
        <p:spPr/>
        <p:txBody>
          <a:bodyPr/>
          <a:lstStyle/>
          <a:p>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9DD0FFA2-7795-484A-88FC-22B9C605A5A2}"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fecha"/>
          <p:cNvSpPr>
            <a:spLocks noGrp="1"/>
          </p:cNvSpPr>
          <p:nvPr>
            <p:ph type="dt" sz="half" idx="10"/>
          </p:nvPr>
        </p:nvSpPr>
        <p:spPr/>
        <p:txBody>
          <a:bodyPr/>
          <a:lstStyle/>
          <a:p>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4122F876-17E8-4AE7-9D4E-2C69D71B05BF}"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67DCE70B-5EEF-4A35-B90A-A959616D718E}"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EA58321-1BD8-45A3-BE60-F4E873C7351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A4E6D9EB-9604-4888-8C43-A259D9535660}"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F77DD-8101-4E39-9F91-EFF5DCC2F2C2}"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447801"/>
            <a:ext cx="8226425" cy="990600"/>
          </a:xfrm>
        </p:spPr>
        <p:txBody>
          <a:bodyPr>
            <a:normAutofit/>
          </a:bodyPr>
          <a:lstStyle/>
          <a:p>
            <a:r>
              <a:rPr lang="en-US" sz="4800" b="1" u="sng" dirty="0" smtClean="0"/>
              <a:t>Engineering </a:t>
            </a:r>
            <a:r>
              <a:rPr lang="en-US" sz="4800" b="1" u="sng" dirty="0"/>
              <a:t>Design </a:t>
            </a:r>
            <a:r>
              <a:rPr lang="en-US" sz="4800" b="1" u="sng" dirty="0" smtClean="0"/>
              <a:t>Process</a:t>
            </a:r>
            <a:endParaRPr lang="en-US" sz="4800" dirty="0"/>
          </a:p>
        </p:txBody>
      </p:sp>
      <p:sp>
        <p:nvSpPr>
          <p:cNvPr id="2052" name="Text Box 4"/>
          <p:cNvSpPr txBox="1">
            <a:spLocks noChangeArrowheads="1"/>
          </p:cNvSpPr>
          <p:nvPr/>
        </p:nvSpPr>
        <p:spPr bwMode="auto">
          <a:xfrm>
            <a:off x="304800" y="5181600"/>
            <a:ext cx="8631238" cy="1374775"/>
          </a:xfrm>
          <a:prstGeom prst="rect">
            <a:avLst/>
          </a:prstGeom>
          <a:noFill/>
          <a:ln w="9525">
            <a:noFill/>
            <a:miter lim="800000"/>
            <a:headEnd/>
            <a:tailEnd/>
          </a:ln>
          <a:effectLst/>
        </p:spPr>
        <p:txBody>
          <a:bodyPr>
            <a:spAutoFit/>
          </a:bodyPr>
          <a:lstStyle/>
          <a:p>
            <a:r>
              <a:rPr lang="en-US" sz="2000">
                <a:latin typeface="Tahoma" pitchFamily="34" charset="0"/>
              </a:rPr>
              <a:t>ETP 2005 – Brian Vance</a:t>
            </a:r>
          </a:p>
          <a:p>
            <a:r>
              <a:rPr lang="en-US" sz="1600">
                <a:latin typeface="Tahoma" pitchFamily="34" charset="0"/>
              </a:rPr>
              <a:t>This material is based upon work supported by the National Science Foundation under Grant No. 0402616.  Any opinions, findings and conclusions or recommendations expressed in this material are those of the author(s) and do not necessarily reflect the view of the National Science Foundation (NSF).</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r>
              <a:rPr lang="en-US" sz="4000"/>
              <a:t>8.  Evaluate, Revise, and Refine the Solution</a:t>
            </a:r>
          </a:p>
        </p:txBody>
      </p:sp>
      <p:sp>
        <p:nvSpPr>
          <p:cNvPr id="44035" name="Rectangle 3"/>
          <p:cNvSpPr>
            <a:spLocks noGrp="1" noChangeArrowheads="1"/>
          </p:cNvSpPr>
          <p:nvPr>
            <p:ph idx="1"/>
          </p:nvPr>
        </p:nvSpPr>
        <p:spPr/>
        <p:txBody>
          <a:bodyPr/>
          <a:lstStyle/>
          <a:p>
            <a:r>
              <a:rPr lang="en-US"/>
              <a:t>At this step, analyze the solution in terms of effectiveness in solving the original need or problem.  This may be as simple as applying the specifications to the end product to see if it does all that it is suppose to do, but more often it involves performance testing.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9.  Communicate the Solution</a:t>
            </a:r>
          </a:p>
        </p:txBody>
      </p:sp>
      <p:sp>
        <p:nvSpPr>
          <p:cNvPr id="45059" name="Rectangle 3"/>
          <p:cNvSpPr>
            <a:spLocks noGrp="1" noChangeArrowheads="1"/>
          </p:cNvSpPr>
          <p:nvPr>
            <p:ph idx="1"/>
          </p:nvPr>
        </p:nvSpPr>
        <p:spPr/>
        <p:txBody>
          <a:bodyPr/>
          <a:lstStyle/>
          <a:p>
            <a:r>
              <a:rPr lang="en-US" sz="2800"/>
              <a:t>Ideas need to be “sold” at this stage to clients or management.  The presentation may include the prototypes, models, or other forms.  The designer must know the design and subject matter related to the solution in order to effectively communicate the features.  A designer, after completing the design process, can see how well he or she has accomplished the goals and whether more development work in necessary.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normAutofit fontScale="90000"/>
          </a:bodyPr>
          <a:lstStyle/>
          <a:p>
            <a:r>
              <a:rPr lang="en-US" sz="4000" dirty="0"/>
              <a:t>Steps of the Engineering Design Process</a:t>
            </a:r>
          </a:p>
        </p:txBody>
      </p:sp>
      <p:sp>
        <p:nvSpPr>
          <p:cNvPr id="46085" name="Rectangle 5"/>
          <p:cNvSpPr>
            <a:spLocks noGrp="1" noChangeArrowheads="1"/>
          </p:cNvSpPr>
          <p:nvPr>
            <p:ph idx="1"/>
          </p:nvPr>
        </p:nvSpPr>
        <p:spPr/>
        <p:txBody>
          <a:bodyPr>
            <a:normAutofit lnSpcReduction="10000"/>
          </a:bodyPr>
          <a:lstStyle/>
          <a:p>
            <a:pPr>
              <a:lnSpc>
                <a:spcPct val="90000"/>
              </a:lnSpc>
            </a:pPr>
            <a:r>
              <a:rPr lang="en-US"/>
              <a:t>1.  Identify the problem </a:t>
            </a:r>
          </a:p>
          <a:p>
            <a:pPr>
              <a:lnSpc>
                <a:spcPct val="90000"/>
              </a:lnSpc>
            </a:pPr>
            <a:r>
              <a:rPr lang="en-US"/>
              <a:t>2.  Define or “refine” the problem 	</a:t>
            </a:r>
          </a:p>
          <a:p>
            <a:pPr>
              <a:lnSpc>
                <a:spcPct val="90000"/>
              </a:lnSpc>
            </a:pPr>
            <a:r>
              <a:rPr lang="en-US"/>
              <a:t>3.  Gather information</a:t>
            </a:r>
          </a:p>
          <a:p>
            <a:pPr>
              <a:lnSpc>
                <a:spcPct val="90000"/>
              </a:lnSpc>
            </a:pPr>
            <a:r>
              <a:rPr lang="en-US"/>
              <a:t>4.  Develop alternate solutions</a:t>
            </a:r>
          </a:p>
          <a:p>
            <a:pPr>
              <a:lnSpc>
                <a:spcPct val="90000"/>
              </a:lnSpc>
            </a:pPr>
            <a:r>
              <a:rPr lang="en-US"/>
              <a:t>5.  Select and refine the best solution</a:t>
            </a:r>
          </a:p>
          <a:p>
            <a:pPr>
              <a:lnSpc>
                <a:spcPct val="90000"/>
              </a:lnSpc>
            </a:pPr>
            <a:r>
              <a:rPr lang="en-US"/>
              <a:t>6.  Express the design solution</a:t>
            </a:r>
          </a:p>
          <a:p>
            <a:pPr>
              <a:lnSpc>
                <a:spcPct val="90000"/>
              </a:lnSpc>
            </a:pPr>
            <a:r>
              <a:rPr lang="en-US"/>
              <a:t>7.  Build a model or prototype</a:t>
            </a:r>
          </a:p>
          <a:p>
            <a:pPr>
              <a:lnSpc>
                <a:spcPct val="90000"/>
              </a:lnSpc>
            </a:pPr>
            <a:r>
              <a:rPr lang="en-US"/>
              <a:t>8.  Evaluate, revise, and refine</a:t>
            </a:r>
          </a:p>
          <a:p>
            <a:pPr>
              <a:lnSpc>
                <a:spcPct val="90000"/>
              </a:lnSpc>
            </a:pPr>
            <a:r>
              <a:rPr lang="en-US"/>
              <a:t>9.  Communicate the solution</a:t>
            </a:r>
          </a:p>
          <a:p>
            <a:pPr>
              <a:lnSpc>
                <a:spcPct val="90000"/>
              </a:lnSpc>
              <a:buFont typeface="Wingdings" pitchFamily="2" charset="2"/>
              <a:buNone/>
            </a:pPr>
            <a:endParaRPr lang="en-US" sz="2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1.  Identify the Problem</a:t>
            </a:r>
          </a:p>
        </p:txBody>
      </p:sp>
      <p:sp>
        <p:nvSpPr>
          <p:cNvPr id="35843" name="Rectangle 3"/>
          <p:cNvSpPr>
            <a:spLocks noGrp="1" noChangeArrowheads="1"/>
          </p:cNvSpPr>
          <p:nvPr>
            <p:ph idx="1"/>
          </p:nvPr>
        </p:nvSpPr>
        <p:spPr/>
        <p:txBody>
          <a:bodyPr/>
          <a:lstStyle/>
          <a:p>
            <a:r>
              <a:rPr lang="en-US"/>
              <a:t>The first thing a good designer does is identify the need, problem, or opportunity.  This is the first stage in the design loop.  This appears to be a simple task but it requires careful observation and a critical eye.  Taking the time to find the root problem is extremely important so that the ultimate solution works.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marL="762000" indent="-762000">
              <a:buFontTx/>
              <a:buAutoNum type="arabicPeriod" startAt="2"/>
            </a:pPr>
            <a:r>
              <a:rPr lang="en-US" sz="4000"/>
              <a:t>Define or “refine” the Problem</a:t>
            </a:r>
          </a:p>
        </p:txBody>
      </p:sp>
      <p:sp>
        <p:nvSpPr>
          <p:cNvPr id="36867" name="Rectangle 3"/>
          <p:cNvSpPr>
            <a:spLocks noGrp="1" noChangeArrowheads="1"/>
          </p:cNvSpPr>
          <p:nvPr>
            <p:ph idx="1"/>
          </p:nvPr>
        </p:nvSpPr>
        <p:spPr/>
        <p:txBody>
          <a:bodyPr/>
          <a:lstStyle/>
          <a:p>
            <a:r>
              <a:rPr lang="en-US"/>
              <a:t>The second stage involves defining the problem to be solved.  This involves an investigation to find out more information about the problem.  A team effort may be required.  Clarification begins with a design brief which then guides further development by describing the limitations and requirements for the project’s solution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3.  Gather Information</a:t>
            </a:r>
          </a:p>
        </p:txBody>
      </p:sp>
      <p:sp>
        <p:nvSpPr>
          <p:cNvPr id="37891" name="Rectangle 3"/>
          <p:cNvSpPr>
            <a:spLocks noGrp="1" noChangeArrowheads="1"/>
          </p:cNvSpPr>
          <p:nvPr>
            <p:ph idx="1"/>
          </p:nvPr>
        </p:nvSpPr>
        <p:spPr/>
        <p:txBody>
          <a:bodyPr/>
          <a:lstStyle/>
          <a:p>
            <a:r>
              <a:rPr lang="en-US"/>
              <a:t>The third activity involves research and investigation on the problem and the potential solutions. </a:t>
            </a:r>
          </a:p>
          <a:p>
            <a:r>
              <a:rPr lang="en-US"/>
              <a:t>(Internet or other research – don’t reinvent the wheel)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marL="838200" indent="-838200">
              <a:buFontTx/>
              <a:buAutoNum type="arabicPeriod" startAt="4"/>
            </a:pPr>
            <a:r>
              <a:rPr lang="en-US"/>
              <a:t>Develop Alternate Solutions</a:t>
            </a:r>
          </a:p>
        </p:txBody>
      </p:sp>
      <p:sp>
        <p:nvSpPr>
          <p:cNvPr id="38915" name="Rectangle 3"/>
          <p:cNvSpPr>
            <a:spLocks noGrp="1" noChangeArrowheads="1"/>
          </p:cNvSpPr>
          <p:nvPr>
            <p:ph idx="1"/>
          </p:nvPr>
        </p:nvSpPr>
        <p:spPr/>
        <p:txBody>
          <a:bodyPr/>
          <a:lstStyle/>
          <a:p>
            <a:r>
              <a:rPr lang="en-US"/>
              <a:t>This is the divergent thinking step – brainstorming and other techniques may be utilized.  No possible solutions should be ignored.</a:t>
            </a:r>
          </a:p>
          <a:p>
            <a:r>
              <a:rPr lang="en-US"/>
              <a:t>The more ideas generated give a greater probability of success.</a:t>
            </a:r>
          </a:p>
          <a:p>
            <a:r>
              <a:rPr lang="en-US"/>
              <a:t>The first idea is rarely the best.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4000"/>
              <a:t>5. Select &amp; Refine the Best Solution</a:t>
            </a:r>
          </a:p>
        </p:txBody>
      </p:sp>
      <p:sp>
        <p:nvSpPr>
          <p:cNvPr id="39939" name="Rectangle 3"/>
          <p:cNvSpPr>
            <a:spLocks noGrp="1" noChangeArrowheads="1"/>
          </p:cNvSpPr>
          <p:nvPr>
            <p:ph idx="1"/>
          </p:nvPr>
        </p:nvSpPr>
        <p:spPr/>
        <p:txBody>
          <a:bodyPr/>
          <a:lstStyle/>
          <a:p>
            <a:pPr algn="ctr"/>
            <a:endParaRPr lang="en-US"/>
          </a:p>
          <a:p>
            <a:pPr algn="ctr"/>
            <a:r>
              <a:rPr lang="en-US"/>
              <a:t>The Design Proposal</a:t>
            </a:r>
          </a:p>
          <a:p>
            <a:r>
              <a:rPr lang="en-US"/>
              <a:t>Now it is time to select the best solution for further development.  An evaluation process stemming form the design brief may be utilized as with any decision process.</a:t>
            </a:r>
          </a:p>
          <a:p>
            <a:r>
              <a:rPr lang="en-US"/>
              <a:t>Documentation should occur.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6.  Express the Design Solution</a:t>
            </a:r>
          </a:p>
        </p:txBody>
      </p:sp>
      <p:sp>
        <p:nvSpPr>
          <p:cNvPr id="40963" name="Rectangle 3"/>
          <p:cNvSpPr>
            <a:spLocks noGrp="1" noChangeArrowheads="1"/>
          </p:cNvSpPr>
          <p:nvPr>
            <p:ph idx="1"/>
          </p:nvPr>
        </p:nvSpPr>
        <p:spPr/>
        <p:txBody>
          <a:bodyPr/>
          <a:lstStyle/>
          <a:p>
            <a:r>
              <a:rPr lang="en-US"/>
              <a:t>There are many ways to express a concept.  Two of the most common are verbal expression or text.</a:t>
            </a:r>
          </a:p>
          <a:p>
            <a:r>
              <a:rPr lang="en-US"/>
              <a:t>Another method which is used when words are inadequate is mathematics or an expression</a:t>
            </a:r>
          </a:p>
          <a:p>
            <a:pPr>
              <a:buFont typeface="Wingdings" pitchFamily="2" charset="2"/>
              <a:buNone/>
            </a:pPr>
            <a:endParaRPr lang="en-US"/>
          </a:p>
        </p:txBody>
      </p:sp>
      <p:sp>
        <p:nvSpPr>
          <p:cNvPr id="40964" name="Text Box 4"/>
          <p:cNvSpPr txBox="1">
            <a:spLocks noChangeArrowheads="1"/>
          </p:cNvSpPr>
          <p:nvPr/>
        </p:nvSpPr>
        <p:spPr bwMode="auto">
          <a:xfrm>
            <a:off x="5394325" y="6361113"/>
            <a:ext cx="1174750" cy="366712"/>
          </a:xfrm>
          <a:prstGeom prst="rect">
            <a:avLst/>
          </a:prstGeom>
          <a:noFill/>
          <a:ln w="9525">
            <a:noFill/>
            <a:miter lim="800000"/>
            <a:headEnd/>
            <a:tailEnd/>
          </a:ln>
          <a:effectLst/>
        </p:spPr>
        <p:txBody>
          <a:bodyPr wrap="none">
            <a:spAutoFit/>
          </a:bodyPr>
          <a:lstStyle/>
          <a:p>
            <a:r>
              <a:rPr lang="en-US"/>
              <a:t>continued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6.  Express the Design Solution</a:t>
            </a:r>
          </a:p>
        </p:txBody>
      </p:sp>
      <p:sp>
        <p:nvSpPr>
          <p:cNvPr id="41987" name="Rectangle 3"/>
          <p:cNvSpPr>
            <a:spLocks noGrp="1" noChangeArrowheads="1"/>
          </p:cNvSpPr>
          <p:nvPr>
            <p:ph idx="1"/>
          </p:nvPr>
        </p:nvSpPr>
        <p:spPr/>
        <p:txBody>
          <a:bodyPr/>
          <a:lstStyle/>
          <a:p>
            <a:r>
              <a:rPr lang="en-US"/>
              <a:t>Often however, a proposed solution has shape and is three dimensional, and someone on the team must understand it well enough to make a model or a prototype on the concept</a:t>
            </a:r>
          </a:p>
          <a:p>
            <a:r>
              <a:rPr lang="en-US"/>
              <a:t>Almost every invention begins “life’ as a sketch on a back of a napkin or envelope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sz="4000"/>
              <a:t>7.  Build a Model or Prototype of the Solution</a:t>
            </a:r>
          </a:p>
        </p:txBody>
      </p:sp>
      <p:sp>
        <p:nvSpPr>
          <p:cNvPr id="43011" name="Rectangle 3"/>
          <p:cNvSpPr>
            <a:spLocks noGrp="1" noChangeArrowheads="1"/>
          </p:cNvSpPr>
          <p:nvPr>
            <p:ph idx="1"/>
          </p:nvPr>
        </p:nvSpPr>
        <p:spPr/>
        <p:txBody>
          <a:bodyPr/>
          <a:lstStyle/>
          <a:p>
            <a:pPr>
              <a:lnSpc>
                <a:spcPct val="90000"/>
              </a:lnSpc>
            </a:pPr>
            <a:r>
              <a:rPr lang="en-US"/>
              <a:t>This is the modeling or construction part of the process.  This part may contain the most technological problems.  Experimentation with materials and techniques will need to be done before actual construction of the final model can be done.  Technical planning happens at this stage, which could take the form of a prototype, two-or three dimensional model, or other clarification.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TotalTime>
  <Words>655</Words>
  <Application>Microsoft Office PowerPoint</Application>
  <PresentationFormat>Presentación en pantalla (4:3)</PresentationFormat>
  <Paragraphs>54</Paragraphs>
  <Slides>12</Slides>
  <Notes>12</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Engineering Design Process</vt:lpstr>
      <vt:lpstr>1.  Identify the Problem</vt:lpstr>
      <vt:lpstr>Define or “refine” the Problem</vt:lpstr>
      <vt:lpstr>3.  Gather Information</vt:lpstr>
      <vt:lpstr>Develop Alternate Solutions</vt:lpstr>
      <vt:lpstr>5. Select &amp; Refine the Best Solution</vt:lpstr>
      <vt:lpstr>6.  Express the Design Solution</vt:lpstr>
      <vt:lpstr>6.  Express the Design Solution</vt:lpstr>
      <vt:lpstr>7.  Build a Model or Prototype of the Solution</vt:lpstr>
      <vt:lpstr>8.  Evaluate, Revise, and Refine the Solution</vt:lpstr>
      <vt:lpstr>9.  Communicate the Solution</vt:lpstr>
      <vt:lpstr>Steps of the Engineering Design Process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Design Process</dc:title>
  <dc:creator>jfastnacht</dc:creator>
  <cp:lastModifiedBy>sonia mora</cp:lastModifiedBy>
  <cp:revision>6</cp:revision>
  <dcterms:created xsi:type="dcterms:W3CDTF">2005-07-23T18:32:36Z</dcterms:created>
  <dcterms:modified xsi:type="dcterms:W3CDTF">2012-10-12T04:28:27Z</dcterms:modified>
</cp:coreProperties>
</file>