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handoutMasterIdLst>
    <p:handoutMasterId r:id="rId50"/>
  </p:handoutMasterIdLst>
  <p:sldIdLst>
    <p:sldId id="256" r:id="rId15"/>
    <p:sldId id="258" r:id="rId16"/>
    <p:sldId id="259" r:id="rId17"/>
    <p:sldId id="257" r:id="rId18"/>
    <p:sldId id="284" r:id="rId19"/>
    <p:sldId id="295" r:id="rId20"/>
    <p:sldId id="268" r:id="rId21"/>
    <p:sldId id="269" r:id="rId22"/>
    <p:sldId id="270" r:id="rId23"/>
    <p:sldId id="272" r:id="rId24"/>
    <p:sldId id="273" r:id="rId25"/>
    <p:sldId id="274" r:id="rId26"/>
    <p:sldId id="261" r:id="rId27"/>
    <p:sldId id="280" r:id="rId28"/>
    <p:sldId id="275" r:id="rId29"/>
    <p:sldId id="281" r:id="rId30"/>
    <p:sldId id="263" r:id="rId31"/>
    <p:sldId id="262" r:id="rId32"/>
    <p:sldId id="264" r:id="rId33"/>
    <p:sldId id="279" r:id="rId34"/>
    <p:sldId id="277" r:id="rId35"/>
    <p:sldId id="276" r:id="rId36"/>
    <p:sldId id="278" r:id="rId37"/>
    <p:sldId id="292" r:id="rId38"/>
    <p:sldId id="293" r:id="rId39"/>
    <p:sldId id="282" r:id="rId40"/>
    <p:sldId id="265" r:id="rId41"/>
    <p:sldId id="266" r:id="rId42"/>
    <p:sldId id="285" r:id="rId43"/>
    <p:sldId id="286" r:id="rId44"/>
    <p:sldId id="287" r:id="rId45"/>
    <p:sldId id="288" r:id="rId46"/>
    <p:sldId id="289" r:id="rId47"/>
    <p:sldId id="290" r:id="rId48"/>
    <p:sldId id="291" r:id="rId49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904"/>
    <a:srgbClr val="FDE9B1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050" y="6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5CEDC-73C0-4C37-BBE9-9F994EEEFFBD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s-CR"/>
        </a:p>
      </dgm:t>
    </dgm:pt>
    <dgm:pt modelId="{5503C888-BDF7-4D1C-B3AC-781BDB849A2B}">
      <dgm:prSet/>
      <dgm:spPr/>
      <dgm:t>
        <a:bodyPr/>
        <a:lstStyle/>
        <a:p>
          <a:pPr rtl="0"/>
          <a:r>
            <a:rPr lang="es-ES_tradnl" dirty="0" smtClean="0"/>
            <a:t>Tómelos en cuenta desde la fase de requerimientos.</a:t>
          </a:r>
          <a:endParaRPr lang="es-CR" dirty="0"/>
        </a:p>
      </dgm:t>
    </dgm:pt>
    <dgm:pt modelId="{7DB2527B-0A18-44CF-A42C-6BFC5396F956}" type="parTrans" cxnId="{52EE94E3-8D0C-4A74-B6AE-C9A297EA8E15}">
      <dgm:prSet/>
      <dgm:spPr/>
      <dgm:t>
        <a:bodyPr/>
        <a:lstStyle/>
        <a:p>
          <a:endParaRPr lang="es-CR"/>
        </a:p>
      </dgm:t>
    </dgm:pt>
    <dgm:pt modelId="{8CCCAC88-C016-4809-8E63-CBC637C472A7}" type="sibTrans" cxnId="{52EE94E3-8D0C-4A74-B6AE-C9A297EA8E15}">
      <dgm:prSet/>
      <dgm:spPr/>
      <dgm:t>
        <a:bodyPr/>
        <a:lstStyle/>
        <a:p>
          <a:endParaRPr lang="es-CR"/>
        </a:p>
      </dgm:t>
    </dgm:pt>
    <dgm:pt modelId="{D95E9E38-6229-4EEE-A66C-4309D16DBA59}">
      <dgm:prSet/>
      <dgm:spPr/>
      <dgm:t>
        <a:bodyPr/>
        <a:lstStyle/>
        <a:p>
          <a:pPr rtl="0"/>
          <a:r>
            <a:rPr lang="es-ES_tradnl" dirty="0" smtClean="0"/>
            <a:t>Deben tener título.  Todas las páginas deben estar identificadas, con numeración y en muchos casos con la fecha en que se emitió el reporte.</a:t>
          </a:r>
          <a:endParaRPr lang="es-CR" dirty="0"/>
        </a:p>
      </dgm:t>
    </dgm:pt>
    <dgm:pt modelId="{1BDB6C5A-95F2-42DA-A5C6-3050EB6B80F8}" type="parTrans" cxnId="{4664E00D-2E70-4CDD-B86E-9FD3B1EFB2C2}">
      <dgm:prSet/>
      <dgm:spPr/>
      <dgm:t>
        <a:bodyPr/>
        <a:lstStyle/>
        <a:p>
          <a:endParaRPr lang="es-CR"/>
        </a:p>
      </dgm:t>
    </dgm:pt>
    <dgm:pt modelId="{C4B5A555-5DC2-46D3-81CC-57C1506CE457}" type="sibTrans" cxnId="{4664E00D-2E70-4CDD-B86E-9FD3B1EFB2C2}">
      <dgm:prSet/>
      <dgm:spPr/>
      <dgm:t>
        <a:bodyPr/>
        <a:lstStyle/>
        <a:p>
          <a:endParaRPr lang="es-CR"/>
        </a:p>
      </dgm:t>
    </dgm:pt>
    <dgm:pt modelId="{74E29FAF-1C15-4DB1-8D5F-DB73E3A8C500}">
      <dgm:prSet/>
      <dgm:spPr/>
      <dgm:t>
        <a:bodyPr/>
        <a:lstStyle/>
        <a:p>
          <a:pPr rtl="0"/>
          <a:r>
            <a:rPr lang="es-ES_tradnl" dirty="0" smtClean="0"/>
            <a:t>Trate de calcular subtotales y totales, facilite el trabajo y la toma de decisiones a los usuarios.</a:t>
          </a:r>
          <a:endParaRPr lang="es-CR" dirty="0"/>
        </a:p>
      </dgm:t>
    </dgm:pt>
    <dgm:pt modelId="{F1AB3DAB-687F-40D6-9DE8-EFED1D903112}" type="parTrans" cxnId="{9A8AFD5B-0CEE-4B66-B8A3-3B0870FC678D}">
      <dgm:prSet/>
      <dgm:spPr/>
      <dgm:t>
        <a:bodyPr/>
        <a:lstStyle/>
        <a:p>
          <a:endParaRPr lang="es-CR"/>
        </a:p>
      </dgm:t>
    </dgm:pt>
    <dgm:pt modelId="{78EF14F4-EBB4-46AB-A67A-1DB4575856C0}" type="sibTrans" cxnId="{9A8AFD5B-0CEE-4B66-B8A3-3B0870FC678D}">
      <dgm:prSet/>
      <dgm:spPr/>
      <dgm:t>
        <a:bodyPr/>
        <a:lstStyle/>
        <a:p>
          <a:endParaRPr lang="es-CR"/>
        </a:p>
      </dgm:t>
    </dgm:pt>
    <dgm:pt modelId="{C9B63CC4-94F5-4702-AA78-80CA21468F4E}">
      <dgm:prSet/>
      <dgm:spPr/>
      <dgm:t>
        <a:bodyPr/>
        <a:lstStyle/>
        <a:p>
          <a:pPr rtl="0"/>
          <a:r>
            <a:rPr lang="es-ES_tradnl" dirty="0" smtClean="0"/>
            <a:t>Es preferible si se pueden exportar (</a:t>
          </a:r>
          <a:r>
            <a:rPr lang="es-ES_tradnl" dirty="0" err="1" smtClean="0"/>
            <a:t>ej</a:t>
          </a:r>
          <a:r>
            <a:rPr lang="es-ES_tradnl" dirty="0" smtClean="0"/>
            <a:t>: a Excel) para que el usuario pueda a partir de una base generar sus propios reportes.</a:t>
          </a:r>
          <a:endParaRPr lang="es-CR" dirty="0"/>
        </a:p>
      </dgm:t>
    </dgm:pt>
    <dgm:pt modelId="{E78B28E3-5D07-4E17-B5F4-E1E32EF0DC58}" type="parTrans" cxnId="{CF569F0E-EDF6-4492-BAE2-EEF8B7D8400D}">
      <dgm:prSet/>
      <dgm:spPr/>
      <dgm:t>
        <a:bodyPr/>
        <a:lstStyle/>
        <a:p>
          <a:endParaRPr lang="es-CR"/>
        </a:p>
      </dgm:t>
    </dgm:pt>
    <dgm:pt modelId="{930A34D4-6A90-4EFB-8B08-056112D5E9B7}" type="sibTrans" cxnId="{CF569F0E-EDF6-4492-BAE2-EEF8B7D8400D}">
      <dgm:prSet/>
      <dgm:spPr/>
      <dgm:t>
        <a:bodyPr/>
        <a:lstStyle/>
        <a:p>
          <a:endParaRPr lang="es-CR"/>
        </a:p>
      </dgm:t>
    </dgm:pt>
    <dgm:pt modelId="{2A9DE8AD-8098-4F72-8F3E-6351812BB810}">
      <dgm:prSet/>
      <dgm:spPr/>
      <dgm:t>
        <a:bodyPr/>
        <a:lstStyle/>
        <a:p>
          <a:pPr rtl="0"/>
          <a:r>
            <a:rPr lang="es-ES_tradnl" dirty="0" smtClean="0"/>
            <a:t>Las leyendas de los gráficos deben ser legibles. </a:t>
          </a:r>
          <a:endParaRPr lang="es-CR" dirty="0"/>
        </a:p>
      </dgm:t>
    </dgm:pt>
    <dgm:pt modelId="{F55C513C-4F66-49E8-870C-3C7AB59483EF}" type="parTrans" cxnId="{EB00F1D0-C7FE-45CA-8027-1900A169B9CD}">
      <dgm:prSet/>
      <dgm:spPr/>
      <dgm:t>
        <a:bodyPr/>
        <a:lstStyle/>
        <a:p>
          <a:endParaRPr lang="es-CR"/>
        </a:p>
      </dgm:t>
    </dgm:pt>
    <dgm:pt modelId="{DCC89150-69D4-4593-A064-C37446361FA1}" type="sibTrans" cxnId="{EB00F1D0-C7FE-45CA-8027-1900A169B9CD}">
      <dgm:prSet/>
      <dgm:spPr/>
      <dgm:t>
        <a:bodyPr/>
        <a:lstStyle/>
        <a:p>
          <a:endParaRPr lang="es-CR"/>
        </a:p>
      </dgm:t>
    </dgm:pt>
    <dgm:pt modelId="{CD905D02-1E9D-4635-B149-FAA4D3C9C2EF}" type="pres">
      <dgm:prSet presAssocID="{EC15CEDC-73C0-4C37-BBE9-9F994EEEFF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A5051494-1632-4F4D-8D81-4068B640A85D}" type="pres">
      <dgm:prSet presAssocID="{5503C888-BDF7-4D1C-B3AC-781BDB849A2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6584898F-638E-4C2F-91E6-C1A36D408931}" type="pres">
      <dgm:prSet presAssocID="{8CCCAC88-C016-4809-8E63-CBC637C472A7}" presName="spacer" presStyleCnt="0"/>
      <dgm:spPr/>
    </dgm:pt>
    <dgm:pt modelId="{C99F1375-EA35-483B-A23C-4B1FDC58C445}" type="pres">
      <dgm:prSet presAssocID="{D95E9E38-6229-4EEE-A66C-4309D16DBA5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4FC9FFBE-4DBC-4784-B24D-CFFC4B3BB45E}" type="pres">
      <dgm:prSet presAssocID="{C4B5A555-5DC2-46D3-81CC-57C1506CE457}" presName="spacer" presStyleCnt="0"/>
      <dgm:spPr/>
    </dgm:pt>
    <dgm:pt modelId="{B7E4FB00-0F53-4035-8174-B2003BAE4DA9}" type="pres">
      <dgm:prSet presAssocID="{74E29FAF-1C15-4DB1-8D5F-DB73E3A8C50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8215854-A477-4ACC-B507-E5CE238EA9DA}" type="pres">
      <dgm:prSet presAssocID="{78EF14F4-EBB4-46AB-A67A-1DB4575856C0}" presName="spacer" presStyleCnt="0"/>
      <dgm:spPr/>
    </dgm:pt>
    <dgm:pt modelId="{EA746327-2FD7-40B4-96BE-8BE07A6D1E02}" type="pres">
      <dgm:prSet presAssocID="{C9B63CC4-94F5-4702-AA78-80CA21468F4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940C9767-0D41-4846-AFAD-2C194EEF0516}" type="pres">
      <dgm:prSet presAssocID="{930A34D4-6A90-4EFB-8B08-056112D5E9B7}" presName="spacer" presStyleCnt="0"/>
      <dgm:spPr/>
    </dgm:pt>
    <dgm:pt modelId="{45B3AEAB-A453-40BF-AC83-90950DF4046C}" type="pres">
      <dgm:prSet presAssocID="{2A9DE8AD-8098-4F72-8F3E-6351812BB81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C366ED79-7D0C-4BFA-BF3A-1B8DB17D46AF}" type="presOf" srcId="{D95E9E38-6229-4EEE-A66C-4309D16DBA59}" destId="{C99F1375-EA35-483B-A23C-4B1FDC58C445}" srcOrd="0" destOrd="0" presId="urn:microsoft.com/office/officeart/2005/8/layout/vList2"/>
    <dgm:cxn modelId="{12EA2A70-EE26-4504-8646-F455C24B764D}" type="presOf" srcId="{EC15CEDC-73C0-4C37-BBE9-9F994EEEFFBD}" destId="{CD905D02-1E9D-4635-B149-FAA4D3C9C2EF}" srcOrd="0" destOrd="0" presId="urn:microsoft.com/office/officeart/2005/8/layout/vList2"/>
    <dgm:cxn modelId="{4664E00D-2E70-4CDD-B86E-9FD3B1EFB2C2}" srcId="{EC15CEDC-73C0-4C37-BBE9-9F994EEEFFBD}" destId="{D95E9E38-6229-4EEE-A66C-4309D16DBA59}" srcOrd="1" destOrd="0" parTransId="{1BDB6C5A-95F2-42DA-A5C6-3050EB6B80F8}" sibTransId="{C4B5A555-5DC2-46D3-81CC-57C1506CE457}"/>
    <dgm:cxn modelId="{52EE94E3-8D0C-4A74-B6AE-C9A297EA8E15}" srcId="{EC15CEDC-73C0-4C37-BBE9-9F994EEEFFBD}" destId="{5503C888-BDF7-4D1C-B3AC-781BDB849A2B}" srcOrd="0" destOrd="0" parTransId="{7DB2527B-0A18-44CF-A42C-6BFC5396F956}" sibTransId="{8CCCAC88-C016-4809-8E63-CBC637C472A7}"/>
    <dgm:cxn modelId="{755636C4-0E4E-4194-A9FA-FE9DEC219390}" type="presOf" srcId="{74E29FAF-1C15-4DB1-8D5F-DB73E3A8C500}" destId="{B7E4FB00-0F53-4035-8174-B2003BAE4DA9}" srcOrd="0" destOrd="0" presId="urn:microsoft.com/office/officeart/2005/8/layout/vList2"/>
    <dgm:cxn modelId="{638D3837-BFB0-4B75-BDE7-0FEE7B5F2B0A}" type="presOf" srcId="{5503C888-BDF7-4D1C-B3AC-781BDB849A2B}" destId="{A5051494-1632-4F4D-8D81-4068B640A85D}" srcOrd="0" destOrd="0" presId="urn:microsoft.com/office/officeart/2005/8/layout/vList2"/>
    <dgm:cxn modelId="{CF569F0E-EDF6-4492-BAE2-EEF8B7D8400D}" srcId="{EC15CEDC-73C0-4C37-BBE9-9F994EEEFFBD}" destId="{C9B63CC4-94F5-4702-AA78-80CA21468F4E}" srcOrd="3" destOrd="0" parTransId="{E78B28E3-5D07-4E17-B5F4-E1E32EF0DC58}" sibTransId="{930A34D4-6A90-4EFB-8B08-056112D5E9B7}"/>
    <dgm:cxn modelId="{D75C04B2-1F84-4EF3-A1F0-D90ED302F805}" type="presOf" srcId="{C9B63CC4-94F5-4702-AA78-80CA21468F4E}" destId="{EA746327-2FD7-40B4-96BE-8BE07A6D1E02}" srcOrd="0" destOrd="0" presId="urn:microsoft.com/office/officeart/2005/8/layout/vList2"/>
    <dgm:cxn modelId="{9A8AFD5B-0CEE-4B66-B8A3-3B0870FC678D}" srcId="{EC15CEDC-73C0-4C37-BBE9-9F994EEEFFBD}" destId="{74E29FAF-1C15-4DB1-8D5F-DB73E3A8C500}" srcOrd="2" destOrd="0" parTransId="{F1AB3DAB-687F-40D6-9DE8-EFED1D903112}" sibTransId="{78EF14F4-EBB4-46AB-A67A-1DB4575856C0}"/>
    <dgm:cxn modelId="{DFA06E9A-6A33-453A-AF1F-2F473E19C7EB}" type="presOf" srcId="{2A9DE8AD-8098-4F72-8F3E-6351812BB810}" destId="{45B3AEAB-A453-40BF-AC83-90950DF4046C}" srcOrd="0" destOrd="0" presId="urn:microsoft.com/office/officeart/2005/8/layout/vList2"/>
    <dgm:cxn modelId="{EB00F1D0-C7FE-45CA-8027-1900A169B9CD}" srcId="{EC15CEDC-73C0-4C37-BBE9-9F994EEEFFBD}" destId="{2A9DE8AD-8098-4F72-8F3E-6351812BB810}" srcOrd="4" destOrd="0" parTransId="{F55C513C-4F66-49E8-870C-3C7AB59483EF}" sibTransId="{DCC89150-69D4-4593-A064-C37446361FA1}"/>
    <dgm:cxn modelId="{848AB920-0E2D-4723-91A8-919F7E2CA4EE}" type="presParOf" srcId="{CD905D02-1E9D-4635-B149-FAA4D3C9C2EF}" destId="{A5051494-1632-4F4D-8D81-4068B640A85D}" srcOrd="0" destOrd="0" presId="urn:microsoft.com/office/officeart/2005/8/layout/vList2"/>
    <dgm:cxn modelId="{47E87EEE-E058-48C5-AA71-4D62C6845DF7}" type="presParOf" srcId="{CD905D02-1E9D-4635-B149-FAA4D3C9C2EF}" destId="{6584898F-638E-4C2F-91E6-C1A36D408931}" srcOrd="1" destOrd="0" presId="urn:microsoft.com/office/officeart/2005/8/layout/vList2"/>
    <dgm:cxn modelId="{D9D1EC66-5B67-4406-B89B-5E70D89933CA}" type="presParOf" srcId="{CD905D02-1E9D-4635-B149-FAA4D3C9C2EF}" destId="{C99F1375-EA35-483B-A23C-4B1FDC58C445}" srcOrd="2" destOrd="0" presId="urn:microsoft.com/office/officeart/2005/8/layout/vList2"/>
    <dgm:cxn modelId="{2868F98F-DC8C-40D9-9BCB-6E0FBE8A5CFA}" type="presParOf" srcId="{CD905D02-1E9D-4635-B149-FAA4D3C9C2EF}" destId="{4FC9FFBE-4DBC-4784-B24D-CFFC4B3BB45E}" srcOrd="3" destOrd="0" presId="urn:microsoft.com/office/officeart/2005/8/layout/vList2"/>
    <dgm:cxn modelId="{D698A613-57CF-4A89-9115-8F8716D15E1E}" type="presParOf" srcId="{CD905D02-1E9D-4635-B149-FAA4D3C9C2EF}" destId="{B7E4FB00-0F53-4035-8174-B2003BAE4DA9}" srcOrd="4" destOrd="0" presId="urn:microsoft.com/office/officeart/2005/8/layout/vList2"/>
    <dgm:cxn modelId="{4FA8963A-B9B8-4F04-82A4-7744D27C22F6}" type="presParOf" srcId="{CD905D02-1E9D-4635-B149-FAA4D3C9C2EF}" destId="{38215854-A477-4ACC-B507-E5CE238EA9DA}" srcOrd="5" destOrd="0" presId="urn:microsoft.com/office/officeart/2005/8/layout/vList2"/>
    <dgm:cxn modelId="{0153558B-6203-4C34-AF23-4CAA3C8BC58A}" type="presParOf" srcId="{CD905D02-1E9D-4635-B149-FAA4D3C9C2EF}" destId="{EA746327-2FD7-40B4-96BE-8BE07A6D1E02}" srcOrd="6" destOrd="0" presId="urn:microsoft.com/office/officeart/2005/8/layout/vList2"/>
    <dgm:cxn modelId="{208F723E-A59A-46BC-8A45-53B43B3D4351}" type="presParOf" srcId="{CD905D02-1E9D-4635-B149-FAA4D3C9C2EF}" destId="{940C9767-0D41-4846-AFAD-2C194EEF0516}" srcOrd="7" destOrd="0" presId="urn:microsoft.com/office/officeart/2005/8/layout/vList2"/>
    <dgm:cxn modelId="{F1F8E5A9-1E89-4825-8143-53E5D273FC29}" type="presParOf" srcId="{CD905D02-1E9D-4635-B149-FAA4D3C9C2EF}" destId="{45B3AEAB-A453-40BF-AC83-90950DF4046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51494-1632-4F4D-8D81-4068B640A85D}">
      <dsp:nvSpPr>
        <dsp:cNvPr id="0" name=""/>
        <dsp:cNvSpPr/>
      </dsp:nvSpPr>
      <dsp:spPr>
        <a:xfrm>
          <a:off x="0" y="114918"/>
          <a:ext cx="11054080" cy="98865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Tómelos en cuenta desde la fase de requerimientos.</a:t>
          </a:r>
          <a:endParaRPr lang="es-CR" sz="2600" kern="1200" dirty="0"/>
        </a:p>
      </dsp:txBody>
      <dsp:txXfrm>
        <a:off x="48262" y="163180"/>
        <a:ext cx="10957556" cy="892126"/>
      </dsp:txXfrm>
    </dsp:sp>
    <dsp:sp modelId="{C99F1375-EA35-483B-A23C-4B1FDC58C445}">
      <dsp:nvSpPr>
        <dsp:cNvPr id="0" name=""/>
        <dsp:cNvSpPr/>
      </dsp:nvSpPr>
      <dsp:spPr>
        <a:xfrm>
          <a:off x="0" y="1178449"/>
          <a:ext cx="11054080" cy="98865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Deben tener título.  Todas las páginas deben estar identificadas, con numeración y en muchos casos con la fecha en que se emitió el reporte.</a:t>
          </a:r>
          <a:endParaRPr lang="es-CR" sz="2600" kern="1200" dirty="0"/>
        </a:p>
      </dsp:txBody>
      <dsp:txXfrm>
        <a:off x="48262" y="1226711"/>
        <a:ext cx="10957556" cy="892126"/>
      </dsp:txXfrm>
    </dsp:sp>
    <dsp:sp modelId="{B7E4FB00-0F53-4035-8174-B2003BAE4DA9}">
      <dsp:nvSpPr>
        <dsp:cNvPr id="0" name=""/>
        <dsp:cNvSpPr/>
      </dsp:nvSpPr>
      <dsp:spPr>
        <a:xfrm>
          <a:off x="0" y="2241979"/>
          <a:ext cx="11054080" cy="98865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Trate de calcular subtotales y totales, facilite el trabajo y la toma de decisiones a los usuarios.</a:t>
          </a:r>
          <a:endParaRPr lang="es-CR" sz="2600" kern="1200" dirty="0"/>
        </a:p>
      </dsp:txBody>
      <dsp:txXfrm>
        <a:off x="48262" y="2290241"/>
        <a:ext cx="10957556" cy="892126"/>
      </dsp:txXfrm>
    </dsp:sp>
    <dsp:sp modelId="{EA746327-2FD7-40B4-96BE-8BE07A6D1E02}">
      <dsp:nvSpPr>
        <dsp:cNvPr id="0" name=""/>
        <dsp:cNvSpPr/>
      </dsp:nvSpPr>
      <dsp:spPr>
        <a:xfrm>
          <a:off x="0" y="3305509"/>
          <a:ext cx="11054080" cy="98865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Es preferible si se pueden exportar (</a:t>
          </a:r>
          <a:r>
            <a:rPr lang="es-ES_tradnl" sz="2600" kern="1200" dirty="0" err="1" smtClean="0"/>
            <a:t>ej</a:t>
          </a:r>
          <a:r>
            <a:rPr lang="es-ES_tradnl" sz="2600" kern="1200" dirty="0" smtClean="0"/>
            <a:t>: a Excel) para que el usuario pueda a partir de una base generar sus propios reportes.</a:t>
          </a:r>
          <a:endParaRPr lang="es-CR" sz="2600" kern="1200" dirty="0"/>
        </a:p>
      </dsp:txBody>
      <dsp:txXfrm>
        <a:off x="48262" y="3353771"/>
        <a:ext cx="10957556" cy="892126"/>
      </dsp:txXfrm>
    </dsp:sp>
    <dsp:sp modelId="{45B3AEAB-A453-40BF-AC83-90950DF4046C}">
      <dsp:nvSpPr>
        <dsp:cNvPr id="0" name=""/>
        <dsp:cNvSpPr/>
      </dsp:nvSpPr>
      <dsp:spPr>
        <a:xfrm>
          <a:off x="0" y="4369039"/>
          <a:ext cx="11054080" cy="98865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kern="1200" dirty="0" smtClean="0"/>
            <a:t>Las leyendas de los gráficos deben ser legibles. </a:t>
          </a:r>
          <a:endParaRPr lang="es-CR" sz="2600" kern="1200" dirty="0"/>
        </a:p>
      </dsp:txBody>
      <dsp:txXfrm>
        <a:off x="48262" y="4417301"/>
        <a:ext cx="10957556" cy="892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Gill Sans" charset="0"/>
                <a:sym typeface="Gill 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  <a:sym typeface="Gill Sans" charset="0"/>
              </a:defRPr>
            </a:lvl1pPr>
          </a:lstStyle>
          <a:p>
            <a:pPr>
              <a:defRPr/>
            </a:pPr>
            <a:fld id="{D8B85499-2D11-45B3-80E7-DCD2388C4C71}" type="datetimeFigureOut">
              <a:rPr lang="es-ES"/>
              <a:pPr>
                <a:defRPr/>
              </a:pPr>
              <a:t>12/02/2017</a:t>
            </a:fld>
            <a:endParaRPr lang="es-ES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Gill Sans" charset="0"/>
                <a:sym typeface="Gill 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  <a:sym typeface="Gill Sans" charset="0"/>
              </a:defRPr>
            </a:lvl1pPr>
          </a:lstStyle>
          <a:p>
            <a:pPr>
              <a:defRPr/>
            </a:pPr>
            <a:fld id="{0DF169A7-AC6F-4099-8F76-1FE8F891BC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446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>
    <p:cover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>
    <p:cover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5360" y="866987"/>
            <a:ext cx="11054080" cy="1625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975360" y="2817707"/>
            <a:ext cx="5418667" cy="5852160"/>
          </a:xfrm>
        </p:spPr>
        <p:txBody>
          <a:bodyPr/>
          <a:lstStyle/>
          <a:p>
            <a:pPr lvl="0"/>
            <a:endParaRPr lang="es-CR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10773" y="2817707"/>
            <a:ext cx="5418667" cy="58521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974725" y="8778875"/>
            <a:ext cx="2709863" cy="649288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>
                <a:latin typeface="Gill Sans" charset="0"/>
                <a:sym typeface="Gill 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413" y="8778875"/>
            <a:ext cx="4117975" cy="649288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>
                <a:latin typeface="Gill Sans" charset="0"/>
                <a:sym typeface="Gill 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20213" y="8778875"/>
            <a:ext cx="2709862" cy="649288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>
                <a:latin typeface="Gill Sans" charset="0"/>
                <a:sym typeface="Gill Sans" charset="0"/>
              </a:defRPr>
            </a:lvl1pPr>
          </a:lstStyle>
          <a:p>
            <a:pPr>
              <a:defRPr/>
            </a:pPr>
            <a:fld id="{E80ADA25-11DB-4986-A0ED-E9467C79E03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>
    <p:cov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>
    <p:cover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>
    <p:cover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ver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cover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cover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>
              <a:sym typeface="Gill Sans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5 Imagen" descr="Plantilla-Presentación-Interfaces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30175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972" r:id="rId12"/>
  </p:sldLayoutIdLst>
  <p:transition>
    <p:cover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auk.com/" TargetMode="External"/><Relationship Id="rId2" Type="http://schemas.openxmlformats.org/officeDocument/2006/relationships/hyperlink" Target="http://www.gatesnfenc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pgraph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5 Imagen" descr="Plantilla-Portada-Presentación-Interface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-236538"/>
            <a:ext cx="13017500" cy="975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5 Imagen" descr="Título-Presentación-Interfac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704" y="1708448"/>
            <a:ext cx="12280900" cy="349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173163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Memoria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24579" name="Rectangle 1"/>
          <p:cNvSpPr txBox="1">
            <a:spLocks noChangeArrowheads="1"/>
          </p:cNvSpPr>
          <p:nvPr/>
        </p:nvSpPr>
        <p:spPr bwMode="auto">
          <a:xfrm>
            <a:off x="1816100" y="4381500"/>
            <a:ext cx="9686925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just"/>
            <a:r>
              <a:rPr lang="en-US" sz="3200">
                <a:solidFill>
                  <a:srgbClr val="7F7F7F"/>
                </a:solidFill>
                <a:latin typeface="Myriad Pro"/>
                <a:sym typeface="Myriad Pro"/>
              </a:rPr>
              <a:t>¿Se puede recobrar el uso fácilmente, cuando se dejó temporalmente de usar?</a:t>
            </a:r>
            <a:endParaRPr lang="en-US" sz="3200">
              <a:solidFill>
                <a:srgbClr val="7F7F7F"/>
              </a:solidFill>
              <a:latin typeface="Myriad Pro"/>
              <a:ea typeface="ヒラギノ角ゴ ProN W6"/>
              <a:cs typeface="ヒラギノ角ゴ ProN W6"/>
              <a:sym typeface="Myriad Pro Bold It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173163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Errores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25603" name="Rectangle 1"/>
          <p:cNvSpPr txBox="1">
            <a:spLocks noChangeArrowheads="1"/>
          </p:cNvSpPr>
          <p:nvPr/>
        </p:nvSpPr>
        <p:spPr bwMode="auto">
          <a:xfrm>
            <a:off x="1816100" y="4376738"/>
            <a:ext cx="9686925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just"/>
            <a:r>
              <a:rPr lang="en-US" sz="3200">
                <a:solidFill>
                  <a:srgbClr val="7F7F7F"/>
                </a:solidFill>
                <a:latin typeface="Myriad Pro"/>
                <a:sym typeface="Myriad Pro"/>
              </a:rPr>
              <a:t>¿El sistema tiene una tasa de errores cometidos por el usuario?</a:t>
            </a:r>
            <a:endParaRPr lang="en-US" sz="3200">
              <a:solidFill>
                <a:srgbClr val="7F7F7F"/>
              </a:solidFill>
              <a:latin typeface="Myriad Pro"/>
              <a:ea typeface="ヒラギノ角ゴ ProN W6"/>
              <a:cs typeface="ヒラギノ角ゴ ProN W6"/>
              <a:sym typeface="Myriad Pro Bold It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173163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Satisfacción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816100" y="4381500"/>
            <a:ext cx="9686925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 algn="just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¿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Nivel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percepción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de los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usuarios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del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sistema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satisface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las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expectativas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,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es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aceptado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el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sistema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?</a:t>
            </a:r>
            <a:endParaRPr lang="en-US" sz="3200" kern="0" dirty="0">
              <a:solidFill>
                <a:schemeClr val="bg1">
                  <a:lumMod val="50000"/>
                </a:schemeClr>
              </a:solidFill>
              <a:latin typeface="Myriad Pro" pitchFamily="34" charset="0"/>
              <a:ea typeface="ヒラギノ角ゴ ProN W6" charset="0"/>
              <a:cs typeface="ヒラギノ角ゴ ProN W6" charset="0"/>
              <a:sym typeface="Myriad Pro Bold It" charset="0"/>
            </a:endParaRPr>
          </a:p>
        </p:txBody>
      </p:sp>
      <p:pic>
        <p:nvPicPr>
          <p:cNvPr id="26628" name="Picture 5" descr="http://t3.gstatic.com/images?q=tbn:ANd9GcSys1r2bTxeZbPQJjBSjhvExIsOa_uD-KmPnFPyqEgmRAFNovW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4700" y="2068513"/>
            <a:ext cx="23145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144588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La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usabilidad</a:t>
            </a: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mide</a:t>
            </a: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 3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aspectos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pic>
        <p:nvPicPr>
          <p:cNvPr id="27651" name="7 Imagen" descr="Diagrama-Circulos-Presentación-Interface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4713" y="2876550"/>
            <a:ext cx="9245600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1347788"/>
            <a:ext cx="10464800" cy="1130300"/>
          </a:xfrm>
        </p:spPr>
        <p:txBody>
          <a:bodyPr/>
          <a:lstStyle/>
          <a:p>
            <a:pPr algn="l">
              <a:buFontTx/>
              <a:buNone/>
            </a:pPr>
            <a:endParaRPr lang="es-ES" sz="4800" b="1" smtClean="0">
              <a:solidFill>
                <a:schemeClr val="bg2"/>
              </a:solidFill>
              <a:latin typeface="Myriad Pro"/>
            </a:endParaRPr>
          </a:p>
          <a:p>
            <a:pPr algn="l">
              <a:buFontTx/>
              <a:buNone/>
            </a:pPr>
            <a:r>
              <a:rPr lang="es-ES" b="1" smtClean="0">
                <a:solidFill>
                  <a:srgbClr val="336699"/>
                </a:solidFill>
                <a:latin typeface="Myriad Pro"/>
              </a:rPr>
              <a:t>Ventajas de las interfaces adecuadas</a:t>
            </a:r>
            <a:r>
              <a:rPr lang="es-ES" sz="4800" b="1" smtClean="0">
                <a:solidFill>
                  <a:schemeClr val="bg2"/>
                </a:solidFill>
                <a:latin typeface="Myriad Pro"/>
              </a:rPr>
              <a:t/>
            </a:r>
            <a:br>
              <a:rPr lang="es-ES" sz="4800" b="1" smtClean="0">
                <a:solidFill>
                  <a:schemeClr val="bg2"/>
                </a:solidFill>
                <a:latin typeface="Myriad Pro"/>
              </a:rPr>
            </a:br>
            <a:endParaRPr lang="es-ES" sz="4800" b="1" smtClean="0">
              <a:solidFill>
                <a:schemeClr val="bg2"/>
              </a:solidFill>
              <a:latin typeface="Myriad Pro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749425" y="3305175"/>
            <a:ext cx="9686925" cy="538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Mejor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aceptación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yriad Pro" pitchFamily="34" charset="0"/>
              <a:sym typeface="Gill Sans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Mejor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uso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yriad Pro" pitchFamily="34" charset="0"/>
              <a:sym typeface="Gill Sans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Mínimo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entrenamiento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yriad Pro" pitchFamily="34" charset="0"/>
              <a:sym typeface="Gill Sans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Documentación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mínima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yriad Pro" pitchFamily="34" charset="0"/>
              <a:sym typeface="Gill Sans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Reducción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tiempo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desarrollo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y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facilidad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mantenimiento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yriad Pro" pitchFamily="34" charset="0"/>
              <a:sym typeface="Gill Sans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741363" y="1204913"/>
            <a:ext cx="8501062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2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Errores</a:t>
            </a:r>
            <a:endParaRPr lang="en-US" sz="32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graphicFrame>
        <p:nvGraphicFramePr>
          <p:cNvPr id="2767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7960"/>
              </p:ext>
            </p:extLst>
          </p:nvPr>
        </p:nvGraphicFramePr>
        <p:xfrm>
          <a:off x="669925" y="1997075"/>
          <a:ext cx="11644313" cy="6264276"/>
        </p:xfrm>
        <a:graphic>
          <a:graphicData uri="http://schemas.openxmlformats.org/drawingml/2006/table">
            <a:tbl>
              <a:tblPr/>
              <a:tblGrid>
                <a:gridCol w="2578100"/>
                <a:gridCol w="9066213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Gill Sans" charset="0"/>
                        </a:rPr>
                        <a:t>Objetivo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Gill Sans" charset="0"/>
                        </a:rPr>
                        <a:t>Problemática y área de oportunidad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29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Gill Sans" charset="0"/>
                        </a:rPr>
                        <a:t>Uso inadecuado de PDFs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Cuando se muestra un PDF, generalmente se abre en la misma ventana y sin información previas para el usuario. Esto puede ser frustrante para los usuarios pues se pierde tiempo en averiguar de qué se trata el documento o cancelar la apertura del mismo.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0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Minimización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 de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número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 de “clicks” para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encontrar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 un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trámite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o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servicio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Entre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los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portales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gubernamentales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típico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tener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que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hacer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6-8 “clicks”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para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encontrar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un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trámite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específico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. Mediante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una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adecuada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estructuración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y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clasificación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la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mayoría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los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trámites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pueden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encontrarse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2-3 “clicks”.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1"/>
                    </a:solidFill>
                  </a:tcPr>
                </a:tc>
              </a:tr>
              <a:tr h="993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Tipografía correcta en un sitio web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Contrario a la mejor práctica en papel de usar el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tipo de letra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“Times New Roman”, esta tipografía es difícil de leer en Internet. Lo más recomendable es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usar “Verdana”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Facilidad de impresión y captura de agendas y eventos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sitios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eventos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y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congresos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frecuente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la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dificultad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poder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copiar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 la agenda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o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imprimirla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debido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a que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ella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está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flash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o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dentro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de un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marco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(frame),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cuando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ella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debería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de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estar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una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tabla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sin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marcos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ni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 flash.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9B1"/>
                    </a:solidFill>
                  </a:tcPr>
                </a:tc>
              </a:tr>
              <a:tr h="1292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Animación y gráficas vs. información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La gran mayoría de sitios, portales e intranets  cometen el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 Bold" charset="0"/>
                        </a:rPr>
                        <a:t>error de usar animaciones y exceso de gráficas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Myriad Pro" pitchFamily="34" charset="0"/>
                          <a:ea typeface="ヒラギノ角ゴ ProN W3"/>
                          <a:cs typeface="ヒラギノ角ゴ ProN W3"/>
                          <a:sym typeface="Trebuchet MS" pitchFamily="34" charset="0"/>
                        </a:rPr>
                        <a:t>. Ello frustra al usuario que espera y desespera para poder consultar información útil. La utilidad de información y facilidad de acceso es la razón primordial por la cual un sitio se usa y visita recurrentemente.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Myriad Pro" pitchFamily="34" charset="0"/>
                        <a:ea typeface="ヒラギノ角ゴ ProN W3"/>
                        <a:cs typeface="ヒラギノ角ゴ ProN W3"/>
                        <a:sym typeface="Gill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789238"/>
            <a:ext cx="11522075" cy="4464050"/>
          </a:xfrm>
        </p:spPr>
        <p:txBody>
          <a:bodyPr/>
          <a:lstStyle/>
          <a:p>
            <a:pPr algn="l"/>
            <a:r>
              <a:rPr lang="es-ES" sz="2400" smtClean="0"/>
              <a:t>• </a:t>
            </a:r>
            <a:r>
              <a:rPr lang="es-ES" sz="2400" b="1" smtClean="0">
                <a:solidFill>
                  <a:schemeClr val="bg2"/>
                </a:solidFill>
              </a:rPr>
              <a:t>Control</a:t>
            </a:r>
            <a:r>
              <a:rPr lang="es-ES" sz="2000" b="1" smtClean="0">
                <a:solidFill>
                  <a:schemeClr val="bg2"/>
                </a:solidFill>
              </a:rPr>
              <a:t/>
            </a:r>
            <a:br>
              <a:rPr lang="es-ES" sz="2000" b="1" smtClean="0">
                <a:solidFill>
                  <a:schemeClr val="bg2"/>
                </a:solidFill>
              </a:rPr>
            </a:br>
            <a:r>
              <a:rPr lang="es-ES" sz="2000" smtClean="0">
                <a:solidFill>
                  <a:schemeClr val="bg2"/>
                </a:solidFill>
              </a:rPr>
              <a:t>Los usuarios deben de sentir que tienen el control de la aplicación, y no al revés</a:t>
            </a:r>
            <a:br>
              <a:rPr lang="es-ES" sz="2000" smtClean="0">
                <a:solidFill>
                  <a:schemeClr val="bg2"/>
                </a:solidFill>
              </a:rPr>
            </a:br>
            <a:r>
              <a:rPr lang="es-ES" sz="2000" smtClean="0">
                <a:solidFill>
                  <a:schemeClr val="bg2"/>
                </a:solidFill>
              </a:rPr>
              <a:t/>
            </a:r>
            <a:br>
              <a:rPr lang="es-ES" sz="2000" smtClean="0">
                <a:solidFill>
                  <a:schemeClr val="bg2"/>
                </a:solidFill>
              </a:rPr>
            </a:br>
            <a:r>
              <a:rPr lang="es-ES" sz="2000" smtClean="0">
                <a:solidFill>
                  <a:schemeClr val="bg2"/>
                </a:solidFill>
              </a:rPr>
              <a:t/>
            </a:r>
            <a:br>
              <a:rPr lang="es-ES" sz="2000" smtClean="0">
                <a:solidFill>
                  <a:schemeClr val="bg2"/>
                </a:solidFill>
              </a:rPr>
            </a:br>
            <a:r>
              <a:rPr lang="es-ES" sz="2400" smtClean="0">
                <a:solidFill>
                  <a:schemeClr val="bg2"/>
                </a:solidFill>
              </a:rPr>
              <a:t>• </a:t>
            </a:r>
            <a:r>
              <a:rPr lang="es-ES" sz="2400" b="1" smtClean="0">
                <a:solidFill>
                  <a:schemeClr val="bg2"/>
                </a:solidFill>
              </a:rPr>
              <a:t>Habilidades</a:t>
            </a:r>
            <a:r>
              <a:rPr lang="es-ES" sz="2000" b="1" smtClean="0">
                <a:solidFill>
                  <a:schemeClr val="bg2"/>
                </a:solidFill>
              </a:rPr>
              <a:t/>
            </a:r>
            <a:br>
              <a:rPr lang="es-ES" sz="2000" b="1" smtClean="0">
                <a:solidFill>
                  <a:schemeClr val="bg2"/>
                </a:solidFill>
              </a:rPr>
            </a:br>
            <a:r>
              <a:rPr lang="es-ES" sz="2000" smtClean="0">
                <a:solidFill>
                  <a:schemeClr val="bg2"/>
                </a:solidFill>
              </a:rPr>
              <a:t>Los usuarios deben de sentir que el sistema apoya, complementa y realza sus habilidades </a:t>
            </a:r>
            <a:br>
              <a:rPr lang="es-ES" sz="2000" smtClean="0">
                <a:solidFill>
                  <a:schemeClr val="bg2"/>
                </a:solidFill>
              </a:rPr>
            </a:br>
            <a:r>
              <a:rPr lang="es-ES" sz="2000" smtClean="0">
                <a:solidFill>
                  <a:schemeClr val="bg2"/>
                </a:solidFill>
              </a:rPr>
              <a:t> y experiencia - el sistema tiene respeto por el usuario</a:t>
            </a:r>
            <a:br>
              <a:rPr lang="es-ES" sz="2000" smtClean="0">
                <a:solidFill>
                  <a:schemeClr val="bg2"/>
                </a:solidFill>
              </a:rPr>
            </a:br>
            <a:r>
              <a:rPr lang="es-ES" sz="2000" smtClean="0">
                <a:solidFill>
                  <a:schemeClr val="bg2"/>
                </a:solidFill>
              </a:rPr>
              <a:t/>
            </a:r>
            <a:br>
              <a:rPr lang="es-ES" sz="2000" smtClean="0">
                <a:solidFill>
                  <a:schemeClr val="bg2"/>
                </a:solidFill>
              </a:rPr>
            </a:br>
            <a:r>
              <a:rPr lang="es-ES" sz="2000" smtClean="0">
                <a:solidFill>
                  <a:schemeClr val="bg2"/>
                </a:solidFill>
              </a:rPr>
              <a:t/>
            </a:r>
            <a:br>
              <a:rPr lang="es-ES" sz="2000" smtClean="0">
                <a:solidFill>
                  <a:schemeClr val="bg2"/>
                </a:solidFill>
              </a:rPr>
            </a:br>
            <a:r>
              <a:rPr lang="es-ES" sz="2400" smtClean="0">
                <a:solidFill>
                  <a:schemeClr val="bg2"/>
                </a:solidFill>
              </a:rPr>
              <a:t>• </a:t>
            </a:r>
            <a:r>
              <a:rPr lang="es-ES" sz="2400" b="1" smtClean="0">
                <a:solidFill>
                  <a:schemeClr val="bg2"/>
                </a:solidFill>
              </a:rPr>
              <a:t>Privacidad</a:t>
            </a:r>
            <a:br>
              <a:rPr lang="es-ES" sz="2400" b="1" smtClean="0">
                <a:solidFill>
                  <a:schemeClr val="bg2"/>
                </a:solidFill>
              </a:rPr>
            </a:br>
            <a:r>
              <a:rPr lang="es-ES" sz="2000" smtClean="0">
                <a:solidFill>
                  <a:schemeClr val="bg2"/>
                </a:solidFill>
              </a:rPr>
              <a:t>El sistema ayuda a los usuarios a proteger su información o la de sus clientes</a:t>
            </a:r>
            <a:br>
              <a:rPr lang="es-ES" sz="2000" smtClean="0">
                <a:solidFill>
                  <a:schemeClr val="bg2"/>
                </a:solidFill>
              </a:rPr>
            </a:br>
            <a:endParaRPr lang="es-ES" sz="2000" smtClean="0">
              <a:solidFill>
                <a:schemeClr val="bg2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2284413"/>
            <a:ext cx="10464800" cy="5976937"/>
          </a:xfrm>
        </p:spPr>
        <p:txBody>
          <a:bodyPr/>
          <a:lstStyle/>
          <a:p>
            <a:pPr algn="l">
              <a:buFontTx/>
              <a:buNone/>
            </a:pPr>
            <a:r>
              <a:rPr lang="es-ES" b="1" smtClean="0">
                <a:solidFill>
                  <a:srgbClr val="336699"/>
                </a:solidFill>
              </a:rPr>
              <a:t>Otros atributos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173163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Evaluación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31747" name="Rectangle 1"/>
          <p:cNvSpPr txBox="1">
            <a:spLocks noChangeArrowheads="1"/>
          </p:cNvSpPr>
          <p:nvPr/>
        </p:nvSpPr>
        <p:spPr bwMode="auto">
          <a:xfrm>
            <a:off x="1816100" y="3162300"/>
            <a:ext cx="9686925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just">
              <a:buFont typeface="Arial" pitchFamily="34" charset="0"/>
              <a:buChar char="•"/>
            </a:pPr>
            <a:r>
              <a:rPr lang="en-US" sz="3200">
                <a:solidFill>
                  <a:srgbClr val="FFC000"/>
                </a:solidFill>
                <a:latin typeface="Myriad Pro"/>
              </a:rPr>
              <a:t> </a:t>
            </a:r>
            <a:r>
              <a:rPr lang="en-US" sz="3200">
                <a:solidFill>
                  <a:srgbClr val="7F7F7F"/>
                </a:solidFill>
                <a:latin typeface="Myriad Pro"/>
              </a:rPr>
              <a:t>Test</a:t>
            </a:r>
            <a:r>
              <a:rPr lang="en-US" sz="3200">
                <a:solidFill>
                  <a:srgbClr val="FFC000"/>
                </a:solidFill>
                <a:latin typeface="Myriad Pro"/>
              </a:rPr>
              <a:t> </a:t>
            </a:r>
            <a:r>
              <a:rPr lang="en-US" sz="3200">
                <a:solidFill>
                  <a:srgbClr val="7F7F7F"/>
                </a:solidFill>
                <a:latin typeface="Myriad Pro"/>
              </a:rPr>
              <a:t>de desempeño heurístico, midiendo velocidad y errores del usuario</a:t>
            </a:r>
          </a:p>
          <a:p>
            <a:pPr algn="just"/>
            <a:endParaRPr lang="en-US" sz="3200">
              <a:solidFill>
                <a:srgbClr val="FFC000"/>
              </a:solidFill>
              <a:latin typeface="Myriad Pro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>
                <a:solidFill>
                  <a:srgbClr val="FFC000"/>
                </a:solidFill>
                <a:latin typeface="Myriad Pro"/>
              </a:rPr>
              <a:t> </a:t>
            </a:r>
            <a:r>
              <a:rPr lang="en-US" sz="3200">
                <a:solidFill>
                  <a:srgbClr val="7F7F7F"/>
                </a:solidFill>
                <a:latin typeface="Myriad Pro"/>
              </a:rPr>
              <a:t>Encuestas</a:t>
            </a:r>
            <a:r>
              <a:rPr lang="en-US" sz="3200">
                <a:solidFill>
                  <a:srgbClr val="FFC000"/>
                </a:solidFill>
                <a:latin typeface="Myriad Pro"/>
              </a:rPr>
              <a:t> </a:t>
            </a:r>
            <a:r>
              <a:rPr lang="en-US" sz="3200">
                <a:solidFill>
                  <a:srgbClr val="7F7F7F"/>
                </a:solidFill>
                <a:latin typeface="Myriad Pro"/>
              </a:rPr>
              <a:t>de niveles de satisfacción y percepción de los usuarios</a:t>
            </a:r>
          </a:p>
          <a:p>
            <a:pPr algn="just"/>
            <a:endParaRPr lang="en-US" sz="3200">
              <a:solidFill>
                <a:srgbClr val="7F7F7F"/>
              </a:solidFill>
              <a:latin typeface="Myriad Pro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>
                <a:solidFill>
                  <a:srgbClr val="FFC000"/>
                </a:solidFill>
                <a:latin typeface="Myriad Pro"/>
              </a:rPr>
              <a:t> </a:t>
            </a:r>
            <a:r>
              <a:rPr lang="en-US" sz="3200">
                <a:solidFill>
                  <a:srgbClr val="7F7F7F"/>
                </a:solidFill>
                <a:latin typeface="Myriad Pro"/>
              </a:rPr>
              <a:t>Casos de uso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173163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Importancia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32771" name="Rectangle 1"/>
          <p:cNvSpPr txBox="1">
            <a:spLocks noChangeArrowheads="1"/>
          </p:cNvSpPr>
          <p:nvPr/>
        </p:nvSpPr>
        <p:spPr bwMode="auto">
          <a:xfrm>
            <a:off x="1749425" y="2860675"/>
            <a:ext cx="97932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just"/>
            <a:r>
              <a:rPr lang="en-US" sz="3200">
                <a:solidFill>
                  <a:srgbClr val="7F7F7F"/>
                </a:solidFill>
                <a:latin typeface="Myriad Pro"/>
                <a:sym typeface="Myriad Pro"/>
              </a:rPr>
              <a:t>La usabilidad es una </a:t>
            </a:r>
            <a:r>
              <a:rPr lang="en-US" sz="3200">
                <a:solidFill>
                  <a:srgbClr val="7F7F7F"/>
                </a:solidFill>
                <a:latin typeface="Myriad Pro"/>
                <a:sym typeface="Myriad Pro Bold"/>
              </a:rPr>
              <a:t>característica fundamental</a:t>
            </a:r>
            <a:r>
              <a:rPr lang="en-US" sz="3200">
                <a:solidFill>
                  <a:srgbClr val="7F7F7F"/>
                </a:solidFill>
                <a:latin typeface="Myriad Pro"/>
                <a:sym typeface="Myriad Pro"/>
              </a:rPr>
              <a:t> para que sus </a:t>
            </a:r>
            <a:r>
              <a:rPr lang="en-US" sz="3200">
                <a:solidFill>
                  <a:srgbClr val="7F7F7F"/>
                </a:solidFill>
                <a:latin typeface="Myriad Pro"/>
                <a:sym typeface="Myriad Pro Bold"/>
              </a:rPr>
              <a:t>clientes </a:t>
            </a:r>
            <a:r>
              <a:rPr lang="en-US" sz="3200" b="1">
                <a:solidFill>
                  <a:srgbClr val="7F7F7F"/>
                </a:solidFill>
                <a:latin typeface="Myriad Pro"/>
                <a:sym typeface="Myriad Pro Bold"/>
              </a:rPr>
              <a:t>visiten</a:t>
            </a:r>
            <a:r>
              <a:rPr lang="en-US" sz="3200">
                <a:solidFill>
                  <a:srgbClr val="7F7F7F"/>
                </a:solidFill>
                <a:latin typeface="Myriad Pro"/>
                <a:sym typeface="Myriad Pro Bold"/>
              </a:rPr>
              <a:t>, aprovechen y </a:t>
            </a:r>
            <a:r>
              <a:rPr lang="en-US" sz="3200" b="1">
                <a:solidFill>
                  <a:srgbClr val="7F7F7F"/>
                </a:solidFill>
                <a:latin typeface="Myriad Pro"/>
                <a:sym typeface="Myriad Pro Bold"/>
              </a:rPr>
              <a:t>regresen</a:t>
            </a:r>
            <a:r>
              <a:rPr lang="en-US" sz="3200">
                <a:solidFill>
                  <a:srgbClr val="7F7F7F"/>
                </a:solidFill>
                <a:latin typeface="Myriad Pro"/>
                <a:sym typeface="Myriad Pro Bold"/>
              </a:rPr>
              <a:t> nuevamente a su sitio</a:t>
            </a:r>
            <a:r>
              <a:rPr lang="en-US" sz="3200">
                <a:solidFill>
                  <a:srgbClr val="7F7F7F"/>
                </a:solidFill>
                <a:latin typeface="Myriad Pro"/>
                <a:sym typeface="Myriad Pro"/>
              </a:rPr>
              <a:t>, incrementando el éxito de su estrategia en la Internet.</a:t>
            </a:r>
          </a:p>
          <a:p>
            <a:pPr algn="just"/>
            <a:endParaRPr lang="en-US" sz="3200">
              <a:solidFill>
                <a:srgbClr val="7F7F7F"/>
              </a:solidFill>
              <a:latin typeface="Myriad Pro"/>
              <a:sym typeface="Myriad Pro"/>
            </a:endParaRPr>
          </a:p>
          <a:p>
            <a:pPr algn="just"/>
            <a:r>
              <a:rPr lang="es-ES" sz="3600">
                <a:solidFill>
                  <a:schemeClr val="bg2"/>
                </a:solidFill>
                <a:sym typeface="Myriad Pro"/>
              </a:rPr>
              <a:t>Interactuamos con el mundo que nos rodea a través de cientos de interfaces todos los días.</a:t>
            </a:r>
            <a:endParaRPr lang="en-US" sz="3200">
              <a:solidFill>
                <a:srgbClr val="7F7F7F"/>
              </a:solidFill>
              <a:latin typeface="Myriad Pro"/>
              <a:sym typeface="Myriad Pro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173163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Diseño</a:t>
            </a: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Centrado</a:t>
            </a: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 en el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Usuario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33795" name="Rectangle 1"/>
          <p:cNvSpPr txBox="1">
            <a:spLocks noChangeArrowheads="1"/>
          </p:cNvSpPr>
          <p:nvPr/>
        </p:nvSpPr>
        <p:spPr bwMode="auto">
          <a:xfrm>
            <a:off x="1816100" y="3162300"/>
            <a:ext cx="9686925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just"/>
            <a:r>
              <a:rPr lang="en-US" sz="3200">
                <a:solidFill>
                  <a:srgbClr val="7F7F7F"/>
                </a:solidFill>
                <a:latin typeface="Myriad Pro"/>
                <a:sym typeface="Myriad Pro"/>
              </a:rPr>
              <a:t>Definición de la audiencia? El sistema debe ser intuitivo y fácil de usar, en función del usuario y no de quién lo va a diseñar</a:t>
            </a:r>
          </a:p>
          <a:p>
            <a:pPr algn="just"/>
            <a:r>
              <a:rPr lang="en-US" sz="3200">
                <a:solidFill>
                  <a:srgbClr val="7F7F7F"/>
                </a:solidFill>
                <a:latin typeface="Myriad Pro"/>
                <a:sym typeface="Myriad Pro"/>
              </a:rPr>
              <a:t/>
            </a:r>
            <a:br>
              <a:rPr lang="en-US" sz="3200">
                <a:solidFill>
                  <a:srgbClr val="7F7F7F"/>
                </a:solidFill>
                <a:latin typeface="Myriad Pro"/>
                <a:sym typeface="Myriad Pro"/>
              </a:rPr>
            </a:br>
            <a:endParaRPr lang="en-US" sz="3200">
              <a:solidFill>
                <a:srgbClr val="7F7F7F"/>
              </a:solidFill>
              <a:latin typeface="Myriad Pro Bold"/>
              <a:sym typeface="Myriad Pro Bold It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316038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Objetivos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6387" name="Rectangle 1"/>
          <p:cNvSpPr txBox="1">
            <a:spLocks noChangeArrowheads="1"/>
          </p:cNvSpPr>
          <p:nvPr/>
        </p:nvSpPr>
        <p:spPr bwMode="auto">
          <a:xfrm>
            <a:off x="1533525" y="3005138"/>
            <a:ext cx="9969500" cy="3509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just">
              <a:buFont typeface="Arial" pitchFamily="34" charset="0"/>
              <a:buChar char="•"/>
            </a:pPr>
            <a:r>
              <a:rPr lang="en-US" sz="3200">
                <a:solidFill>
                  <a:srgbClr val="FFC000"/>
                </a:solidFill>
                <a:latin typeface="Myriad Pro"/>
                <a:sym typeface="Myriad Pro"/>
              </a:rPr>
              <a:t> </a:t>
            </a:r>
            <a:r>
              <a:rPr lang="en-US" sz="3200">
                <a:solidFill>
                  <a:srgbClr val="7F7F7F"/>
                </a:solidFill>
                <a:latin typeface="Myriad Pro"/>
                <a:sym typeface="Myriad Pro"/>
              </a:rPr>
              <a:t>Estudiar los criterios de diseño enfocados en la funcionalidad y apariencia de una interfaz gráfica.</a:t>
            </a:r>
          </a:p>
          <a:p>
            <a:pPr algn="just"/>
            <a:endParaRPr lang="en-US" sz="3200">
              <a:solidFill>
                <a:srgbClr val="FFC000"/>
              </a:solidFill>
              <a:latin typeface="Myriad Pro"/>
              <a:sym typeface="Myriad Pro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200">
                <a:solidFill>
                  <a:srgbClr val="FFC000"/>
                </a:solidFill>
                <a:latin typeface="Myriad Pro"/>
                <a:sym typeface="Myriad Pro"/>
              </a:rPr>
              <a:t> </a:t>
            </a:r>
            <a:r>
              <a:rPr lang="en-US" sz="3200">
                <a:solidFill>
                  <a:srgbClr val="7F7F7F"/>
                </a:solidFill>
                <a:latin typeface="Myriad Pro"/>
                <a:sym typeface="Myriad Pro"/>
              </a:rPr>
              <a:t>Analizar principios de usabilidad en las interfaces gráficas para usuarios</a:t>
            </a:r>
            <a:endParaRPr lang="en-US" sz="3200">
              <a:solidFill>
                <a:srgbClr val="7F7F7F"/>
              </a:solidFill>
              <a:latin typeface="Myriad Pro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 txBox="1">
            <a:spLocks noChangeArrowheads="1"/>
          </p:cNvSpPr>
          <p:nvPr/>
        </p:nvSpPr>
        <p:spPr bwMode="auto">
          <a:xfrm>
            <a:off x="1216025" y="2019300"/>
            <a:ext cx="8501063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r>
              <a:rPr lang="en-US" sz="3600" b="1">
                <a:solidFill>
                  <a:srgbClr val="336699"/>
                </a:solidFill>
                <a:latin typeface="Myriad Pro"/>
              </a:rPr>
              <a:t>Principios de usabilidad</a:t>
            </a:r>
          </a:p>
        </p:txBody>
      </p:sp>
      <p:sp>
        <p:nvSpPr>
          <p:cNvPr id="34819" name="Rectangle 4"/>
          <p:cNvSpPr>
            <a:spLocks/>
          </p:cNvSpPr>
          <p:nvPr/>
        </p:nvSpPr>
        <p:spPr bwMode="auto">
          <a:xfrm>
            <a:off x="1677988" y="3005138"/>
            <a:ext cx="100091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>
                <a:solidFill>
                  <a:srgbClr val="7F7F7F"/>
                </a:solidFill>
                <a:sym typeface="Myriad Pro"/>
              </a:rPr>
              <a:t>Metodología: requerimientos, funcionalidad y apariencia</a:t>
            </a:r>
            <a:endParaRPr lang="es-ES" sz="2400">
              <a:solidFill>
                <a:srgbClr val="7F7F7F"/>
              </a:solidFill>
              <a:sym typeface="Myriad Pro"/>
            </a:endParaRPr>
          </a:p>
        </p:txBody>
      </p:sp>
      <p:sp>
        <p:nvSpPr>
          <p:cNvPr id="31754" name="Text Box 10"/>
          <p:cNvSpPr txBox="1">
            <a:spLocks/>
          </p:cNvSpPr>
          <p:nvPr/>
        </p:nvSpPr>
        <p:spPr bwMode="auto">
          <a:xfrm>
            <a:off x="644525" y="4305300"/>
            <a:ext cx="17272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Planeación</a:t>
            </a:r>
          </a:p>
        </p:txBody>
      </p:sp>
      <p:sp>
        <p:nvSpPr>
          <p:cNvPr id="31757" name="Text Box 13"/>
          <p:cNvSpPr txBox="1">
            <a:spLocks/>
          </p:cNvSpPr>
          <p:nvPr/>
        </p:nvSpPr>
        <p:spPr bwMode="auto">
          <a:xfrm>
            <a:off x="2716213" y="4305300"/>
            <a:ext cx="17272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Análisis</a:t>
            </a:r>
          </a:p>
        </p:txBody>
      </p:sp>
      <p:sp>
        <p:nvSpPr>
          <p:cNvPr id="31758" name="Text Box 14"/>
          <p:cNvSpPr txBox="1">
            <a:spLocks/>
          </p:cNvSpPr>
          <p:nvPr/>
        </p:nvSpPr>
        <p:spPr bwMode="auto">
          <a:xfrm>
            <a:off x="8801100" y="4305300"/>
            <a:ext cx="17272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Pruebas</a:t>
            </a:r>
          </a:p>
        </p:txBody>
      </p:sp>
      <p:sp>
        <p:nvSpPr>
          <p:cNvPr id="31759" name="Text Box 15"/>
          <p:cNvSpPr txBox="1">
            <a:spLocks/>
          </p:cNvSpPr>
          <p:nvPr/>
        </p:nvSpPr>
        <p:spPr bwMode="auto">
          <a:xfrm>
            <a:off x="6800850" y="4305300"/>
            <a:ext cx="200025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Construcción</a:t>
            </a:r>
          </a:p>
        </p:txBody>
      </p:sp>
      <p:sp>
        <p:nvSpPr>
          <p:cNvPr id="31760" name="Text Box 16"/>
          <p:cNvSpPr txBox="1">
            <a:spLocks/>
          </p:cNvSpPr>
          <p:nvPr/>
        </p:nvSpPr>
        <p:spPr bwMode="auto">
          <a:xfrm>
            <a:off x="4787900" y="4305300"/>
            <a:ext cx="1727200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Diseño</a:t>
            </a:r>
          </a:p>
        </p:txBody>
      </p:sp>
      <p:sp>
        <p:nvSpPr>
          <p:cNvPr id="31762" name="Text Box 18"/>
          <p:cNvSpPr txBox="1">
            <a:spLocks/>
          </p:cNvSpPr>
          <p:nvPr/>
        </p:nvSpPr>
        <p:spPr bwMode="auto">
          <a:xfrm>
            <a:off x="4845050" y="5591175"/>
            <a:ext cx="3014663" cy="28622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1800" b="1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s-ES" sz="18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Distribución</a:t>
            </a:r>
            <a:r>
              <a:rPr lang="es-ES" sz="1800" b="1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s-ES" sz="18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del espacio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1800" b="1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s-ES" sz="18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Color</a:t>
            </a:r>
            <a:r>
              <a:rPr lang="es-ES" sz="1800" b="1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1800" b="1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s-ES" sz="18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Componentes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1800" b="1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s-ES" sz="18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Tipografía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1800" b="1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s-ES" sz="18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Menú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1800" b="1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s-ES" sz="18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Iconografía 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1800" b="1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s-ES" sz="1800" b="1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Botones</a:t>
            </a:r>
          </a:p>
        </p:txBody>
      </p:sp>
      <p:sp>
        <p:nvSpPr>
          <p:cNvPr id="34826" name="14 Flecha derecha"/>
          <p:cNvSpPr>
            <a:spLocks noChangeArrowheads="1"/>
          </p:cNvSpPr>
          <p:nvPr/>
        </p:nvSpPr>
        <p:spPr bwMode="auto">
          <a:xfrm>
            <a:off x="715963" y="4591050"/>
            <a:ext cx="2000250" cy="85725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0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ES"/>
          </a:p>
        </p:txBody>
      </p:sp>
      <p:sp>
        <p:nvSpPr>
          <p:cNvPr id="34827" name="15 Flecha derecha"/>
          <p:cNvSpPr>
            <a:spLocks noChangeArrowheads="1"/>
          </p:cNvSpPr>
          <p:nvPr/>
        </p:nvSpPr>
        <p:spPr bwMode="auto">
          <a:xfrm>
            <a:off x="2716213" y="4662488"/>
            <a:ext cx="2000250" cy="85725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0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ES"/>
          </a:p>
        </p:txBody>
      </p:sp>
      <p:sp>
        <p:nvSpPr>
          <p:cNvPr id="34828" name="16 Flecha derecha"/>
          <p:cNvSpPr>
            <a:spLocks noChangeArrowheads="1"/>
          </p:cNvSpPr>
          <p:nvPr/>
        </p:nvSpPr>
        <p:spPr bwMode="auto">
          <a:xfrm>
            <a:off x="4716463" y="4662488"/>
            <a:ext cx="2000250" cy="85725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0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ES"/>
          </a:p>
        </p:txBody>
      </p:sp>
      <p:sp>
        <p:nvSpPr>
          <p:cNvPr id="34829" name="17 Flecha derecha"/>
          <p:cNvSpPr>
            <a:spLocks noChangeArrowheads="1"/>
          </p:cNvSpPr>
          <p:nvPr/>
        </p:nvSpPr>
        <p:spPr bwMode="auto">
          <a:xfrm>
            <a:off x="8716963" y="4656138"/>
            <a:ext cx="2000250" cy="85725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0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ES"/>
          </a:p>
        </p:txBody>
      </p:sp>
      <p:sp>
        <p:nvSpPr>
          <p:cNvPr id="34830" name="18 Flecha derecha"/>
          <p:cNvSpPr>
            <a:spLocks noChangeArrowheads="1"/>
          </p:cNvSpPr>
          <p:nvPr/>
        </p:nvSpPr>
        <p:spPr bwMode="auto">
          <a:xfrm>
            <a:off x="6716713" y="4662488"/>
            <a:ext cx="2000250" cy="85725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000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E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533525" y="2716213"/>
            <a:ext cx="9686925" cy="538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Definición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usuarios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y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requerimientos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yriad Pro" pitchFamily="34" charset="0"/>
              <a:sym typeface="Gill Sans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Organizar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las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tareas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del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usuario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yriad Pro" pitchFamily="34" charset="0"/>
              <a:sym typeface="Gill Sans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Modelar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los “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objetos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” del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usuario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yriad Pro" pitchFamily="34" charset="0"/>
              <a:sym typeface="Gill Sans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Definición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estandares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del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diseño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yriad Pro" pitchFamily="34" charset="0"/>
              <a:sym typeface="Gill Sans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Diseñar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la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interfaz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gráfica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yriad Pro" pitchFamily="34" charset="0"/>
              <a:sym typeface="Gill Sans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Realizar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el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prototipo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yriad Pro" pitchFamily="34" charset="0"/>
              <a:sym typeface="Gill Sans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Gill Sans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Evaluación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Gill Sans" charset="0"/>
              </a:rPr>
              <a:t> de la </a:t>
            </a:r>
            <a:r>
              <a:rPr lang="en-US" sz="3200" dirty="0" err="1">
                <a:solidFill>
                  <a:srgbClr val="7F7F7F"/>
                </a:solidFill>
                <a:latin typeface="Myriad Pro" pitchFamily="34" charset="0"/>
                <a:sym typeface="Gill Sans" charset="0"/>
              </a:rPr>
              <a:t>interfaz</a:t>
            </a:r>
            <a:endParaRPr lang="en-US" sz="3200" dirty="0">
              <a:solidFill>
                <a:srgbClr val="7F7F7F"/>
              </a:solidFill>
              <a:latin typeface="Myriad Pro" pitchFamily="34" charset="0"/>
              <a:ea typeface="ヒラギノ角ゴ ProN W6"/>
              <a:cs typeface="ヒラギノ角ゴ ProN W6"/>
              <a:sym typeface="Myriad Pro Bold It" charset="0"/>
            </a:endParaRPr>
          </a:p>
        </p:txBody>
      </p:sp>
      <p:sp>
        <p:nvSpPr>
          <p:cNvPr id="35843" name="Rectangle 1"/>
          <p:cNvSpPr txBox="1">
            <a:spLocks noChangeArrowheads="1"/>
          </p:cNvSpPr>
          <p:nvPr/>
        </p:nvSpPr>
        <p:spPr bwMode="auto">
          <a:xfrm>
            <a:off x="814388" y="1347788"/>
            <a:ext cx="10009187" cy="1201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r>
              <a:rPr lang="en-US" sz="3600" b="1">
                <a:solidFill>
                  <a:srgbClr val="336699"/>
                </a:solidFill>
                <a:latin typeface="Myriad Pro"/>
              </a:rPr>
              <a:t>GUIDE (Graphical user interface design and evaluation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 txBox="1">
            <a:spLocks noChangeArrowheads="1"/>
          </p:cNvSpPr>
          <p:nvPr/>
        </p:nvSpPr>
        <p:spPr bwMode="auto">
          <a:xfrm>
            <a:off x="1216025" y="2019300"/>
            <a:ext cx="8501063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r>
              <a:rPr lang="en-US" sz="3600" b="1">
                <a:solidFill>
                  <a:srgbClr val="336699"/>
                </a:solidFill>
                <a:latin typeface="Myriad Pro"/>
              </a:rPr>
              <a:t>GUIDE</a:t>
            </a:r>
          </a:p>
        </p:txBody>
      </p:sp>
      <p:pic>
        <p:nvPicPr>
          <p:cNvPr id="36867" name="6 Imagen" descr="Diagrama-Creacion-Interfaces-Presentación-Interface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275" y="2947988"/>
            <a:ext cx="1116647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ChangeArrowheads="1"/>
          </p:cNvSpPr>
          <p:nvPr/>
        </p:nvSpPr>
        <p:spPr bwMode="auto">
          <a:xfrm>
            <a:off x="1173163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r>
              <a:rPr lang="en-US" sz="3600" b="1">
                <a:solidFill>
                  <a:srgbClr val="336699"/>
                </a:solidFill>
                <a:latin typeface="Myriad Pro"/>
              </a:rPr>
              <a:t>Análisis</a:t>
            </a:r>
          </a:p>
        </p:txBody>
      </p:sp>
      <p:sp>
        <p:nvSpPr>
          <p:cNvPr id="37891" name="Rectangle 1"/>
          <p:cNvSpPr txBox="1">
            <a:spLocks noChangeArrowheads="1"/>
          </p:cNvSpPr>
          <p:nvPr/>
        </p:nvSpPr>
        <p:spPr bwMode="auto">
          <a:xfrm>
            <a:off x="1816100" y="3162300"/>
            <a:ext cx="9686925" cy="3443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just"/>
            <a:endParaRPr lang="es-ES" sz="3200">
              <a:solidFill>
                <a:srgbClr val="7F7F7F"/>
              </a:solidFill>
              <a:latin typeface="Myriad Pro"/>
              <a:ea typeface="ヒラギノ角ゴ ProN W6"/>
              <a:cs typeface="ヒラギノ角ゴ ProN W6"/>
              <a:sym typeface="Myriad Pro Bold It"/>
            </a:endParaRPr>
          </a:p>
        </p:txBody>
      </p:sp>
      <p:pic>
        <p:nvPicPr>
          <p:cNvPr id="37892" name="Picture 9" descr="apple-web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8163" y="1563688"/>
            <a:ext cx="35004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 Box 10"/>
          <p:cNvSpPr txBox="1">
            <a:spLocks/>
          </p:cNvSpPr>
          <p:nvPr/>
        </p:nvSpPr>
        <p:spPr bwMode="auto">
          <a:xfrm>
            <a:off x="1173163" y="2789238"/>
            <a:ext cx="5616575" cy="4554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ES" sz="3200">
                <a:solidFill>
                  <a:srgbClr val="7F7F7F"/>
                </a:solidFill>
                <a:latin typeface="Myriad Pro"/>
              </a:rPr>
              <a:t>El desarrollo de una interfaz del sistema operativo intuitivo y eficiente han sido la obsesión de Gates y Jobs. </a:t>
            </a:r>
          </a:p>
          <a:p>
            <a:pPr algn="just">
              <a:spcBef>
                <a:spcPct val="50000"/>
              </a:spcBef>
            </a:pPr>
            <a:endParaRPr lang="es-ES" sz="3200" u="sng">
              <a:solidFill>
                <a:srgbClr val="7F7F7F"/>
              </a:solidFill>
              <a:latin typeface="Myriad Pro"/>
            </a:endParaRPr>
          </a:p>
          <a:p>
            <a:pPr algn="just">
              <a:spcBef>
                <a:spcPct val="50000"/>
              </a:spcBef>
            </a:pPr>
            <a:endParaRPr lang="es-ES" sz="3200">
              <a:solidFill>
                <a:srgbClr val="7F7F7F"/>
              </a:solidFill>
              <a:latin typeface="Myriad Pro"/>
            </a:endParaRPr>
          </a:p>
          <a:p>
            <a:pPr algn="just">
              <a:spcBef>
                <a:spcPct val="50000"/>
              </a:spcBef>
            </a:pPr>
            <a:endParaRPr lang="es-ES" sz="3200">
              <a:solidFill>
                <a:srgbClr val="7F7F7F"/>
              </a:solidFill>
              <a:latin typeface="Myriad Pro"/>
            </a:endParaRPr>
          </a:p>
          <a:p>
            <a:pPr algn="just">
              <a:spcBef>
                <a:spcPct val="50000"/>
              </a:spcBef>
            </a:pPr>
            <a:endParaRPr lang="es-ES" sz="1200">
              <a:solidFill>
                <a:srgbClr val="7F7F7F"/>
              </a:solidFill>
            </a:endParaRPr>
          </a:p>
        </p:txBody>
      </p:sp>
      <p:sp>
        <p:nvSpPr>
          <p:cNvPr id="37894" name="Text Box 10"/>
          <p:cNvSpPr txBox="1">
            <a:spLocks/>
          </p:cNvSpPr>
          <p:nvPr/>
        </p:nvSpPr>
        <p:spPr bwMode="auto">
          <a:xfrm>
            <a:off x="8015288" y="7685088"/>
            <a:ext cx="4464050" cy="7318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s-ES"/>
          </a:p>
        </p:txBody>
      </p:sp>
      <p:sp>
        <p:nvSpPr>
          <p:cNvPr id="37895" name="Picture 16" descr="amazon-logo"/>
          <p:cNvSpPr>
            <a:spLocks noChangeAspect="1" noChangeArrowheads="1"/>
          </p:cNvSpPr>
          <p:nvPr/>
        </p:nvSpPr>
        <p:spPr bwMode="auto">
          <a:xfrm>
            <a:off x="9094788" y="7037388"/>
            <a:ext cx="20161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CR"/>
          </a:p>
        </p:txBody>
      </p:sp>
      <p:pic>
        <p:nvPicPr>
          <p:cNvPr id="37896" name="Picture 12" descr="google-servici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6725" y="3076575"/>
            <a:ext cx="39592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4025" y="2139950"/>
            <a:ext cx="12241213" cy="5905500"/>
          </a:xfrm>
        </p:spPr>
        <p:txBody>
          <a:bodyPr lIns="128692" tIns="63217" rIns="128692" bIns="63217"/>
          <a:lstStyle/>
          <a:p>
            <a:pPr marL="1408113" lvl="1" indent="-757238" algn="l">
              <a:spcAft>
                <a:spcPct val="50000"/>
              </a:spcAft>
              <a:buClr>
                <a:schemeClr val="accent1"/>
              </a:buClr>
              <a:buFontTx/>
              <a:buAutoNum type="arabicPeriod"/>
            </a:pPr>
            <a:r>
              <a:rPr lang="es-ES_tradnl" sz="2800" smtClean="0">
                <a:solidFill>
                  <a:schemeClr val="tx2"/>
                </a:solidFill>
              </a:rPr>
              <a:t>Use un máximo de 5 </a:t>
            </a:r>
            <a:r>
              <a:rPr lang="en-US" sz="2800" smtClean="0">
                <a:solidFill>
                  <a:schemeClr val="tx2"/>
                </a:solidFill>
              </a:rPr>
              <a:t>+ - 2 colores</a:t>
            </a:r>
            <a:r>
              <a:rPr lang="es-ES_tradnl" sz="2800" smtClean="0">
                <a:solidFill>
                  <a:schemeClr val="tx2"/>
                </a:solidFill>
              </a:rPr>
              <a:t>.</a:t>
            </a:r>
          </a:p>
          <a:p>
            <a:pPr marL="1408113" lvl="1" indent="-757238" algn="l">
              <a:spcAft>
                <a:spcPct val="50000"/>
              </a:spcAft>
              <a:buClr>
                <a:schemeClr val="accent1"/>
              </a:buClr>
              <a:buFontTx/>
              <a:buAutoNum type="arabicPeriod"/>
            </a:pPr>
            <a:r>
              <a:rPr lang="es-ES_tradnl" sz="2800" smtClean="0">
                <a:solidFill>
                  <a:schemeClr val="tx2"/>
                </a:solidFill>
              </a:rPr>
              <a:t>Use colores centrales y colores perif</a:t>
            </a:r>
            <a:r>
              <a:rPr lang="es-CR" sz="2800" smtClean="0">
                <a:solidFill>
                  <a:schemeClr val="tx2"/>
                </a:solidFill>
              </a:rPr>
              <a:t>éricos apropiadamente:</a:t>
            </a:r>
          </a:p>
          <a:p>
            <a:pPr marL="1949450" lvl="2" indent="-649288" algn="l">
              <a:spcAft>
                <a:spcPct val="50000"/>
              </a:spcAft>
              <a:buClr>
                <a:schemeClr val="accent1"/>
              </a:buClr>
            </a:pPr>
            <a:r>
              <a:rPr lang="es-ES_tradnl" sz="2600" smtClean="0">
                <a:solidFill>
                  <a:schemeClr val="tx2"/>
                </a:solidFill>
              </a:rPr>
              <a:t>Azul para áreas grandes, no para líneas angostas ni para texto, ni para figuras pequeñas.  En la retina los conos sensibles al azul son muy pocos.</a:t>
            </a:r>
          </a:p>
          <a:p>
            <a:pPr marL="1949450" lvl="2" indent="-649288" algn="l">
              <a:spcAft>
                <a:spcPct val="50000"/>
              </a:spcAft>
              <a:buClr>
                <a:schemeClr val="accent1"/>
              </a:buClr>
            </a:pPr>
            <a:r>
              <a:rPr lang="es-ES_tradnl" sz="2600" smtClean="0">
                <a:solidFill>
                  <a:schemeClr val="tx2"/>
                </a:solidFill>
              </a:rPr>
              <a:t>Rojo y verde para el centro del campo visual, no para la periferia.</a:t>
            </a:r>
          </a:p>
          <a:p>
            <a:pPr marL="1949450" lvl="2" indent="-649288" algn="l">
              <a:spcAft>
                <a:spcPct val="50000"/>
              </a:spcAft>
              <a:buClr>
                <a:schemeClr val="accent1"/>
              </a:buClr>
            </a:pPr>
            <a:r>
              <a:rPr lang="es-ES_tradnl" sz="2600" smtClean="0">
                <a:solidFill>
                  <a:schemeClr val="tx2"/>
                </a:solidFill>
              </a:rPr>
              <a:t>Se puede usar negro, blanco, amarillo o azul en la periferia del campo visual</a:t>
            </a:r>
          </a:p>
          <a:p>
            <a:pPr marL="1408113" lvl="1" indent="-757238" algn="l">
              <a:spcAft>
                <a:spcPct val="50000"/>
              </a:spcAft>
              <a:buClr>
                <a:schemeClr val="accent1"/>
              </a:buClr>
              <a:buFontTx/>
              <a:buAutoNum type="arabicPeriod"/>
            </a:pPr>
            <a:r>
              <a:rPr lang="es-ES_tradnl" sz="2800" smtClean="0">
                <a:solidFill>
                  <a:schemeClr val="tx2"/>
                </a:solidFill>
              </a:rPr>
              <a:t>Use colores que no cambien o cambien poco si el tamaño del área que tiene el color cambia.</a:t>
            </a:r>
          </a:p>
          <a:p>
            <a:pPr marL="1408113" lvl="1" indent="-757238" algn="l">
              <a:spcAft>
                <a:spcPct val="50000"/>
              </a:spcAft>
              <a:buClr>
                <a:schemeClr val="accent1"/>
              </a:buClr>
              <a:buFontTx/>
              <a:buChar char="•"/>
            </a:pPr>
            <a:endParaRPr lang="es-ES_tradnl" sz="3400" smtClean="0">
              <a:solidFill>
                <a:schemeClr val="tx2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119188" y="1204913"/>
            <a:ext cx="2862262" cy="69215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s-ES_tradnl" sz="4000" b="1" smtClean="0">
                <a:latin typeface="Arial" pitchFamily="34" charset="0"/>
              </a:rPr>
              <a:t>Colores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1852613"/>
            <a:ext cx="11377613" cy="6337300"/>
          </a:xfrm>
        </p:spPr>
        <p:txBody>
          <a:bodyPr lIns="128692" tIns="63217" rIns="128692" bIns="63217"/>
          <a:lstStyle/>
          <a:p>
            <a:pPr marL="1408113" lvl="1" indent="-757238" algn="l">
              <a:spcAft>
                <a:spcPct val="20000"/>
              </a:spcAft>
              <a:buClr>
                <a:schemeClr val="accent1"/>
              </a:buClr>
              <a:buFontTx/>
              <a:buAutoNum type="arabicPeriod" startAt="4"/>
            </a:pPr>
            <a:r>
              <a:rPr lang="es-ES_tradnl" sz="2800" smtClean="0">
                <a:solidFill>
                  <a:schemeClr val="tx2"/>
                </a:solidFill>
              </a:rPr>
              <a:t>Contrastes fuertes de rojo/verde, azul/amarillo, verde/azul y el rojo/azul crean vibraciones, ilusiones o sombras.</a:t>
            </a:r>
          </a:p>
          <a:p>
            <a:pPr marL="1408113" lvl="1" indent="-757238" algn="l">
              <a:spcAft>
                <a:spcPct val="20000"/>
              </a:spcAft>
              <a:buClr>
                <a:schemeClr val="accent1"/>
              </a:buClr>
              <a:buFontTx/>
              <a:buAutoNum type="arabicPeriod" startAt="4"/>
            </a:pPr>
            <a:r>
              <a:rPr lang="es-ES_tradnl" sz="2800" smtClean="0">
                <a:solidFill>
                  <a:schemeClr val="tx2"/>
                </a:solidFill>
              </a:rPr>
              <a:t>Use colores familiares y de códigos consistentes</a:t>
            </a:r>
            <a:r>
              <a:rPr lang="es-CR" sz="2800" smtClean="0">
                <a:solidFill>
                  <a:schemeClr val="tx2"/>
                </a:solidFill>
              </a:rPr>
              <a:t>:</a:t>
            </a:r>
          </a:p>
          <a:p>
            <a:pPr marL="1949450" lvl="2" indent="-649288" algn="l">
              <a:spcAft>
                <a:spcPct val="20000"/>
              </a:spcAft>
              <a:buClr>
                <a:schemeClr val="accent1"/>
              </a:buClr>
            </a:pPr>
            <a:r>
              <a:rPr lang="es-ES_tradnl" sz="2600" smtClean="0">
                <a:solidFill>
                  <a:schemeClr val="tx2"/>
                </a:solidFill>
              </a:rPr>
              <a:t>Rojo: alto, peligro, caliente, fuego.</a:t>
            </a:r>
          </a:p>
          <a:p>
            <a:pPr marL="1949450" lvl="2" indent="-649288" algn="l">
              <a:spcAft>
                <a:spcPct val="20000"/>
              </a:spcAft>
              <a:buClr>
                <a:schemeClr val="accent1"/>
              </a:buClr>
            </a:pPr>
            <a:r>
              <a:rPr lang="es-ES_tradnl" sz="2600" smtClean="0">
                <a:solidFill>
                  <a:schemeClr val="tx2"/>
                </a:solidFill>
              </a:rPr>
              <a:t>Amarillo: precaución, despacio, a prueba, promoción.</a:t>
            </a:r>
          </a:p>
          <a:p>
            <a:pPr marL="1949450" lvl="2" indent="-649288" algn="l">
              <a:spcAft>
                <a:spcPct val="20000"/>
              </a:spcAft>
              <a:buClr>
                <a:schemeClr val="accent1"/>
              </a:buClr>
            </a:pPr>
            <a:r>
              <a:rPr lang="es-ES_tradnl" sz="2600" smtClean="0">
                <a:solidFill>
                  <a:schemeClr val="tx2"/>
                </a:solidFill>
              </a:rPr>
              <a:t>Verde: seguridad, vegetación, …</a:t>
            </a:r>
          </a:p>
          <a:p>
            <a:pPr marL="1408113" lvl="1" indent="-757238" algn="l">
              <a:spcAft>
                <a:spcPct val="20000"/>
              </a:spcAft>
              <a:buClr>
                <a:schemeClr val="accent1"/>
              </a:buClr>
              <a:buFontTx/>
              <a:buAutoNum type="arabicPeriod" startAt="4"/>
            </a:pPr>
            <a:r>
              <a:rPr lang="es-ES_tradnl" sz="2800" smtClean="0">
                <a:solidFill>
                  <a:schemeClr val="tx2"/>
                </a:solidFill>
              </a:rPr>
              <a:t>Use el mismo color para agrupar elementos relacionados.</a:t>
            </a:r>
          </a:p>
          <a:p>
            <a:pPr marL="1408113" lvl="1" indent="-757238" algn="l">
              <a:spcAft>
                <a:spcPct val="20000"/>
              </a:spcAft>
              <a:buClr>
                <a:schemeClr val="accent1"/>
              </a:buClr>
              <a:buFontTx/>
              <a:buAutoNum type="arabicPeriod" startAt="4"/>
            </a:pPr>
            <a:r>
              <a:rPr lang="es-ES_tradnl" sz="2800" smtClean="0">
                <a:solidFill>
                  <a:schemeClr val="tx2"/>
                </a:solidFill>
              </a:rPr>
              <a:t>Use el mismo color para entrenamiento, prueba, aplicación y publicación.</a:t>
            </a:r>
          </a:p>
          <a:p>
            <a:pPr marL="1408113" lvl="1" indent="-757238" algn="l">
              <a:spcAft>
                <a:spcPct val="20000"/>
              </a:spcAft>
              <a:buClr>
                <a:schemeClr val="accent1"/>
              </a:buClr>
              <a:buFontTx/>
              <a:buAutoNum type="arabicPeriod" startAt="4"/>
            </a:pPr>
            <a:r>
              <a:rPr lang="es-ES_tradnl" sz="2800" smtClean="0">
                <a:solidFill>
                  <a:schemeClr val="tx2"/>
                </a:solidFill>
              </a:rPr>
              <a:t>Use colores fuertes para llamar la atención.</a:t>
            </a:r>
          </a:p>
          <a:p>
            <a:pPr marL="1408113" lvl="1" indent="-757238" algn="l">
              <a:spcAft>
                <a:spcPct val="20000"/>
              </a:spcAft>
              <a:buClr>
                <a:schemeClr val="accent1"/>
              </a:buClr>
              <a:buFontTx/>
              <a:buAutoNum type="arabicPeriod" startAt="4"/>
            </a:pPr>
            <a:r>
              <a:rPr lang="es-ES_tradnl" sz="2800" smtClean="0">
                <a:solidFill>
                  <a:schemeClr val="tx2"/>
                </a:solidFill>
              </a:rPr>
              <a:t>Siempre que sea posible, use la forma y el color juntos, para reforzar el significado.</a:t>
            </a:r>
          </a:p>
          <a:p>
            <a:pPr marL="1408113" lvl="1" indent="-757238" algn="l">
              <a:spcAft>
                <a:spcPct val="20000"/>
              </a:spcAft>
              <a:buClr>
                <a:schemeClr val="accent1"/>
              </a:buClr>
              <a:buFontTx/>
              <a:buAutoNum type="arabicPeriod" startAt="4"/>
            </a:pPr>
            <a:r>
              <a:rPr lang="es-ES_tradnl" sz="2800" smtClean="0">
                <a:solidFill>
                  <a:schemeClr val="tx2"/>
                </a:solidFill>
              </a:rPr>
              <a:t>Use color para adornar la información en blanco y negro.</a:t>
            </a:r>
            <a:endParaRPr lang="es-ES_tradnl" sz="3400" smtClean="0">
              <a:solidFill>
                <a:schemeClr val="tx2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119188" y="866775"/>
            <a:ext cx="11055350" cy="1030288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s-ES_tradnl" sz="4000" b="1" smtClean="0">
                <a:latin typeface="Arial" pitchFamily="34" charset="0"/>
              </a:rPr>
              <a:t>Colores</a:t>
            </a:r>
            <a:endParaRPr lang="es-ES_tradnl" sz="4600" b="1" smtClean="0">
              <a:latin typeface="Arial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 txBox="1">
            <a:spLocks noChangeArrowheads="1"/>
          </p:cNvSpPr>
          <p:nvPr/>
        </p:nvSpPr>
        <p:spPr bwMode="auto">
          <a:xfrm>
            <a:off x="1749425" y="3305175"/>
            <a:ext cx="9686925" cy="538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marL="800100" indent="-800100">
              <a:lnSpc>
                <a:spcPct val="200000"/>
              </a:lnSpc>
              <a:buFont typeface="Gill Sans"/>
              <a:buAutoNum type="arabicPeriod"/>
            </a:pPr>
            <a:r>
              <a:rPr lang="en-US">
                <a:hlinkClick r:id="rId2"/>
              </a:rPr>
              <a:t>http://www.gatesnfences.com/</a:t>
            </a:r>
            <a:endParaRPr lang="en-US"/>
          </a:p>
          <a:p>
            <a:pPr marL="800100" indent="-800100">
              <a:lnSpc>
                <a:spcPct val="200000"/>
              </a:lnSpc>
              <a:buFont typeface="Gill Sans"/>
              <a:buAutoNum type="arabicPeriod"/>
            </a:pPr>
            <a:r>
              <a:rPr lang="en-US">
                <a:hlinkClick r:id="rId3"/>
              </a:rPr>
              <a:t>http://www.miauk.com/</a:t>
            </a:r>
            <a:endParaRPr lang="en-US"/>
          </a:p>
          <a:p>
            <a:pPr marL="800100" indent="-800100">
              <a:lnSpc>
                <a:spcPct val="200000"/>
              </a:lnSpc>
              <a:buFont typeface="Gill Sans"/>
              <a:buAutoNum type="arabicPeriod"/>
            </a:pPr>
            <a:r>
              <a:rPr lang="en-US">
                <a:hlinkClick r:id="rId4"/>
              </a:rPr>
              <a:t>http://www.dpgraph.com/</a:t>
            </a:r>
            <a:endParaRPr lang="en-US"/>
          </a:p>
          <a:p>
            <a:pPr marL="800100" indent="-800100">
              <a:lnSpc>
                <a:spcPct val="200000"/>
              </a:lnSpc>
              <a:buFont typeface="Gill Sans"/>
              <a:buAutoNum type="arabicPeriod"/>
            </a:pPr>
            <a:endParaRPr lang="en-US"/>
          </a:p>
          <a:p>
            <a:pPr marL="800100" indent="-800100">
              <a:lnSpc>
                <a:spcPct val="200000"/>
              </a:lnSpc>
              <a:buFont typeface="Gill Sans"/>
              <a:buAutoNum type="arabicPeriod"/>
            </a:pPr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ChangeArrowheads="1"/>
          </p:cNvSpPr>
          <p:nvPr/>
        </p:nvSpPr>
        <p:spPr bwMode="auto">
          <a:xfrm>
            <a:off x="1173163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r>
              <a:rPr lang="en-US" sz="3600" b="1">
                <a:solidFill>
                  <a:srgbClr val="336699"/>
                </a:solidFill>
                <a:latin typeface="Myriad Pro"/>
              </a:rPr>
              <a:t>Jakob Nielsen</a:t>
            </a:r>
          </a:p>
        </p:txBody>
      </p:sp>
      <p:sp>
        <p:nvSpPr>
          <p:cNvPr id="41987" name="Rectangle 1"/>
          <p:cNvSpPr txBox="1">
            <a:spLocks noChangeArrowheads="1"/>
          </p:cNvSpPr>
          <p:nvPr/>
        </p:nvSpPr>
        <p:spPr bwMode="auto">
          <a:xfrm>
            <a:off x="1816100" y="3162300"/>
            <a:ext cx="9686925" cy="185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just"/>
            <a:r>
              <a:rPr lang="en-US" sz="2800">
                <a:solidFill>
                  <a:srgbClr val="7F7F7F"/>
                </a:solidFill>
                <a:latin typeface="Myriad Pro"/>
              </a:rPr>
              <a:t>El experto más conocido en el tema de usabilidad de la web.  </a:t>
            </a:r>
            <a:br>
              <a:rPr lang="en-US" sz="2800">
                <a:solidFill>
                  <a:srgbClr val="7F7F7F"/>
                </a:solidFill>
                <a:latin typeface="Myriad Pro"/>
              </a:rPr>
            </a:br>
            <a:r>
              <a:rPr lang="en-US" sz="2800">
                <a:solidFill>
                  <a:srgbClr val="7F7F7F"/>
                </a:solidFill>
                <a:latin typeface="Myriad Pro"/>
              </a:rPr>
              <a:t>Trabajó muchos años como Ing. en Sun Microsystems</a:t>
            </a:r>
            <a:br>
              <a:rPr lang="en-US" sz="2800">
                <a:solidFill>
                  <a:srgbClr val="7F7F7F"/>
                </a:solidFill>
                <a:latin typeface="Myriad Pro"/>
              </a:rPr>
            </a:br>
            <a:r>
              <a:rPr lang="en-US" sz="2800">
                <a:solidFill>
                  <a:srgbClr val="7F7F7F"/>
                </a:solidFill>
                <a:latin typeface="Myriad Pro"/>
              </a:rPr>
              <a:t>Su mayor preocupación centrado en cómo satisfacer a los usuarios.</a:t>
            </a:r>
            <a:endParaRPr lang="en-US" sz="2800">
              <a:solidFill>
                <a:srgbClr val="7F7F7F"/>
              </a:solidFill>
              <a:latin typeface="Myriad Pro"/>
              <a:ea typeface="ヒラギノ角ゴ ProN W6"/>
              <a:cs typeface="ヒラギノ角ゴ ProN W6"/>
              <a:sym typeface="Myriad Pro Bold It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1173163" y="5376863"/>
            <a:ext cx="8501062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Bruce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Tognazzini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1816100" y="6162675"/>
            <a:ext cx="9686925" cy="185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 algn="just">
              <a:defRPr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ea typeface="+mn-ea"/>
                <a:cs typeface="+mn-cs"/>
                <a:sym typeface="Gill Sans" charset="0"/>
              </a:rPr>
              <a:t>Trabaj</a:t>
            </a:r>
            <a:r>
              <a:rPr lang="es-ES_tradnl" sz="28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ea typeface="+mn-ea"/>
                <a:cs typeface="+mn-cs"/>
                <a:sym typeface="Gill Sans" charset="0"/>
              </a:rPr>
              <a:t>ó durante 14 años con Apple Inc.</a:t>
            </a:r>
            <a:endParaRPr lang="en-US" sz="2800" kern="0" dirty="0">
              <a:solidFill>
                <a:schemeClr val="bg1">
                  <a:lumMod val="50000"/>
                </a:schemeClr>
              </a:solidFill>
              <a:latin typeface="Myriad Pro" pitchFamily="34" charset="0"/>
              <a:ea typeface="ヒラギノ角ゴ ProN W6" charset="0"/>
              <a:cs typeface="ヒラギノ角ゴ ProN W6" charset="0"/>
              <a:sym typeface="Myriad Pro Bold It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741363" y="1563688"/>
            <a:ext cx="8501062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Conclusiones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34819" name="Rectangle 1"/>
          <p:cNvSpPr txBox="1">
            <a:spLocks noChangeArrowheads="1"/>
          </p:cNvSpPr>
          <p:nvPr/>
        </p:nvSpPr>
        <p:spPr bwMode="auto">
          <a:xfrm>
            <a:off x="814388" y="2644775"/>
            <a:ext cx="10620375" cy="583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just">
              <a:buFontTx/>
              <a:buChar char="•"/>
              <a:defRPr/>
            </a:pPr>
            <a:r>
              <a:rPr lang="en-US" sz="3200" b="1" dirty="0">
                <a:solidFill>
                  <a:srgbClr val="FFC000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 Bold It" charset="0"/>
              </a:rPr>
              <a:t>Hablar</a:t>
            </a:r>
            <a:r>
              <a:rPr lang="en-US" sz="3200" b="1" dirty="0">
                <a:solidFill>
                  <a:srgbClr val="FFC000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con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usuarios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es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la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mejor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manera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de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aprender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, son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ellos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 los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grandes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maestros,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teniendo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en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cuenta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las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oportunidades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que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pueden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surgir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en el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futuro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para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la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innovación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</a:p>
          <a:p>
            <a:pPr algn="just">
              <a:defRPr/>
            </a:pPr>
            <a:endParaRPr lang="en-US" sz="3200" b="1" dirty="0">
              <a:solidFill>
                <a:srgbClr val="7F7F7F"/>
              </a:solidFill>
              <a:latin typeface="Myriad Pro" pitchFamily="34" charset="0"/>
              <a:sym typeface="Myriad Pro Bold It" charset="0"/>
            </a:endParaRPr>
          </a:p>
          <a:p>
            <a:pPr algn="just">
              <a:buFontTx/>
              <a:buChar char="•"/>
              <a:defRPr/>
            </a:pP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 Bold It" charset="0"/>
              </a:rPr>
              <a:t>Humanizar</a:t>
            </a:r>
            <a:r>
              <a:rPr lang="en-US" sz="3200" b="1" dirty="0">
                <a:solidFill>
                  <a:srgbClr val="FFC000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el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lenguaje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con el que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hablamos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de la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usabilidad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y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temas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relacionados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,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nos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permite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hablar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en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términos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humanos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y no en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términos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abstractos</a:t>
            </a:r>
            <a:r>
              <a:rPr lang="en-US" sz="3200" b="1" dirty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  </a:t>
            </a:r>
            <a:r>
              <a:rPr lang="en-US" sz="3200" b="1" dirty="0" smtClean="0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o </a:t>
            </a:r>
            <a:r>
              <a:rPr lang="en-US" sz="3200" b="1" dirty="0" err="1">
                <a:solidFill>
                  <a:srgbClr val="7F7F7F"/>
                </a:solidFill>
                <a:latin typeface="Myriad Pro" pitchFamily="34" charset="0"/>
                <a:sym typeface="Myriad Pro Bold It" charset="0"/>
              </a:rPr>
              <a:t>técnicos</a:t>
            </a:r>
            <a:endParaRPr lang="en-US" sz="3200" b="1" dirty="0">
              <a:solidFill>
                <a:srgbClr val="7F7F7F"/>
              </a:solidFill>
              <a:latin typeface="Myriad Pro" pitchFamily="34" charset="0"/>
              <a:sym typeface="Myriad Pro Bold It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463" y="2644775"/>
            <a:ext cx="11053762" cy="5360988"/>
          </a:xfrm>
        </p:spPr>
        <p:txBody>
          <a:bodyPr lIns="128692" tIns="63217" rIns="128692" bIns="63217"/>
          <a:lstStyle/>
          <a:p>
            <a:pPr marL="866775" indent="-866775" algn="l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AutoNum type="alphaLcPeriod"/>
            </a:pPr>
            <a:r>
              <a:rPr lang="es-ES_tradnl" sz="3400" smtClean="0">
                <a:solidFill>
                  <a:schemeClr val="tx2"/>
                </a:solidFill>
              </a:rPr>
              <a:t>Siempre </a:t>
            </a:r>
            <a:r>
              <a:rPr lang="es-ES_tradnl" sz="3400" u="sng" smtClean="0">
                <a:solidFill>
                  <a:schemeClr val="tx2"/>
                </a:solidFill>
              </a:rPr>
              <a:t>póngase en los zapatos del usuario</a:t>
            </a:r>
            <a:r>
              <a:rPr lang="es-ES_tradnl" sz="3400" smtClean="0">
                <a:solidFill>
                  <a:schemeClr val="tx2"/>
                </a:solidFill>
              </a:rPr>
              <a:t>, piense para qué va a usar la interfaz, qué utilidad tiene, cómo hacerla más eficiente.</a:t>
            </a:r>
          </a:p>
          <a:p>
            <a:pPr marL="866775" indent="-866775" algn="l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AutoNum type="alphaLcPeriod"/>
            </a:pPr>
            <a:r>
              <a:rPr lang="es-ES_tradnl" sz="3400" smtClean="0">
                <a:solidFill>
                  <a:schemeClr val="tx2"/>
                </a:solidFill>
              </a:rPr>
              <a:t>Haga diseños que sean fáciles de </a:t>
            </a:r>
            <a:r>
              <a:rPr lang="es-ES_tradnl" sz="3400" u="sng" smtClean="0">
                <a:solidFill>
                  <a:schemeClr val="tx2"/>
                </a:solidFill>
              </a:rPr>
              <a:t>recordar</a:t>
            </a:r>
            <a:r>
              <a:rPr lang="es-ES_tradnl" sz="3400" smtClean="0">
                <a:solidFill>
                  <a:schemeClr val="tx2"/>
                </a:solidFill>
              </a:rPr>
              <a:t>, que utilicen elementos reconocidos de otros sistemas o sitios.</a:t>
            </a:r>
          </a:p>
          <a:p>
            <a:pPr marL="866775" indent="-866775" algn="l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AutoNum type="alphaLcPeriod"/>
            </a:pPr>
            <a:r>
              <a:rPr lang="es-ES_tradnl" sz="3400" u="sng" smtClean="0">
                <a:solidFill>
                  <a:schemeClr val="tx2"/>
                </a:solidFill>
              </a:rPr>
              <a:t>Los menús</a:t>
            </a:r>
            <a:r>
              <a:rPr lang="es-ES_tradnl" sz="3400" smtClean="0">
                <a:solidFill>
                  <a:schemeClr val="tx2"/>
                </a:solidFill>
              </a:rPr>
              <a:t>: haga agrupaciones funcionales o por frecuencia de uso de las opciones, son más fáciles de recordar que, por ejemplo, las agrupaciones alfabéticas.  En menús con muchas opciones, separe mediante barras.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741363" y="1563688"/>
            <a:ext cx="11053762" cy="7112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s-ES_tradnl" sz="4000" b="1" smtClean="0">
                <a:solidFill>
                  <a:srgbClr val="00B050"/>
                </a:solidFill>
                <a:latin typeface="Arial" pitchFamily="34" charset="0"/>
              </a:rPr>
              <a:t>Algunas recomendaciones finales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ChangeArrowheads="1"/>
          </p:cNvSpPr>
          <p:nvPr/>
        </p:nvSpPr>
        <p:spPr bwMode="auto">
          <a:xfrm>
            <a:off x="525463" y="1636713"/>
            <a:ext cx="8501062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r>
              <a:rPr lang="en-US" sz="3600" b="1">
                <a:solidFill>
                  <a:srgbClr val="336699"/>
                </a:solidFill>
                <a:latin typeface="Myriad Pro"/>
              </a:rPr>
              <a:t>Origen</a:t>
            </a:r>
          </a:p>
        </p:txBody>
      </p:sp>
      <p:sp>
        <p:nvSpPr>
          <p:cNvPr id="17411" name="Rectangle 1"/>
          <p:cNvSpPr txBox="1">
            <a:spLocks noChangeArrowheads="1"/>
          </p:cNvSpPr>
          <p:nvPr/>
        </p:nvSpPr>
        <p:spPr bwMode="auto">
          <a:xfrm>
            <a:off x="957263" y="3005138"/>
            <a:ext cx="9793287" cy="417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 algn="just">
              <a:buClr>
                <a:srgbClr val="FCD904"/>
              </a:buClr>
              <a:buFontTx/>
              <a:buChar char="•"/>
            </a:pPr>
            <a:r>
              <a:rPr lang="en-US" sz="3200">
                <a:solidFill>
                  <a:srgbClr val="7F7F7F"/>
                </a:solidFill>
                <a:latin typeface="Myriad Pro"/>
              </a:rPr>
              <a:t> GUI (Graphical User Interfaz) método para facilitar la interacción del usuario con la computadora a través de la utilización de iconos, imágenes y objetos</a:t>
            </a:r>
          </a:p>
          <a:p>
            <a:pPr algn="just"/>
            <a:endParaRPr lang="en-US" sz="3200">
              <a:solidFill>
                <a:srgbClr val="FFC000"/>
              </a:solidFill>
              <a:latin typeface="Myriad Pro"/>
            </a:endParaRPr>
          </a:p>
          <a:p>
            <a:pPr algn="just"/>
            <a:r>
              <a:rPr lang="en-US" sz="3200">
                <a:solidFill>
                  <a:srgbClr val="7F7F7F"/>
                </a:solidFill>
                <a:latin typeface="Myriad Pro"/>
              </a:rPr>
              <a:t>Estructuras que ayudan a los usuarios a navegar por el entorno gráfico, ej. la papelera de reciclaje del escritorio.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4388" y="2428875"/>
            <a:ext cx="11376025" cy="5327650"/>
          </a:xfrm>
        </p:spPr>
        <p:txBody>
          <a:bodyPr lIns="128692" tIns="63217" rIns="128692" bIns="63217"/>
          <a:lstStyle/>
          <a:p>
            <a:pPr marL="866775" indent="-866775" algn="l">
              <a:buClr>
                <a:schemeClr val="accent1"/>
              </a:buClr>
              <a:buFont typeface="Wingdings" pitchFamily="2" charset="2"/>
              <a:buAutoNum type="alphaLcPeriod" startAt="4"/>
            </a:pPr>
            <a:r>
              <a:rPr lang="es-ES_tradnl" sz="3400" u="sng" smtClean="0">
                <a:solidFill>
                  <a:schemeClr val="tx2"/>
                </a:solidFill>
              </a:rPr>
              <a:t>Las acciones</a:t>
            </a:r>
            <a:r>
              <a:rPr lang="es-ES_tradnl" sz="3400" smtClean="0">
                <a:solidFill>
                  <a:schemeClr val="tx2"/>
                </a:solidFill>
              </a:rPr>
              <a:t>: procure que los botones estén en una misma posición y que para una misma acción tengan las mismas etiquetas (ej: Cancelar / Regresar / Salir).</a:t>
            </a:r>
          </a:p>
          <a:p>
            <a:pPr marL="866775" indent="-866775" algn="l">
              <a:buClr>
                <a:schemeClr val="accent1"/>
              </a:buClr>
              <a:buFont typeface="Wingdings" pitchFamily="2" charset="2"/>
              <a:buAutoNum type="alphaLcPeriod" startAt="4"/>
            </a:pPr>
            <a:r>
              <a:rPr lang="es-ES_tradnl" sz="3400" u="sng" smtClean="0">
                <a:solidFill>
                  <a:schemeClr val="tx2"/>
                </a:solidFill>
              </a:rPr>
              <a:t>Los campos</a:t>
            </a:r>
            <a:r>
              <a:rPr lang="es-ES_tradnl" sz="3400" smtClean="0">
                <a:solidFill>
                  <a:schemeClr val="tx2"/>
                </a:solidFill>
              </a:rPr>
              <a:t>: que se puedan recorrer con “tabs” y que el orden sea secuencial.</a:t>
            </a:r>
          </a:p>
          <a:p>
            <a:pPr marL="866775" indent="-866775" algn="l">
              <a:buClr>
                <a:schemeClr val="accent1"/>
              </a:buClr>
              <a:buFont typeface="Wingdings" pitchFamily="2" charset="2"/>
              <a:buAutoNum type="alphaLcPeriod" startAt="4"/>
            </a:pPr>
            <a:r>
              <a:rPr lang="es-ES_tradnl" sz="3400" u="sng" smtClean="0">
                <a:solidFill>
                  <a:schemeClr val="tx2"/>
                </a:solidFill>
              </a:rPr>
              <a:t>El texto</a:t>
            </a:r>
            <a:r>
              <a:rPr lang="es-ES_tradnl" sz="3400" smtClean="0">
                <a:solidFill>
                  <a:schemeClr val="tx2"/>
                </a:solidFill>
              </a:rPr>
              <a:t>: tipo de letra claro (San Serif, Arial, con pocos adornos), en minúscula es más legible.  Ver tamaños usuales (ojo con resolución). Texto oscuro sobre fondo claro y viceversa. 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741363" y="1563688"/>
            <a:ext cx="11053762" cy="7112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s-ES_tradnl" sz="4000" b="1" smtClean="0">
                <a:solidFill>
                  <a:srgbClr val="00B050"/>
                </a:solidFill>
                <a:latin typeface="Arial" pitchFamily="34" charset="0"/>
              </a:rPr>
              <a:t>Algunas recomendaciones finales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4388" y="2284413"/>
            <a:ext cx="11053762" cy="5616575"/>
          </a:xfrm>
        </p:spPr>
        <p:txBody>
          <a:bodyPr lIns="128692" tIns="63217" rIns="128692" bIns="63217"/>
          <a:lstStyle/>
          <a:p>
            <a:pPr marL="866775" indent="-866775" algn="l">
              <a:buClr>
                <a:schemeClr val="accent1"/>
              </a:buClr>
              <a:buFont typeface="Wingdings" pitchFamily="2" charset="2"/>
              <a:buAutoNum type="alphaLcPeriod" startAt="7"/>
            </a:pPr>
            <a:r>
              <a:rPr lang="es-ES_tradnl" sz="4000" u="sng" smtClean="0">
                <a:solidFill>
                  <a:schemeClr val="tx2"/>
                </a:solidFill>
              </a:rPr>
              <a:t>Color de fondo</a:t>
            </a:r>
            <a:r>
              <a:rPr lang="es-ES_tradnl" sz="4000" smtClean="0">
                <a:solidFill>
                  <a:schemeClr val="tx2"/>
                </a:solidFill>
              </a:rPr>
              <a:t>: los colores oscuros son más cansados en períodos largos.  Blanco, gris claro, celeste son colores estándar.</a:t>
            </a:r>
          </a:p>
          <a:p>
            <a:pPr marL="866775" indent="-866775" algn="l">
              <a:buClr>
                <a:schemeClr val="accent1"/>
              </a:buClr>
              <a:buFont typeface="Wingdings" pitchFamily="2" charset="2"/>
              <a:buAutoNum type="alphaLcPeriod" startAt="7"/>
            </a:pPr>
            <a:endParaRPr lang="es-ES_tradnl" sz="4000" smtClean="0">
              <a:solidFill>
                <a:schemeClr val="tx2"/>
              </a:solidFill>
            </a:endParaRPr>
          </a:p>
          <a:p>
            <a:pPr marL="866775" indent="-866775" algn="l">
              <a:buClr>
                <a:schemeClr val="accent1"/>
              </a:buClr>
              <a:buFont typeface="Wingdings" pitchFamily="2" charset="2"/>
              <a:buAutoNum type="alphaLcPeriod" startAt="7"/>
            </a:pPr>
            <a:r>
              <a:rPr lang="es-ES_tradnl" sz="4000" u="sng" smtClean="0">
                <a:solidFill>
                  <a:schemeClr val="tx2"/>
                </a:solidFill>
              </a:rPr>
              <a:t>Los colores</a:t>
            </a:r>
            <a:r>
              <a:rPr lang="es-ES_tradnl" sz="4000" smtClean="0">
                <a:solidFill>
                  <a:schemeClr val="tx2"/>
                </a:solidFill>
              </a:rPr>
              <a:t>: utilice colores empresariales, haga “benchmarking” e identifique combinaciones agradables.  Este es un aspecto muy subjetivo, incide moda, gustos, intereses, etc.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741363" y="1563688"/>
            <a:ext cx="11053762" cy="7112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s-ES_tradnl" sz="4000" b="1" smtClean="0">
                <a:solidFill>
                  <a:srgbClr val="00B050"/>
                </a:solidFill>
                <a:latin typeface="Arial" pitchFamily="34" charset="0"/>
              </a:rPr>
              <a:t>Algunas recomendaciones finales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825" y="2573338"/>
            <a:ext cx="11809413" cy="5472112"/>
          </a:xfrm>
        </p:spPr>
        <p:txBody>
          <a:bodyPr lIns="128692" tIns="63217" rIns="128692" bIns="63217"/>
          <a:lstStyle/>
          <a:p>
            <a:pPr marL="866775" indent="-866775" algn="l">
              <a:buClr>
                <a:schemeClr val="accent1"/>
              </a:buClr>
              <a:buFont typeface="Wingdings" pitchFamily="2" charset="2"/>
              <a:buAutoNum type="alphaLcPeriod" startAt="9"/>
            </a:pPr>
            <a:r>
              <a:rPr lang="es-ES_tradnl" sz="3400" u="sng" smtClean="0">
                <a:solidFill>
                  <a:schemeClr val="tx2"/>
                </a:solidFill>
              </a:rPr>
              <a:t>Mensajes que despliega el sistema</a:t>
            </a:r>
            <a:r>
              <a:rPr lang="es-ES_tradnl" sz="3400" smtClean="0">
                <a:solidFill>
                  <a:schemeClr val="tx2"/>
                </a:solidFill>
              </a:rPr>
              <a:t>: deben ser consistentes en contenido y forma, sin faltas de ortografía ni redacción.  Para una misma intención, debe aparecer el mismo mensaje, debe hacerse un estándar.</a:t>
            </a:r>
          </a:p>
          <a:p>
            <a:pPr marL="866775" indent="-866775" algn="l">
              <a:buClr>
                <a:schemeClr val="accent1"/>
              </a:buClr>
              <a:buFont typeface="Wingdings" pitchFamily="2" charset="2"/>
              <a:buAutoNum type="alphaLcPeriod" startAt="9"/>
            </a:pPr>
            <a:r>
              <a:rPr lang="es-ES_tradnl" sz="3400" u="sng" smtClean="0">
                <a:solidFill>
                  <a:schemeClr val="tx2"/>
                </a:solidFill>
              </a:rPr>
              <a:t>Mensajes de error</a:t>
            </a:r>
            <a:r>
              <a:rPr lang="es-ES_tradnl" sz="3400" smtClean="0">
                <a:solidFill>
                  <a:schemeClr val="tx2"/>
                </a:solidFill>
              </a:rPr>
              <a:t>: el sistema debe poder capturar mensajes de error del sistema operativo, de la base de datos, etc., y explicar al usuario lo que ocurre y la acción que debe tomar, en el idioma en que la aplicación se esté ejecutando.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741363" y="1563688"/>
            <a:ext cx="11053762" cy="7112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s-ES_tradnl" sz="4000" b="1" smtClean="0">
                <a:solidFill>
                  <a:srgbClr val="00B050"/>
                </a:solidFill>
                <a:latin typeface="Arial" pitchFamily="34" charset="0"/>
              </a:rPr>
              <a:t>Algunas recomendaciones finales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9925" y="2860675"/>
            <a:ext cx="11520488" cy="5435600"/>
          </a:xfrm>
        </p:spPr>
        <p:txBody>
          <a:bodyPr lIns="128692" tIns="63217" rIns="128692" bIns="63217"/>
          <a:lstStyle/>
          <a:p>
            <a:pPr marL="866775" indent="-866775" algn="l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AutoNum type="alphaLcPeriod" startAt="11"/>
            </a:pPr>
            <a:r>
              <a:rPr lang="es-ES_tradnl" sz="3400" u="sng" smtClean="0">
                <a:solidFill>
                  <a:schemeClr val="tx2"/>
                </a:solidFill>
              </a:rPr>
              <a:t>Validación de datos</a:t>
            </a:r>
            <a:r>
              <a:rPr lang="es-ES_tradnl" sz="3400" smtClean="0">
                <a:solidFill>
                  <a:schemeClr val="tx2"/>
                </a:solidFill>
              </a:rPr>
              <a:t>: si no se validan los datos de entrada, el sistema  y la base de datos podrían quedar con datos erróneos o inconsistentes; es difícil limpiar una base de datos “corrupta”.</a:t>
            </a:r>
          </a:p>
          <a:p>
            <a:pPr marL="866775" indent="-866775" algn="l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AutoNum type="alphaLcPeriod" startAt="11"/>
            </a:pPr>
            <a:r>
              <a:rPr lang="es-ES_tradnl" sz="3400" u="sng" smtClean="0">
                <a:solidFill>
                  <a:schemeClr val="tx2"/>
                </a:solidFill>
              </a:rPr>
              <a:t>Confirmación de acciones riesgosas</a:t>
            </a:r>
            <a:r>
              <a:rPr lang="es-ES_tradnl" sz="3400" smtClean="0">
                <a:solidFill>
                  <a:schemeClr val="tx2"/>
                </a:solidFill>
              </a:rPr>
              <a:t>: toda acción riesgosa (como borrar) deber ser confirmada por el usuario.</a:t>
            </a:r>
          </a:p>
          <a:p>
            <a:pPr marL="866775" indent="-866775" algn="l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AutoNum type="alphaLcPeriod" startAt="11"/>
            </a:pPr>
            <a:r>
              <a:rPr lang="es-ES_tradnl" sz="3400" u="sng" smtClean="0">
                <a:solidFill>
                  <a:schemeClr val="tx2"/>
                </a:solidFill>
              </a:rPr>
              <a:t>Posibilidad de deshacer</a:t>
            </a:r>
            <a:r>
              <a:rPr lang="es-ES_tradnl" sz="3400" smtClean="0">
                <a:solidFill>
                  <a:schemeClr val="tx2"/>
                </a:solidFill>
              </a:rPr>
              <a:t>: la interfaz de usuario debe tomar en cuenta la posibilidad de deshacer las acciones que se puedan reversar.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741363" y="1563688"/>
            <a:ext cx="11053762" cy="7112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s-ES_tradnl" sz="4000" b="1" smtClean="0">
                <a:solidFill>
                  <a:srgbClr val="00B050"/>
                </a:solidFill>
                <a:latin typeface="Arial" pitchFamily="34" charset="0"/>
              </a:rPr>
              <a:t>Algunas recomendaciones finales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1725" y="2757488"/>
            <a:ext cx="11053763" cy="2841625"/>
          </a:xfrm>
        </p:spPr>
        <p:txBody>
          <a:bodyPr lIns="128692" tIns="63217" rIns="128692" bIns="63217"/>
          <a:lstStyle/>
          <a:p>
            <a:pPr marL="866775" indent="-866775" algn="l">
              <a:buClr>
                <a:schemeClr val="accent1"/>
              </a:buClr>
              <a:buFont typeface="Wingdings" pitchFamily="2" charset="2"/>
              <a:buAutoNum type="alphaLcPeriod" startAt="14"/>
            </a:pPr>
            <a:r>
              <a:rPr lang="es-ES_tradnl" sz="3400" u="sng" smtClean="0">
                <a:solidFill>
                  <a:schemeClr val="tx2"/>
                </a:solidFill>
              </a:rPr>
              <a:t>Uso de estándares</a:t>
            </a:r>
            <a:r>
              <a:rPr lang="es-ES_tradnl" sz="3400" smtClean="0">
                <a:solidFill>
                  <a:schemeClr val="tx2"/>
                </a:solidFill>
              </a:rPr>
              <a:t>: utilice estándares conocidos, ej: Windows.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741363" y="1563688"/>
            <a:ext cx="11053762" cy="7112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s-ES_tradnl" sz="4000" b="1" smtClean="0">
                <a:solidFill>
                  <a:srgbClr val="00B050"/>
                </a:solidFill>
                <a:latin typeface="Arial" pitchFamily="34" charset="0"/>
              </a:rPr>
              <a:t>Algunas recomendaciones finales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597744" y="2644552"/>
          <a:ext cx="1105408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179" name="Rectangle 5"/>
          <p:cNvSpPr>
            <a:spLocks noGrp="1" noChangeArrowheads="1"/>
          </p:cNvSpPr>
          <p:nvPr>
            <p:ph type="title"/>
          </p:nvPr>
        </p:nvSpPr>
        <p:spPr>
          <a:xfrm>
            <a:off x="1030288" y="1563688"/>
            <a:ext cx="11053762" cy="865187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es-ES_tradnl" sz="4000" u="sng" smtClean="0"/>
              <a:t>Sobre los Reportes</a:t>
            </a:r>
            <a:r>
              <a:rPr lang="es-ES_tradnl" sz="4000" smtClean="0"/>
              <a:t>: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 txBox="1">
            <a:spLocks noChangeArrowheads="1"/>
          </p:cNvSpPr>
          <p:nvPr/>
        </p:nvSpPr>
        <p:spPr bwMode="auto">
          <a:xfrm>
            <a:off x="1316038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r>
              <a:rPr lang="en-US" sz="3600" b="1">
                <a:solidFill>
                  <a:srgbClr val="336699"/>
                </a:solidFill>
                <a:latin typeface="Myriad Pro"/>
              </a:rPr>
              <a:t>Interface de usuario</a:t>
            </a:r>
          </a:p>
        </p:txBody>
      </p:sp>
      <p:sp>
        <p:nvSpPr>
          <p:cNvPr id="18435" name="Text Box 5"/>
          <p:cNvSpPr txBox="1">
            <a:spLocks/>
          </p:cNvSpPr>
          <p:nvPr/>
        </p:nvSpPr>
        <p:spPr bwMode="auto">
          <a:xfrm>
            <a:off x="1030288" y="7540625"/>
            <a:ext cx="9217025" cy="7794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 sz="1800"/>
          </a:p>
          <a:p>
            <a:pPr algn="r">
              <a:spcBef>
                <a:spcPct val="50000"/>
              </a:spcBef>
            </a:pPr>
            <a:endParaRPr lang="es-ES" sz="1800"/>
          </a:p>
        </p:txBody>
      </p:sp>
      <p:sp>
        <p:nvSpPr>
          <p:cNvPr id="18436" name="Rectangle 1"/>
          <p:cNvSpPr txBox="1">
            <a:spLocks noChangeArrowheads="1"/>
          </p:cNvSpPr>
          <p:nvPr/>
        </p:nvSpPr>
        <p:spPr bwMode="auto">
          <a:xfrm>
            <a:off x="1749425" y="2644775"/>
            <a:ext cx="9577388" cy="5256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r>
              <a:rPr lang="en-US" sz="3200">
                <a:solidFill>
                  <a:srgbClr val="FFC000"/>
                </a:solidFill>
                <a:latin typeface="Myriad Pro"/>
                <a:sym typeface="Myriad Pro"/>
              </a:rPr>
              <a:t>1. </a:t>
            </a:r>
            <a:r>
              <a:rPr lang="es-ES" sz="3200">
                <a:solidFill>
                  <a:srgbClr val="7F7F7F"/>
                </a:solidFill>
                <a:latin typeface="Myriad Pro"/>
              </a:rPr>
              <a:t>El conjunto </a:t>
            </a:r>
            <a:r>
              <a:rPr lang="es-ES" sz="3200">
                <a:solidFill>
                  <a:schemeClr val="bg2"/>
                </a:solidFill>
                <a:latin typeface="Myriad Pro"/>
              </a:rPr>
              <a:t>de comandos y métodos que permiten la intercomunicación del usuario con cualquier otro programa o elemento interno</a:t>
            </a:r>
            <a:endParaRPr lang="en-US" sz="3200">
              <a:solidFill>
                <a:schemeClr val="bg2"/>
              </a:solidFill>
              <a:latin typeface="Myriad Pro"/>
            </a:endParaRPr>
          </a:p>
          <a:p>
            <a:r>
              <a:rPr lang="en-US" sz="3200">
                <a:solidFill>
                  <a:srgbClr val="FFC000"/>
                </a:solidFill>
                <a:latin typeface="Myriad Pro"/>
                <a:sym typeface="Myriad Pro"/>
              </a:rPr>
              <a:t/>
            </a:r>
            <a:br>
              <a:rPr lang="en-US" sz="3200">
                <a:solidFill>
                  <a:srgbClr val="FFC000"/>
                </a:solidFill>
                <a:latin typeface="Myriad Pro"/>
                <a:sym typeface="Myriad Pro"/>
              </a:rPr>
            </a:br>
            <a:r>
              <a:rPr lang="en-US" sz="3200">
                <a:solidFill>
                  <a:srgbClr val="FFC000"/>
                </a:solidFill>
                <a:latin typeface="Myriad Pro"/>
                <a:sym typeface="Myriad Pro"/>
              </a:rPr>
              <a:t>2. </a:t>
            </a:r>
            <a:r>
              <a:rPr lang="en-US" sz="3200">
                <a:solidFill>
                  <a:srgbClr val="7F7F7F"/>
                </a:solidFill>
                <a:latin typeface="Myriad Pro"/>
              </a:rPr>
              <a:t>Comprende:   hardware, componentes de pantalla y documentación</a:t>
            </a:r>
          </a:p>
          <a:p>
            <a:endParaRPr lang="en-US" sz="3200">
              <a:solidFill>
                <a:srgbClr val="7F7F7F"/>
              </a:solidFill>
              <a:latin typeface="Myriad Pro"/>
            </a:endParaRPr>
          </a:p>
          <a:p>
            <a:r>
              <a:rPr lang="en-US" sz="3200" i="1">
                <a:solidFill>
                  <a:srgbClr val="7F7F7F"/>
                </a:solidFill>
                <a:latin typeface="Myriad Pro"/>
              </a:rPr>
              <a:t>Objetivo:  hacer el sistema </a:t>
            </a:r>
            <a:r>
              <a:rPr lang="en-US" sz="3200" b="1" i="1">
                <a:solidFill>
                  <a:srgbClr val="7F7F7F"/>
                </a:solidFill>
                <a:latin typeface="Myriad Pro"/>
              </a:rPr>
              <a:t>utilizable, o sea fácil de usar.</a:t>
            </a:r>
            <a:endParaRPr lang="en-US" sz="3200">
              <a:solidFill>
                <a:srgbClr val="7F7F7F"/>
              </a:solidFill>
              <a:latin typeface="Myriad Pro"/>
              <a:sym typeface="Myriad Pro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1636713"/>
            <a:ext cx="10464800" cy="1130300"/>
          </a:xfrm>
        </p:spPr>
        <p:txBody>
          <a:bodyPr/>
          <a:lstStyle/>
          <a:p>
            <a:pPr algn="l">
              <a:buFontTx/>
              <a:buNone/>
            </a:pPr>
            <a:r>
              <a:rPr lang="en-US" b="1" smtClean="0">
                <a:solidFill>
                  <a:srgbClr val="336699"/>
                </a:solidFill>
              </a:rPr>
              <a:t>Interface de usuario</a:t>
            </a:r>
            <a:endParaRPr lang="es-ES" b="1" smtClean="0">
              <a:solidFill>
                <a:srgbClr val="336699"/>
              </a:solidFill>
            </a:endParaRPr>
          </a:p>
        </p:txBody>
      </p:sp>
      <p:pic>
        <p:nvPicPr>
          <p:cNvPr id="19459" name="Picture 4" descr="Usabilid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563" y="1233488"/>
            <a:ext cx="2833687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6" descr="Usabilid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552950"/>
            <a:ext cx="3222625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AutoShape 7"/>
          <p:cNvSpPr>
            <a:spLocks/>
          </p:cNvSpPr>
          <p:nvPr/>
        </p:nvSpPr>
        <p:spPr bwMode="auto">
          <a:xfrm>
            <a:off x="4414838" y="3363913"/>
            <a:ext cx="1944687" cy="2736850"/>
          </a:xfrm>
          <a:prstGeom prst="curvedRightArrow">
            <a:avLst>
              <a:gd name="adj1" fmla="val 28147"/>
              <a:gd name="adj2" fmla="val 56294"/>
              <a:gd name="adj3" fmla="val 33333"/>
            </a:avLst>
          </a:prstGeom>
          <a:solidFill>
            <a:srgbClr val="FFC000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>
              <a:solidFill>
                <a:srgbClr val="FCD904"/>
              </a:solidFill>
            </a:endParaRPr>
          </a:p>
        </p:txBody>
      </p:sp>
      <p:sp>
        <p:nvSpPr>
          <p:cNvPr id="19462" name="Text Box 8"/>
          <p:cNvSpPr txBox="1">
            <a:spLocks/>
          </p:cNvSpPr>
          <p:nvPr/>
        </p:nvSpPr>
        <p:spPr bwMode="auto">
          <a:xfrm>
            <a:off x="644525" y="3292475"/>
            <a:ext cx="3600450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600" b="1">
                <a:solidFill>
                  <a:schemeClr val="bg2"/>
                </a:solidFill>
              </a:rPr>
              <a:t>De los comandos al entorno gráfico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69925" y="3292475"/>
            <a:ext cx="11161713" cy="2520950"/>
          </a:xfrm>
        </p:spPr>
        <p:txBody>
          <a:bodyPr lIns="128692" tIns="63217" rIns="128692" bIns="63217"/>
          <a:lstStyle/>
          <a:p>
            <a:pPr algn="l">
              <a:lnSpc>
                <a:spcPct val="90000"/>
              </a:lnSpc>
              <a:defRPr/>
            </a:pPr>
            <a:r>
              <a:rPr lang="es-ES_tradnl" sz="2800" dirty="0" smtClean="0">
                <a:solidFill>
                  <a:schemeClr val="accent2"/>
                </a:solidFill>
                <a:sym typeface="Gill Sans" charset="0"/>
              </a:rPr>
              <a:t>Adaptar</a:t>
            </a:r>
            <a:r>
              <a:rPr lang="es-ES_tradnl" sz="2800" dirty="0" smtClean="0">
                <a:solidFill>
                  <a:schemeClr val="bg2"/>
                </a:solidFill>
                <a:sym typeface="Gill Sans" charset="0"/>
              </a:rPr>
              <a:t> el sistema para que los </a:t>
            </a:r>
            <a:r>
              <a:rPr lang="es-ES_tradnl" sz="2800" dirty="0" smtClean="0">
                <a:solidFill>
                  <a:schemeClr val="accent2"/>
                </a:solidFill>
                <a:sym typeface="Gill Sans" charset="0"/>
              </a:rPr>
              <a:t>humanos</a:t>
            </a:r>
            <a:r>
              <a:rPr lang="es-ES_tradnl" sz="2800" dirty="0" smtClean="0">
                <a:solidFill>
                  <a:schemeClr val="bg2"/>
                </a:solidFill>
                <a:sym typeface="Gill Sans" charset="0"/>
              </a:rPr>
              <a:t> lo podamos usar.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endParaRPr lang="es-ES_tradnl" sz="2800" dirty="0" smtClean="0">
              <a:solidFill>
                <a:schemeClr val="bg2"/>
              </a:solidFill>
              <a:sym typeface="Gill Sans" charset="0"/>
            </a:endParaRPr>
          </a:p>
          <a:p>
            <a:pPr algn="l">
              <a:lnSpc>
                <a:spcPct val="90000"/>
              </a:lnSpc>
              <a:defRPr/>
            </a:pPr>
            <a:r>
              <a:rPr lang="es-ES_tradnl" sz="2800" dirty="0" smtClean="0">
                <a:solidFill>
                  <a:schemeClr val="bg2"/>
                </a:solidFill>
                <a:sym typeface="Gill Sans" charset="0"/>
              </a:rPr>
              <a:t>Se refiere a la </a:t>
            </a:r>
            <a:r>
              <a:rPr lang="es-ES_tradnl" sz="2800" b="1" u="sng" dirty="0" smtClean="0">
                <a:solidFill>
                  <a:srgbClr val="FF0000"/>
                </a:solidFill>
                <a:sym typeface="Gill Sans" charset="0"/>
              </a:rPr>
              <a:t>efectividad</a:t>
            </a:r>
            <a:r>
              <a:rPr lang="es-ES_tradnl" sz="2800" dirty="0" smtClean="0">
                <a:solidFill>
                  <a:schemeClr val="bg2"/>
                </a:solidFill>
                <a:sym typeface="Gill Sans" charset="0"/>
              </a:rPr>
              <a:t> y la </a:t>
            </a:r>
            <a:r>
              <a:rPr lang="es-ES_tradnl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Gill Sans" charset="0"/>
              </a:rPr>
              <a:t>eficiencia</a:t>
            </a:r>
            <a:r>
              <a:rPr lang="es-ES_tradnl" sz="2800" dirty="0" smtClean="0">
                <a:solidFill>
                  <a:schemeClr val="bg2"/>
                </a:solidFill>
                <a:sym typeface="Gill Sans" charset="0"/>
              </a:rPr>
              <a:t> de la interfaz de usuario y de la reacción del usuario ante esa interfaz.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  <a:defRPr/>
            </a:pPr>
            <a:endParaRPr lang="es-ES_tradnl" sz="2000" dirty="0" smtClean="0">
              <a:solidFill>
                <a:schemeClr val="bg2"/>
              </a:solidFill>
              <a:sym typeface="Gill Sans" charset="0"/>
            </a:endParaRPr>
          </a:p>
        </p:txBody>
      </p:sp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>
          <a:xfrm>
            <a:off x="1101725" y="1492250"/>
            <a:ext cx="6985000" cy="792163"/>
          </a:xfrm>
        </p:spPr>
        <p:txBody>
          <a:bodyPr/>
          <a:lstStyle/>
          <a:p>
            <a:pPr algn="l"/>
            <a:r>
              <a:rPr lang="es-ES_tradnl" sz="4000" smtClean="0">
                <a:latin typeface="Arial" pitchFamily="34" charset="0"/>
              </a:rPr>
              <a:t>Utilizabilidad (</a:t>
            </a:r>
            <a:r>
              <a:rPr lang="es-CR" sz="4000" smtClean="0">
                <a:latin typeface="Arial" pitchFamily="34" charset="0"/>
              </a:rPr>
              <a:t>“usability”)</a:t>
            </a:r>
            <a:endParaRPr lang="es-ES_tradnl" sz="4000" smtClean="0">
              <a:latin typeface="Arial" pitchFamily="34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216025" y="1662113"/>
            <a:ext cx="108585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¿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Cómo</a:t>
            </a: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 se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logra</a:t>
            </a: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adaptar</a:t>
            </a: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 el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sistema</a:t>
            </a: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 para que los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humanos</a:t>
            </a: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 lo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podamos</a:t>
            </a: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usar</a:t>
            </a:r>
            <a:r>
              <a:rPr lang="en-US" sz="3600" b="1" kern="0" dirty="0" smtClean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?,</a:t>
            </a:r>
            <a:r>
              <a:rPr lang="en-US" sz="3600" b="1" kern="0" dirty="0" err="1" smtClean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Toma</a:t>
            </a:r>
            <a:r>
              <a:rPr lang="en-US" sz="3600" b="1" kern="0" dirty="0" smtClean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 </a:t>
            </a:r>
            <a:r>
              <a:rPr lang="en-US" sz="3600" b="1" kern="0" dirty="0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en </a:t>
            </a: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cuenta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8435" name="Rectangle 1"/>
          <p:cNvSpPr txBox="1">
            <a:spLocks noChangeArrowheads="1"/>
          </p:cNvSpPr>
          <p:nvPr/>
        </p:nvSpPr>
        <p:spPr bwMode="auto">
          <a:xfrm>
            <a:off x="1677988" y="3581400"/>
            <a:ext cx="9686925" cy="4967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pPr>
              <a:lnSpc>
                <a:spcPct val="200000"/>
              </a:lnSpc>
              <a:defRPr/>
            </a:pP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  <a:t>1.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Aprendizaje</a:t>
            </a: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  <a:t/>
            </a:r>
            <a:b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</a:b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  <a:t>2.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Eficiencia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 en el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uso</a:t>
            </a: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  <a:t/>
            </a:r>
            <a:b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</a:b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  <a:t>3.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Facilidad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para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recordar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 (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memoria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)</a:t>
            </a: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  <a:t/>
            </a:r>
            <a:b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</a:b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  <a:t>4.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Prevención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errores</a:t>
            </a: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  <a:t/>
            </a:r>
            <a:b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</a:b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  <a:t>5.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pitchFamily="34" charset="0"/>
                <a:sym typeface="Myriad Pro" pitchFamily="34" charset="0"/>
              </a:rPr>
              <a:t>Satisfacción</a:t>
            </a:r>
            <a:r>
              <a:rPr lang="en-US" sz="3200" dirty="0">
                <a:solidFill>
                  <a:srgbClr val="FFC000"/>
                </a:solidFill>
                <a:latin typeface="Myriad Pro" pitchFamily="34" charset="0"/>
                <a:sym typeface="Myriad Pro" pitchFamily="34" charset="0"/>
              </a:rPr>
              <a:t> </a:t>
            </a:r>
            <a:r>
              <a:rPr lang="en-US" sz="3200" dirty="0">
                <a:solidFill>
                  <a:srgbClr val="7F7F7F"/>
                </a:solidFill>
                <a:latin typeface="Myriad Pro" pitchFamily="34" charset="0"/>
                <a:sym typeface="Myriad Pro" pitchFamily="34" charset="0"/>
              </a:rPr>
              <a:t>del </a:t>
            </a:r>
            <a:r>
              <a:rPr lang="en-US" sz="3200" dirty="0" err="1">
                <a:solidFill>
                  <a:srgbClr val="7F7F7F"/>
                </a:solidFill>
                <a:latin typeface="Myriad Pro" pitchFamily="34" charset="0"/>
                <a:sym typeface="Myriad Pro" pitchFamily="34" charset="0"/>
              </a:rPr>
              <a:t>usuario</a:t>
            </a:r>
            <a:endParaRPr lang="en-US" sz="3200" dirty="0">
              <a:solidFill>
                <a:srgbClr val="7F7F7F"/>
              </a:solidFill>
              <a:latin typeface="Myriad Pro" pitchFamily="34" charset="0"/>
              <a:sym typeface="Myriad Pro" pitchFamily="34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173163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Aprendizaje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22531" name="Rectangle 1"/>
          <p:cNvSpPr txBox="1">
            <a:spLocks noChangeArrowheads="1"/>
          </p:cNvSpPr>
          <p:nvPr/>
        </p:nvSpPr>
        <p:spPr bwMode="auto">
          <a:xfrm>
            <a:off x="1816100" y="3004592"/>
            <a:ext cx="9686925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50800" bIns="50800"/>
          <a:lstStyle/>
          <a:p>
            <a:endParaRPr lang="en-US" sz="3200" dirty="0" smtClean="0">
              <a:solidFill>
                <a:srgbClr val="7F7F7F"/>
              </a:solidFill>
              <a:latin typeface="Myriad Pro"/>
              <a:sym typeface="Myriad Pro"/>
            </a:endParaRPr>
          </a:p>
          <a:p>
            <a:r>
              <a:rPr lang="en-US" sz="3200" dirty="0" smtClean="0">
                <a:solidFill>
                  <a:srgbClr val="7F7F7F"/>
                </a:solidFill>
                <a:latin typeface="Myriad Pro"/>
                <a:sym typeface="Myriad Pro"/>
              </a:rPr>
              <a:t>¿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Qué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 tan 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compleja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 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es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 la 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curva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 de 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aprendizaje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? </a:t>
            </a:r>
            <a:endParaRPr lang="en-US" sz="3200" dirty="0" smtClean="0">
              <a:solidFill>
                <a:srgbClr val="7F7F7F"/>
              </a:solidFill>
              <a:latin typeface="Myriad Pro"/>
              <a:sym typeface="Myriad Pro"/>
            </a:endParaRPr>
          </a:p>
          <a:p>
            <a:endParaRPr lang="en-US" sz="3200" dirty="0">
              <a:solidFill>
                <a:srgbClr val="7F7F7F"/>
              </a:solidFill>
              <a:latin typeface="Myriad Pro"/>
              <a:sym typeface="Myriad Pro"/>
            </a:endParaRPr>
          </a:p>
          <a:p>
            <a:r>
              <a:rPr lang="en-US" sz="3200" dirty="0" smtClean="0">
                <a:solidFill>
                  <a:srgbClr val="7F7F7F"/>
                </a:solidFill>
                <a:latin typeface="Myriad Pro"/>
                <a:sym typeface="Myriad Pro"/>
              </a:rPr>
              <a:t>¿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Cuánto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 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tiempo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 le 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toma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 al 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usuario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 el 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entrenamiento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 para 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ser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 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productivo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 con el </a:t>
            </a:r>
            <a:r>
              <a:rPr lang="en-US" sz="3200" dirty="0" err="1">
                <a:solidFill>
                  <a:srgbClr val="7F7F7F"/>
                </a:solidFill>
                <a:latin typeface="Myriad Pro"/>
                <a:sym typeface="Myriad Pro"/>
              </a:rPr>
              <a:t>sistema</a:t>
            </a:r>
            <a:r>
              <a:rPr lang="en-US" sz="3200" dirty="0">
                <a:solidFill>
                  <a:srgbClr val="7F7F7F"/>
                </a:solidFill>
                <a:latin typeface="Myriad Pro"/>
                <a:sym typeface="Myriad Pro"/>
              </a:rPr>
              <a:t>?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173163" y="2019300"/>
            <a:ext cx="8501062" cy="595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>
              <a:defRPr/>
            </a:pPr>
            <a:r>
              <a:rPr lang="en-US" sz="3600" b="1" kern="0" dirty="0" err="1">
                <a:solidFill>
                  <a:srgbClr val="336699"/>
                </a:solidFill>
                <a:latin typeface="Myriad Pro" pitchFamily="34" charset="0"/>
                <a:ea typeface="+mj-ea"/>
                <a:cs typeface="+mj-cs"/>
                <a:sym typeface="Gill Sans" charset="0"/>
              </a:rPr>
              <a:t>Eficiencia</a:t>
            </a:r>
            <a:endParaRPr lang="en-US" sz="3600" b="1" kern="0" dirty="0">
              <a:solidFill>
                <a:srgbClr val="336699"/>
              </a:solidFill>
              <a:latin typeface="Myriad Pro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816100" y="4376738"/>
            <a:ext cx="9686925" cy="335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0" tIns="50800" rIns="50800" bIns="50800"/>
          <a:lstStyle/>
          <a:p>
            <a:pPr algn="just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¿Es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posible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lograr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un alto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grado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productividad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una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vez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que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se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logra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usar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 el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sistema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  <a:sym typeface="Myriad Pro" charset="0"/>
              </a:rPr>
              <a:t>?</a:t>
            </a:r>
            <a:endParaRPr lang="en-US" sz="3200" kern="0" dirty="0">
              <a:solidFill>
                <a:schemeClr val="bg1">
                  <a:lumMod val="50000"/>
                </a:schemeClr>
              </a:solidFill>
              <a:latin typeface="Myriad Pro" pitchFamily="34" charset="0"/>
              <a:ea typeface="ヒラギノ角ゴ ProN W6" charset="0"/>
              <a:cs typeface="ヒラギノ角ゴ ProN W6" charset="0"/>
              <a:sym typeface="Myriad Pro Bold It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Pages>0</Pages>
  <Words>1560</Words>
  <Characters>0</Characters>
  <Application>Microsoft Office PowerPoint</Application>
  <PresentationFormat>Custom</PresentationFormat>
  <Lines>0</Lines>
  <Paragraphs>153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35</vt:i4>
      </vt:variant>
    </vt:vector>
  </HeadingPairs>
  <TitlesOfParts>
    <vt:vector size="59" baseType="lpstr">
      <vt:lpstr>Arial</vt:lpstr>
      <vt:lpstr>Gill Sans</vt:lpstr>
      <vt:lpstr>Myriad Pro</vt:lpstr>
      <vt:lpstr>Myriad Pro Bold</vt:lpstr>
      <vt:lpstr>Myriad Pro Bold It</vt:lpstr>
      <vt:lpstr>Trebuchet MS</vt:lpstr>
      <vt:lpstr>Trebuchet MS Bold</vt:lpstr>
      <vt:lpstr>Wingdings</vt:lpstr>
      <vt:lpstr>ヒラギノ角ゴ ProN W3</vt:lpstr>
      <vt:lpstr>ヒラギノ角ゴ ProN W6</vt:lpstr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Utilizabilidad (“usability”)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• Control Los usuarios deben de sentir que tienen el control de la aplicación, y no al revés   • Habilidades Los usuarios deben de sentir que el sistema apoya, complementa y realza sus habilidades   y experiencia - el sistema tiene respeto por el usuario   • Privacidad El sistema ayuda a los usuarios a proteger su información o la de sus clientes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Colores</vt:lpstr>
      <vt:lpstr>Colores</vt:lpstr>
      <vt:lpstr>PowerPoint Presentation</vt:lpstr>
      <vt:lpstr>PowerPoint Presentation</vt:lpstr>
      <vt:lpstr>PowerPoint Presentation</vt:lpstr>
      <vt:lpstr>Algunas recomendaciones finales</vt:lpstr>
      <vt:lpstr>Algunas recomendaciones finales</vt:lpstr>
      <vt:lpstr>Algunas recomendaciones finales</vt:lpstr>
      <vt:lpstr>Algunas recomendaciones finales</vt:lpstr>
      <vt:lpstr>Algunas recomendaciones finales</vt:lpstr>
      <vt:lpstr>Algunas recomendaciones finales</vt:lpstr>
      <vt:lpstr>Sobre los Reportes: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 vrs Interfaz usuario</dc:title>
  <dc:creator>Computador12</dc:creator>
  <cp:lastModifiedBy>Luis A. Montoya Poitevien</cp:lastModifiedBy>
  <cp:revision>99</cp:revision>
  <dcterms:modified xsi:type="dcterms:W3CDTF">2017-02-12T22:24:46Z</dcterms:modified>
</cp:coreProperties>
</file>