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89"/>
  </p:notesMasterIdLst>
  <p:handoutMasterIdLst>
    <p:handoutMasterId r:id="rId90"/>
  </p:handoutMasterIdLst>
  <p:sldIdLst>
    <p:sldId id="317" r:id="rId2"/>
    <p:sldId id="397" r:id="rId3"/>
    <p:sldId id="398" r:id="rId4"/>
    <p:sldId id="399" r:id="rId5"/>
    <p:sldId id="400" r:id="rId6"/>
    <p:sldId id="401" r:id="rId7"/>
    <p:sldId id="402" r:id="rId8"/>
    <p:sldId id="403" r:id="rId9"/>
    <p:sldId id="404" r:id="rId10"/>
    <p:sldId id="405" r:id="rId11"/>
    <p:sldId id="406" r:id="rId12"/>
    <p:sldId id="407" r:id="rId13"/>
    <p:sldId id="408" r:id="rId14"/>
    <p:sldId id="332" r:id="rId15"/>
    <p:sldId id="334" r:id="rId16"/>
    <p:sldId id="337" r:id="rId17"/>
    <p:sldId id="338" r:id="rId18"/>
    <p:sldId id="333" r:id="rId19"/>
    <p:sldId id="339" r:id="rId20"/>
    <p:sldId id="340" r:id="rId21"/>
    <p:sldId id="409"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8" r:id="rId39"/>
    <p:sldId id="359" r:id="rId40"/>
    <p:sldId id="361" r:id="rId41"/>
    <p:sldId id="362" r:id="rId42"/>
    <p:sldId id="363" r:id="rId43"/>
    <p:sldId id="410" r:id="rId44"/>
    <p:sldId id="364" r:id="rId45"/>
    <p:sldId id="411" r:id="rId46"/>
    <p:sldId id="365" r:id="rId47"/>
    <p:sldId id="427" r:id="rId48"/>
    <p:sldId id="366" r:id="rId49"/>
    <p:sldId id="367" r:id="rId50"/>
    <p:sldId id="368" r:id="rId51"/>
    <p:sldId id="412" r:id="rId52"/>
    <p:sldId id="413" r:id="rId53"/>
    <p:sldId id="414" r:id="rId54"/>
    <p:sldId id="415" r:id="rId55"/>
    <p:sldId id="416" r:id="rId56"/>
    <p:sldId id="417" r:id="rId57"/>
    <p:sldId id="418" r:id="rId58"/>
    <p:sldId id="419" r:id="rId59"/>
    <p:sldId id="420" r:id="rId60"/>
    <p:sldId id="426" r:id="rId61"/>
    <p:sldId id="369" r:id="rId62"/>
    <p:sldId id="389" r:id="rId63"/>
    <p:sldId id="422" r:id="rId64"/>
    <p:sldId id="421" r:id="rId65"/>
    <p:sldId id="423" r:id="rId66"/>
    <p:sldId id="424" r:id="rId67"/>
    <p:sldId id="370" r:id="rId68"/>
    <p:sldId id="371" r:id="rId69"/>
    <p:sldId id="372" r:id="rId70"/>
    <p:sldId id="373" r:id="rId71"/>
    <p:sldId id="374" r:id="rId72"/>
    <p:sldId id="375" r:id="rId73"/>
    <p:sldId id="376" r:id="rId74"/>
    <p:sldId id="425" r:id="rId75"/>
    <p:sldId id="377" r:id="rId76"/>
    <p:sldId id="378" r:id="rId77"/>
    <p:sldId id="379" r:id="rId78"/>
    <p:sldId id="380" r:id="rId79"/>
    <p:sldId id="381" r:id="rId80"/>
    <p:sldId id="382" r:id="rId81"/>
    <p:sldId id="385" r:id="rId82"/>
    <p:sldId id="383" r:id="rId83"/>
    <p:sldId id="384" r:id="rId84"/>
    <p:sldId id="386" r:id="rId85"/>
    <p:sldId id="387" r:id="rId86"/>
    <p:sldId id="388" r:id="rId87"/>
    <p:sldId id="320" r:id="rId88"/>
  </p:sldIdLst>
  <p:sldSz cx="9144000" cy="6858000" type="screen4x3"/>
  <p:notesSz cx="6858000" cy="9040813"/>
  <p:defaultTextStyle>
    <a:defPPr>
      <a:defRPr lang="es-ES"/>
    </a:defPPr>
    <a:lvl1pPr algn="l" rtl="0" fontAlgn="base">
      <a:spcBef>
        <a:spcPct val="0"/>
      </a:spcBef>
      <a:spcAft>
        <a:spcPct val="0"/>
      </a:spcAft>
      <a:defRPr sz="2200" kern="1200">
        <a:solidFill>
          <a:schemeClr val="tx1"/>
        </a:solidFill>
        <a:latin typeface="Times New Roman" pitchFamily="18" charset="0"/>
        <a:ea typeface="+mn-ea"/>
        <a:cs typeface="+mn-cs"/>
      </a:defRPr>
    </a:lvl1pPr>
    <a:lvl2pPr marL="457200" algn="l" rtl="0" fontAlgn="base">
      <a:spcBef>
        <a:spcPct val="0"/>
      </a:spcBef>
      <a:spcAft>
        <a:spcPct val="0"/>
      </a:spcAft>
      <a:defRPr sz="2200" kern="1200">
        <a:solidFill>
          <a:schemeClr val="tx1"/>
        </a:solidFill>
        <a:latin typeface="Times New Roman" pitchFamily="18" charset="0"/>
        <a:ea typeface="+mn-ea"/>
        <a:cs typeface="+mn-cs"/>
      </a:defRPr>
    </a:lvl2pPr>
    <a:lvl3pPr marL="914400" algn="l" rtl="0" fontAlgn="base">
      <a:spcBef>
        <a:spcPct val="0"/>
      </a:spcBef>
      <a:spcAft>
        <a:spcPct val="0"/>
      </a:spcAft>
      <a:defRPr sz="2200" kern="1200">
        <a:solidFill>
          <a:schemeClr val="tx1"/>
        </a:solidFill>
        <a:latin typeface="Times New Roman" pitchFamily="18" charset="0"/>
        <a:ea typeface="+mn-ea"/>
        <a:cs typeface="+mn-cs"/>
      </a:defRPr>
    </a:lvl3pPr>
    <a:lvl4pPr marL="1371600" algn="l" rtl="0" fontAlgn="base">
      <a:spcBef>
        <a:spcPct val="0"/>
      </a:spcBef>
      <a:spcAft>
        <a:spcPct val="0"/>
      </a:spcAft>
      <a:defRPr sz="2200" kern="1200">
        <a:solidFill>
          <a:schemeClr val="tx1"/>
        </a:solidFill>
        <a:latin typeface="Times New Roman" pitchFamily="18" charset="0"/>
        <a:ea typeface="+mn-ea"/>
        <a:cs typeface="+mn-cs"/>
      </a:defRPr>
    </a:lvl4pPr>
    <a:lvl5pPr marL="1828800" algn="l" rtl="0" fontAlgn="base">
      <a:spcBef>
        <a:spcPct val="0"/>
      </a:spcBef>
      <a:spcAft>
        <a:spcPct val="0"/>
      </a:spcAft>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DA5"/>
    <a:srgbClr val="F03420"/>
    <a:srgbClr val="F46C5E"/>
    <a:srgbClr val="CC3300"/>
    <a:srgbClr val="FF0000"/>
    <a:srgbClr val="66FFFF"/>
    <a:srgbClr val="003300"/>
    <a:srgbClr val="33CC33"/>
    <a:srgbClr val="E50B5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1921" autoAdjust="0"/>
  </p:normalViewPr>
  <p:slideViewPr>
    <p:cSldViewPr>
      <p:cViewPr varScale="1">
        <p:scale>
          <a:sx n="68" d="100"/>
          <a:sy n="68" d="100"/>
        </p:scale>
        <p:origin x="-120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71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2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Verdana" pitchFamily="34" charset="0"/>
              </a:defRPr>
            </a:lvl1pPr>
          </a:lstStyle>
          <a:p>
            <a:r>
              <a:rPr lang="es-ES"/>
              <a:t>Universidad Latina de C.R.</a:t>
            </a:r>
          </a:p>
        </p:txBody>
      </p:sp>
      <p:sp>
        <p:nvSpPr>
          <p:cNvPr id="8195" name="Rectangle 3"/>
          <p:cNvSpPr>
            <a:spLocks noGrp="1" noChangeArrowheads="1"/>
          </p:cNvSpPr>
          <p:nvPr>
            <p:ph type="dt" sz="quarter" idx="1"/>
          </p:nvPr>
        </p:nvSpPr>
        <p:spPr bwMode="auto">
          <a:xfrm>
            <a:off x="3886200" y="0"/>
            <a:ext cx="2971800" cy="452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Verdana" pitchFamily="34" charset="0"/>
              </a:defRPr>
            </a:lvl1pPr>
          </a:lstStyle>
          <a:p>
            <a:r>
              <a:rPr lang="es-ES"/>
              <a:t>Universidad Latina de C.R</a:t>
            </a:r>
          </a:p>
        </p:txBody>
      </p:sp>
      <p:sp>
        <p:nvSpPr>
          <p:cNvPr id="8196" name="Rectangle 4"/>
          <p:cNvSpPr>
            <a:spLocks noGrp="1" noChangeArrowheads="1"/>
          </p:cNvSpPr>
          <p:nvPr>
            <p:ph type="ftr" sz="quarter" idx="2"/>
          </p:nvPr>
        </p:nvSpPr>
        <p:spPr bwMode="auto">
          <a:xfrm>
            <a:off x="0" y="8588375"/>
            <a:ext cx="2971800"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Verdana" pitchFamily="34" charset="0"/>
              </a:defRPr>
            </a:lvl1pPr>
          </a:lstStyle>
          <a:p>
            <a:r>
              <a:rPr lang="es-ES"/>
              <a:t>Diseño e implementación de bases de datos con Oracle</a:t>
            </a:r>
          </a:p>
        </p:txBody>
      </p:sp>
      <p:sp>
        <p:nvSpPr>
          <p:cNvPr id="8197" name="Rectangle 5"/>
          <p:cNvSpPr>
            <a:spLocks noGrp="1" noChangeArrowheads="1"/>
          </p:cNvSpPr>
          <p:nvPr>
            <p:ph type="sldNum" sz="quarter" idx="3"/>
          </p:nvPr>
        </p:nvSpPr>
        <p:spPr bwMode="auto">
          <a:xfrm>
            <a:off x="3886200" y="8588375"/>
            <a:ext cx="2971800"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Verdana" pitchFamily="34" charset="0"/>
              </a:defRPr>
            </a:lvl1pPr>
          </a:lstStyle>
          <a:p>
            <a:fld id="{BF72D69E-D6F6-4CBA-9FB4-0D9023F9561F}" type="slidenum">
              <a:rPr lang="es-ES"/>
              <a:pPr/>
              <a:t>‹#›</a:t>
            </a:fld>
            <a:endParaRPr lang="es-ES"/>
          </a:p>
        </p:txBody>
      </p:sp>
    </p:spTree>
    <p:extLst>
      <p:ext uri="{BB962C8B-B14F-4D97-AF65-F5344CB8AC3E}">
        <p14:creationId xmlns:p14="http://schemas.microsoft.com/office/powerpoint/2010/main" val="3421065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2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Verdana" pitchFamily="34" charset="0"/>
              </a:defRPr>
            </a:lvl1pPr>
          </a:lstStyle>
          <a:p>
            <a:r>
              <a:rPr lang="es-ES"/>
              <a:t>Universidad Latina de C.R.</a:t>
            </a:r>
          </a:p>
        </p:txBody>
      </p:sp>
      <p:sp>
        <p:nvSpPr>
          <p:cNvPr id="6147" name="Rectangle 3"/>
          <p:cNvSpPr>
            <a:spLocks noGrp="1" noChangeArrowheads="1"/>
          </p:cNvSpPr>
          <p:nvPr>
            <p:ph type="dt" idx="1"/>
          </p:nvPr>
        </p:nvSpPr>
        <p:spPr bwMode="auto">
          <a:xfrm>
            <a:off x="3886200" y="0"/>
            <a:ext cx="2971800" cy="452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Verdana" pitchFamily="34" charset="0"/>
              </a:defRPr>
            </a:lvl1pPr>
          </a:lstStyle>
          <a:p>
            <a:r>
              <a:rPr lang="es-ES"/>
              <a:t>Universidad Latina de C.R</a:t>
            </a:r>
          </a:p>
        </p:txBody>
      </p:sp>
      <p:sp>
        <p:nvSpPr>
          <p:cNvPr id="6148" name="Rectangle 4"/>
          <p:cNvSpPr>
            <a:spLocks noGrp="1" noRot="1" noChangeAspect="1" noChangeArrowheads="1" noTextEdit="1"/>
          </p:cNvSpPr>
          <p:nvPr>
            <p:ph type="sldImg" idx="2"/>
          </p:nvPr>
        </p:nvSpPr>
        <p:spPr bwMode="auto">
          <a:xfrm>
            <a:off x="1168400" y="677863"/>
            <a:ext cx="4521200" cy="339090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14400" y="4294188"/>
            <a:ext cx="5029200" cy="40687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6150" name="Rectangle 6"/>
          <p:cNvSpPr>
            <a:spLocks noGrp="1" noChangeArrowheads="1"/>
          </p:cNvSpPr>
          <p:nvPr>
            <p:ph type="ftr" sz="quarter" idx="4"/>
          </p:nvPr>
        </p:nvSpPr>
        <p:spPr bwMode="auto">
          <a:xfrm>
            <a:off x="0" y="8588375"/>
            <a:ext cx="2971800"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Verdana" pitchFamily="34" charset="0"/>
              </a:defRPr>
            </a:lvl1pPr>
          </a:lstStyle>
          <a:p>
            <a:r>
              <a:rPr lang="es-ES"/>
              <a:t>Diseño e implementación de bases de datos con Oracle</a:t>
            </a:r>
          </a:p>
        </p:txBody>
      </p:sp>
      <p:sp>
        <p:nvSpPr>
          <p:cNvPr id="6151" name="Rectangle 7"/>
          <p:cNvSpPr>
            <a:spLocks noGrp="1" noChangeArrowheads="1"/>
          </p:cNvSpPr>
          <p:nvPr>
            <p:ph type="sldNum" sz="quarter" idx="5"/>
          </p:nvPr>
        </p:nvSpPr>
        <p:spPr bwMode="auto">
          <a:xfrm>
            <a:off x="3886200" y="8588375"/>
            <a:ext cx="2971800"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Verdana" pitchFamily="34" charset="0"/>
              </a:defRPr>
            </a:lvl1pPr>
          </a:lstStyle>
          <a:p>
            <a:fld id="{DD7ACDE0-78B3-4511-A8C2-E384098FBA66}" type="slidenum">
              <a:rPr lang="es-ES"/>
              <a:pPr/>
              <a:t>‹#›</a:t>
            </a:fld>
            <a:endParaRPr lang="es-ES"/>
          </a:p>
        </p:txBody>
      </p:sp>
    </p:spTree>
    <p:extLst>
      <p:ext uri="{BB962C8B-B14F-4D97-AF65-F5344CB8AC3E}">
        <p14:creationId xmlns:p14="http://schemas.microsoft.com/office/powerpoint/2010/main" val="619087585"/>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Date Placeholder 3"/>
          <p:cNvSpPr>
            <a:spLocks noGrp="1"/>
          </p:cNvSpPr>
          <p:nvPr>
            <p:ph type="dt" idx="10"/>
          </p:nvPr>
        </p:nvSpPr>
        <p:spPr/>
        <p:txBody>
          <a:bodyPr/>
          <a:lstStyle/>
          <a:p>
            <a:r>
              <a:rPr lang="es-ES" smtClean="0"/>
              <a:t>Universidad Latina de C.R</a:t>
            </a:r>
            <a:endParaRPr lang="es-ES"/>
          </a:p>
        </p:txBody>
      </p:sp>
      <p:sp>
        <p:nvSpPr>
          <p:cNvPr id="5" name="Slide Number Placeholder 4"/>
          <p:cNvSpPr>
            <a:spLocks noGrp="1"/>
          </p:cNvSpPr>
          <p:nvPr>
            <p:ph type="sldNum" sz="quarter" idx="11"/>
          </p:nvPr>
        </p:nvSpPr>
        <p:spPr/>
        <p:txBody>
          <a:bodyPr/>
          <a:lstStyle/>
          <a:p>
            <a:fld id="{DD7ACDE0-78B3-4511-A8C2-E384098FBA66}" type="slidenum">
              <a:rPr lang="es-ES" smtClean="0"/>
              <a:pPr/>
              <a:t>56</a:t>
            </a:fld>
            <a:endParaRPr lang="es-ES"/>
          </a:p>
        </p:txBody>
      </p:sp>
    </p:spTree>
    <p:extLst>
      <p:ext uri="{BB962C8B-B14F-4D97-AF65-F5344CB8AC3E}">
        <p14:creationId xmlns:p14="http://schemas.microsoft.com/office/powerpoint/2010/main" val="195022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Date Placeholder 3"/>
          <p:cNvSpPr>
            <a:spLocks noGrp="1"/>
          </p:cNvSpPr>
          <p:nvPr>
            <p:ph type="dt" idx="10"/>
          </p:nvPr>
        </p:nvSpPr>
        <p:spPr/>
        <p:txBody>
          <a:bodyPr/>
          <a:lstStyle/>
          <a:p>
            <a:r>
              <a:rPr lang="es-ES" smtClean="0"/>
              <a:t>Universidad Latina de C.R</a:t>
            </a:r>
            <a:endParaRPr lang="es-ES"/>
          </a:p>
        </p:txBody>
      </p:sp>
      <p:sp>
        <p:nvSpPr>
          <p:cNvPr id="5" name="Slide Number Placeholder 4"/>
          <p:cNvSpPr>
            <a:spLocks noGrp="1"/>
          </p:cNvSpPr>
          <p:nvPr>
            <p:ph type="sldNum" sz="quarter" idx="11"/>
          </p:nvPr>
        </p:nvSpPr>
        <p:spPr/>
        <p:txBody>
          <a:bodyPr/>
          <a:lstStyle/>
          <a:p>
            <a:fld id="{DD7ACDE0-78B3-4511-A8C2-E384098FBA66}" type="slidenum">
              <a:rPr lang="es-ES" smtClean="0"/>
              <a:pPr/>
              <a:t>58</a:t>
            </a:fld>
            <a:endParaRPr lang="es-ES"/>
          </a:p>
        </p:txBody>
      </p:sp>
    </p:spTree>
    <p:extLst>
      <p:ext uri="{BB962C8B-B14F-4D97-AF65-F5344CB8AC3E}">
        <p14:creationId xmlns:p14="http://schemas.microsoft.com/office/powerpoint/2010/main" val="4080003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Date Placeholder 3"/>
          <p:cNvSpPr>
            <a:spLocks noGrp="1"/>
          </p:cNvSpPr>
          <p:nvPr>
            <p:ph type="dt" idx="10"/>
          </p:nvPr>
        </p:nvSpPr>
        <p:spPr/>
        <p:txBody>
          <a:bodyPr/>
          <a:lstStyle/>
          <a:p>
            <a:r>
              <a:rPr lang="es-ES" smtClean="0"/>
              <a:t>Universidad Latina de C.R</a:t>
            </a:r>
            <a:endParaRPr lang="es-ES"/>
          </a:p>
        </p:txBody>
      </p:sp>
      <p:sp>
        <p:nvSpPr>
          <p:cNvPr id="5" name="Slide Number Placeholder 4"/>
          <p:cNvSpPr>
            <a:spLocks noGrp="1"/>
          </p:cNvSpPr>
          <p:nvPr>
            <p:ph type="sldNum" sz="quarter" idx="11"/>
          </p:nvPr>
        </p:nvSpPr>
        <p:spPr/>
        <p:txBody>
          <a:bodyPr/>
          <a:lstStyle/>
          <a:p>
            <a:fld id="{DD7ACDE0-78B3-4511-A8C2-E384098FBA66}" type="slidenum">
              <a:rPr lang="es-ES" smtClean="0"/>
              <a:pPr/>
              <a:t>64</a:t>
            </a:fld>
            <a:endParaRPr lang="es-ES"/>
          </a:p>
        </p:txBody>
      </p:sp>
    </p:spTree>
    <p:extLst>
      <p:ext uri="{BB962C8B-B14F-4D97-AF65-F5344CB8AC3E}">
        <p14:creationId xmlns:p14="http://schemas.microsoft.com/office/powerpoint/2010/main" val="2980034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https://www.youtube.com/watch?v=7_-DifqVlBI</a:t>
            </a:r>
          </a:p>
          <a:p>
            <a:endParaRPr lang="en-US" dirty="0"/>
          </a:p>
        </p:txBody>
      </p:sp>
      <p:sp>
        <p:nvSpPr>
          <p:cNvPr id="4" name="Date Placeholder 3"/>
          <p:cNvSpPr>
            <a:spLocks noGrp="1"/>
          </p:cNvSpPr>
          <p:nvPr>
            <p:ph type="dt" idx="10"/>
          </p:nvPr>
        </p:nvSpPr>
        <p:spPr/>
        <p:txBody>
          <a:bodyPr/>
          <a:lstStyle/>
          <a:p>
            <a:r>
              <a:rPr lang="es-ES" smtClean="0"/>
              <a:t>Universidad Latina de C.R</a:t>
            </a:r>
            <a:endParaRPr lang="es-ES"/>
          </a:p>
        </p:txBody>
      </p:sp>
      <p:sp>
        <p:nvSpPr>
          <p:cNvPr id="5" name="Slide Number Placeholder 4"/>
          <p:cNvSpPr>
            <a:spLocks noGrp="1"/>
          </p:cNvSpPr>
          <p:nvPr>
            <p:ph type="sldNum" sz="quarter" idx="11"/>
          </p:nvPr>
        </p:nvSpPr>
        <p:spPr/>
        <p:txBody>
          <a:bodyPr/>
          <a:lstStyle/>
          <a:p>
            <a:fld id="{DD7ACDE0-78B3-4511-A8C2-E384098FBA66}" type="slidenum">
              <a:rPr lang="es-ES" smtClean="0"/>
              <a:pPr/>
              <a:t>76</a:t>
            </a:fld>
            <a:endParaRPr lang="es-ES"/>
          </a:p>
        </p:txBody>
      </p:sp>
    </p:spTree>
    <p:extLst>
      <p:ext uri="{BB962C8B-B14F-4D97-AF65-F5344CB8AC3E}">
        <p14:creationId xmlns:p14="http://schemas.microsoft.com/office/powerpoint/2010/main" val="3584935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magen">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8D12FBA6-D6E1-4988-AAA9-45686577CA5E}" type="slidenum">
              <a:rPr lang="en-US"/>
              <a:pPr>
                <a:defRPr/>
              </a:pPr>
              <a:t>‹#›</a:t>
            </a:fld>
            <a:endParaRPr lang="en-US"/>
          </a:p>
        </p:txBody>
      </p:sp>
      <p:sp>
        <p:nvSpPr>
          <p:cNvPr id="4" name="Picture Placeholder 3"/>
          <p:cNvSpPr>
            <a:spLocks noGrp="1"/>
          </p:cNvSpPr>
          <p:nvPr>
            <p:ph type="pic" sz="quarter" idx="11"/>
          </p:nvPr>
        </p:nvSpPr>
        <p:spPr>
          <a:xfrm>
            <a:off x="0" y="-1"/>
            <a:ext cx="9144000" cy="6387354"/>
          </a:xfrm>
        </p:spPr>
        <p:txBody>
          <a:bodyPr/>
          <a:lstStyle>
            <a:lvl1pPr marL="0" indent="0">
              <a:buNone/>
              <a:defRPr/>
            </a:lvl1pPr>
          </a:lstStyle>
          <a:p>
            <a:endParaRPr lang="en-US" dirty="0"/>
          </a:p>
        </p:txBody>
      </p:sp>
    </p:spTree>
    <p:extLst>
      <p:ext uri="{BB962C8B-B14F-4D97-AF65-F5344CB8AC3E}">
        <p14:creationId xmlns:p14="http://schemas.microsoft.com/office/powerpoint/2010/main" val="3459929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es Cuadros izquier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Ubuntu Light" pitchFamily="34" charset="0"/>
              </a:defRPr>
            </a:lvl1pPr>
          </a:lstStyle>
          <a:p>
            <a:r>
              <a:rPr lang="es-CR" noProof="0" dirty="0" err="1" smtClean="0"/>
              <a:t>Click</a:t>
            </a:r>
            <a:r>
              <a:rPr lang="es-CR" noProof="0" dirty="0" smtClean="0"/>
              <a:t> </a:t>
            </a:r>
            <a:r>
              <a:rPr lang="es-CR" noProof="0" dirty="0" err="1" smtClean="0"/>
              <a:t>to</a:t>
            </a:r>
            <a:r>
              <a:rPr lang="es-CR" noProof="0" dirty="0" smtClean="0"/>
              <a:t> </a:t>
            </a:r>
            <a:r>
              <a:rPr lang="es-CR" noProof="0" dirty="0" err="1" smtClean="0"/>
              <a:t>edit</a:t>
            </a:r>
            <a:r>
              <a:rPr lang="es-CR" noProof="0" dirty="0" smtClean="0"/>
              <a:t> Master </a:t>
            </a:r>
            <a:r>
              <a:rPr lang="es-CR" noProof="0" dirty="0" err="1" smtClean="0"/>
              <a:t>title</a:t>
            </a:r>
            <a:r>
              <a:rPr lang="es-CR" noProof="0" dirty="0" smtClean="0"/>
              <a:t> </a:t>
            </a:r>
            <a:r>
              <a:rPr lang="es-CR" noProof="0" dirty="0" err="1" smtClean="0"/>
              <a:t>style</a:t>
            </a:r>
            <a:endParaRPr lang="es-CR" noProof="0" dirty="0"/>
          </a:p>
        </p:txBody>
      </p:sp>
      <p:sp>
        <p:nvSpPr>
          <p:cNvPr id="5" name="Slide Number Placeholder 5"/>
          <p:cNvSpPr>
            <a:spLocks noGrp="1"/>
          </p:cNvSpPr>
          <p:nvPr>
            <p:ph type="sldNum" sz="quarter" idx="10"/>
          </p:nvPr>
        </p:nvSpPr>
        <p:spPr/>
        <p:txBody>
          <a:bodyPr/>
          <a:lstStyle>
            <a:lvl1pPr>
              <a:defRPr/>
            </a:lvl1pPr>
          </a:lstStyle>
          <a:p>
            <a:pPr>
              <a:defRPr/>
            </a:pPr>
            <a:fld id="{91EF4D2C-AB36-4829-8131-6EB8383DEF34}" type="slidenum">
              <a:rPr lang="en-US"/>
              <a:pPr>
                <a:defRPr/>
              </a:pPr>
              <a:t>‹#›</a:t>
            </a:fld>
            <a:endParaRPr lang="en-US"/>
          </a:p>
        </p:txBody>
      </p:sp>
      <p:sp>
        <p:nvSpPr>
          <p:cNvPr id="7" name="Content Placeholder 2"/>
          <p:cNvSpPr>
            <a:spLocks noGrp="1"/>
          </p:cNvSpPr>
          <p:nvPr>
            <p:ph sz="half" idx="12"/>
          </p:nvPr>
        </p:nvSpPr>
        <p:spPr>
          <a:xfrm>
            <a:off x="4632960" y="1466850"/>
            <a:ext cx="3886200" cy="2404872"/>
          </a:xfrm>
        </p:spPr>
        <p:txBody>
          <a:bodyPr/>
          <a:lstStyle>
            <a:lvl1pPr>
              <a:defRPr sz="2100">
                <a:latin typeface="Ubuntu Light" pitchFamily="34" charset="0"/>
              </a:defRPr>
            </a:lvl1pPr>
            <a:lvl2pPr>
              <a:defRPr sz="1800">
                <a:latin typeface="Ubuntu Light" pitchFamily="34" charset="0"/>
              </a:defRPr>
            </a:lvl2pPr>
            <a:lvl3pPr>
              <a:defRPr sz="1500">
                <a:latin typeface="Ubuntu Light" pitchFamily="34" charset="0"/>
              </a:defRPr>
            </a:lvl3pPr>
            <a:lvl4pPr>
              <a:defRPr sz="1350">
                <a:latin typeface="Ubuntu Light" pitchFamily="34" charset="0"/>
              </a:defRPr>
            </a:lvl4pPr>
            <a:lvl5pPr>
              <a:defRPr sz="1350">
                <a:latin typeface="Ubuntu Light" pitchFamily="34" charset="0"/>
              </a:defRPr>
            </a:lvl5pPr>
            <a:lvl6pPr>
              <a:defRPr sz="1350"/>
            </a:lvl6pPr>
            <a:lvl7pPr>
              <a:defRPr sz="1350"/>
            </a:lvl7pPr>
            <a:lvl8pPr>
              <a:defRPr sz="1350"/>
            </a:lvl8pPr>
            <a:lvl9pPr>
              <a:defRPr sz="1350"/>
            </a:lvl9pPr>
          </a:lstStyle>
          <a:p>
            <a:pPr lvl="0"/>
            <a:r>
              <a:rPr lang="es-CR" noProof="0" smtClean="0"/>
              <a:t>Click to edit Master text styles</a:t>
            </a:r>
          </a:p>
          <a:p>
            <a:pPr lvl="1"/>
            <a:r>
              <a:rPr lang="es-CR" noProof="0" smtClean="0"/>
              <a:t>Second level</a:t>
            </a:r>
          </a:p>
          <a:p>
            <a:pPr lvl="2"/>
            <a:r>
              <a:rPr lang="es-CR" noProof="0" smtClean="0"/>
              <a:t>Third level</a:t>
            </a:r>
          </a:p>
          <a:p>
            <a:pPr lvl="3"/>
            <a:r>
              <a:rPr lang="es-CR" noProof="0" smtClean="0"/>
              <a:t>Fourth level</a:t>
            </a:r>
          </a:p>
          <a:p>
            <a:pPr lvl="4"/>
            <a:r>
              <a:rPr lang="es-CR" noProof="0" smtClean="0"/>
              <a:t>Fifth level</a:t>
            </a:r>
            <a:endParaRPr lang="es-CR" noProof="0"/>
          </a:p>
        </p:txBody>
      </p:sp>
      <p:sp>
        <p:nvSpPr>
          <p:cNvPr id="8" name="Content Placeholder 2"/>
          <p:cNvSpPr>
            <a:spLocks noGrp="1"/>
          </p:cNvSpPr>
          <p:nvPr>
            <p:ph sz="half" idx="13"/>
          </p:nvPr>
        </p:nvSpPr>
        <p:spPr>
          <a:xfrm>
            <a:off x="4635246" y="3985260"/>
            <a:ext cx="3886200" cy="2404872"/>
          </a:xfrm>
        </p:spPr>
        <p:txBody>
          <a:bodyPr/>
          <a:lstStyle>
            <a:lvl1pPr>
              <a:defRPr sz="2100">
                <a:latin typeface="Ubuntu Light" pitchFamily="34" charset="0"/>
              </a:defRPr>
            </a:lvl1pPr>
            <a:lvl2pPr>
              <a:defRPr sz="1800">
                <a:latin typeface="Ubuntu Light" pitchFamily="34" charset="0"/>
              </a:defRPr>
            </a:lvl2pPr>
            <a:lvl3pPr>
              <a:defRPr sz="1500">
                <a:latin typeface="Ubuntu Light" pitchFamily="34" charset="0"/>
              </a:defRPr>
            </a:lvl3pPr>
            <a:lvl4pPr>
              <a:defRPr sz="1350">
                <a:latin typeface="Ubuntu Light" pitchFamily="34" charset="0"/>
              </a:defRPr>
            </a:lvl4pPr>
            <a:lvl5pPr>
              <a:defRPr sz="1350">
                <a:latin typeface="Ubuntu Light" pitchFamily="34" charset="0"/>
              </a:defRPr>
            </a:lvl5pPr>
            <a:lvl6pPr>
              <a:defRPr sz="1350"/>
            </a:lvl6pPr>
            <a:lvl7pPr>
              <a:defRPr sz="1350"/>
            </a:lvl7pPr>
            <a:lvl8pPr>
              <a:defRPr sz="1350"/>
            </a:lvl8pPr>
            <a:lvl9pPr>
              <a:defRPr sz="1350"/>
            </a:lvl9pPr>
          </a:lstStyle>
          <a:p>
            <a:pPr lvl="0"/>
            <a:r>
              <a:rPr lang="es-CR" noProof="0" smtClean="0"/>
              <a:t>Click to edit Master text styles</a:t>
            </a:r>
          </a:p>
          <a:p>
            <a:pPr lvl="1"/>
            <a:r>
              <a:rPr lang="es-CR" noProof="0" smtClean="0"/>
              <a:t>Second level</a:t>
            </a:r>
          </a:p>
          <a:p>
            <a:pPr lvl="2"/>
            <a:r>
              <a:rPr lang="es-CR" noProof="0" smtClean="0"/>
              <a:t>Third level</a:t>
            </a:r>
          </a:p>
          <a:p>
            <a:pPr lvl="3"/>
            <a:r>
              <a:rPr lang="es-CR" noProof="0" smtClean="0"/>
              <a:t>Fourth level</a:t>
            </a:r>
          </a:p>
          <a:p>
            <a:pPr lvl="4"/>
            <a:r>
              <a:rPr lang="es-CR" noProof="0" smtClean="0"/>
              <a:t>Fifth level</a:t>
            </a:r>
            <a:endParaRPr lang="es-CR" noProof="0"/>
          </a:p>
        </p:txBody>
      </p:sp>
      <p:sp>
        <p:nvSpPr>
          <p:cNvPr id="9" name="Content Placeholder 2"/>
          <p:cNvSpPr>
            <a:spLocks noGrp="1"/>
          </p:cNvSpPr>
          <p:nvPr>
            <p:ph sz="half" idx="1"/>
          </p:nvPr>
        </p:nvSpPr>
        <p:spPr>
          <a:xfrm>
            <a:off x="628650" y="1463040"/>
            <a:ext cx="3886200" cy="4926330"/>
          </a:xfrm>
        </p:spPr>
        <p:txBody>
          <a:bodyPr/>
          <a:lstStyle>
            <a:lvl1pPr>
              <a:defRPr sz="2100">
                <a:latin typeface="Ubuntu Light" pitchFamily="34" charset="0"/>
              </a:defRPr>
            </a:lvl1pPr>
            <a:lvl2pPr>
              <a:defRPr sz="1800">
                <a:latin typeface="Ubuntu Light" pitchFamily="34" charset="0"/>
              </a:defRPr>
            </a:lvl2pPr>
            <a:lvl3pPr>
              <a:defRPr sz="1500">
                <a:latin typeface="Ubuntu Light" pitchFamily="34" charset="0"/>
              </a:defRPr>
            </a:lvl3pPr>
            <a:lvl4pPr>
              <a:defRPr sz="1350">
                <a:latin typeface="Ubuntu Light" pitchFamily="34" charset="0"/>
              </a:defRPr>
            </a:lvl4pPr>
            <a:lvl5pPr>
              <a:defRPr sz="1350">
                <a:latin typeface="Ubuntu Light" pitchFamily="34" charset="0"/>
              </a:defRPr>
            </a:lvl5pPr>
            <a:lvl6pPr>
              <a:defRPr sz="1350"/>
            </a:lvl6pPr>
            <a:lvl7pPr>
              <a:defRPr sz="1350"/>
            </a:lvl7pPr>
            <a:lvl8pPr>
              <a:defRPr sz="1350"/>
            </a:lvl8pPr>
            <a:lvl9pPr>
              <a:defRPr sz="1350"/>
            </a:lvl9pPr>
          </a:lstStyle>
          <a:p>
            <a:pPr lvl="0"/>
            <a:r>
              <a:rPr lang="es-CR" noProof="0" smtClean="0"/>
              <a:t>Click to edit Master text styles</a:t>
            </a:r>
          </a:p>
          <a:p>
            <a:pPr lvl="1"/>
            <a:r>
              <a:rPr lang="es-CR" noProof="0" smtClean="0"/>
              <a:t>Second level</a:t>
            </a:r>
          </a:p>
          <a:p>
            <a:pPr lvl="2"/>
            <a:r>
              <a:rPr lang="es-CR" noProof="0" smtClean="0"/>
              <a:t>Third level</a:t>
            </a:r>
          </a:p>
          <a:p>
            <a:pPr lvl="3"/>
            <a:r>
              <a:rPr lang="es-CR" noProof="0" smtClean="0"/>
              <a:t>Fourth level</a:t>
            </a:r>
          </a:p>
          <a:p>
            <a:pPr lvl="4"/>
            <a:r>
              <a:rPr lang="es-CR" noProof="0" smtClean="0"/>
              <a:t>Fifth level</a:t>
            </a:r>
            <a:endParaRPr lang="es-CR" noProof="0"/>
          </a:p>
        </p:txBody>
      </p:sp>
    </p:spTree>
    <p:extLst>
      <p:ext uri="{BB962C8B-B14F-4D97-AF65-F5344CB8AC3E}">
        <p14:creationId xmlns:p14="http://schemas.microsoft.com/office/powerpoint/2010/main" val="40053899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lvl1pPr>
              <a:defRPr b="0">
                <a:effectLst/>
                <a:latin typeface="Ubuntu Light"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623888" y="1489075"/>
            <a:ext cx="3867150" cy="641350"/>
          </a:xfrm>
        </p:spPr>
        <p:txBody>
          <a:bodyPr anchor="b"/>
          <a:lstStyle>
            <a:lvl1pPr marL="0" indent="0">
              <a:buNone/>
              <a:defRPr sz="1800" b="1">
                <a:latin typeface="Ubuntu Light"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3888" y="2193926"/>
            <a:ext cx="3867150" cy="3978275"/>
          </a:xfrm>
        </p:spPr>
        <p:txBody>
          <a:bodyPr/>
          <a:lstStyle>
            <a:lvl1pPr>
              <a:defRPr sz="1800">
                <a:latin typeface="Ubuntu Light" pitchFamily="34" charset="0"/>
              </a:defRPr>
            </a:lvl1pPr>
            <a:lvl2pPr>
              <a:defRPr sz="1500">
                <a:latin typeface="Ubuntu Light" pitchFamily="34" charset="0"/>
              </a:defRPr>
            </a:lvl2pPr>
            <a:lvl3pPr>
              <a:defRPr sz="1350">
                <a:latin typeface="Ubuntu Light" pitchFamily="34" charset="0"/>
              </a:defRPr>
            </a:lvl3pPr>
            <a:lvl4pPr>
              <a:defRPr sz="1200">
                <a:latin typeface="Ubuntu Light" pitchFamily="34" charset="0"/>
              </a:defRPr>
            </a:lvl4pPr>
            <a:lvl5pPr>
              <a:defRPr sz="1200">
                <a:latin typeface="Ubuntu Light"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2248" y="1489075"/>
            <a:ext cx="3868340" cy="641350"/>
          </a:xfrm>
        </p:spPr>
        <p:txBody>
          <a:bodyPr anchor="b"/>
          <a:lstStyle>
            <a:lvl1pPr marL="0" indent="0">
              <a:buNone/>
              <a:defRPr sz="1800" b="1">
                <a:latin typeface="Ubuntu Light"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2248" y="2193926"/>
            <a:ext cx="3868340" cy="3978275"/>
          </a:xfrm>
        </p:spPr>
        <p:txBody>
          <a:bodyPr/>
          <a:lstStyle>
            <a:lvl1pPr>
              <a:defRPr sz="1800">
                <a:latin typeface="Ubuntu Light" pitchFamily="34" charset="0"/>
              </a:defRPr>
            </a:lvl1pPr>
            <a:lvl2pPr>
              <a:defRPr sz="1500">
                <a:latin typeface="Ubuntu Light" pitchFamily="34" charset="0"/>
              </a:defRPr>
            </a:lvl2pPr>
            <a:lvl3pPr>
              <a:defRPr sz="1350">
                <a:latin typeface="Ubuntu Light" pitchFamily="34" charset="0"/>
              </a:defRPr>
            </a:lvl3pPr>
            <a:lvl4pPr>
              <a:defRPr sz="1200">
                <a:latin typeface="Ubuntu Light" pitchFamily="34" charset="0"/>
              </a:defRPr>
            </a:lvl4pPr>
            <a:lvl5pPr>
              <a:defRPr sz="1200">
                <a:latin typeface="Ubuntu Light"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0"/>
          </p:nvPr>
        </p:nvSpPr>
        <p:spPr/>
        <p:txBody>
          <a:bodyPr/>
          <a:lstStyle>
            <a:lvl1pPr>
              <a:defRPr/>
            </a:lvl1pPr>
          </a:lstStyle>
          <a:p>
            <a:pPr>
              <a:defRPr/>
            </a:pPr>
            <a:fld id="{61A8902F-7F2E-4232-91F8-E273B2AF43D7}" type="slidenum">
              <a:rPr lang="en-US"/>
              <a:pPr>
                <a:defRPr/>
              </a:pPr>
              <a:t>‹#›</a:t>
            </a:fld>
            <a:endParaRPr lang="en-US"/>
          </a:p>
        </p:txBody>
      </p:sp>
    </p:spTree>
    <p:extLst>
      <p:ext uri="{BB962C8B-B14F-4D97-AF65-F5344CB8AC3E}">
        <p14:creationId xmlns:p14="http://schemas.microsoft.com/office/powerpoint/2010/main" val="3851489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exto sin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Ubuntu Light" pitchFamily="34" charset="0"/>
              </a:defRPr>
            </a:lvl1pPr>
          </a:lstStyle>
          <a:p>
            <a:r>
              <a:rPr lang="en-US" dirty="0"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EEFD0D63-EE89-4047-A868-D814CB8771E4}" type="slidenum">
              <a:rPr lang="en-US"/>
              <a:pPr>
                <a:defRPr/>
              </a:pPr>
              <a:t>‹#›</a:t>
            </a:fld>
            <a:endParaRPr lang="en-US"/>
          </a:p>
        </p:txBody>
      </p:sp>
    </p:spTree>
    <p:extLst>
      <p:ext uri="{BB962C8B-B14F-4D97-AF65-F5344CB8AC3E}">
        <p14:creationId xmlns:p14="http://schemas.microsoft.com/office/powerpoint/2010/main" val="2951651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lo Texto">
    <p:spTree>
      <p:nvGrpSpPr>
        <p:cNvPr id="1" name=""/>
        <p:cNvGrpSpPr/>
        <p:nvPr/>
      </p:nvGrpSpPr>
      <p:grpSpPr>
        <a:xfrm>
          <a:off x="0" y="0"/>
          <a:ext cx="0" cy="0"/>
          <a:chOff x="0" y="0"/>
          <a:chExt cx="0" cy="0"/>
        </a:xfrm>
      </p:grpSpPr>
      <p:sp>
        <p:nvSpPr>
          <p:cNvPr id="3" name="Slide Number Placeholder 5"/>
          <p:cNvSpPr>
            <a:spLocks noGrp="1"/>
          </p:cNvSpPr>
          <p:nvPr>
            <p:ph type="sldNum" sz="quarter" idx="10"/>
          </p:nvPr>
        </p:nvSpPr>
        <p:spPr/>
        <p:txBody>
          <a:bodyPr/>
          <a:lstStyle>
            <a:lvl1pPr>
              <a:defRPr/>
            </a:lvl1pPr>
          </a:lstStyle>
          <a:p>
            <a:pPr>
              <a:defRPr/>
            </a:pPr>
            <a:fld id="{EEFD0D63-EE89-4047-A868-D814CB8771E4}" type="slidenum">
              <a:rPr lang="en-US"/>
              <a:pPr>
                <a:defRPr/>
              </a:pPr>
              <a:t>‹#›</a:t>
            </a:fld>
            <a:endParaRPr lang="en-US"/>
          </a:p>
        </p:txBody>
      </p:sp>
      <p:sp>
        <p:nvSpPr>
          <p:cNvPr id="4" name="Content Placeholder 2"/>
          <p:cNvSpPr>
            <a:spLocks noGrp="1"/>
          </p:cNvSpPr>
          <p:nvPr>
            <p:ph idx="1"/>
          </p:nvPr>
        </p:nvSpPr>
        <p:spPr>
          <a:xfrm>
            <a:off x="305920" y="346933"/>
            <a:ext cx="8501904" cy="5811820"/>
          </a:xfrm>
        </p:spPr>
        <p:txBody>
          <a:bodyPr/>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Click to edit Master text styles</a:t>
            </a:r>
          </a:p>
        </p:txBody>
      </p:sp>
    </p:spTree>
    <p:extLst>
      <p:ext uri="{BB962C8B-B14F-4D97-AF65-F5344CB8AC3E}">
        <p14:creationId xmlns:p14="http://schemas.microsoft.com/office/powerpoint/2010/main" val="1445753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atin typeface="Ubuntu Light"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atin typeface="Ubuntu Light" pitchFamily="34" charset="0"/>
              </a:defRPr>
            </a:lvl1pPr>
            <a:lvl2pPr>
              <a:defRPr sz="2100">
                <a:latin typeface="Ubuntu Light" pitchFamily="34" charset="0"/>
              </a:defRPr>
            </a:lvl2pPr>
            <a:lvl3pPr>
              <a:defRPr sz="1800">
                <a:latin typeface="Ubuntu Light" pitchFamily="34" charset="0"/>
              </a:defRPr>
            </a:lvl3pPr>
            <a:lvl4pPr>
              <a:defRPr sz="1500">
                <a:latin typeface="Ubuntu Light" pitchFamily="34" charset="0"/>
              </a:defRPr>
            </a:lvl4pPr>
            <a:lvl5pPr>
              <a:defRPr sz="1500">
                <a:latin typeface="Ubuntu Light" pitchFamily="34" charset="0"/>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101850"/>
            <a:ext cx="2949178" cy="3759200"/>
          </a:xfrm>
        </p:spPr>
        <p:txBody>
          <a:bodyPr/>
          <a:lstStyle>
            <a:lvl1pPr marL="0" indent="0">
              <a:buNone/>
              <a:defRPr sz="1200">
                <a:latin typeface="Ubuntu Light"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C9CFA49C-90FE-4CEF-8B79-3B6B3391CF93}" type="slidenum">
              <a:rPr lang="en-US"/>
              <a:pPr>
                <a:defRPr/>
              </a:pPr>
              <a:t>‹#›</a:t>
            </a:fld>
            <a:endParaRPr lang="en-US"/>
          </a:p>
        </p:txBody>
      </p:sp>
    </p:spTree>
    <p:extLst>
      <p:ext uri="{BB962C8B-B14F-4D97-AF65-F5344CB8AC3E}">
        <p14:creationId xmlns:p14="http://schemas.microsoft.com/office/powerpoint/2010/main" val="3404470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effectLst/>
                <a:latin typeface="Ubuntu Light" pitchFamily="34" charset="0"/>
              </a:defRPr>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4CD20FF1-E55F-4BFB-9BD7-AACA9DECA6FB}" type="slidenum">
              <a:rPr lang="en-US"/>
              <a:pPr>
                <a:defRPr/>
              </a:pPr>
              <a:t>‹#›</a:t>
            </a:fld>
            <a:endParaRPr lang="en-US"/>
          </a:p>
        </p:txBody>
      </p:sp>
    </p:spTree>
    <p:extLst>
      <p:ext uri="{BB962C8B-B14F-4D97-AF65-F5344CB8AC3E}">
        <p14:creationId xmlns:p14="http://schemas.microsoft.com/office/powerpoint/2010/main" val="2046770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atin typeface="Ubuntu Light"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atin typeface="Ubuntu Light"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629841" y="2101850"/>
            <a:ext cx="2949178" cy="3759200"/>
          </a:xfrm>
        </p:spPr>
        <p:txBody>
          <a:bodyPr/>
          <a:lstStyle>
            <a:lvl1pPr marL="0" indent="0">
              <a:buNone/>
              <a:defRPr sz="1200">
                <a:latin typeface="Ubuntu Light"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D65E0135-4CDA-4D6B-86ED-B34A81D5F4EE}" type="slidenum">
              <a:rPr lang="en-US"/>
              <a:pPr>
                <a:defRPr/>
              </a:pPr>
              <a:t>‹#›</a:t>
            </a:fld>
            <a:endParaRPr lang="en-US"/>
          </a:p>
        </p:txBody>
      </p:sp>
    </p:spTree>
    <p:extLst>
      <p:ext uri="{BB962C8B-B14F-4D97-AF65-F5344CB8AC3E}">
        <p14:creationId xmlns:p14="http://schemas.microsoft.com/office/powerpoint/2010/main" val="407987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effectLst/>
                <a:latin typeface="Ubuntu Light"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Ubuntu Light" pitchFamily="34" charset="0"/>
              </a:defRPr>
            </a:lvl1pPr>
            <a:lvl2pPr>
              <a:defRPr>
                <a:latin typeface="Ubuntu Light" pitchFamily="34" charset="0"/>
              </a:defRPr>
            </a:lvl2pPr>
            <a:lvl3pPr>
              <a:defRPr>
                <a:latin typeface="Ubuntu Light" pitchFamily="34" charset="0"/>
              </a:defRPr>
            </a:lvl3pPr>
            <a:lvl4pPr>
              <a:defRPr>
                <a:latin typeface="Ubuntu Light" pitchFamily="34" charset="0"/>
              </a:defRPr>
            </a:lvl4pPr>
            <a:lvl5pPr>
              <a:defRPr>
                <a:latin typeface="Ubuntu Ligh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A3CE49D1-B4CC-4A63-B1EA-9ADC7E92A0C8}" type="slidenum">
              <a:rPr lang="en-US"/>
              <a:pPr>
                <a:defRPr/>
              </a:pPr>
              <a:t>‹#›</a:t>
            </a:fld>
            <a:endParaRPr lang="en-US"/>
          </a:p>
        </p:txBody>
      </p:sp>
    </p:spTree>
    <p:extLst>
      <p:ext uri="{BB962C8B-B14F-4D97-AF65-F5344CB8AC3E}">
        <p14:creationId xmlns:p14="http://schemas.microsoft.com/office/powerpoint/2010/main" val="3771615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lvl1pPr>
              <a:defRPr>
                <a:latin typeface="Ubuntu Light"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lvl1pPr>
              <a:defRPr>
                <a:latin typeface="Ubuntu Light" pitchFamily="34" charset="0"/>
              </a:defRPr>
            </a:lvl1pPr>
            <a:lvl2pPr>
              <a:defRPr>
                <a:latin typeface="Ubuntu Light" pitchFamily="34" charset="0"/>
              </a:defRPr>
            </a:lvl2pPr>
            <a:lvl3pPr>
              <a:defRPr>
                <a:latin typeface="Ubuntu Light" pitchFamily="34" charset="0"/>
              </a:defRPr>
            </a:lvl3pPr>
            <a:lvl4pPr>
              <a:defRPr>
                <a:latin typeface="Ubuntu Light" pitchFamily="34" charset="0"/>
              </a:defRPr>
            </a:lvl4pPr>
            <a:lvl5pPr>
              <a:defRPr>
                <a:latin typeface="Ubuntu Light"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0CB7E75E-5BCC-4949-A3CD-A4ACE80753FC}" type="slidenum">
              <a:rPr lang="en-US"/>
              <a:pPr>
                <a:defRPr/>
              </a:pPr>
              <a:t>‹#›</a:t>
            </a:fld>
            <a:endParaRPr lang="en-US"/>
          </a:p>
        </p:txBody>
      </p:sp>
    </p:spTree>
    <p:extLst>
      <p:ext uri="{BB962C8B-B14F-4D97-AF65-F5344CB8AC3E}">
        <p14:creationId xmlns:p14="http://schemas.microsoft.com/office/powerpoint/2010/main" val="3661386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ulo y subtitulo">
    <p:spTree>
      <p:nvGrpSpPr>
        <p:cNvPr id="1" name=""/>
        <p:cNvGrpSpPr/>
        <p:nvPr/>
      </p:nvGrpSpPr>
      <p:grpSpPr>
        <a:xfrm>
          <a:off x="0" y="0"/>
          <a:ext cx="0" cy="0"/>
          <a:chOff x="0" y="0"/>
          <a:chExt cx="0" cy="0"/>
        </a:xfrm>
      </p:grpSpPr>
      <p:sp>
        <p:nvSpPr>
          <p:cNvPr id="4" name="Slide Number Placeholder 5"/>
          <p:cNvSpPr>
            <a:spLocks noGrp="1"/>
          </p:cNvSpPr>
          <p:nvPr>
            <p:ph type="sldNum" sz="quarter" idx="10"/>
          </p:nvPr>
        </p:nvSpPr>
        <p:spPr/>
        <p:txBody>
          <a:bodyPr/>
          <a:lstStyle>
            <a:lvl1pPr>
              <a:defRPr/>
            </a:lvl1pPr>
          </a:lstStyle>
          <a:p>
            <a:pPr>
              <a:defRPr/>
            </a:pPr>
            <a:fld id="{2030AEAB-95F1-42F7-9393-E796F82D04F1}" type="slidenum">
              <a:rPr lang="en-US"/>
              <a:pPr>
                <a:defRPr/>
              </a:pPr>
              <a:t>‹#›</a:t>
            </a:fld>
            <a:endParaRPr lang="en-US"/>
          </a:p>
        </p:txBody>
      </p:sp>
      <p:sp>
        <p:nvSpPr>
          <p:cNvPr id="7" name="4 CuadroTexto"/>
          <p:cNvSpPr txBox="1"/>
          <p:nvPr userDrawn="1"/>
        </p:nvSpPr>
        <p:spPr>
          <a:xfrm>
            <a:off x="609600" y="2902803"/>
            <a:ext cx="7962900" cy="830997"/>
          </a:xfrm>
          <a:prstGeom prst="rect">
            <a:avLst/>
          </a:prstGeom>
          <a:noFill/>
        </p:spPr>
        <p:txBody>
          <a:bodyPr wrap="square" rtlCol="0">
            <a:spAutoFit/>
          </a:bodyPr>
          <a:lstStyle/>
          <a:p>
            <a:pPr lvl="0" algn="ctr" defTabSz="685800" rtl="0" eaLnBrk="0" fontAlgn="base" hangingPunct="0">
              <a:spcBef>
                <a:spcPct val="0"/>
              </a:spcBef>
              <a:spcAft>
                <a:spcPct val="0"/>
              </a:spcAft>
            </a:pPr>
            <a:r>
              <a:rPr lang="es-ES" sz="4800" b="0" kern="1200" dirty="0" smtClean="0">
                <a:solidFill>
                  <a:schemeClr val="accent5"/>
                </a:solidFill>
                <a:effectLst/>
                <a:latin typeface="Ubuntu Light" pitchFamily="34" charset="0"/>
                <a:ea typeface="DejaVu Sans Light" pitchFamily="34" charset="0"/>
                <a:cs typeface="DejaVu Sans Light" pitchFamily="34" charset="0"/>
              </a:rPr>
              <a:t>Gracias - ¿Preguntas?</a:t>
            </a:r>
            <a:endParaRPr lang="es-ES" sz="4800" b="0" kern="1200" dirty="0">
              <a:solidFill>
                <a:schemeClr val="accent5"/>
              </a:solidFill>
              <a:effectLst/>
              <a:latin typeface="Ubuntu Light" pitchFamily="34" charset="0"/>
              <a:ea typeface="DejaVu Sans Light" pitchFamily="34" charset="0"/>
              <a:cs typeface="DejaVu Sans Light" pitchFamily="34" charset="0"/>
            </a:endParaRPr>
          </a:p>
        </p:txBody>
      </p:sp>
    </p:spTree>
    <p:extLst>
      <p:ext uri="{BB962C8B-B14F-4D97-AF65-F5344CB8AC3E}">
        <p14:creationId xmlns:p14="http://schemas.microsoft.com/office/powerpoint/2010/main" val="1617413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ulo y subti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041400"/>
            <a:ext cx="6858000" cy="2387600"/>
          </a:xfrm>
        </p:spPr>
        <p:txBody>
          <a:bodyPr anchor="b"/>
          <a:lstStyle>
            <a:lvl1pPr algn="ctr">
              <a:defRPr sz="4500" b="0">
                <a:solidFill>
                  <a:schemeClr val="accent5"/>
                </a:solidFill>
                <a:effectLst/>
                <a:latin typeface="Ubuntu Light" pitchFamily="34" charset="0"/>
              </a:defRPr>
            </a:lvl1pPr>
          </a:lstStyle>
          <a:p>
            <a:r>
              <a:rPr lang="es-CR" noProof="0" dirty="0" err="1" smtClean="0"/>
              <a:t>Click</a:t>
            </a:r>
            <a:r>
              <a:rPr lang="es-CR" noProof="0" dirty="0" smtClean="0"/>
              <a:t> </a:t>
            </a:r>
            <a:r>
              <a:rPr lang="es-CR" noProof="0" dirty="0" err="1" smtClean="0"/>
              <a:t>to</a:t>
            </a:r>
            <a:r>
              <a:rPr lang="es-CR" noProof="0" dirty="0" smtClean="0"/>
              <a:t> </a:t>
            </a:r>
            <a:r>
              <a:rPr lang="es-CR" noProof="0" dirty="0" err="1" smtClean="0"/>
              <a:t>edit</a:t>
            </a:r>
            <a:r>
              <a:rPr lang="es-CR" noProof="0" dirty="0" smtClean="0"/>
              <a:t> Master </a:t>
            </a:r>
            <a:r>
              <a:rPr lang="es-CR" noProof="0" dirty="0" err="1" smtClean="0"/>
              <a:t>title</a:t>
            </a:r>
            <a:r>
              <a:rPr lang="es-CR" noProof="0" dirty="0" smtClean="0"/>
              <a:t> </a:t>
            </a:r>
            <a:r>
              <a:rPr lang="es-CR" noProof="0" dirty="0" err="1" smtClean="0"/>
              <a:t>style</a:t>
            </a:r>
            <a:endParaRPr lang="es-CR" noProof="0"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accent6">
                    <a:lumMod val="75000"/>
                  </a:schemeClr>
                </a:solidFill>
                <a:latin typeface="Ubuntu Light"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CR" noProof="0" dirty="0" err="1" smtClean="0"/>
              <a:t>Click</a:t>
            </a:r>
            <a:r>
              <a:rPr lang="es-CR" noProof="0" dirty="0" smtClean="0"/>
              <a:t> </a:t>
            </a:r>
            <a:r>
              <a:rPr lang="es-CR" noProof="0" dirty="0" err="1" smtClean="0"/>
              <a:t>to</a:t>
            </a:r>
            <a:r>
              <a:rPr lang="es-CR" noProof="0" dirty="0" smtClean="0"/>
              <a:t> </a:t>
            </a:r>
            <a:r>
              <a:rPr lang="es-CR" noProof="0" dirty="0" err="1" smtClean="0"/>
              <a:t>edit</a:t>
            </a:r>
            <a:r>
              <a:rPr lang="es-CR" noProof="0" dirty="0" smtClean="0"/>
              <a:t> Master </a:t>
            </a:r>
            <a:r>
              <a:rPr lang="es-CR" noProof="0" dirty="0" err="1" smtClean="0"/>
              <a:t>subtitle</a:t>
            </a:r>
            <a:r>
              <a:rPr lang="es-CR" noProof="0" dirty="0" smtClean="0"/>
              <a:t> </a:t>
            </a:r>
            <a:r>
              <a:rPr lang="es-CR" noProof="0" dirty="0" err="1" smtClean="0"/>
              <a:t>style</a:t>
            </a:r>
            <a:endParaRPr lang="es-CR" noProof="0" dirty="0"/>
          </a:p>
        </p:txBody>
      </p:sp>
      <p:sp>
        <p:nvSpPr>
          <p:cNvPr id="4" name="Slide Number Placeholder 5"/>
          <p:cNvSpPr>
            <a:spLocks noGrp="1"/>
          </p:cNvSpPr>
          <p:nvPr>
            <p:ph type="sldNum" sz="quarter" idx="10"/>
          </p:nvPr>
        </p:nvSpPr>
        <p:spPr/>
        <p:txBody>
          <a:bodyPr/>
          <a:lstStyle>
            <a:lvl1pPr>
              <a:defRPr/>
            </a:lvl1pPr>
          </a:lstStyle>
          <a:p>
            <a:pPr>
              <a:defRPr/>
            </a:pPr>
            <a:fld id="{2030AEAB-95F1-42F7-9393-E796F82D04F1}" type="slidenum">
              <a:rPr lang="en-US"/>
              <a:pPr>
                <a:defRPr/>
              </a:pPr>
              <a:t>‹#›</a:t>
            </a:fld>
            <a:endParaRPr lang="en-US"/>
          </a:p>
        </p:txBody>
      </p:sp>
    </p:spTree>
    <p:extLst>
      <p:ext uri="{BB962C8B-B14F-4D97-AF65-F5344CB8AC3E}">
        <p14:creationId xmlns:p14="http://schemas.microsoft.com/office/powerpoint/2010/main" val="347292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ulo y contenido con bullets">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p:spPr>
        <p:txBody>
          <a:bodyPr/>
          <a:lstStyle>
            <a:lvl1pPr>
              <a:defRPr b="0">
                <a:effectLst/>
                <a:latin typeface="Ubuntu Light" pitchFamily="34" charset="0"/>
              </a:defRPr>
            </a:lvl1pPr>
          </a:lstStyle>
          <a:p>
            <a:r>
              <a:rPr lang="es-CR" noProof="0" dirty="0" err="1" smtClean="0"/>
              <a:t>Click</a:t>
            </a:r>
            <a:r>
              <a:rPr lang="es-CR" noProof="0" dirty="0" smtClean="0"/>
              <a:t> </a:t>
            </a:r>
            <a:r>
              <a:rPr lang="es-CR" noProof="0" dirty="0" err="1" smtClean="0"/>
              <a:t>to</a:t>
            </a:r>
            <a:r>
              <a:rPr lang="es-CR" noProof="0" dirty="0" smtClean="0"/>
              <a:t> </a:t>
            </a:r>
            <a:r>
              <a:rPr lang="es-CR" noProof="0" dirty="0" err="1" smtClean="0"/>
              <a:t>edit</a:t>
            </a:r>
            <a:r>
              <a:rPr lang="es-CR" noProof="0" dirty="0" smtClean="0"/>
              <a:t> Master </a:t>
            </a:r>
            <a:r>
              <a:rPr lang="es-CR" noProof="0" dirty="0" err="1" smtClean="0"/>
              <a:t>title</a:t>
            </a:r>
            <a:r>
              <a:rPr lang="es-CR" noProof="0" dirty="0" smtClean="0"/>
              <a:t> </a:t>
            </a:r>
            <a:r>
              <a:rPr lang="es-CR" noProof="0" dirty="0" err="1" smtClean="0"/>
              <a:t>style</a:t>
            </a:r>
            <a:endParaRPr lang="es-CR" noProof="0" dirty="0"/>
          </a:p>
        </p:txBody>
      </p:sp>
      <p:sp>
        <p:nvSpPr>
          <p:cNvPr id="3" name="Content Placeholder 2"/>
          <p:cNvSpPr>
            <a:spLocks noGrp="1"/>
          </p:cNvSpPr>
          <p:nvPr>
            <p:ph idx="1"/>
          </p:nvPr>
        </p:nvSpPr>
        <p:spPr>
          <a:xfrm>
            <a:off x="628650" y="1463038"/>
            <a:ext cx="7886700" cy="4800600"/>
          </a:xfrm>
        </p:spPr>
        <p:txBody>
          <a:bodyPr/>
          <a:lstStyle>
            <a:lvl1pPr>
              <a:buClr>
                <a:srgbClr val="C00000"/>
              </a:buClr>
              <a:buSzPct val="150000"/>
              <a:defRPr>
                <a:latin typeface="Ubuntu Light" pitchFamily="34" charset="0"/>
              </a:defRPr>
            </a:lvl1pPr>
            <a:lvl2pPr>
              <a:buClr>
                <a:srgbClr val="C00000"/>
              </a:buClr>
              <a:buSzPct val="150000"/>
              <a:defRPr>
                <a:latin typeface="Ubuntu Light" pitchFamily="34" charset="0"/>
              </a:defRPr>
            </a:lvl2pPr>
            <a:lvl3pPr>
              <a:buClr>
                <a:srgbClr val="C00000"/>
              </a:buClr>
              <a:buSzPct val="150000"/>
              <a:defRPr>
                <a:latin typeface="Ubuntu Light" pitchFamily="34" charset="0"/>
              </a:defRPr>
            </a:lvl3pPr>
            <a:lvl4pPr>
              <a:buClr>
                <a:srgbClr val="C00000"/>
              </a:buClr>
              <a:buSzPct val="150000"/>
              <a:defRPr>
                <a:latin typeface="Ubuntu Light" pitchFamily="34" charset="0"/>
              </a:defRPr>
            </a:lvl4pPr>
            <a:lvl5pPr>
              <a:buClr>
                <a:srgbClr val="C00000"/>
              </a:buClr>
              <a:buSzPct val="150000"/>
              <a:defRPr>
                <a:latin typeface="Ubuntu Light" pitchFamily="34" charset="0"/>
              </a:defRPr>
            </a:lvl5pPr>
          </a:lstStyle>
          <a:p>
            <a:pPr lvl="0"/>
            <a:r>
              <a:rPr lang="es-CR" noProof="0" dirty="0" err="1" smtClean="0"/>
              <a:t>Click</a:t>
            </a:r>
            <a:r>
              <a:rPr lang="es-CR" noProof="0" dirty="0" smtClean="0"/>
              <a:t> </a:t>
            </a:r>
            <a:r>
              <a:rPr lang="es-CR" noProof="0" dirty="0" err="1" smtClean="0"/>
              <a:t>to</a:t>
            </a:r>
            <a:r>
              <a:rPr lang="es-CR" noProof="0" dirty="0" smtClean="0"/>
              <a:t> </a:t>
            </a:r>
            <a:r>
              <a:rPr lang="es-CR" noProof="0" dirty="0" err="1" smtClean="0"/>
              <a:t>edit</a:t>
            </a:r>
            <a:r>
              <a:rPr lang="es-CR" noProof="0" dirty="0" smtClean="0"/>
              <a:t> Master </a:t>
            </a:r>
            <a:r>
              <a:rPr lang="es-CR" noProof="0" dirty="0" err="1" smtClean="0"/>
              <a:t>text</a:t>
            </a:r>
            <a:r>
              <a:rPr lang="es-CR" noProof="0" dirty="0" smtClean="0"/>
              <a:t> </a:t>
            </a:r>
            <a:r>
              <a:rPr lang="es-CR" noProof="0" dirty="0" err="1" smtClean="0"/>
              <a:t>styles</a:t>
            </a:r>
            <a:endParaRPr lang="es-CR" noProof="0" dirty="0" smtClean="0"/>
          </a:p>
          <a:p>
            <a:pPr lvl="1"/>
            <a:r>
              <a:rPr lang="es-CR" noProof="0" dirty="0" err="1" smtClean="0"/>
              <a:t>Second</a:t>
            </a:r>
            <a:r>
              <a:rPr lang="es-CR" noProof="0" dirty="0" smtClean="0"/>
              <a:t> </a:t>
            </a:r>
            <a:r>
              <a:rPr lang="es-CR" noProof="0" dirty="0" err="1" smtClean="0"/>
              <a:t>level</a:t>
            </a:r>
            <a:endParaRPr lang="es-CR" noProof="0" dirty="0" smtClean="0"/>
          </a:p>
          <a:p>
            <a:pPr lvl="2"/>
            <a:r>
              <a:rPr lang="es-CR" noProof="0" dirty="0" err="1" smtClean="0"/>
              <a:t>Third</a:t>
            </a:r>
            <a:r>
              <a:rPr lang="es-CR" noProof="0" dirty="0" smtClean="0"/>
              <a:t> </a:t>
            </a:r>
            <a:r>
              <a:rPr lang="es-CR" noProof="0" dirty="0" err="1" smtClean="0"/>
              <a:t>level</a:t>
            </a:r>
            <a:endParaRPr lang="es-CR" noProof="0" dirty="0" smtClean="0"/>
          </a:p>
          <a:p>
            <a:pPr lvl="3"/>
            <a:r>
              <a:rPr lang="es-CR" noProof="0" dirty="0" err="1" smtClean="0"/>
              <a:t>Fourth</a:t>
            </a:r>
            <a:r>
              <a:rPr lang="es-CR" noProof="0" dirty="0" smtClean="0"/>
              <a:t> </a:t>
            </a:r>
            <a:r>
              <a:rPr lang="es-CR" noProof="0" dirty="0" err="1" smtClean="0"/>
              <a:t>level</a:t>
            </a:r>
            <a:endParaRPr lang="es-CR" noProof="0" dirty="0" smtClean="0"/>
          </a:p>
          <a:p>
            <a:pPr lvl="4"/>
            <a:r>
              <a:rPr lang="es-CR" noProof="0" dirty="0" err="1" smtClean="0"/>
              <a:t>Fifth</a:t>
            </a:r>
            <a:r>
              <a:rPr lang="es-CR" noProof="0" dirty="0" smtClean="0"/>
              <a:t> </a:t>
            </a:r>
            <a:r>
              <a:rPr lang="es-CR" noProof="0" dirty="0" err="1" smtClean="0"/>
              <a:t>level</a:t>
            </a:r>
            <a:endParaRPr lang="es-CR" noProof="0" dirty="0"/>
          </a:p>
        </p:txBody>
      </p:sp>
      <p:sp>
        <p:nvSpPr>
          <p:cNvPr id="4" name="Slide Number Placeholder 5"/>
          <p:cNvSpPr>
            <a:spLocks noGrp="1"/>
          </p:cNvSpPr>
          <p:nvPr>
            <p:ph type="sldNum" sz="quarter" idx="10"/>
          </p:nvPr>
        </p:nvSpPr>
        <p:spPr/>
        <p:txBody>
          <a:bodyPr/>
          <a:lstStyle>
            <a:lvl1pPr>
              <a:defRPr/>
            </a:lvl1pPr>
          </a:lstStyle>
          <a:p>
            <a:pPr>
              <a:defRPr/>
            </a:pPr>
            <a:fld id="{EADEC07D-70AC-4739-ACFD-A6DEF3B377CF}" type="slidenum">
              <a:rPr lang="en-US"/>
              <a:pPr>
                <a:defRPr/>
              </a:pPr>
              <a:t>‹#›</a:t>
            </a:fld>
            <a:endParaRPr lang="en-US"/>
          </a:p>
        </p:txBody>
      </p:sp>
    </p:spTree>
    <p:extLst>
      <p:ext uri="{BB962C8B-B14F-4D97-AF65-F5344CB8AC3E}">
        <p14:creationId xmlns:p14="http://schemas.microsoft.com/office/powerpoint/2010/main" val="22593880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ulo y 2 contenidos">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p:spPr>
        <p:txBody>
          <a:bodyPr/>
          <a:lstStyle>
            <a:lvl1pPr>
              <a:defRPr b="0">
                <a:effectLst/>
                <a:latin typeface="Ubuntu Light"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28650" y="1463038"/>
            <a:ext cx="7886700" cy="2404872"/>
          </a:xfrm>
        </p:spPr>
        <p:txBody>
          <a:bodyPr/>
          <a:lstStyle>
            <a:lvl1pPr>
              <a:defRPr>
                <a:latin typeface="Ubuntu Light" pitchFamily="34" charset="0"/>
              </a:defRPr>
            </a:lvl1pPr>
            <a:lvl2pPr>
              <a:defRPr>
                <a:latin typeface="Ubuntu Light" pitchFamily="34" charset="0"/>
              </a:defRPr>
            </a:lvl2pPr>
            <a:lvl3pPr>
              <a:defRPr>
                <a:latin typeface="Ubuntu Light" pitchFamily="34" charset="0"/>
              </a:defRPr>
            </a:lvl3pPr>
            <a:lvl4pPr>
              <a:defRPr>
                <a:latin typeface="Ubuntu Light" pitchFamily="34" charset="0"/>
              </a:defRPr>
            </a:lvl4pPr>
            <a:lvl5pPr>
              <a:defRPr>
                <a:latin typeface="Ubuntu Light"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EADEC07D-70AC-4739-ACFD-A6DEF3B377CF}" type="slidenum">
              <a:rPr lang="en-US"/>
              <a:pPr>
                <a:defRPr/>
              </a:pPr>
              <a:t>‹#›</a:t>
            </a:fld>
            <a:endParaRPr lang="en-US"/>
          </a:p>
        </p:txBody>
      </p:sp>
      <p:sp>
        <p:nvSpPr>
          <p:cNvPr id="5" name="Content Placeholder 2"/>
          <p:cNvSpPr>
            <a:spLocks noGrp="1"/>
          </p:cNvSpPr>
          <p:nvPr>
            <p:ph idx="11"/>
          </p:nvPr>
        </p:nvSpPr>
        <p:spPr>
          <a:xfrm>
            <a:off x="621030" y="3970018"/>
            <a:ext cx="7886700" cy="2404872"/>
          </a:xfrm>
        </p:spPr>
        <p:txBody>
          <a:bodyPr/>
          <a:lstStyle>
            <a:lvl1pPr>
              <a:defRPr>
                <a:latin typeface="Ubuntu Light" pitchFamily="34" charset="0"/>
              </a:defRPr>
            </a:lvl1pPr>
            <a:lvl2pPr>
              <a:defRPr>
                <a:latin typeface="Ubuntu Light" pitchFamily="34" charset="0"/>
              </a:defRPr>
            </a:lvl2pPr>
            <a:lvl3pPr>
              <a:defRPr>
                <a:latin typeface="Ubuntu Light" pitchFamily="34" charset="0"/>
              </a:defRPr>
            </a:lvl3pPr>
            <a:lvl4pPr>
              <a:defRPr>
                <a:latin typeface="Ubuntu Light" pitchFamily="34" charset="0"/>
              </a:defRPr>
            </a:lvl4pPr>
            <a:lvl5pPr>
              <a:defRPr>
                <a:latin typeface="Ubuntu Ligh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726377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ulo y 3 contenidos">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p:spPr>
        <p:txBody>
          <a:bodyPr/>
          <a:lstStyle>
            <a:lvl1pPr>
              <a:defRPr b="0">
                <a:effectLst/>
                <a:latin typeface="Ubuntu Light"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28650" y="1463038"/>
            <a:ext cx="7886700" cy="2404872"/>
          </a:xfrm>
        </p:spPr>
        <p:txBody>
          <a:bodyPr/>
          <a:lstStyle>
            <a:lvl1pPr>
              <a:defRPr>
                <a:latin typeface="Ubuntu Light" pitchFamily="34" charset="0"/>
              </a:defRPr>
            </a:lvl1pPr>
            <a:lvl2pPr>
              <a:defRPr>
                <a:latin typeface="Ubuntu Light" pitchFamily="34" charset="0"/>
              </a:defRPr>
            </a:lvl2pPr>
            <a:lvl3pPr>
              <a:defRPr>
                <a:latin typeface="Ubuntu Light" pitchFamily="34" charset="0"/>
              </a:defRPr>
            </a:lvl3pPr>
            <a:lvl4pPr>
              <a:defRPr>
                <a:latin typeface="Ubuntu Light" pitchFamily="34" charset="0"/>
              </a:defRPr>
            </a:lvl4pPr>
            <a:lvl5pPr>
              <a:defRPr>
                <a:latin typeface="Ubuntu Light" pitchFamily="34" charset="0"/>
              </a:defRPr>
            </a:lvl5pPr>
          </a:lstStyle>
          <a:p>
            <a:pPr lvl="0"/>
            <a:r>
              <a:rPr lang="es-CR" noProof="0" smtClean="0"/>
              <a:t>Click to edit Master text styles</a:t>
            </a:r>
          </a:p>
          <a:p>
            <a:pPr lvl="1"/>
            <a:r>
              <a:rPr lang="es-CR" noProof="0" smtClean="0"/>
              <a:t>Second level</a:t>
            </a:r>
          </a:p>
          <a:p>
            <a:pPr lvl="2"/>
            <a:r>
              <a:rPr lang="es-CR" noProof="0" smtClean="0"/>
              <a:t>Third level</a:t>
            </a:r>
          </a:p>
          <a:p>
            <a:pPr lvl="3"/>
            <a:r>
              <a:rPr lang="es-CR" noProof="0" smtClean="0"/>
              <a:t>Fourth level</a:t>
            </a:r>
          </a:p>
          <a:p>
            <a:pPr lvl="4"/>
            <a:r>
              <a:rPr lang="es-CR" noProof="0" smtClean="0"/>
              <a:t>Fifth level</a:t>
            </a:r>
            <a:endParaRPr lang="es-CR" noProof="0"/>
          </a:p>
        </p:txBody>
      </p:sp>
      <p:sp>
        <p:nvSpPr>
          <p:cNvPr id="4" name="Slide Number Placeholder 5"/>
          <p:cNvSpPr>
            <a:spLocks noGrp="1"/>
          </p:cNvSpPr>
          <p:nvPr>
            <p:ph type="sldNum" sz="quarter" idx="10"/>
          </p:nvPr>
        </p:nvSpPr>
        <p:spPr/>
        <p:txBody>
          <a:bodyPr/>
          <a:lstStyle>
            <a:lvl1pPr>
              <a:defRPr/>
            </a:lvl1pPr>
          </a:lstStyle>
          <a:p>
            <a:pPr>
              <a:defRPr/>
            </a:pPr>
            <a:fld id="{EADEC07D-70AC-4739-ACFD-A6DEF3B377CF}" type="slidenum">
              <a:rPr lang="en-US"/>
              <a:pPr>
                <a:defRPr/>
              </a:pPr>
              <a:t>‹#›</a:t>
            </a:fld>
            <a:endParaRPr lang="en-US"/>
          </a:p>
        </p:txBody>
      </p:sp>
      <p:sp>
        <p:nvSpPr>
          <p:cNvPr id="6" name="Content Placeholder 2"/>
          <p:cNvSpPr>
            <a:spLocks noGrp="1"/>
          </p:cNvSpPr>
          <p:nvPr>
            <p:ph sz="half" idx="11"/>
          </p:nvPr>
        </p:nvSpPr>
        <p:spPr>
          <a:xfrm>
            <a:off x="630936" y="3981450"/>
            <a:ext cx="3886200" cy="2404872"/>
          </a:xfrm>
        </p:spPr>
        <p:txBody>
          <a:bodyPr/>
          <a:lstStyle>
            <a:lvl1pPr>
              <a:defRPr sz="2100">
                <a:latin typeface="Ubuntu Light" pitchFamily="34" charset="0"/>
              </a:defRPr>
            </a:lvl1pPr>
            <a:lvl2pPr>
              <a:defRPr sz="1800">
                <a:latin typeface="Ubuntu Light" pitchFamily="34" charset="0"/>
              </a:defRPr>
            </a:lvl2pPr>
            <a:lvl3pPr>
              <a:defRPr sz="1500">
                <a:latin typeface="Ubuntu Light" pitchFamily="34" charset="0"/>
              </a:defRPr>
            </a:lvl3pPr>
            <a:lvl4pPr>
              <a:defRPr sz="1350">
                <a:latin typeface="Ubuntu Light" pitchFamily="34" charset="0"/>
              </a:defRPr>
            </a:lvl4pPr>
            <a:lvl5pPr>
              <a:defRPr sz="1350">
                <a:latin typeface="Ubuntu Light" pitchFamily="34" charset="0"/>
              </a:defRPr>
            </a:lvl5pPr>
            <a:lvl6pPr>
              <a:defRPr sz="1350"/>
            </a:lvl6pPr>
            <a:lvl7pPr>
              <a:defRPr sz="1350"/>
            </a:lvl7pPr>
            <a:lvl8pPr>
              <a:defRPr sz="1350"/>
            </a:lvl8pPr>
            <a:lvl9pPr>
              <a:defRPr sz="1350"/>
            </a:lvl9pPr>
          </a:lstStyle>
          <a:p>
            <a:pPr lvl="0"/>
            <a:r>
              <a:rPr lang="es-CR" noProof="0" smtClean="0"/>
              <a:t>Click to edit Master text styles</a:t>
            </a:r>
          </a:p>
          <a:p>
            <a:pPr lvl="1"/>
            <a:r>
              <a:rPr lang="es-CR" noProof="0" smtClean="0"/>
              <a:t>Second level</a:t>
            </a:r>
          </a:p>
          <a:p>
            <a:pPr lvl="2"/>
            <a:r>
              <a:rPr lang="es-CR" noProof="0" smtClean="0"/>
              <a:t>Third level</a:t>
            </a:r>
          </a:p>
          <a:p>
            <a:pPr lvl="3"/>
            <a:r>
              <a:rPr lang="es-CR" noProof="0" smtClean="0"/>
              <a:t>Fourth level</a:t>
            </a:r>
          </a:p>
          <a:p>
            <a:pPr lvl="4"/>
            <a:r>
              <a:rPr lang="es-CR" noProof="0" smtClean="0"/>
              <a:t>Fifth level</a:t>
            </a:r>
            <a:endParaRPr lang="es-CR" noProof="0"/>
          </a:p>
        </p:txBody>
      </p:sp>
      <p:sp>
        <p:nvSpPr>
          <p:cNvPr id="7" name="Content Placeholder 2"/>
          <p:cNvSpPr>
            <a:spLocks noGrp="1"/>
          </p:cNvSpPr>
          <p:nvPr>
            <p:ph sz="half" idx="13"/>
          </p:nvPr>
        </p:nvSpPr>
        <p:spPr>
          <a:xfrm>
            <a:off x="4635246" y="3970745"/>
            <a:ext cx="3886200" cy="2430055"/>
          </a:xfrm>
        </p:spPr>
        <p:txBody>
          <a:bodyPr/>
          <a:lstStyle>
            <a:lvl1pPr>
              <a:defRPr sz="2100">
                <a:latin typeface="Ubuntu Light" pitchFamily="34" charset="0"/>
              </a:defRPr>
            </a:lvl1pPr>
            <a:lvl2pPr>
              <a:defRPr sz="1800">
                <a:latin typeface="Ubuntu Light" pitchFamily="34" charset="0"/>
              </a:defRPr>
            </a:lvl2pPr>
            <a:lvl3pPr>
              <a:defRPr sz="1500">
                <a:latin typeface="Ubuntu Light" pitchFamily="34" charset="0"/>
              </a:defRPr>
            </a:lvl3pPr>
            <a:lvl4pPr>
              <a:defRPr sz="1350">
                <a:latin typeface="Ubuntu Light" pitchFamily="34" charset="0"/>
              </a:defRPr>
            </a:lvl4pPr>
            <a:lvl5pPr>
              <a:defRPr sz="1350">
                <a:latin typeface="Ubuntu Light" pitchFamily="34" charset="0"/>
              </a:defRPr>
            </a:lvl5pPr>
            <a:lvl6pPr>
              <a:defRPr sz="1350"/>
            </a:lvl6pPr>
            <a:lvl7pPr>
              <a:defRPr sz="1350"/>
            </a:lvl7pPr>
            <a:lvl8pPr>
              <a:defRPr sz="1350"/>
            </a:lvl8pPr>
            <a:lvl9pPr>
              <a:defRPr sz="1350"/>
            </a:lvl9pPr>
          </a:lstStyle>
          <a:p>
            <a:pPr lvl="0"/>
            <a:r>
              <a:rPr lang="es-CR" noProof="0" smtClean="0"/>
              <a:t>Click to edit Master text styles</a:t>
            </a:r>
          </a:p>
          <a:p>
            <a:pPr lvl="1"/>
            <a:r>
              <a:rPr lang="es-CR" noProof="0" smtClean="0"/>
              <a:t>Second level</a:t>
            </a:r>
          </a:p>
          <a:p>
            <a:pPr lvl="2"/>
            <a:r>
              <a:rPr lang="es-CR" noProof="0" smtClean="0"/>
              <a:t>Third level</a:t>
            </a:r>
          </a:p>
          <a:p>
            <a:pPr lvl="3"/>
            <a:r>
              <a:rPr lang="es-CR" noProof="0" smtClean="0"/>
              <a:t>Fourth level</a:t>
            </a:r>
          </a:p>
          <a:p>
            <a:pPr lvl="4"/>
            <a:r>
              <a:rPr lang="es-CR" noProof="0" smtClean="0"/>
              <a:t>Fifth level</a:t>
            </a:r>
            <a:endParaRPr lang="es-CR" noProof="0"/>
          </a:p>
        </p:txBody>
      </p:sp>
    </p:spTree>
    <p:extLst>
      <p:ext uri="{BB962C8B-B14F-4D97-AF65-F5344CB8AC3E}">
        <p14:creationId xmlns:p14="http://schemas.microsoft.com/office/powerpoint/2010/main" val="122613585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ubti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62262"/>
          </a:xfrm>
        </p:spPr>
        <p:txBody>
          <a:bodyPr anchor="b"/>
          <a:lstStyle>
            <a:lvl1pPr>
              <a:defRPr sz="4500">
                <a:latin typeface="Ubuntu Light"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000">
                <a:latin typeface="Ubuntu Light" pitchFamily="34" charset="0"/>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7B8F62AE-11AE-4AFC-BFD5-D4C576B36B82}" type="slidenum">
              <a:rPr lang="en-US"/>
              <a:pPr>
                <a:defRPr/>
              </a:pPr>
              <a:t>‹#›</a:t>
            </a:fld>
            <a:endParaRPr lang="en-US"/>
          </a:p>
        </p:txBody>
      </p:sp>
    </p:spTree>
    <p:extLst>
      <p:ext uri="{BB962C8B-B14F-4D97-AF65-F5344CB8AC3E}">
        <p14:creationId xmlns:p14="http://schemas.microsoft.com/office/powerpoint/2010/main" val="27838038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effectLst/>
                <a:latin typeface="Ubuntu Light" pitchFamily="34" charset="0"/>
              </a:defRPr>
            </a:lvl1pPr>
          </a:lstStyle>
          <a:p>
            <a:r>
              <a:rPr lang="es-CR" noProof="0" dirty="0" err="1" smtClean="0"/>
              <a:t>Click</a:t>
            </a:r>
            <a:r>
              <a:rPr lang="es-CR" noProof="0" dirty="0" smtClean="0"/>
              <a:t> </a:t>
            </a:r>
            <a:r>
              <a:rPr lang="es-CR" noProof="0" dirty="0" err="1" smtClean="0"/>
              <a:t>to</a:t>
            </a:r>
            <a:r>
              <a:rPr lang="es-CR" noProof="0" dirty="0" smtClean="0"/>
              <a:t> </a:t>
            </a:r>
            <a:r>
              <a:rPr lang="es-CR" noProof="0" dirty="0" err="1" smtClean="0"/>
              <a:t>edit</a:t>
            </a:r>
            <a:r>
              <a:rPr lang="es-CR" noProof="0" dirty="0" smtClean="0"/>
              <a:t> Master </a:t>
            </a:r>
            <a:r>
              <a:rPr lang="es-CR" noProof="0" dirty="0" err="1" smtClean="0"/>
              <a:t>title</a:t>
            </a:r>
            <a:r>
              <a:rPr lang="es-CR" noProof="0" dirty="0" smtClean="0"/>
              <a:t> </a:t>
            </a:r>
            <a:r>
              <a:rPr lang="es-CR" noProof="0" dirty="0" err="1" smtClean="0"/>
              <a:t>style</a:t>
            </a:r>
            <a:endParaRPr lang="es-CR" noProof="0" dirty="0"/>
          </a:p>
        </p:txBody>
      </p:sp>
      <p:sp>
        <p:nvSpPr>
          <p:cNvPr id="3" name="Content Placeholder 2"/>
          <p:cNvSpPr>
            <a:spLocks noGrp="1"/>
          </p:cNvSpPr>
          <p:nvPr>
            <p:ph sz="half" idx="1"/>
          </p:nvPr>
        </p:nvSpPr>
        <p:spPr>
          <a:xfrm>
            <a:off x="628650" y="1463040"/>
            <a:ext cx="3886200" cy="4800600"/>
          </a:xfrm>
        </p:spPr>
        <p:txBody>
          <a:bodyPr/>
          <a:lstStyle>
            <a:lvl1pPr>
              <a:defRPr sz="2100">
                <a:latin typeface="Ubuntu Light" pitchFamily="34" charset="0"/>
              </a:defRPr>
            </a:lvl1pPr>
            <a:lvl2pPr>
              <a:defRPr sz="1800">
                <a:latin typeface="Ubuntu Light" pitchFamily="34" charset="0"/>
              </a:defRPr>
            </a:lvl2pPr>
            <a:lvl3pPr>
              <a:defRPr sz="1500">
                <a:latin typeface="Ubuntu Light" pitchFamily="34" charset="0"/>
              </a:defRPr>
            </a:lvl3pPr>
            <a:lvl4pPr>
              <a:defRPr sz="1350">
                <a:latin typeface="Ubuntu Light" pitchFamily="34" charset="0"/>
              </a:defRPr>
            </a:lvl4pPr>
            <a:lvl5pPr>
              <a:defRPr sz="1350">
                <a:latin typeface="Ubuntu Light" pitchFamily="34" charset="0"/>
              </a:defRPr>
            </a:lvl5pPr>
            <a:lvl6pPr>
              <a:defRPr sz="1350"/>
            </a:lvl6pPr>
            <a:lvl7pPr>
              <a:defRPr sz="1350"/>
            </a:lvl7pPr>
            <a:lvl8pPr>
              <a:defRPr sz="1350"/>
            </a:lvl8pPr>
            <a:lvl9pPr>
              <a:defRPr sz="1350"/>
            </a:lvl9pPr>
          </a:lstStyle>
          <a:p>
            <a:pPr lvl="0"/>
            <a:r>
              <a:rPr lang="es-CR" noProof="0" dirty="0" err="1" smtClean="0"/>
              <a:t>Click</a:t>
            </a:r>
            <a:r>
              <a:rPr lang="es-CR" noProof="0" dirty="0" smtClean="0"/>
              <a:t> </a:t>
            </a:r>
            <a:r>
              <a:rPr lang="es-CR" noProof="0" dirty="0" err="1" smtClean="0"/>
              <a:t>to</a:t>
            </a:r>
            <a:r>
              <a:rPr lang="es-CR" noProof="0" dirty="0" smtClean="0"/>
              <a:t> </a:t>
            </a:r>
            <a:r>
              <a:rPr lang="es-CR" noProof="0" dirty="0" err="1" smtClean="0"/>
              <a:t>edit</a:t>
            </a:r>
            <a:r>
              <a:rPr lang="es-CR" noProof="0" dirty="0" smtClean="0"/>
              <a:t> Master </a:t>
            </a:r>
            <a:r>
              <a:rPr lang="es-CR" noProof="0" dirty="0" err="1" smtClean="0"/>
              <a:t>text</a:t>
            </a:r>
            <a:r>
              <a:rPr lang="es-CR" noProof="0" dirty="0" smtClean="0"/>
              <a:t> </a:t>
            </a:r>
            <a:r>
              <a:rPr lang="es-CR" noProof="0" dirty="0" err="1" smtClean="0"/>
              <a:t>styles</a:t>
            </a:r>
            <a:endParaRPr lang="es-CR" noProof="0" dirty="0" smtClean="0"/>
          </a:p>
          <a:p>
            <a:pPr lvl="1"/>
            <a:r>
              <a:rPr lang="es-CR" noProof="0" dirty="0" err="1" smtClean="0"/>
              <a:t>Second</a:t>
            </a:r>
            <a:r>
              <a:rPr lang="es-CR" noProof="0" dirty="0" smtClean="0"/>
              <a:t> </a:t>
            </a:r>
            <a:r>
              <a:rPr lang="es-CR" noProof="0" dirty="0" err="1" smtClean="0"/>
              <a:t>level</a:t>
            </a:r>
            <a:endParaRPr lang="es-CR" noProof="0" dirty="0" smtClean="0"/>
          </a:p>
          <a:p>
            <a:pPr lvl="2"/>
            <a:r>
              <a:rPr lang="es-CR" noProof="0" dirty="0" err="1" smtClean="0"/>
              <a:t>Third</a:t>
            </a:r>
            <a:r>
              <a:rPr lang="es-CR" noProof="0" dirty="0" smtClean="0"/>
              <a:t> </a:t>
            </a:r>
            <a:r>
              <a:rPr lang="es-CR" noProof="0" dirty="0" err="1" smtClean="0"/>
              <a:t>level</a:t>
            </a:r>
            <a:endParaRPr lang="es-CR" noProof="0" dirty="0" smtClean="0"/>
          </a:p>
          <a:p>
            <a:pPr lvl="3"/>
            <a:r>
              <a:rPr lang="es-CR" noProof="0" dirty="0" err="1" smtClean="0"/>
              <a:t>Fourth</a:t>
            </a:r>
            <a:r>
              <a:rPr lang="es-CR" noProof="0" dirty="0" smtClean="0"/>
              <a:t> </a:t>
            </a:r>
            <a:r>
              <a:rPr lang="es-CR" noProof="0" dirty="0" err="1" smtClean="0"/>
              <a:t>level</a:t>
            </a:r>
            <a:endParaRPr lang="es-CR" noProof="0" dirty="0" smtClean="0"/>
          </a:p>
          <a:p>
            <a:pPr lvl="4"/>
            <a:r>
              <a:rPr lang="es-CR" noProof="0" dirty="0" err="1" smtClean="0"/>
              <a:t>Fifth</a:t>
            </a:r>
            <a:r>
              <a:rPr lang="es-CR" noProof="0" dirty="0" smtClean="0"/>
              <a:t> </a:t>
            </a:r>
            <a:r>
              <a:rPr lang="es-CR" noProof="0" dirty="0" err="1" smtClean="0"/>
              <a:t>level</a:t>
            </a:r>
            <a:endParaRPr lang="es-CR" noProof="0" dirty="0"/>
          </a:p>
        </p:txBody>
      </p:sp>
      <p:sp>
        <p:nvSpPr>
          <p:cNvPr id="4" name="Content Placeholder 3"/>
          <p:cNvSpPr>
            <a:spLocks noGrp="1"/>
          </p:cNvSpPr>
          <p:nvPr>
            <p:ph sz="half" idx="2"/>
          </p:nvPr>
        </p:nvSpPr>
        <p:spPr>
          <a:xfrm>
            <a:off x="4629150" y="1463040"/>
            <a:ext cx="3886200" cy="4800600"/>
          </a:xfrm>
        </p:spPr>
        <p:txBody>
          <a:bodyPr/>
          <a:lstStyle>
            <a:lvl1pPr>
              <a:defRPr sz="2100">
                <a:latin typeface="Ubuntu Light" pitchFamily="34" charset="0"/>
              </a:defRPr>
            </a:lvl1pPr>
            <a:lvl2pPr>
              <a:defRPr sz="1800">
                <a:latin typeface="Ubuntu Light" pitchFamily="34" charset="0"/>
              </a:defRPr>
            </a:lvl2pPr>
            <a:lvl3pPr>
              <a:defRPr sz="1500">
                <a:latin typeface="Ubuntu Light" pitchFamily="34" charset="0"/>
              </a:defRPr>
            </a:lvl3pPr>
            <a:lvl4pPr>
              <a:defRPr sz="1350">
                <a:latin typeface="Ubuntu Light" pitchFamily="34" charset="0"/>
              </a:defRPr>
            </a:lvl4pPr>
            <a:lvl5pPr>
              <a:defRPr sz="1350">
                <a:latin typeface="Ubuntu Light" pitchFamily="34" charset="0"/>
              </a:defRPr>
            </a:lvl5pPr>
            <a:lvl6pPr>
              <a:defRPr sz="1350"/>
            </a:lvl6pPr>
            <a:lvl7pPr>
              <a:defRPr sz="1350"/>
            </a:lvl7pPr>
            <a:lvl8pPr>
              <a:defRPr sz="1350"/>
            </a:lvl8pPr>
            <a:lvl9pPr>
              <a:defRPr sz="1350"/>
            </a:lvl9pPr>
          </a:lstStyle>
          <a:p>
            <a:pPr lvl="0"/>
            <a:r>
              <a:rPr lang="es-CR" noProof="0" smtClean="0"/>
              <a:t>Click to edit Master text styles</a:t>
            </a:r>
          </a:p>
          <a:p>
            <a:pPr lvl="1"/>
            <a:r>
              <a:rPr lang="es-CR" noProof="0" smtClean="0"/>
              <a:t>Second level</a:t>
            </a:r>
          </a:p>
          <a:p>
            <a:pPr lvl="2"/>
            <a:r>
              <a:rPr lang="es-CR" noProof="0" smtClean="0"/>
              <a:t>Third level</a:t>
            </a:r>
          </a:p>
          <a:p>
            <a:pPr lvl="3"/>
            <a:r>
              <a:rPr lang="es-CR" noProof="0" smtClean="0"/>
              <a:t>Fourth level</a:t>
            </a:r>
          </a:p>
          <a:p>
            <a:pPr lvl="4"/>
            <a:r>
              <a:rPr lang="es-CR" noProof="0" smtClean="0"/>
              <a:t>Fifth level</a:t>
            </a:r>
            <a:endParaRPr lang="es-CR" noProof="0"/>
          </a:p>
        </p:txBody>
      </p:sp>
      <p:sp>
        <p:nvSpPr>
          <p:cNvPr id="5" name="Slide Number Placeholder 5"/>
          <p:cNvSpPr>
            <a:spLocks noGrp="1"/>
          </p:cNvSpPr>
          <p:nvPr>
            <p:ph type="sldNum" sz="quarter" idx="10"/>
          </p:nvPr>
        </p:nvSpPr>
        <p:spPr/>
        <p:txBody>
          <a:bodyPr/>
          <a:lstStyle>
            <a:lvl1pPr>
              <a:defRPr/>
            </a:lvl1pPr>
          </a:lstStyle>
          <a:p>
            <a:pPr>
              <a:defRPr/>
            </a:pPr>
            <a:fld id="{91EF4D2C-AB36-4829-8131-6EB8383DEF34}" type="slidenum">
              <a:rPr lang="en-US"/>
              <a:pPr>
                <a:defRPr/>
              </a:pPr>
              <a:t>‹#›</a:t>
            </a:fld>
            <a:endParaRPr lang="en-US"/>
          </a:p>
        </p:txBody>
      </p:sp>
    </p:spTree>
    <p:extLst>
      <p:ext uri="{BB962C8B-B14F-4D97-AF65-F5344CB8AC3E}">
        <p14:creationId xmlns:p14="http://schemas.microsoft.com/office/powerpoint/2010/main" val="21260041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atro cuadr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effectLst/>
                <a:latin typeface="Ubuntu Light" pitchFamily="34" charset="0"/>
              </a:defRPr>
            </a:lvl1pPr>
          </a:lstStyle>
          <a:p>
            <a:r>
              <a:rPr lang="es-CR" noProof="0" dirty="0" err="1" smtClean="0"/>
              <a:t>Click</a:t>
            </a:r>
            <a:r>
              <a:rPr lang="es-CR" noProof="0" dirty="0" smtClean="0"/>
              <a:t> </a:t>
            </a:r>
            <a:r>
              <a:rPr lang="es-CR" noProof="0" dirty="0" err="1" smtClean="0"/>
              <a:t>to</a:t>
            </a:r>
            <a:r>
              <a:rPr lang="es-CR" noProof="0" dirty="0" smtClean="0"/>
              <a:t> </a:t>
            </a:r>
            <a:r>
              <a:rPr lang="es-CR" noProof="0" dirty="0" err="1" smtClean="0"/>
              <a:t>edit</a:t>
            </a:r>
            <a:r>
              <a:rPr lang="es-CR" noProof="0" dirty="0" smtClean="0"/>
              <a:t> Master </a:t>
            </a:r>
            <a:r>
              <a:rPr lang="es-CR" noProof="0" dirty="0" err="1" smtClean="0"/>
              <a:t>title</a:t>
            </a:r>
            <a:r>
              <a:rPr lang="es-CR" noProof="0" dirty="0" smtClean="0"/>
              <a:t> </a:t>
            </a:r>
            <a:r>
              <a:rPr lang="es-CR" noProof="0" dirty="0" err="1" smtClean="0"/>
              <a:t>style</a:t>
            </a:r>
            <a:endParaRPr lang="es-CR" noProof="0" dirty="0"/>
          </a:p>
        </p:txBody>
      </p:sp>
      <p:sp>
        <p:nvSpPr>
          <p:cNvPr id="3" name="Content Placeholder 2"/>
          <p:cNvSpPr>
            <a:spLocks noGrp="1"/>
          </p:cNvSpPr>
          <p:nvPr>
            <p:ph sz="half" idx="1"/>
          </p:nvPr>
        </p:nvSpPr>
        <p:spPr>
          <a:xfrm>
            <a:off x="628650" y="1463040"/>
            <a:ext cx="3886200" cy="2404872"/>
          </a:xfrm>
        </p:spPr>
        <p:txBody>
          <a:bodyPr/>
          <a:lstStyle>
            <a:lvl1pPr>
              <a:defRPr sz="2100">
                <a:latin typeface="Ubuntu Light" pitchFamily="34" charset="0"/>
              </a:defRPr>
            </a:lvl1pPr>
            <a:lvl2pPr>
              <a:defRPr sz="1800">
                <a:latin typeface="Ubuntu Light" pitchFamily="34" charset="0"/>
              </a:defRPr>
            </a:lvl2pPr>
            <a:lvl3pPr>
              <a:defRPr sz="1500">
                <a:latin typeface="Ubuntu Light" pitchFamily="34" charset="0"/>
              </a:defRPr>
            </a:lvl3pPr>
            <a:lvl4pPr>
              <a:defRPr sz="1350">
                <a:latin typeface="Ubuntu Light" pitchFamily="34" charset="0"/>
              </a:defRPr>
            </a:lvl4pPr>
            <a:lvl5pPr>
              <a:defRPr sz="1350">
                <a:latin typeface="Ubuntu Light" pitchFamily="34" charset="0"/>
              </a:defRPr>
            </a:lvl5pPr>
            <a:lvl6pPr>
              <a:defRPr sz="1350"/>
            </a:lvl6pPr>
            <a:lvl7pPr>
              <a:defRPr sz="1350"/>
            </a:lvl7pPr>
            <a:lvl8pPr>
              <a:defRPr sz="1350"/>
            </a:lvl8pPr>
            <a:lvl9pPr>
              <a:defRPr sz="1350"/>
            </a:lvl9pPr>
          </a:lstStyle>
          <a:p>
            <a:pPr lvl="0"/>
            <a:r>
              <a:rPr lang="es-CR" noProof="0" dirty="0" err="1" smtClean="0"/>
              <a:t>Click</a:t>
            </a:r>
            <a:r>
              <a:rPr lang="es-CR" noProof="0" dirty="0" smtClean="0"/>
              <a:t> </a:t>
            </a:r>
            <a:r>
              <a:rPr lang="es-CR" noProof="0" dirty="0" err="1" smtClean="0"/>
              <a:t>to</a:t>
            </a:r>
            <a:r>
              <a:rPr lang="es-CR" noProof="0" dirty="0" smtClean="0"/>
              <a:t> </a:t>
            </a:r>
            <a:r>
              <a:rPr lang="es-CR" noProof="0" dirty="0" err="1" smtClean="0"/>
              <a:t>edit</a:t>
            </a:r>
            <a:r>
              <a:rPr lang="es-CR" noProof="0" dirty="0" smtClean="0"/>
              <a:t> Master </a:t>
            </a:r>
            <a:r>
              <a:rPr lang="es-CR" noProof="0" dirty="0" err="1" smtClean="0"/>
              <a:t>text</a:t>
            </a:r>
            <a:r>
              <a:rPr lang="es-CR" noProof="0" dirty="0" smtClean="0"/>
              <a:t> </a:t>
            </a:r>
            <a:r>
              <a:rPr lang="es-CR" noProof="0" dirty="0" err="1" smtClean="0"/>
              <a:t>styles</a:t>
            </a:r>
            <a:endParaRPr lang="es-CR" noProof="0" dirty="0" smtClean="0"/>
          </a:p>
          <a:p>
            <a:pPr lvl="1"/>
            <a:r>
              <a:rPr lang="es-CR" noProof="0" dirty="0" err="1" smtClean="0"/>
              <a:t>Second</a:t>
            </a:r>
            <a:r>
              <a:rPr lang="es-CR" noProof="0" dirty="0" smtClean="0"/>
              <a:t> </a:t>
            </a:r>
            <a:r>
              <a:rPr lang="es-CR" noProof="0" dirty="0" err="1" smtClean="0"/>
              <a:t>level</a:t>
            </a:r>
            <a:endParaRPr lang="es-CR" noProof="0" dirty="0" smtClean="0"/>
          </a:p>
          <a:p>
            <a:pPr lvl="2"/>
            <a:r>
              <a:rPr lang="es-CR" noProof="0" dirty="0" err="1" smtClean="0"/>
              <a:t>Third</a:t>
            </a:r>
            <a:r>
              <a:rPr lang="es-CR" noProof="0" dirty="0" smtClean="0"/>
              <a:t> </a:t>
            </a:r>
            <a:r>
              <a:rPr lang="es-CR" noProof="0" dirty="0" err="1" smtClean="0"/>
              <a:t>level</a:t>
            </a:r>
            <a:endParaRPr lang="es-CR" noProof="0" dirty="0" smtClean="0"/>
          </a:p>
          <a:p>
            <a:pPr lvl="3"/>
            <a:r>
              <a:rPr lang="es-CR" noProof="0" dirty="0" err="1" smtClean="0"/>
              <a:t>Fourth</a:t>
            </a:r>
            <a:r>
              <a:rPr lang="es-CR" noProof="0" dirty="0" smtClean="0"/>
              <a:t> </a:t>
            </a:r>
            <a:r>
              <a:rPr lang="es-CR" noProof="0" dirty="0" err="1" smtClean="0"/>
              <a:t>level</a:t>
            </a:r>
            <a:endParaRPr lang="es-CR" noProof="0" dirty="0" smtClean="0"/>
          </a:p>
          <a:p>
            <a:pPr lvl="4"/>
            <a:r>
              <a:rPr lang="es-CR" noProof="0" dirty="0" err="1" smtClean="0"/>
              <a:t>Fifth</a:t>
            </a:r>
            <a:r>
              <a:rPr lang="es-CR" noProof="0" dirty="0" smtClean="0"/>
              <a:t> </a:t>
            </a:r>
            <a:r>
              <a:rPr lang="es-CR" noProof="0" dirty="0" err="1" smtClean="0"/>
              <a:t>level</a:t>
            </a:r>
            <a:endParaRPr lang="es-CR" noProof="0" dirty="0"/>
          </a:p>
        </p:txBody>
      </p:sp>
      <p:sp>
        <p:nvSpPr>
          <p:cNvPr id="5" name="Slide Number Placeholder 5"/>
          <p:cNvSpPr>
            <a:spLocks noGrp="1"/>
          </p:cNvSpPr>
          <p:nvPr>
            <p:ph type="sldNum" sz="quarter" idx="10"/>
          </p:nvPr>
        </p:nvSpPr>
        <p:spPr/>
        <p:txBody>
          <a:bodyPr/>
          <a:lstStyle>
            <a:lvl1pPr>
              <a:defRPr/>
            </a:lvl1pPr>
          </a:lstStyle>
          <a:p>
            <a:pPr>
              <a:defRPr/>
            </a:pPr>
            <a:fld id="{91EF4D2C-AB36-4829-8131-6EB8383DEF34}" type="slidenum">
              <a:rPr lang="en-US"/>
              <a:pPr>
                <a:defRPr/>
              </a:pPr>
              <a:t>‹#›</a:t>
            </a:fld>
            <a:endParaRPr lang="en-US"/>
          </a:p>
        </p:txBody>
      </p:sp>
      <p:sp>
        <p:nvSpPr>
          <p:cNvPr id="6" name="Content Placeholder 2"/>
          <p:cNvSpPr>
            <a:spLocks noGrp="1"/>
          </p:cNvSpPr>
          <p:nvPr>
            <p:ph sz="half" idx="11"/>
          </p:nvPr>
        </p:nvSpPr>
        <p:spPr>
          <a:xfrm>
            <a:off x="630936" y="3981450"/>
            <a:ext cx="3886200" cy="2404872"/>
          </a:xfrm>
        </p:spPr>
        <p:txBody>
          <a:bodyPr/>
          <a:lstStyle>
            <a:lvl1pPr>
              <a:defRPr sz="2100">
                <a:latin typeface="Ubuntu Light" pitchFamily="34" charset="0"/>
              </a:defRPr>
            </a:lvl1pPr>
            <a:lvl2pPr>
              <a:defRPr sz="1800">
                <a:latin typeface="Ubuntu Light" pitchFamily="34" charset="0"/>
              </a:defRPr>
            </a:lvl2pPr>
            <a:lvl3pPr>
              <a:defRPr sz="1500">
                <a:latin typeface="Ubuntu Light" pitchFamily="34" charset="0"/>
              </a:defRPr>
            </a:lvl3pPr>
            <a:lvl4pPr>
              <a:defRPr sz="1350">
                <a:latin typeface="Ubuntu Light" pitchFamily="34" charset="0"/>
              </a:defRPr>
            </a:lvl4pPr>
            <a:lvl5pPr>
              <a:defRPr sz="1350">
                <a:latin typeface="Ubuntu Light" pitchFamily="34" charset="0"/>
              </a:defRPr>
            </a:lvl5pPr>
            <a:lvl6pPr>
              <a:defRPr sz="1350"/>
            </a:lvl6pPr>
            <a:lvl7pPr>
              <a:defRPr sz="1350"/>
            </a:lvl7pPr>
            <a:lvl8pPr>
              <a:defRPr sz="1350"/>
            </a:lvl8pPr>
            <a:lvl9pPr>
              <a:defRPr sz="1350"/>
            </a:lvl9pPr>
          </a:lstStyle>
          <a:p>
            <a:pPr lvl="0"/>
            <a:r>
              <a:rPr lang="es-CR" noProof="0" smtClean="0"/>
              <a:t>Click to edit Master text styles</a:t>
            </a:r>
          </a:p>
          <a:p>
            <a:pPr lvl="1"/>
            <a:r>
              <a:rPr lang="es-CR" noProof="0" smtClean="0"/>
              <a:t>Second level</a:t>
            </a:r>
          </a:p>
          <a:p>
            <a:pPr lvl="2"/>
            <a:r>
              <a:rPr lang="es-CR" noProof="0" smtClean="0"/>
              <a:t>Third level</a:t>
            </a:r>
          </a:p>
          <a:p>
            <a:pPr lvl="3"/>
            <a:r>
              <a:rPr lang="es-CR" noProof="0" smtClean="0"/>
              <a:t>Fourth level</a:t>
            </a:r>
          </a:p>
          <a:p>
            <a:pPr lvl="4"/>
            <a:r>
              <a:rPr lang="es-CR" noProof="0" smtClean="0"/>
              <a:t>Fifth level</a:t>
            </a:r>
            <a:endParaRPr lang="es-CR" noProof="0"/>
          </a:p>
        </p:txBody>
      </p:sp>
      <p:sp>
        <p:nvSpPr>
          <p:cNvPr id="7" name="Content Placeholder 2"/>
          <p:cNvSpPr>
            <a:spLocks noGrp="1"/>
          </p:cNvSpPr>
          <p:nvPr>
            <p:ph sz="half" idx="12"/>
          </p:nvPr>
        </p:nvSpPr>
        <p:spPr>
          <a:xfrm>
            <a:off x="4632960" y="1466850"/>
            <a:ext cx="3886200" cy="2404872"/>
          </a:xfrm>
        </p:spPr>
        <p:txBody>
          <a:bodyPr/>
          <a:lstStyle>
            <a:lvl1pPr>
              <a:defRPr sz="2100">
                <a:latin typeface="Ubuntu Light" pitchFamily="34" charset="0"/>
              </a:defRPr>
            </a:lvl1pPr>
            <a:lvl2pPr>
              <a:defRPr sz="1800">
                <a:latin typeface="Ubuntu Light" pitchFamily="34" charset="0"/>
              </a:defRPr>
            </a:lvl2pPr>
            <a:lvl3pPr>
              <a:defRPr sz="1500">
                <a:latin typeface="Ubuntu Light" pitchFamily="34" charset="0"/>
              </a:defRPr>
            </a:lvl3pPr>
            <a:lvl4pPr>
              <a:defRPr sz="1350">
                <a:latin typeface="Ubuntu Light" pitchFamily="34" charset="0"/>
              </a:defRPr>
            </a:lvl4pPr>
            <a:lvl5pPr>
              <a:defRPr sz="1350">
                <a:latin typeface="Ubuntu Light" pitchFamily="34" charset="0"/>
              </a:defRPr>
            </a:lvl5pPr>
            <a:lvl6pPr>
              <a:defRPr sz="1350"/>
            </a:lvl6pPr>
            <a:lvl7pPr>
              <a:defRPr sz="1350"/>
            </a:lvl7pPr>
            <a:lvl8pPr>
              <a:defRPr sz="1350"/>
            </a:lvl8pPr>
            <a:lvl9pPr>
              <a:defRPr sz="1350"/>
            </a:lvl9pPr>
          </a:lstStyle>
          <a:p>
            <a:pPr lvl="0"/>
            <a:r>
              <a:rPr lang="es-CR" noProof="0" smtClean="0"/>
              <a:t>Click to edit Master text styles</a:t>
            </a:r>
          </a:p>
          <a:p>
            <a:pPr lvl="1"/>
            <a:r>
              <a:rPr lang="es-CR" noProof="0" smtClean="0"/>
              <a:t>Second level</a:t>
            </a:r>
          </a:p>
          <a:p>
            <a:pPr lvl="2"/>
            <a:r>
              <a:rPr lang="es-CR" noProof="0" smtClean="0"/>
              <a:t>Third level</a:t>
            </a:r>
          </a:p>
          <a:p>
            <a:pPr lvl="3"/>
            <a:r>
              <a:rPr lang="es-CR" noProof="0" smtClean="0"/>
              <a:t>Fourth level</a:t>
            </a:r>
          </a:p>
          <a:p>
            <a:pPr lvl="4"/>
            <a:r>
              <a:rPr lang="es-CR" noProof="0" smtClean="0"/>
              <a:t>Fifth level</a:t>
            </a:r>
            <a:endParaRPr lang="es-CR" noProof="0"/>
          </a:p>
        </p:txBody>
      </p:sp>
      <p:sp>
        <p:nvSpPr>
          <p:cNvPr id="8" name="Content Placeholder 2"/>
          <p:cNvSpPr>
            <a:spLocks noGrp="1"/>
          </p:cNvSpPr>
          <p:nvPr>
            <p:ph sz="half" idx="13"/>
          </p:nvPr>
        </p:nvSpPr>
        <p:spPr>
          <a:xfrm>
            <a:off x="4635246" y="3985260"/>
            <a:ext cx="3886200" cy="2404872"/>
          </a:xfrm>
        </p:spPr>
        <p:txBody>
          <a:bodyPr/>
          <a:lstStyle>
            <a:lvl1pPr>
              <a:defRPr sz="2100">
                <a:latin typeface="Ubuntu Light" pitchFamily="34" charset="0"/>
              </a:defRPr>
            </a:lvl1pPr>
            <a:lvl2pPr>
              <a:defRPr sz="1800">
                <a:latin typeface="Ubuntu Light" pitchFamily="34" charset="0"/>
              </a:defRPr>
            </a:lvl2pPr>
            <a:lvl3pPr>
              <a:defRPr sz="1500">
                <a:latin typeface="Ubuntu Light" pitchFamily="34" charset="0"/>
              </a:defRPr>
            </a:lvl3pPr>
            <a:lvl4pPr>
              <a:defRPr sz="1350">
                <a:latin typeface="Ubuntu Light" pitchFamily="34" charset="0"/>
              </a:defRPr>
            </a:lvl4pPr>
            <a:lvl5pPr>
              <a:defRPr sz="1350">
                <a:latin typeface="Ubuntu Light" pitchFamily="34" charset="0"/>
              </a:defRPr>
            </a:lvl5pPr>
            <a:lvl6pPr>
              <a:defRPr sz="1350"/>
            </a:lvl6pPr>
            <a:lvl7pPr>
              <a:defRPr sz="1350"/>
            </a:lvl7pPr>
            <a:lvl8pPr>
              <a:defRPr sz="1350"/>
            </a:lvl8pPr>
            <a:lvl9pPr>
              <a:defRPr sz="1350"/>
            </a:lvl9pPr>
          </a:lstStyle>
          <a:p>
            <a:pPr lvl="0"/>
            <a:r>
              <a:rPr lang="es-CR" noProof="0" smtClean="0"/>
              <a:t>Click to edit Master text styles</a:t>
            </a:r>
          </a:p>
          <a:p>
            <a:pPr lvl="1"/>
            <a:r>
              <a:rPr lang="es-CR" noProof="0" smtClean="0"/>
              <a:t>Second level</a:t>
            </a:r>
          </a:p>
          <a:p>
            <a:pPr lvl="2"/>
            <a:r>
              <a:rPr lang="es-CR" noProof="0" smtClean="0"/>
              <a:t>Third level</a:t>
            </a:r>
          </a:p>
          <a:p>
            <a:pPr lvl="3"/>
            <a:r>
              <a:rPr lang="es-CR" noProof="0" smtClean="0"/>
              <a:t>Fourth level</a:t>
            </a:r>
          </a:p>
          <a:p>
            <a:pPr lvl="4"/>
            <a:r>
              <a:rPr lang="es-CR" noProof="0" smtClean="0"/>
              <a:t>Fifth level</a:t>
            </a:r>
            <a:endParaRPr lang="es-CR" noProof="0"/>
          </a:p>
        </p:txBody>
      </p:sp>
    </p:spTree>
    <p:extLst>
      <p:ext uri="{BB962C8B-B14F-4D97-AF65-F5344CB8AC3E}">
        <p14:creationId xmlns:p14="http://schemas.microsoft.com/office/powerpoint/2010/main" val="398080467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es Cuadros derech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Ubuntu Light" pitchFamily="34" charset="0"/>
              </a:defRPr>
            </a:lvl1pPr>
          </a:lstStyle>
          <a:p>
            <a:r>
              <a:rPr lang="es-CR" noProof="0" dirty="0" err="1" smtClean="0"/>
              <a:t>Click</a:t>
            </a:r>
            <a:r>
              <a:rPr lang="es-CR" noProof="0" dirty="0" smtClean="0"/>
              <a:t> </a:t>
            </a:r>
            <a:r>
              <a:rPr lang="es-CR" noProof="0" dirty="0" err="1" smtClean="0"/>
              <a:t>to</a:t>
            </a:r>
            <a:r>
              <a:rPr lang="es-CR" noProof="0" dirty="0" smtClean="0"/>
              <a:t> </a:t>
            </a:r>
            <a:r>
              <a:rPr lang="es-CR" noProof="0" dirty="0" err="1" smtClean="0"/>
              <a:t>edit</a:t>
            </a:r>
            <a:r>
              <a:rPr lang="es-CR" noProof="0" dirty="0" smtClean="0"/>
              <a:t> Master </a:t>
            </a:r>
            <a:r>
              <a:rPr lang="es-CR" noProof="0" dirty="0" err="1" smtClean="0"/>
              <a:t>title</a:t>
            </a:r>
            <a:r>
              <a:rPr lang="es-CR" noProof="0" dirty="0" smtClean="0"/>
              <a:t> </a:t>
            </a:r>
            <a:r>
              <a:rPr lang="es-CR" noProof="0" dirty="0" err="1" smtClean="0"/>
              <a:t>style</a:t>
            </a:r>
            <a:endParaRPr lang="es-CR" noProof="0" dirty="0"/>
          </a:p>
        </p:txBody>
      </p:sp>
      <p:sp>
        <p:nvSpPr>
          <p:cNvPr id="3" name="Content Placeholder 2"/>
          <p:cNvSpPr>
            <a:spLocks noGrp="1"/>
          </p:cNvSpPr>
          <p:nvPr>
            <p:ph sz="half" idx="1"/>
          </p:nvPr>
        </p:nvSpPr>
        <p:spPr>
          <a:xfrm>
            <a:off x="628650" y="1463040"/>
            <a:ext cx="3886200" cy="2404872"/>
          </a:xfrm>
        </p:spPr>
        <p:txBody>
          <a:bodyPr/>
          <a:lstStyle>
            <a:lvl1pPr>
              <a:defRPr sz="2100">
                <a:latin typeface="Ubuntu Light" pitchFamily="34" charset="0"/>
              </a:defRPr>
            </a:lvl1pPr>
            <a:lvl2pPr>
              <a:defRPr sz="1800">
                <a:latin typeface="Ubuntu Light" pitchFamily="34" charset="0"/>
              </a:defRPr>
            </a:lvl2pPr>
            <a:lvl3pPr>
              <a:defRPr sz="1500">
                <a:latin typeface="Ubuntu Light" pitchFamily="34" charset="0"/>
              </a:defRPr>
            </a:lvl3pPr>
            <a:lvl4pPr>
              <a:defRPr sz="1350">
                <a:latin typeface="Ubuntu Light" pitchFamily="34" charset="0"/>
              </a:defRPr>
            </a:lvl4pPr>
            <a:lvl5pPr>
              <a:defRPr sz="1350">
                <a:latin typeface="Ubuntu Light" pitchFamily="34" charset="0"/>
              </a:defRPr>
            </a:lvl5pPr>
            <a:lvl6pPr>
              <a:defRPr sz="1350"/>
            </a:lvl6pPr>
            <a:lvl7pPr>
              <a:defRPr sz="1350"/>
            </a:lvl7pPr>
            <a:lvl8pPr>
              <a:defRPr sz="1350"/>
            </a:lvl8pPr>
            <a:lvl9pPr>
              <a:defRPr sz="1350"/>
            </a:lvl9pPr>
          </a:lstStyle>
          <a:p>
            <a:pPr lvl="0"/>
            <a:r>
              <a:rPr lang="es-CR" noProof="0" smtClean="0"/>
              <a:t>Click to edit Master text styles</a:t>
            </a:r>
          </a:p>
          <a:p>
            <a:pPr lvl="1"/>
            <a:r>
              <a:rPr lang="es-CR" noProof="0" smtClean="0"/>
              <a:t>Second level</a:t>
            </a:r>
          </a:p>
          <a:p>
            <a:pPr lvl="2"/>
            <a:r>
              <a:rPr lang="es-CR" noProof="0" smtClean="0"/>
              <a:t>Third level</a:t>
            </a:r>
          </a:p>
          <a:p>
            <a:pPr lvl="3"/>
            <a:r>
              <a:rPr lang="es-CR" noProof="0" smtClean="0"/>
              <a:t>Fourth level</a:t>
            </a:r>
          </a:p>
          <a:p>
            <a:pPr lvl="4"/>
            <a:r>
              <a:rPr lang="es-CR" noProof="0" smtClean="0"/>
              <a:t>Fifth level</a:t>
            </a:r>
            <a:endParaRPr lang="es-CR" noProof="0"/>
          </a:p>
        </p:txBody>
      </p:sp>
      <p:sp>
        <p:nvSpPr>
          <p:cNvPr id="5" name="Slide Number Placeholder 5"/>
          <p:cNvSpPr>
            <a:spLocks noGrp="1"/>
          </p:cNvSpPr>
          <p:nvPr>
            <p:ph type="sldNum" sz="quarter" idx="10"/>
          </p:nvPr>
        </p:nvSpPr>
        <p:spPr/>
        <p:txBody>
          <a:bodyPr/>
          <a:lstStyle>
            <a:lvl1pPr>
              <a:defRPr/>
            </a:lvl1pPr>
          </a:lstStyle>
          <a:p>
            <a:pPr>
              <a:defRPr/>
            </a:pPr>
            <a:fld id="{91EF4D2C-AB36-4829-8131-6EB8383DEF34}" type="slidenum">
              <a:rPr lang="en-US"/>
              <a:pPr>
                <a:defRPr/>
              </a:pPr>
              <a:t>‹#›</a:t>
            </a:fld>
            <a:endParaRPr lang="en-US"/>
          </a:p>
        </p:txBody>
      </p:sp>
      <p:sp>
        <p:nvSpPr>
          <p:cNvPr id="6" name="Content Placeholder 2"/>
          <p:cNvSpPr>
            <a:spLocks noGrp="1"/>
          </p:cNvSpPr>
          <p:nvPr>
            <p:ph sz="half" idx="11"/>
          </p:nvPr>
        </p:nvSpPr>
        <p:spPr>
          <a:xfrm>
            <a:off x="630936" y="3981450"/>
            <a:ext cx="3886200" cy="2404872"/>
          </a:xfrm>
        </p:spPr>
        <p:txBody>
          <a:bodyPr/>
          <a:lstStyle>
            <a:lvl1pPr>
              <a:defRPr sz="2100">
                <a:latin typeface="Ubuntu Light" pitchFamily="34" charset="0"/>
              </a:defRPr>
            </a:lvl1pPr>
            <a:lvl2pPr>
              <a:defRPr sz="1800">
                <a:latin typeface="Ubuntu Light" pitchFamily="34" charset="0"/>
              </a:defRPr>
            </a:lvl2pPr>
            <a:lvl3pPr>
              <a:defRPr sz="1500">
                <a:latin typeface="Ubuntu Light" pitchFamily="34" charset="0"/>
              </a:defRPr>
            </a:lvl3pPr>
            <a:lvl4pPr>
              <a:defRPr sz="1350">
                <a:latin typeface="Ubuntu Light" pitchFamily="34" charset="0"/>
              </a:defRPr>
            </a:lvl4pPr>
            <a:lvl5pPr>
              <a:defRPr sz="1350">
                <a:latin typeface="Ubuntu Light" pitchFamily="34" charset="0"/>
              </a:defRPr>
            </a:lvl5pPr>
            <a:lvl6pPr>
              <a:defRPr sz="1350"/>
            </a:lvl6pPr>
            <a:lvl7pPr>
              <a:defRPr sz="1350"/>
            </a:lvl7pPr>
            <a:lvl8pPr>
              <a:defRPr sz="1350"/>
            </a:lvl8pPr>
            <a:lvl9pPr>
              <a:defRPr sz="1350"/>
            </a:lvl9pPr>
          </a:lstStyle>
          <a:p>
            <a:pPr lvl="0"/>
            <a:r>
              <a:rPr lang="es-CR" noProof="0" smtClean="0"/>
              <a:t>Click to edit Master text styles</a:t>
            </a:r>
          </a:p>
          <a:p>
            <a:pPr lvl="1"/>
            <a:r>
              <a:rPr lang="es-CR" noProof="0" smtClean="0"/>
              <a:t>Second level</a:t>
            </a:r>
          </a:p>
          <a:p>
            <a:pPr lvl="2"/>
            <a:r>
              <a:rPr lang="es-CR" noProof="0" smtClean="0"/>
              <a:t>Third level</a:t>
            </a:r>
          </a:p>
          <a:p>
            <a:pPr lvl="3"/>
            <a:r>
              <a:rPr lang="es-CR" noProof="0" smtClean="0"/>
              <a:t>Fourth level</a:t>
            </a:r>
          </a:p>
          <a:p>
            <a:pPr lvl="4"/>
            <a:r>
              <a:rPr lang="es-CR" noProof="0" smtClean="0"/>
              <a:t>Fifth level</a:t>
            </a:r>
            <a:endParaRPr lang="es-CR" noProof="0"/>
          </a:p>
        </p:txBody>
      </p:sp>
      <p:sp>
        <p:nvSpPr>
          <p:cNvPr id="7" name="Content Placeholder 2"/>
          <p:cNvSpPr>
            <a:spLocks noGrp="1"/>
          </p:cNvSpPr>
          <p:nvPr>
            <p:ph sz="half" idx="12"/>
          </p:nvPr>
        </p:nvSpPr>
        <p:spPr>
          <a:xfrm>
            <a:off x="4632960" y="1466850"/>
            <a:ext cx="3886200" cy="4899444"/>
          </a:xfrm>
        </p:spPr>
        <p:txBody>
          <a:bodyPr/>
          <a:lstStyle>
            <a:lvl1pPr>
              <a:defRPr sz="2100">
                <a:latin typeface="Ubuntu Light" pitchFamily="34" charset="0"/>
              </a:defRPr>
            </a:lvl1pPr>
            <a:lvl2pPr>
              <a:defRPr sz="1800">
                <a:latin typeface="Ubuntu Light" pitchFamily="34" charset="0"/>
              </a:defRPr>
            </a:lvl2pPr>
            <a:lvl3pPr>
              <a:defRPr sz="1500">
                <a:latin typeface="Ubuntu Light" pitchFamily="34" charset="0"/>
              </a:defRPr>
            </a:lvl3pPr>
            <a:lvl4pPr>
              <a:defRPr sz="1350">
                <a:latin typeface="Ubuntu Light" pitchFamily="34" charset="0"/>
              </a:defRPr>
            </a:lvl4pPr>
            <a:lvl5pPr>
              <a:defRPr sz="1350">
                <a:latin typeface="Ubuntu Light" pitchFamily="34" charset="0"/>
              </a:defRPr>
            </a:lvl5pPr>
            <a:lvl6pPr>
              <a:defRPr sz="1350"/>
            </a:lvl6pPr>
            <a:lvl7pPr>
              <a:defRPr sz="1350"/>
            </a:lvl7pPr>
            <a:lvl8pPr>
              <a:defRPr sz="1350"/>
            </a:lvl8pPr>
            <a:lvl9pPr>
              <a:defRPr sz="1350"/>
            </a:lvl9pPr>
          </a:lstStyle>
          <a:p>
            <a:pPr lvl="0"/>
            <a:r>
              <a:rPr lang="es-CR" noProof="0" smtClean="0"/>
              <a:t>Click to edit Master text styles</a:t>
            </a:r>
          </a:p>
          <a:p>
            <a:pPr lvl="1"/>
            <a:r>
              <a:rPr lang="es-CR" noProof="0" smtClean="0"/>
              <a:t>Second level</a:t>
            </a:r>
          </a:p>
          <a:p>
            <a:pPr lvl="2"/>
            <a:r>
              <a:rPr lang="es-CR" noProof="0" smtClean="0"/>
              <a:t>Third level</a:t>
            </a:r>
          </a:p>
          <a:p>
            <a:pPr lvl="3"/>
            <a:r>
              <a:rPr lang="es-CR" noProof="0" smtClean="0"/>
              <a:t>Fourth level</a:t>
            </a:r>
          </a:p>
          <a:p>
            <a:pPr lvl="4"/>
            <a:r>
              <a:rPr lang="es-CR" noProof="0" smtClean="0"/>
              <a:t>Fifth level</a:t>
            </a:r>
            <a:endParaRPr lang="es-CR" noProof="0"/>
          </a:p>
        </p:txBody>
      </p:sp>
    </p:spTree>
    <p:extLst>
      <p:ext uri="{BB962C8B-B14F-4D97-AF65-F5344CB8AC3E}">
        <p14:creationId xmlns:p14="http://schemas.microsoft.com/office/powerpoint/2010/main" val="16318784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
          <p:cNvSpPr>
            <a:spLocks noChangeArrowheads="1"/>
          </p:cNvSpPr>
          <p:nvPr/>
        </p:nvSpPr>
        <p:spPr bwMode="auto">
          <a:xfrm>
            <a:off x="0" y="6400800"/>
            <a:ext cx="9144000" cy="457200"/>
          </a:xfrm>
          <a:prstGeom prst="rect">
            <a:avLst/>
          </a:prstGeom>
          <a:solidFill>
            <a:srgbClr val="140D3B"/>
          </a:solidFill>
          <a:ln>
            <a:noFill/>
          </a:ln>
          <a:effectLst/>
          <a:extLst/>
        </p:spPr>
        <p:txBody>
          <a:bodyPr wrap="none" lIns="91420" tIns="45711" rIns="91420" bIns="45711" anchor="ctr"/>
          <a:lstStyle/>
          <a:p>
            <a:pPr fontAlgn="auto" hangingPunct="0">
              <a:lnSpc>
                <a:spcPct val="93000"/>
              </a:lnSpc>
              <a:spcBef>
                <a:spcPts val="0"/>
              </a:spcBef>
              <a:spcAft>
                <a:spcPts val="0"/>
              </a:spcAft>
              <a:buClr>
                <a:srgbClr val="000000"/>
              </a:buClr>
              <a:buSzPct val="100000"/>
              <a:buFont typeface="Times New Roman" pitchFamily="18" charset="0"/>
              <a:buNone/>
              <a:defRPr/>
            </a:pPr>
            <a:endParaRPr lang="en-US" sz="1800" kern="0" dirty="0">
              <a:solidFill>
                <a:sysClr val="windowText" lastClr="000000"/>
              </a:solidFill>
              <a:latin typeface="Calibri"/>
              <a:ea typeface="Arial Unicode MS"/>
              <a:cs typeface="Arial Unicode MS"/>
            </a:endParaRPr>
          </a:p>
        </p:txBody>
      </p:sp>
      <p:sp>
        <p:nvSpPr>
          <p:cNvPr id="1027" name="Title Placeholder 1"/>
          <p:cNvSpPr>
            <a:spLocks noGrp="1"/>
          </p:cNvSpPr>
          <p:nvPr>
            <p:ph type="title"/>
          </p:nvPr>
        </p:nvSpPr>
        <p:spPr bwMode="auto">
          <a:xfrm>
            <a:off x="628650" y="365124"/>
            <a:ext cx="7886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CR" noProof="0" dirty="0" err="1" smtClean="0"/>
              <a:t>Click</a:t>
            </a:r>
            <a:r>
              <a:rPr lang="es-CR" noProof="0" dirty="0" smtClean="0"/>
              <a:t> </a:t>
            </a:r>
            <a:r>
              <a:rPr lang="es-CR" noProof="0" dirty="0" err="1" smtClean="0"/>
              <a:t>to</a:t>
            </a:r>
            <a:r>
              <a:rPr lang="es-CR" noProof="0" dirty="0" smtClean="0"/>
              <a:t> </a:t>
            </a:r>
            <a:r>
              <a:rPr lang="es-CR" noProof="0" dirty="0" err="1" smtClean="0"/>
              <a:t>edit</a:t>
            </a:r>
            <a:r>
              <a:rPr lang="es-CR" noProof="0" dirty="0" smtClean="0"/>
              <a:t> Master </a:t>
            </a:r>
            <a:r>
              <a:rPr lang="es-CR" noProof="0" dirty="0" err="1" smtClean="0"/>
              <a:t>title</a:t>
            </a:r>
            <a:r>
              <a:rPr lang="es-CR" noProof="0" dirty="0" smtClean="0"/>
              <a:t> </a:t>
            </a:r>
            <a:r>
              <a:rPr lang="es-CR" noProof="0" dirty="0" err="1" smtClean="0"/>
              <a:t>style</a:t>
            </a:r>
            <a:endParaRPr lang="es-CR" noProof="0" dirty="0" smtClean="0"/>
          </a:p>
        </p:txBody>
      </p:sp>
      <p:sp>
        <p:nvSpPr>
          <p:cNvPr id="1028" name="Text Placeholder 2"/>
          <p:cNvSpPr>
            <a:spLocks noGrp="1"/>
          </p:cNvSpPr>
          <p:nvPr>
            <p:ph type="body" idx="1"/>
          </p:nvPr>
        </p:nvSpPr>
        <p:spPr bwMode="auto">
          <a:xfrm>
            <a:off x="628650" y="1554480"/>
            <a:ext cx="78867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CR" noProof="0" dirty="0" err="1" smtClean="0"/>
              <a:t>Click</a:t>
            </a:r>
            <a:r>
              <a:rPr lang="es-CR" noProof="0" dirty="0" smtClean="0"/>
              <a:t> </a:t>
            </a:r>
            <a:r>
              <a:rPr lang="es-CR" noProof="0" dirty="0" err="1" smtClean="0"/>
              <a:t>to</a:t>
            </a:r>
            <a:r>
              <a:rPr lang="es-CR" noProof="0" dirty="0" smtClean="0"/>
              <a:t> </a:t>
            </a:r>
            <a:r>
              <a:rPr lang="es-CR" noProof="0" dirty="0" err="1" smtClean="0"/>
              <a:t>edit</a:t>
            </a:r>
            <a:r>
              <a:rPr lang="es-CR" noProof="0" dirty="0" smtClean="0"/>
              <a:t> Master </a:t>
            </a:r>
            <a:r>
              <a:rPr lang="es-CR" noProof="0" dirty="0" err="1" smtClean="0"/>
              <a:t>text</a:t>
            </a:r>
            <a:r>
              <a:rPr lang="es-CR" noProof="0" dirty="0" smtClean="0"/>
              <a:t> </a:t>
            </a:r>
            <a:r>
              <a:rPr lang="es-CR" noProof="0" dirty="0" err="1" smtClean="0"/>
              <a:t>styles</a:t>
            </a:r>
            <a:endParaRPr lang="es-CR" noProof="0" dirty="0" smtClean="0"/>
          </a:p>
          <a:p>
            <a:pPr lvl="1"/>
            <a:r>
              <a:rPr lang="es-CR" noProof="0" dirty="0" err="1" smtClean="0"/>
              <a:t>Second</a:t>
            </a:r>
            <a:r>
              <a:rPr lang="es-CR" noProof="0" dirty="0" smtClean="0"/>
              <a:t> </a:t>
            </a:r>
            <a:r>
              <a:rPr lang="es-CR" noProof="0" dirty="0" err="1" smtClean="0"/>
              <a:t>level</a:t>
            </a:r>
            <a:endParaRPr lang="es-CR" noProof="0" dirty="0" smtClean="0"/>
          </a:p>
          <a:p>
            <a:pPr lvl="2"/>
            <a:r>
              <a:rPr lang="es-CR" noProof="0" dirty="0" err="1" smtClean="0"/>
              <a:t>Third</a:t>
            </a:r>
            <a:r>
              <a:rPr lang="es-CR" noProof="0" dirty="0" smtClean="0"/>
              <a:t> </a:t>
            </a:r>
            <a:r>
              <a:rPr lang="es-CR" noProof="0" dirty="0" err="1" smtClean="0"/>
              <a:t>level</a:t>
            </a:r>
            <a:endParaRPr lang="es-CR" noProof="0" dirty="0" smtClean="0"/>
          </a:p>
          <a:p>
            <a:pPr lvl="3"/>
            <a:r>
              <a:rPr lang="es-CR" noProof="0" dirty="0" err="1" smtClean="0"/>
              <a:t>Fourth</a:t>
            </a:r>
            <a:r>
              <a:rPr lang="es-CR" noProof="0" dirty="0" smtClean="0"/>
              <a:t> </a:t>
            </a:r>
            <a:r>
              <a:rPr lang="es-CR" noProof="0" dirty="0" err="1" smtClean="0"/>
              <a:t>level</a:t>
            </a:r>
            <a:endParaRPr lang="es-CR" noProof="0" dirty="0" smtClean="0"/>
          </a:p>
          <a:p>
            <a:pPr lvl="4"/>
            <a:r>
              <a:rPr lang="es-CR" noProof="0" dirty="0" err="1" smtClean="0"/>
              <a:t>Fifth</a:t>
            </a:r>
            <a:r>
              <a:rPr lang="es-CR" noProof="0" dirty="0" smtClean="0"/>
              <a:t> </a:t>
            </a:r>
            <a:r>
              <a:rPr lang="es-CR" noProof="0" dirty="0" err="1" smtClean="0"/>
              <a:t>level</a:t>
            </a:r>
            <a:endParaRPr lang="es-CR" noProof="0" dirty="0" smtClean="0"/>
          </a:p>
        </p:txBody>
      </p:sp>
      <p:sp>
        <p:nvSpPr>
          <p:cNvPr id="6" name="Slide Number Placeholder 5"/>
          <p:cNvSpPr>
            <a:spLocks noGrp="1"/>
          </p:cNvSpPr>
          <p:nvPr>
            <p:ph type="sldNum" sz="quarter" idx="4"/>
          </p:nvPr>
        </p:nvSpPr>
        <p:spPr>
          <a:xfrm>
            <a:off x="7824524" y="6446836"/>
            <a:ext cx="1166532"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smtClean="0">
                <a:solidFill>
                  <a:srgbClr val="898989"/>
                </a:solidFill>
              </a:defRPr>
            </a:lvl1pPr>
          </a:lstStyle>
          <a:p>
            <a:pPr>
              <a:defRPr/>
            </a:pPr>
            <a:fld id="{4CD20FF1-E55F-4BFB-9BD7-AACA9DECA6FB}" type="slidenum">
              <a:rPr lang="en-US">
                <a:latin typeface="Calibri"/>
              </a:rPr>
              <a:pPr>
                <a:defRPr/>
              </a:pPr>
              <a:t>‹#›</a:t>
            </a:fld>
            <a:endParaRPr lang="en-US">
              <a:latin typeface="Calibri"/>
            </a:endParaRPr>
          </a:p>
        </p:txBody>
      </p:sp>
      <p:pic>
        <p:nvPicPr>
          <p:cNvPr id="1026" name="Picture 2"/>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176509" y="6438900"/>
            <a:ext cx="18573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769531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Lst>
  <p:timing>
    <p:tnLst>
      <p:par>
        <p:cTn id="1" dur="indefinite" restart="never" nodeType="tmRoot"/>
      </p:par>
    </p:tnLst>
  </p:timing>
  <p:hf hdr="0" ftr="0" dt="0"/>
  <p:txStyles>
    <p:titleStyle>
      <a:lvl1pPr algn="l" defTabSz="685800" rtl="0" eaLnBrk="0" fontAlgn="base" hangingPunct="0">
        <a:spcBef>
          <a:spcPct val="0"/>
        </a:spcBef>
        <a:spcAft>
          <a:spcPct val="0"/>
        </a:spcAft>
        <a:defRPr sz="3300" b="0" kern="1200">
          <a:solidFill>
            <a:schemeClr val="accent5"/>
          </a:solidFill>
          <a:effectLst/>
          <a:latin typeface="Ubuntu Light" pitchFamily="34" charset="0"/>
          <a:ea typeface="DejaVu Sans Light" pitchFamily="34" charset="0"/>
          <a:cs typeface="DejaVu Sans Light" pitchFamily="34" charset="0"/>
        </a:defRPr>
      </a:lvl1pPr>
      <a:lvl2pPr algn="l" defTabSz="685800" rtl="0" eaLnBrk="0" fontAlgn="base" hangingPunct="0">
        <a:spcBef>
          <a:spcPct val="0"/>
        </a:spcBef>
        <a:spcAft>
          <a:spcPct val="0"/>
        </a:spcAft>
        <a:defRPr sz="3300" b="1">
          <a:solidFill>
            <a:schemeClr val="tx1"/>
          </a:solidFill>
          <a:latin typeface="Calibri" panose="020F0502020204030204" pitchFamily="34" charset="0"/>
        </a:defRPr>
      </a:lvl2pPr>
      <a:lvl3pPr algn="l" defTabSz="685800" rtl="0" eaLnBrk="0" fontAlgn="base" hangingPunct="0">
        <a:spcBef>
          <a:spcPct val="0"/>
        </a:spcBef>
        <a:spcAft>
          <a:spcPct val="0"/>
        </a:spcAft>
        <a:defRPr sz="3300" b="1">
          <a:solidFill>
            <a:schemeClr val="tx1"/>
          </a:solidFill>
          <a:latin typeface="Calibri" panose="020F0502020204030204" pitchFamily="34" charset="0"/>
        </a:defRPr>
      </a:lvl3pPr>
      <a:lvl4pPr algn="l" defTabSz="685800" rtl="0" eaLnBrk="0" fontAlgn="base" hangingPunct="0">
        <a:spcBef>
          <a:spcPct val="0"/>
        </a:spcBef>
        <a:spcAft>
          <a:spcPct val="0"/>
        </a:spcAft>
        <a:defRPr sz="3300" b="1">
          <a:solidFill>
            <a:schemeClr val="tx1"/>
          </a:solidFill>
          <a:latin typeface="Calibri" panose="020F0502020204030204" pitchFamily="34" charset="0"/>
        </a:defRPr>
      </a:lvl4pPr>
      <a:lvl5pPr algn="l" defTabSz="685800" rtl="0" eaLnBrk="0" fontAlgn="base" hangingPunct="0">
        <a:spcBef>
          <a:spcPct val="0"/>
        </a:spcBef>
        <a:spcAft>
          <a:spcPct val="0"/>
        </a:spcAft>
        <a:defRPr sz="3300" b="1">
          <a:solidFill>
            <a:schemeClr val="tx1"/>
          </a:solidFill>
          <a:latin typeface="Calibri" panose="020F0502020204030204" pitchFamily="34" charset="0"/>
        </a:defRPr>
      </a:lvl5pPr>
      <a:lvl6pPr marL="457200" algn="l" defTabSz="685800" rtl="0" fontAlgn="base">
        <a:spcBef>
          <a:spcPct val="0"/>
        </a:spcBef>
        <a:spcAft>
          <a:spcPct val="0"/>
        </a:spcAft>
        <a:defRPr sz="3300" b="1">
          <a:solidFill>
            <a:schemeClr val="tx1"/>
          </a:solidFill>
          <a:latin typeface="Calibri" panose="020F0502020204030204" pitchFamily="34" charset="0"/>
        </a:defRPr>
      </a:lvl6pPr>
      <a:lvl7pPr marL="914400" algn="l" defTabSz="685800" rtl="0" fontAlgn="base">
        <a:spcBef>
          <a:spcPct val="0"/>
        </a:spcBef>
        <a:spcAft>
          <a:spcPct val="0"/>
        </a:spcAft>
        <a:defRPr sz="3300" b="1">
          <a:solidFill>
            <a:schemeClr val="tx1"/>
          </a:solidFill>
          <a:latin typeface="Calibri" panose="020F0502020204030204" pitchFamily="34" charset="0"/>
        </a:defRPr>
      </a:lvl7pPr>
      <a:lvl8pPr marL="1371600" algn="l" defTabSz="685800" rtl="0" fontAlgn="base">
        <a:spcBef>
          <a:spcPct val="0"/>
        </a:spcBef>
        <a:spcAft>
          <a:spcPct val="0"/>
        </a:spcAft>
        <a:defRPr sz="3300" b="1">
          <a:solidFill>
            <a:schemeClr val="tx1"/>
          </a:solidFill>
          <a:latin typeface="Calibri" panose="020F0502020204030204" pitchFamily="34" charset="0"/>
        </a:defRPr>
      </a:lvl8pPr>
      <a:lvl9pPr marL="1828800" algn="l" defTabSz="685800" rtl="0" fontAlgn="base">
        <a:spcBef>
          <a:spcPct val="0"/>
        </a:spcBef>
        <a:spcAft>
          <a:spcPct val="0"/>
        </a:spcAft>
        <a:defRPr sz="3300" b="1">
          <a:solidFill>
            <a:schemeClr val="tx1"/>
          </a:solidFill>
          <a:latin typeface="Calibri" panose="020F0502020204030204" pitchFamily="34" charset="0"/>
        </a:defRPr>
      </a:lvl9pPr>
    </p:titleStyle>
    <p:bodyStyle>
      <a:lvl1pPr marL="171450" indent="-171450" algn="l" defTabSz="685800" rtl="0" eaLnBrk="0" fontAlgn="base" hangingPunct="0">
        <a:lnSpc>
          <a:spcPct val="90000"/>
        </a:lnSpc>
        <a:spcBef>
          <a:spcPct val="30000"/>
        </a:spcBef>
        <a:spcAft>
          <a:spcPct val="0"/>
        </a:spcAft>
        <a:buFont typeface="Arial" charset="0"/>
        <a:buChar char="•"/>
        <a:defRPr sz="2100" kern="1200">
          <a:solidFill>
            <a:schemeClr val="tx1"/>
          </a:solidFill>
          <a:latin typeface="Ubuntu Light" pitchFamily="34" charset="0"/>
          <a:ea typeface="DejaVu Sans Light" pitchFamily="34" charset="0"/>
          <a:cs typeface="DejaVu Sans Light" pitchFamily="34" charset="0"/>
        </a:defRPr>
      </a:lvl1pPr>
      <a:lvl2pPr marL="514350" indent="-171450" algn="l" defTabSz="685800" rtl="0" eaLnBrk="0" fontAlgn="base" hangingPunct="0">
        <a:lnSpc>
          <a:spcPct val="90000"/>
        </a:lnSpc>
        <a:spcBef>
          <a:spcPct val="30000"/>
        </a:spcBef>
        <a:spcAft>
          <a:spcPct val="0"/>
        </a:spcAft>
        <a:buFont typeface="Arial" charset="0"/>
        <a:buChar char="•"/>
        <a:defRPr kern="1200">
          <a:solidFill>
            <a:schemeClr val="tx1"/>
          </a:solidFill>
          <a:latin typeface="Ubuntu Light" pitchFamily="34" charset="0"/>
          <a:ea typeface="DejaVu Sans Light" pitchFamily="34" charset="0"/>
          <a:cs typeface="DejaVu Sans Light" pitchFamily="34" charset="0"/>
        </a:defRPr>
      </a:lvl2pPr>
      <a:lvl3pPr marL="857250" indent="-171450" algn="l" defTabSz="685800" rtl="0" eaLnBrk="0" fontAlgn="base" hangingPunct="0">
        <a:lnSpc>
          <a:spcPct val="90000"/>
        </a:lnSpc>
        <a:spcBef>
          <a:spcPct val="30000"/>
        </a:spcBef>
        <a:spcAft>
          <a:spcPct val="0"/>
        </a:spcAft>
        <a:buFont typeface="Arial" charset="0"/>
        <a:buChar char="•"/>
        <a:defRPr sz="1500" kern="1200">
          <a:solidFill>
            <a:schemeClr val="tx1"/>
          </a:solidFill>
          <a:latin typeface="Ubuntu Light" pitchFamily="34" charset="0"/>
          <a:ea typeface="DejaVu Sans Light" pitchFamily="34" charset="0"/>
          <a:cs typeface="DejaVu Sans Light" pitchFamily="34" charset="0"/>
        </a:defRPr>
      </a:lvl3pPr>
      <a:lvl4pPr marL="1200150" indent="-171450" algn="l" defTabSz="685800" rtl="0" eaLnBrk="0" fontAlgn="base" hangingPunct="0">
        <a:lnSpc>
          <a:spcPct val="90000"/>
        </a:lnSpc>
        <a:spcBef>
          <a:spcPct val="30000"/>
        </a:spcBef>
        <a:spcAft>
          <a:spcPct val="0"/>
        </a:spcAft>
        <a:buFont typeface="Arial" charset="0"/>
        <a:buChar char="•"/>
        <a:defRPr sz="1300" kern="1200">
          <a:solidFill>
            <a:schemeClr val="tx1"/>
          </a:solidFill>
          <a:latin typeface="Ubuntu Light" pitchFamily="34" charset="0"/>
          <a:ea typeface="DejaVu Sans Light" pitchFamily="34" charset="0"/>
          <a:cs typeface="DejaVu Sans Light" pitchFamily="34" charset="0"/>
        </a:defRPr>
      </a:lvl4pPr>
      <a:lvl5pPr marL="1543050" indent="-171450" algn="l" defTabSz="685800" rtl="0" eaLnBrk="0" fontAlgn="base" hangingPunct="0">
        <a:lnSpc>
          <a:spcPct val="90000"/>
        </a:lnSpc>
        <a:spcBef>
          <a:spcPct val="30000"/>
        </a:spcBef>
        <a:spcAft>
          <a:spcPct val="0"/>
        </a:spcAft>
        <a:buFont typeface="Arial" charset="0"/>
        <a:buChar char="•"/>
        <a:defRPr sz="1300" kern="1200">
          <a:solidFill>
            <a:schemeClr val="tx1"/>
          </a:solidFill>
          <a:latin typeface="Ubuntu Light" pitchFamily="34" charset="0"/>
          <a:ea typeface="DejaVu Sans Light" pitchFamily="34" charset="0"/>
          <a:cs typeface="DejaVu Sans Light" pitchFamily="34" charset="0"/>
        </a:defRPr>
      </a:lvl5pPr>
      <a:lvl6pPr marL="18859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Bases de </a:t>
            </a:r>
            <a:r>
              <a:rPr lang="en-US" dirty="0" err="1"/>
              <a:t>Datos</a:t>
            </a:r>
            <a:r>
              <a:rPr lang="en-US" dirty="0"/>
              <a:t> 1</a:t>
            </a:r>
            <a:endParaRPr lang="en-US" dirty="0">
              <a:latin typeface="Ubuntu Light" pitchFamily="34" charset="0"/>
            </a:endParaRPr>
          </a:p>
        </p:txBody>
      </p:sp>
      <p:sp>
        <p:nvSpPr>
          <p:cNvPr id="3" name="Subtitle 2"/>
          <p:cNvSpPr>
            <a:spLocks noGrp="1"/>
          </p:cNvSpPr>
          <p:nvPr>
            <p:ph type="subTitle" idx="1"/>
          </p:nvPr>
        </p:nvSpPr>
        <p:spPr/>
        <p:txBody>
          <a:bodyPr/>
          <a:lstStyle/>
          <a:p>
            <a:r>
              <a:rPr lang="en-US" dirty="0" err="1"/>
              <a:t>Normalización</a:t>
            </a:r>
            <a:endParaRPr lang="en-US" dirty="0"/>
          </a:p>
        </p:txBody>
      </p:sp>
      <p:sp>
        <p:nvSpPr>
          <p:cNvPr id="4" name="Slide Number Placeholder 3"/>
          <p:cNvSpPr>
            <a:spLocks noGrp="1"/>
          </p:cNvSpPr>
          <p:nvPr>
            <p:ph type="sldNum" sz="quarter" idx="10"/>
          </p:nvPr>
        </p:nvSpPr>
        <p:spPr/>
        <p:txBody>
          <a:bodyPr/>
          <a:lstStyle/>
          <a:p>
            <a:pPr>
              <a:defRPr/>
            </a:pPr>
            <a:fld id="{2030AEAB-95F1-42F7-9393-E796F82D04F1}" type="slidenum">
              <a:rPr lang="en-US" smtClean="0"/>
              <a:pPr>
                <a:defRPr/>
              </a:pPr>
              <a:t>1</a:t>
            </a:fld>
            <a:endParaRPr lang="en-US"/>
          </a:p>
        </p:txBody>
      </p:sp>
    </p:spTree>
    <p:extLst>
      <p:ext uri="{BB962C8B-B14F-4D97-AF65-F5344CB8AC3E}">
        <p14:creationId xmlns:p14="http://schemas.microsoft.com/office/powerpoint/2010/main" val="1897757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Anomalía</a:t>
            </a:r>
            <a:r>
              <a:rPr lang="en-US" dirty="0" smtClean="0"/>
              <a:t> de </a:t>
            </a:r>
            <a:r>
              <a:rPr lang="en-US" dirty="0" err="1" smtClean="0"/>
              <a:t>actualización</a:t>
            </a:r>
            <a:r>
              <a:rPr lang="en-US" dirty="0" smtClean="0"/>
              <a:t> (</a:t>
            </a:r>
            <a:r>
              <a:rPr lang="en-US" dirty="0" err="1"/>
              <a:t>P</a:t>
            </a:r>
            <a:r>
              <a:rPr lang="en-US" dirty="0" err="1" smtClean="0"/>
              <a:t>roblema</a:t>
            </a:r>
            <a:r>
              <a:rPr lang="en-US" dirty="0" smtClean="0"/>
              <a:t> 2)</a:t>
            </a:r>
            <a:endParaRPr lang="en-US" dirty="0"/>
          </a:p>
        </p:txBody>
      </p:sp>
      <p:sp>
        <p:nvSpPr>
          <p:cNvPr id="3" name="Content Placeholder 2"/>
          <p:cNvSpPr>
            <a:spLocks noGrp="1"/>
          </p:cNvSpPr>
          <p:nvPr>
            <p:ph idx="1"/>
          </p:nvPr>
        </p:nvSpPr>
        <p:spPr/>
        <p:txBody>
          <a:bodyPr/>
          <a:lstStyle/>
          <a:p>
            <a:r>
              <a:rPr lang="es-CR" dirty="0"/>
              <a:t>En el Esquema Relacional R(T</a:t>
            </a:r>
            <a:r>
              <a:rPr lang="es-CR" dirty="0" smtClean="0"/>
              <a:t>, L</a:t>
            </a:r>
            <a:r>
              <a:rPr lang="es-CR" dirty="0"/>
              <a:t>) </a:t>
            </a:r>
            <a:r>
              <a:rPr lang="es-CR" dirty="0" smtClean="0"/>
              <a:t>siguiente:</a:t>
            </a:r>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10</a:t>
            </a:fld>
            <a:endParaRPr lang="en-US"/>
          </a:p>
        </p:txBody>
      </p:sp>
      <p:graphicFrame>
        <p:nvGraphicFramePr>
          <p:cNvPr id="7" name="Marcador de contenido 4"/>
          <p:cNvGraphicFramePr>
            <a:graphicFrameLocks/>
          </p:cNvGraphicFramePr>
          <p:nvPr>
            <p:extLst>
              <p:ext uri="{D42A27DB-BD31-4B8C-83A1-F6EECF244321}">
                <p14:modId xmlns:p14="http://schemas.microsoft.com/office/powerpoint/2010/main" val="313699069"/>
              </p:ext>
            </p:extLst>
          </p:nvPr>
        </p:nvGraphicFramePr>
        <p:xfrm>
          <a:off x="628650" y="2109691"/>
          <a:ext cx="7884000" cy="2873040"/>
        </p:xfrm>
        <a:graphic>
          <a:graphicData uri="http://schemas.openxmlformats.org/drawingml/2006/table">
            <a:tbl>
              <a:tblPr firstRow="1" bandRow="1">
                <a:tableStyleId>{69012ECD-51FC-41F1-AA8D-1B2483CD663E}</a:tableStyleId>
              </a:tblPr>
              <a:tblGrid>
                <a:gridCol w="1576800"/>
                <a:gridCol w="1576800"/>
                <a:gridCol w="1576800"/>
                <a:gridCol w="1576800"/>
                <a:gridCol w="1576800"/>
              </a:tblGrid>
              <a:tr h="648000">
                <a:tc>
                  <a:txBody>
                    <a:bodyPr/>
                    <a:lstStyle/>
                    <a:p>
                      <a:pPr marL="0" marR="0" algn="ctr">
                        <a:lnSpc>
                          <a:spcPts val="1440"/>
                        </a:lnSpc>
                        <a:spcBef>
                          <a:spcPts val="0"/>
                        </a:spcBef>
                        <a:spcAft>
                          <a:spcPts val="0"/>
                        </a:spcAft>
                      </a:pPr>
                      <a:r>
                        <a:rPr lang="en-US" sz="1600" b="1" u="sng" dirty="0" err="1" smtClean="0">
                          <a:solidFill>
                            <a:schemeClr val="bg1"/>
                          </a:solidFill>
                          <a:effectLst/>
                          <a:latin typeface="Ubuntu Light"/>
                          <a:ea typeface="Times New Roman"/>
                          <a:cs typeface="Times New Roman"/>
                        </a:rPr>
                        <a:t>Código</a:t>
                      </a:r>
                      <a:endParaRPr lang="en-US" sz="1600" b="1" u="sng" dirty="0" smtClean="0">
                        <a:solidFill>
                          <a:schemeClr val="bg1"/>
                        </a:solidFill>
                        <a:effectLst/>
                        <a:latin typeface="Ubuntu Light"/>
                        <a:ea typeface="Times New Roman"/>
                        <a:cs typeface="Times New Roman"/>
                      </a:endParaRPr>
                    </a:p>
                    <a:p>
                      <a:pPr marL="0" marR="0" algn="ctr">
                        <a:lnSpc>
                          <a:spcPts val="1440"/>
                        </a:lnSpc>
                        <a:spcBef>
                          <a:spcPts val="0"/>
                        </a:spcBef>
                        <a:spcAft>
                          <a:spcPts val="0"/>
                        </a:spcAft>
                      </a:pPr>
                      <a:r>
                        <a:rPr lang="en-US" sz="1600" b="1" u="sng" dirty="0" err="1" smtClean="0">
                          <a:solidFill>
                            <a:schemeClr val="bg1"/>
                          </a:solidFill>
                          <a:effectLst/>
                          <a:latin typeface="Ubuntu Light"/>
                          <a:ea typeface="Times New Roman"/>
                          <a:cs typeface="Times New Roman"/>
                        </a:rPr>
                        <a:t>Sucursal</a:t>
                      </a:r>
                      <a:endParaRPr lang="en-US" sz="1600" b="1" u="sng" dirty="0">
                        <a:solidFill>
                          <a:schemeClr val="bg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Dirección</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b="1" u="none" dirty="0" smtClean="0">
                          <a:solidFill>
                            <a:schemeClr val="bg1"/>
                          </a:solidFill>
                          <a:effectLst/>
                          <a:latin typeface="Ubuntu Light"/>
                          <a:ea typeface="+mn-ea"/>
                          <a:cs typeface="+mn-cs"/>
                        </a:rPr>
                        <a:t>País</a:t>
                      </a:r>
                      <a:endParaRPr lang="en-US" sz="1600" b="1" u="none" dirty="0">
                        <a:solidFill>
                          <a:schemeClr val="bg1"/>
                        </a:solidFill>
                        <a:effectLst/>
                        <a:latin typeface="Ubuntu Light"/>
                        <a:ea typeface="Times New Roman"/>
                        <a:cs typeface="Times New Roman"/>
                      </a:endParaRPr>
                    </a:p>
                  </a:txBody>
                  <a:tcPr marL="68580" marR="68580" marT="0" marB="0" anchor="ctr"/>
                </a:tc>
                <a:tc>
                  <a:txBody>
                    <a:bodyPr/>
                    <a:lstStyle/>
                    <a:p>
                      <a:pPr marL="278130" marR="0" algn="ctr">
                        <a:lnSpc>
                          <a:spcPts val="1440"/>
                        </a:lnSpc>
                        <a:spcBef>
                          <a:spcPts val="0"/>
                        </a:spcBef>
                        <a:spcAft>
                          <a:spcPts val="0"/>
                        </a:spcAft>
                      </a:pPr>
                      <a:r>
                        <a:rPr lang="en-US" sz="1600" dirty="0" err="1" smtClean="0">
                          <a:effectLst/>
                          <a:latin typeface="Ubuntu Light"/>
                        </a:rPr>
                        <a:t>Moneda</a:t>
                      </a:r>
                      <a:endParaRPr lang="en-US" sz="1600" b="1" dirty="0">
                        <a:solidFill>
                          <a:schemeClr val="bg1"/>
                        </a:solidFill>
                        <a:effectLst/>
                        <a:latin typeface="Ubuntu Light"/>
                        <a:ea typeface="Times New Roman"/>
                        <a:cs typeface="Times New Roman"/>
                      </a:endParaRPr>
                    </a:p>
                  </a:txBody>
                  <a:tcPr marL="68580" marR="68580" marT="0" marB="0" anchor="ctr"/>
                </a:tc>
                <a:tc>
                  <a:txBody>
                    <a:bodyPr/>
                    <a:lstStyle/>
                    <a:p>
                      <a:pPr marL="278130" marR="0" algn="ctr">
                        <a:lnSpc>
                          <a:spcPts val="1440"/>
                        </a:lnSpc>
                        <a:spcBef>
                          <a:spcPts val="0"/>
                        </a:spcBef>
                        <a:spcAft>
                          <a:spcPts val="0"/>
                        </a:spcAft>
                      </a:pPr>
                      <a:r>
                        <a:rPr lang="en-US" sz="1600" b="1" dirty="0" err="1" smtClean="0">
                          <a:solidFill>
                            <a:schemeClr val="bg1"/>
                          </a:solidFill>
                          <a:effectLst/>
                          <a:latin typeface="Ubuntu Light"/>
                          <a:ea typeface="Times New Roman"/>
                          <a:cs typeface="Times New Roman"/>
                        </a:rPr>
                        <a:t>Cambio</a:t>
                      </a:r>
                      <a:endParaRPr lang="en-US" sz="1600" b="1" dirty="0" smtClean="0">
                        <a:solidFill>
                          <a:schemeClr val="bg1"/>
                        </a:solidFill>
                        <a:effectLst/>
                        <a:latin typeface="Ubuntu Light"/>
                        <a:ea typeface="Times New Roman"/>
                        <a:cs typeface="Times New Roman"/>
                      </a:endParaRPr>
                    </a:p>
                    <a:p>
                      <a:pPr marL="278130" marR="0" algn="ctr">
                        <a:lnSpc>
                          <a:spcPts val="1440"/>
                        </a:lnSpc>
                        <a:spcBef>
                          <a:spcPts val="0"/>
                        </a:spcBef>
                        <a:spcAft>
                          <a:spcPts val="0"/>
                        </a:spcAft>
                      </a:pPr>
                      <a:r>
                        <a:rPr lang="en-US" sz="1600" b="1" dirty="0" smtClean="0">
                          <a:solidFill>
                            <a:schemeClr val="bg1"/>
                          </a:solidFill>
                          <a:effectLst/>
                          <a:latin typeface="Ubuntu Light"/>
                          <a:ea typeface="Times New Roman"/>
                          <a:cs typeface="Times New Roman"/>
                        </a:rPr>
                        <a:t>Actual</a:t>
                      </a:r>
                      <a:endParaRPr lang="en-US" sz="1600" b="1" dirty="0">
                        <a:solidFill>
                          <a:schemeClr val="bg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1001</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Lincoln 3</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effectLst/>
                          <a:latin typeface="Ubuntu Light"/>
                        </a:rPr>
                        <a:t>USA</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err="1" smtClean="0">
                          <a:effectLst/>
                          <a:latin typeface="Ubuntu Light"/>
                        </a:rPr>
                        <a:t>Dólar</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1,17</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1002</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King 12</a:t>
                      </a:r>
                      <a:endParaRPr lang="en-US" sz="1600" dirty="0">
                        <a:solidFill>
                          <a:schemeClr val="tx1"/>
                        </a:solidFill>
                        <a:effectLst/>
                        <a:latin typeface="Ubuntu Light"/>
                        <a:ea typeface="Times New Roman"/>
                        <a:cs typeface="Times New Roman"/>
                      </a:endParaRPr>
                    </a:p>
                  </a:txBody>
                  <a:tcPr marL="68580" marR="68580" marT="0" marB="0" anchor="ctr">
                    <a:solidFill>
                      <a:schemeClr val="bg1"/>
                    </a:solidFill>
                  </a:tcPr>
                </a:tc>
                <a:tc>
                  <a:txBody>
                    <a:bodyPr/>
                    <a:lstStyle/>
                    <a:p>
                      <a:pPr marL="142875" marR="0" algn="ctr">
                        <a:lnSpc>
                          <a:spcPts val="1440"/>
                        </a:lnSpc>
                        <a:spcBef>
                          <a:spcPts val="0"/>
                        </a:spcBef>
                        <a:spcAft>
                          <a:spcPts val="0"/>
                        </a:spcAft>
                      </a:pPr>
                      <a:r>
                        <a:rPr lang="es-CR" sz="1600" dirty="0" smtClean="0">
                          <a:effectLst/>
                          <a:latin typeface="Ubuntu Light"/>
                        </a:rPr>
                        <a:t>USA</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err="1" smtClean="0">
                          <a:effectLst/>
                          <a:latin typeface="Ubuntu Light"/>
                        </a:rPr>
                        <a:t>Dólar</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1,17</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1003</a:t>
                      </a:r>
                      <a:endParaRPr lang="en-US" sz="1600" dirty="0">
                        <a:solidFill>
                          <a:schemeClr val="tx1"/>
                        </a:solidFill>
                        <a:effectLst/>
                        <a:latin typeface="Ubuntu Light"/>
                        <a:ea typeface="Times New Roman"/>
                        <a:cs typeface="Times New Roman"/>
                      </a:endParaRPr>
                    </a:p>
                  </a:txBody>
                  <a:tcPr marL="68580" marR="68580" marT="0" marB="0" anchor="ctr">
                    <a:solidFill>
                      <a:schemeClr val="bg1"/>
                    </a:solidFill>
                  </a:tcPr>
                </a:tc>
                <a:tc>
                  <a:txBody>
                    <a:bodyPr/>
                    <a:lstStyle/>
                    <a:p>
                      <a:pPr marL="0" marR="0" algn="ctr">
                        <a:lnSpc>
                          <a:spcPts val="1440"/>
                        </a:lnSpc>
                        <a:spcBef>
                          <a:spcPts val="0"/>
                        </a:spcBef>
                        <a:spcAft>
                          <a:spcPts val="0"/>
                        </a:spcAft>
                      </a:pPr>
                      <a:r>
                        <a:rPr lang="es-CR" sz="1600" dirty="0" smtClean="0">
                          <a:effectLst/>
                          <a:latin typeface="Ubuntu Light"/>
                        </a:rPr>
                        <a:t>Queens 7</a:t>
                      </a:r>
                      <a:endParaRPr lang="en-US" sz="1600" dirty="0">
                        <a:solidFill>
                          <a:schemeClr val="tx1"/>
                        </a:solidFill>
                        <a:effectLst/>
                        <a:latin typeface="Ubuntu Light"/>
                        <a:ea typeface="Times New Roman"/>
                        <a:cs typeface="Times New Roman"/>
                      </a:endParaRPr>
                    </a:p>
                  </a:txBody>
                  <a:tcPr marL="68580" marR="68580" marT="0" marB="0" anchor="ctr">
                    <a:solidFill>
                      <a:schemeClr val="bg1"/>
                    </a:solidFill>
                  </a:tcPr>
                </a:tc>
                <a:tc>
                  <a:txBody>
                    <a:bodyPr/>
                    <a:lstStyle/>
                    <a:p>
                      <a:pPr marL="142875" marR="0" algn="ctr">
                        <a:lnSpc>
                          <a:spcPts val="1440"/>
                        </a:lnSpc>
                        <a:spcBef>
                          <a:spcPts val="0"/>
                        </a:spcBef>
                        <a:spcAft>
                          <a:spcPts val="0"/>
                        </a:spcAft>
                      </a:pPr>
                      <a:r>
                        <a:rPr lang="es-CR" sz="1600" dirty="0" smtClean="0">
                          <a:effectLst/>
                          <a:latin typeface="Ubuntu Light"/>
                        </a:rPr>
                        <a:t>USA</a:t>
                      </a:r>
                      <a:endParaRPr lang="en-US" sz="1600" dirty="0">
                        <a:solidFill>
                          <a:schemeClr val="tx1"/>
                        </a:solidFill>
                        <a:effectLst/>
                        <a:latin typeface="Ubuntu Light"/>
                        <a:ea typeface="Times New Roman"/>
                        <a:cs typeface="Times New Roman"/>
                      </a:endParaRPr>
                    </a:p>
                  </a:txBody>
                  <a:tcPr marL="68580" marR="68580" marT="0" marB="0" anchor="ctr">
                    <a:solidFill>
                      <a:schemeClr val="bg1"/>
                    </a:solidFill>
                  </a:tcPr>
                </a:tc>
                <a:tc>
                  <a:txBody>
                    <a:bodyPr/>
                    <a:lstStyle/>
                    <a:p>
                      <a:pPr marL="142875" marR="0" algn="ctr">
                        <a:lnSpc>
                          <a:spcPts val="1440"/>
                        </a:lnSpc>
                        <a:spcBef>
                          <a:spcPts val="0"/>
                        </a:spcBef>
                        <a:spcAft>
                          <a:spcPts val="0"/>
                        </a:spcAft>
                      </a:pPr>
                      <a:r>
                        <a:rPr lang="en-US" sz="1600" dirty="0" err="1" smtClean="0">
                          <a:effectLst/>
                          <a:latin typeface="Ubuntu Light"/>
                        </a:rPr>
                        <a:t>Dólar</a:t>
                      </a:r>
                      <a:endParaRPr lang="en-US" sz="1600" dirty="0">
                        <a:solidFill>
                          <a:schemeClr val="tx1"/>
                        </a:solidFill>
                        <a:effectLst/>
                        <a:latin typeface="Ubuntu Light"/>
                        <a:ea typeface="Times New Roman"/>
                        <a:cs typeface="Times New Roman"/>
                      </a:endParaRPr>
                    </a:p>
                  </a:txBody>
                  <a:tcPr marL="68580" marR="68580" marT="0" marB="0" anchor="ctr">
                    <a:solidFill>
                      <a:schemeClr val="bg1"/>
                    </a:solidFill>
                  </a:tcP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1,17</a:t>
                      </a:r>
                      <a:endParaRPr lang="en-US" sz="1600" dirty="0">
                        <a:solidFill>
                          <a:schemeClr val="tx1"/>
                        </a:solidFill>
                        <a:effectLst/>
                        <a:latin typeface="Ubuntu Light"/>
                        <a:ea typeface="Times New Roman"/>
                        <a:cs typeface="Times New Roman"/>
                      </a:endParaRPr>
                    </a:p>
                  </a:txBody>
                  <a:tcPr marL="68580" marR="68580" marT="0" marB="0" anchor="ctr">
                    <a:solidFill>
                      <a:schemeClr val="bg1"/>
                    </a:solidFill>
                  </a:tcP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1004</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5th Avenue 1</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USA</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Dólar</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1,17</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2001</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Yokohama 3</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Japan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Yen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0.95</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2002</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Being 9</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Japan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Yen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0.95</a:t>
                      </a: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sp>
        <p:nvSpPr>
          <p:cNvPr id="6" name="CuadroTexto 9"/>
          <p:cNvSpPr txBox="1"/>
          <p:nvPr/>
        </p:nvSpPr>
        <p:spPr>
          <a:xfrm>
            <a:off x="5105400" y="5610225"/>
            <a:ext cx="3583032"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s-CR" sz="1800" dirty="0" smtClean="0">
                <a:latin typeface="Ubuntu Light"/>
              </a:rPr>
              <a:t>Actualizar el cambio diariamente.</a:t>
            </a:r>
            <a:endParaRPr lang="es-CR" sz="1800" dirty="0">
              <a:latin typeface="Ubuntu Light"/>
            </a:endParaRPr>
          </a:p>
        </p:txBody>
      </p:sp>
      <p:cxnSp>
        <p:nvCxnSpPr>
          <p:cNvPr id="9" name="Conector recto de flecha 10"/>
          <p:cNvCxnSpPr/>
          <p:nvPr/>
        </p:nvCxnSpPr>
        <p:spPr>
          <a:xfrm flipH="1">
            <a:off x="7772400" y="4979192"/>
            <a:ext cx="4499" cy="631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346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Descomposición</a:t>
            </a:r>
            <a:r>
              <a:rPr lang="en-US" dirty="0" smtClean="0"/>
              <a:t> de </a:t>
            </a:r>
            <a:r>
              <a:rPr lang="en-US" dirty="0" err="1" smtClean="0"/>
              <a:t>esquemas</a:t>
            </a:r>
            <a:endParaRPr lang="en-US" dirty="0"/>
          </a:p>
        </p:txBody>
      </p:sp>
      <p:sp>
        <p:nvSpPr>
          <p:cNvPr id="3" name="Content Placeholder 2"/>
          <p:cNvSpPr>
            <a:spLocks noGrp="1"/>
          </p:cNvSpPr>
          <p:nvPr>
            <p:ph idx="1"/>
          </p:nvPr>
        </p:nvSpPr>
        <p:spPr/>
        <p:txBody>
          <a:bodyPr/>
          <a:lstStyle/>
          <a:p>
            <a:r>
              <a:rPr lang="es-CR" dirty="0"/>
              <a:t>Diseño Relacional: La </a:t>
            </a:r>
            <a:r>
              <a:rPr lang="es-CR" dirty="0" smtClean="0"/>
              <a:t>descomposición </a:t>
            </a:r>
            <a:r>
              <a:rPr lang="es-CR" dirty="0"/>
              <a:t>en </a:t>
            </a:r>
            <a:r>
              <a:rPr lang="es-CR" dirty="0" err="1" smtClean="0"/>
              <a:t>subesquemas</a:t>
            </a:r>
            <a:r>
              <a:rPr lang="es-CR" dirty="0" smtClean="0"/>
              <a:t> </a:t>
            </a:r>
            <a:r>
              <a:rPr lang="es-CR" dirty="0"/>
              <a:t>consiste en</a:t>
            </a:r>
            <a:r>
              <a:rPr lang="es-CR" dirty="0" smtClean="0"/>
              <a:t>:</a:t>
            </a:r>
          </a:p>
          <a:p>
            <a:endParaRPr lang="es-CR" dirty="0"/>
          </a:p>
          <a:p>
            <a:endParaRPr lang="es-CR"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11</a:t>
            </a:fld>
            <a:endParaRPr lang="en-US"/>
          </a:p>
        </p:txBody>
      </p:sp>
      <p:sp>
        <p:nvSpPr>
          <p:cNvPr id="5" name="Rectangle 4"/>
          <p:cNvSpPr/>
          <p:nvPr/>
        </p:nvSpPr>
        <p:spPr>
          <a:xfrm>
            <a:off x="889000" y="3515951"/>
            <a:ext cx="1981200" cy="6521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R" dirty="0" smtClean="0">
                <a:latin typeface="Ubuntu Light"/>
              </a:rPr>
              <a:t>R(T, L)</a:t>
            </a:r>
            <a:endParaRPr lang="es-CR" dirty="0">
              <a:latin typeface="Ubuntu Light"/>
            </a:endParaRPr>
          </a:p>
        </p:txBody>
      </p:sp>
      <p:sp>
        <p:nvSpPr>
          <p:cNvPr id="6" name="Rectangle 5"/>
          <p:cNvSpPr/>
          <p:nvPr/>
        </p:nvSpPr>
        <p:spPr>
          <a:xfrm>
            <a:off x="4927600" y="2514600"/>
            <a:ext cx="1981200" cy="6521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R" dirty="0" smtClean="0">
                <a:latin typeface="Ubuntu Light"/>
              </a:rPr>
              <a:t>R1(T1, L1)</a:t>
            </a:r>
            <a:endParaRPr lang="es-CR" dirty="0">
              <a:latin typeface="Ubuntu Light"/>
            </a:endParaRPr>
          </a:p>
        </p:txBody>
      </p:sp>
      <p:sp>
        <p:nvSpPr>
          <p:cNvPr id="7" name="Rectangle 6"/>
          <p:cNvSpPr/>
          <p:nvPr/>
        </p:nvSpPr>
        <p:spPr>
          <a:xfrm>
            <a:off x="4927600" y="3350300"/>
            <a:ext cx="1981200" cy="6521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R" dirty="0" smtClean="0">
                <a:latin typeface="Ubuntu Light"/>
              </a:rPr>
              <a:t>R2(T2, L2)</a:t>
            </a:r>
            <a:endParaRPr lang="es-CR" dirty="0">
              <a:latin typeface="Ubuntu Light"/>
            </a:endParaRPr>
          </a:p>
        </p:txBody>
      </p:sp>
      <p:sp>
        <p:nvSpPr>
          <p:cNvPr id="8" name="Rectangle 7"/>
          <p:cNvSpPr/>
          <p:nvPr/>
        </p:nvSpPr>
        <p:spPr>
          <a:xfrm>
            <a:off x="4927600" y="4494817"/>
            <a:ext cx="1981200" cy="6880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R" dirty="0" smtClean="0">
                <a:latin typeface="Ubuntu Light"/>
              </a:rPr>
              <a:t>R3(T3, L3)</a:t>
            </a:r>
            <a:endParaRPr lang="es-CR" dirty="0">
              <a:latin typeface="Ubuntu Light"/>
            </a:endParaRPr>
          </a:p>
        </p:txBody>
      </p:sp>
      <p:sp>
        <p:nvSpPr>
          <p:cNvPr id="9" name="TextBox 8"/>
          <p:cNvSpPr txBox="1"/>
          <p:nvPr/>
        </p:nvSpPr>
        <p:spPr>
          <a:xfrm>
            <a:off x="5715000" y="4003019"/>
            <a:ext cx="838200" cy="430887"/>
          </a:xfrm>
          <a:prstGeom prst="rect">
            <a:avLst/>
          </a:prstGeom>
          <a:noFill/>
        </p:spPr>
        <p:txBody>
          <a:bodyPr wrap="square" rtlCol="0">
            <a:spAutoFit/>
          </a:bodyPr>
          <a:lstStyle/>
          <a:p>
            <a:r>
              <a:rPr lang="es-CR" dirty="0" smtClean="0"/>
              <a:t>…</a:t>
            </a:r>
            <a:endParaRPr lang="es-CR" dirty="0"/>
          </a:p>
        </p:txBody>
      </p:sp>
      <p:cxnSp>
        <p:nvCxnSpPr>
          <p:cNvPr id="11" name="Straight Arrow Connector 10"/>
          <p:cNvCxnSpPr>
            <a:stCxn id="5" idx="3"/>
          </p:cNvCxnSpPr>
          <p:nvPr/>
        </p:nvCxnSpPr>
        <p:spPr>
          <a:xfrm flipV="1">
            <a:off x="2870200" y="2840693"/>
            <a:ext cx="2057400" cy="10013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7" idx="1"/>
          </p:cNvCxnSpPr>
          <p:nvPr/>
        </p:nvCxnSpPr>
        <p:spPr>
          <a:xfrm flipV="1">
            <a:off x="2870200" y="3676394"/>
            <a:ext cx="2057400" cy="1656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3"/>
            <a:endCxn id="8" idx="1"/>
          </p:cNvCxnSpPr>
          <p:nvPr/>
        </p:nvCxnSpPr>
        <p:spPr>
          <a:xfrm>
            <a:off x="2870200" y="3842045"/>
            <a:ext cx="2057400" cy="9967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ight Brace 15"/>
          <p:cNvSpPr/>
          <p:nvPr/>
        </p:nvSpPr>
        <p:spPr>
          <a:xfrm>
            <a:off x="6908800" y="2209800"/>
            <a:ext cx="762000" cy="32004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
        <p:nvSpPr>
          <p:cNvPr id="17" name="TextBox 16"/>
          <p:cNvSpPr txBox="1"/>
          <p:nvPr/>
        </p:nvSpPr>
        <p:spPr>
          <a:xfrm>
            <a:off x="8009286" y="1878179"/>
            <a:ext cx="409086" cy="4293483"/>
          </a:xfrm>
          <a:prstGeom prst="rect">
            <a:avLst/>
          </a:prstGeom>
          <a:noFill/>
        </p:spPr>
        <p:txBody>
          <a:bodyPr wrap="none" rtlCol="0">
            <a:spAutoFit/>
          </a:bodyPr>
          <a:lstStyle/>
          <a:p>
            <a:r>
              <a:rPr lang="es-CR" sz="2100" dirty="0" smtClean="0">
                <a:latin typeface="Ubuntu Light"/>
              </a:rPr>
              <a:t>N</a:t>
            </a:r>
          </a:p>
          <a:p>
            <a:r>
              <a:rPr lang="es-CR" sz="2100" dirty="0" smtClean="0">
                <a:latin typeface="Ubuntu Light"/>
              </a:rPr>
              <a:t>O</a:t>
            </a:r>
          </a:p>
          <a:p>
            <a:r>
              <a:rPr lang="es-CR" sz="2100" dirty="0" smtClean="0">
                <a:latin typeface="Ubuntu Light"/>
              </a:rPr>
              <a:t>R</a:t>
            </a:r>
          </a:p>
          <a:p>
            <a:r>
              <a:rPr lang="es-CR" sz="2100" dirty="0" smtClean="0">
                <a:latin typeface="Ubuntu Light"/>
              </a:rPr>
              <a:t>M</a:t>
            </a:r>
          </a:p>
          <a:p>
            <a:r>
              <a:rPr lang="es-CR" sz="2100" dirty="0">
                <a:latin typeface="Ubuntu Light"/>
              </a:rPr>
              <a:t>A</a:t>
            </a:r>
            <a:endParaRPr lang="es-CR" sz="2100" dirty="0" smtClean="0">
              <a:latin typeface="Ubuntu Light"/>
            </a:endParaRPr>
          </a:p>
          <a:p>
            <a:r>
              <a:rPr lang="es-CR" sz="2100" dirty="0" smtClean="0">
                <a:latin typeface="Ubuntu Light"/>
              </a:rPr>
              <a:t>L</a:t>
            </a:r>
          </a:p>
          <a:p>
            <a:r>
              <a:rPr lang="es-CR" sz="2100" dirty="0" smtClean="0">
                <a:latin typeface="Ubuntu Light"/>
              </a:rPr>
              <a:t>I</a:t>
            </a:r>
          </a:p>
          <a:p>
            <a:r>
              <a:rPr lang="es-CR" sz="2100" dirty="0" smtClean="0">
                <a:latin typeface="Ubuntu Light"/>
              </a:rPr>
              <a:t>Z</a:t>
            </a:r>
          </a:p>
          <a:p>
            <a:r>
              <a:rPr lang="es-CR" sz="2100" dirty="0" smtClean="0">
                <a:latin typeface="Ubuntu Light"/>
              </a:rPr>
              <a:t>A</a:t>
            </a:r>
          </a:p>
          <a:p>
            <a:r>
              <a:rPr lang="es-CR" sz="2100" dirty="0" smtClean="0">
                <a:latin typeface="Ubuntu Light"/>
              </a:rPr>
              <a:t>C</a:t>
            </a:r>
          </a:p>
          <a:p>
            <a:r>
              <a:rPr lang="es-CR" sz="2100" dirty="0" smtClean="0">
                <a:latin typeface="Ubuntu Light"/>
              </a:rPr>
              <a:t>I</a:t>
            </a:r>
          </a:p>
          <a:p>
            <a:r>
              <a:rPr lang="es-CR" sz="2100" dirty="0" err="1" smtClean="0">
                <a:latin typeface="Ubuntu Light"/>
              </a:rPr>
              <a:t>Ó</a:t>
            </a:r>
            <a:endParaRPr lang="es-CR" sz="2100" dirty="0" smtClean="0">
              <a:latin typeface="Ubuntu Light"/>
            </a:endParaRPr>
          </a:p>
          <a:p>
            <a:r>
              <a:rPr lang="es-CR" sz="2100" dirty="0">
                <a:latin typeface="Ubuntu Light"/>
              </a:rPr>
              <a:t>N</a:t>
            </a:r>
          </a:p>
        </p:txBody>
      </p:sp>
      <mc:AlternateContent xmlns:mc="http://schemas.openxmlformats.org/markup-compatibility/2006" xmlns:a14="http://schemas.microsoft.com/office/drawing/2010/main">
        <mc:Choice Requires="a14">
          <p:sp>
            <p:nvSpPr>
              <p:cNvPr id="19" name="TextBox 18"/>
              <p:cNvSpPr txBox="1"/>
              <p:nvPr/>
            </p:nvSpPr>
            <p:spPr>
              <a:xfrm>
                <a:off x="738419" y="5086806"/>
                <a:ext cx="3160481" cy="885627"/>
              </a:xfrm>
              <a:prstGeom prst="rect">
                <a:avLst/>
              </a:prstGeom>
            </p:spPr>
            <p:style>
              <a:lnRef idx="2">
                <a:schemeClr val="accent3"/>
              </a:lnRef>
              <a:fillRef idx="1">
                <a:schemeClr val="lt1"/>
              </a:fillRef>
              <a:effectRef idx="0">
                <a:schemeClr val="accent3"/>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R" sz="2100" b="0" i="0" smtClean="0">
                          <a:latin typeface="Cambria Math" panose="02040503050406030204" pitchFamily="18" charset="0"/>
                        </a:rPr>
                        <m:t>Donde</m:t>
                      </m:r>
                      <m:r>
                        <a:rPr lang="es-CR" sz="2100" b="0" i="0" smtClean="0">
                          <a:latin typeface="Cambria Math" panose="02040503050406030204" pitchFamily="18" charset="0"/>
                        </a:rPr>
                        <m:t> </m:t>
                      </m:r>
                      <m:r>
                        <m:rPr>
                          <m:sty m:val="p"/>
                        </m:rPr>
                        <a:rPr lang="es-CR" sz="2100" b="0" i="0" smtClean="0">
                          <a:latin typeface="Cambria Math" panose="02040503050406030204" pitchFamily="18" charset="0"/>
                        </a:rPr>
                        <m:t>Ti</m:t>
                      </m:r>
                      <m:r>
                        <a:rPr lang="es-CR" sz="2100" b="0" i="0" smtClean="0">
                          <a:latin typeface="Cambria Math" panose="02040503050406030204" pitchFamily="18" charset="0"/>
                        </a:rPr>
                        <m:t> ⊆</m:t>
                      </m:r>
                      <m:r>
                        <m:rPr>
                          <m:sty m:val="p"/>
                        </m:rPr>
                        <a:rPr lang="es-CR" sz="2100" b="0" i="0" smtClean="0">
                          <a:latin typeface="Cambria Math" panose="02040503050406030204" pitchFamily="18" charset="0"/>
                          <a:ea typeface="Cambria Math" panose="02040503050406030204" pitchFamily="18" charset="0"/>
                        </a:rPr>
                        <m:t>T</m:t>
                      </m:r>
                      <m:r>
                        <a:rPr lang="es-CR" sz="2100" b="0" i="0" smtClean="0">
                          <a:latin typeface="Cambria Math" panose="02040503050406030204" pitchFamily="18" charset="0"/>
                          <a:ea typeface="Cambria Math" panose="02040503050406030204" pitchFamily="18" charset="0"/>
                        </a:rPr>
                        <m:t> </m:t>
                      </m:r>
                      <m:r>
                        <m:rPr>
                          <m:sty m:val="p"/>
                        </m:rPr>
                        <a:rPr lang="es-CR" sz="2100" b="0" i="0" smtClean="0">
                          <a:latin typeface="Cambria Math" panose="02040503050406030204" pitchFamily="18" charset="0"/>
                          <a:ea typeface="Cambria Math" panose="02040503050406030204" pitchFamily="18" charset="0"/>
                        </a:rPr>
                        <m:t>y</m:t>
                      </m:r>
                      <m:r>
                        <a:rPr lang="es-CR" sz="2100" b="0" i="0" smtClean="0">
                          <a:latin typeface="Cambria Math" panose="02040503050406030204" pitchFamily="18" charset="0"/>
                          <a:ea typeface="Cambria Math" panose="02040503050406030204" pitchFamily="18" charset="0"/>
                        </a:rPr>
                        <m:t> </m:t>
                      </m:r>
                      <m:nary>
                        <m:naryPr>
                          <m:chr m:val="⋃"/>
                          <m:ctrlPr>
                            <a:rPr lang="es-CR" sz="2100" i="1" smtClean="0">
                              <a:latin typeface="Cambria Math"/>
                              <a:ea typeface="Cambria Math" panose="02040503050406030204" pitchFamily="18" charset="0"/>
                            </a:rPr>
                          </m:ctrlPr>
                        </m:naryPr>
                        <m:sub>
                          <m:r>
                            <m:rPr>
                              <m:sty m:val="p"/>
                              <m:brk m:alnAt="23"/>
                            </m:rPr>
                            <a:rPr lang="es-CR" sz="2100" b="0" i="0" smtClean="0">
                              <a:latin typeface="Cambria Math" panose="02040503050406030204" pitchFamily="18" charset="0"/>
                              <a:ea typeface="Cambria Math" panose="02040503050406030204" pitchFamily="18" charset="0"/>
                            </a:rPr>
                            <m:t>i</m:t>
                          </m:r>
                          <m:r>
                            <a:rPr lang="es-CR" sz="2100" b="0" i="0" smtClean="0">
                              <a:latin typeface="Cambria Math" panose="02040503050406030204" pitchFamily="18" charset="0"/>
                              <a:ea typeface="Cambria Math" panose="02040503050406030204" pitchFamily="18" charset="0"/>
                            </a:rPr>
                            <m:t>=1</m:t>
                          </m:r>
                        </m:sub>
                        <m:sup>
                          <m:r>
                            <m:rPr>
                              <m:sty m:val="p"/>
                            </m:rPr>
                            <a:rPr lang="es-CR" sz="2100" b="0" i="0" smtClean="0">
                              <a:latin typeface="Cambria Math" panose="02040503050406030204" pitchFamily="18" charset="0"/>
                              <a:ea typeface="Cambria Math" panose="02040503050406030204" pitchFamily="18" charset="0"/>
                            </a:rPr>
                            <m:t>n</m:t>
                          </m:r>
                        </m:sup>
                        <m:e>
                          <m:r>
                            <m:rPr>
                              <m:sty m:val="p"/>
                            </m:rPr>
                            <a:rPr lang="es-CR" sz="2100" b="0" i="0" smtClean="0">
                              <a:latin typeface="Cambria Math" panose="02040503050406030204" pitchFamily="18" charset="0"/>
                              <a:ea typeface="Cambria Math" panose="02040503050406030204" pitchFamily="18" charset="0"/>
                            </a:rPr>
                            <m:t>Ti</m:t>
                          </m:r>
                          <m:r>
                            <a:rPr lang="es-CR" sz="2100" b="0" i="0" smtClean="0">
                              <a:latin typeface="Cambria Math" panose="02040503050406030204" pitchFamily="18" charset="0"/>
                              <a:ea typeface="Cambria Math" panose="02040503050406030204" pitchFamily="18" charset="0"/>
                            </a:rPr>
                            <m:t>=</m:t>
                          </m:r>
                          <m:r>
                            <m:rPr>
                              <m:sty m:val="p"/>
                            </m:rPr>
                            <a:rPr lang="es-CR" sz="2100" b="0" i="0" smtClean="0">
                              <a:latin typeface="Cambria Math" panose="02040503050406030204" pitchFamily="18" charset="0"/>
                              <a:ea typeface="Cambria Math" panose="02040503050406030204" pitchFamily="18" charset="0"/>
                            </a:rPr>
                            <m:t>T</m:t>
                          </m:r>
                        </m:e>
                      </m:nary>
                    </m:oMath>
                  </m:oMathPara>
                </a14:m>
                <a:endParaRPr lang="es-CR" sz="2100" dirty="0">
                  <a:latin typeface="Arial" panose="020B0604020202020204" pitchFamily="34" charset="0"/>
                  <a:cs typeface="Arial" panose="020B0604020202020204"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738419" y="5086806"/>
                <a:ext cx="3160481" cy="885627"/>
              </a:xfrm>
              <a:prstGeom prst="rect">
                <a:avLst/>
              </a:prstGeom>
              <a:blipFill rotWithShape="0">
                <a:blip r:embed="rId2"/>
                <a:stretch>
                  <a:fillRect/>
                </a:stretch>
              </a:blipFill>
            </p:spPr>
            <p:txBody>
              <a:bodyPr/>
              <a:lstStyle/>
              <a:p>
                <a:r>
                  <a:rPr lang="es-CR">
                    <a:noFill/>
                  </a:rPr>
                  <a:t> </a:t>
                </a:r>
              </a:p>
            </p:txBody>
          </p:sp>
        </mc:Fallback>
      </mc:AlternateContent>
    </p:spTree>
    <p:extLst>
      <p:ext uri="{BB962C8B-B14F-4D97-AF65-F5344CB8AC3E}">
        <p14:creationId xmlns:p14="http://schemas.microsoft.com/office/powerpoint/2010/main" val="1066015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Descomposición</a:t>
            </a:r>
            <a:r>
              <a:rPr lang="en-US" dirty="0"/>
              <a:t> de </a:t>
            </a:r>
            <a:r>
              <a:rPr lang="en-US" dirty="0" err="1"/>
              <a:t>esquemas</a:t>
            </a:r>
            <a:endParaRPr lang="en-US" dirty="0"/>
          </a:p>
        </p:txBody>
      </p:sp>
      <p:sp>
        <p:nvSpPr>
          <p:cNvPr id="3" name="Content Placeholder 2"/>
          <p:cNvSpPr>
            <a:spLocks noGrp="1"/>
          </p:cNvSpPr>
          <p:nvPr>
            <p:ph idx="1"/>
          </p:nvPr>
        </p:nvSpPr>
        <p:spPr/>
        <p:txBody>
          <a:bodyPr/>
          <a:lstStyle/>
          <a:p>
            <a:r>
              <a:rPr lang="es-CR" dirty="0"/>
              <a:t>Descomponer </a:t>
            </a:r>
            <a:r>
              <a:rPr lang="es-CR" dirty="0" smtClean="0"/>
              <a:t>en </a:t>
            </a:r>
            <a:r>
              <a:rPr lang="es-CR" dirty="0" err="1" smtClean="0"/>
              <a:t>subesquemas</a:t>
            </a:r>
            <a:r>
              <a:rPr lang="es-CR" dirty="0" smtClean="0"/>
              <a:t> del problema 2:</a:t>
            </a:r>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12</a:t>
            </a:fld>
            <a:endParaRPr lang="en-US"/>
          </a:p>
        </p:txBody>
      </p:sp>
      <p:graphicFrame>
        <p:nvGraphicFramePr>
          <p:cNvPr id="6" name="Marcador de contenido 4"/>
          <p:cNvGraphicFramePr>
            <a:graphicFrameLocks/>
          </p:cNvGraphicFramePr>
          <p:nvPr>
            <p:extLst>
              <p:ext uri="{D42A27DB-BD31-4B8C-83A1-F6EECF244321}">
                <p14:modId xmlns:p14="http://schemas.microsoft.com/office/powerpoint/2010/main" val="3710668114"/>
              </p:ext>
            </p:extLst>
          </p:nvPr>
        </p:nvGraphicFramePr>
        <p:xfrm>
          <a:off x="628650" y="2046191"/>
          <a:ext cx="7884000" cy="1760520"/>
        </p:xfrm>
        <a:graphic>
          <a:graphicData uri="http://schemas.openxmlformats.org/drawingml/2006/table">
            <a:tbl>
              <a:tblPr firstRow="1" bandRow="1">
                <a:tableStyleId>{69012ECD-51FC-41F1-AA8D-1B2483CD663E}</a:tableStyleId>
              </a:tblPr>
              <a:tblGrid>
                <a:gridCol w="1576800"/>
                <a:gridCol w="1576800"/>
                <a:gridCol w="1576800"/>
                <a:gridCol w="1576800"/>
                <a:gridCol w="1576800"/>
              </a:tblGrid>
              <a:tr h="648000">
                <a:tc>
                  <a:txBody>
                    <a:bodyPr/>
                    <a:lstStyle/>
                    <a:p>
                      <a:pPr marL="0" marR="0" algn="ctr">
                        <a:lnSpc>
                          <a:spcPts val="1440"/>
                        </a:lnSpc>
                        <a:spcBef>
                          <a:spcPts val="0"/>
                        </a:spcBef>
                        <a:spcAft>
                          <a:spcPts val="0"/>
                        </a:spcAft>
                      </a:pPr>
                      <a:r>
                        <a:rPr lang="en-US" sz="1600" b="1" u="sng" dirty="0" err="1" smtClean="0">
                          <a:solidFill>
                            <a:schemeClr val="bg1"/>
                          </a:solidFill>
                          <a:effectLst/>
                          <a:latin typeface="Ubuntu Light"/>
                          <a:ea typeface="Times New Roman"/>
                          <a:cs typeface="Times New Roman"/>
                        </a:rPr>
                        <a:t>Código</a:t>
                      </a:r>
                      <a:endParaRPr lang="en-US" sz="1600" b="1" u="sng" dirty="0" smtClean="0">
                        <a:solidFill>
                          <a:schemeClr val="bg1"/>
                        </a:solidFill>
                        <a:effectLst/>
                        <a:latin typeface="Ubuntu Light"/>
                        <a:ea typeface="Times New Roman"/>
                        <a:cs typeface="Times New Roman"/>
                      </a:endParaRPr>
                    </a:p>
                    <a:p>
                      <a:pPr marL="0" marR="0" algn="ctr">
                        <a:lnSpc>
                          <a:spcPts val="1440"/>
                        </a:lnSpc>
                        <a:spcBef>
                          <a:spcPts val="0"/>
                        </a:spcBef>
                        <a:spcAft>
                          <a:spcPts val="0"/>
                        </a:spcAft>
                      </a:pPr>
                      <a:r>
                        <a:rPr lang="en-US" sz="1600" b="1" u="sng" dirty="0" err="1" smtClean="0">
                          <a:solidFill>
                            <a:schemeClr val="bg1"/>
                          </a:solidFill>
                          <a:effectLst/>
                          <a:latin typeface="Ubuntu Light"/>
                          <a:ea typeface="Times New Roman"/>
                          <a:cs typeface="Times New Roman"/>
                        </a:rPr>
                        <a:t>Sucursal</a:t>
                      </a:r>
                      <a:endParaRPr lang="en-US" sz="1600" b="1" u="sng" dirty="0">
                        <a:solidFill>
                          <a:schemeClr val="bg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Dirección</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b="1" u="none" dirty="0" smtClean="0">
                          <a:solidFill>
                            <a:schemeClr val="bg1"/>
                          </a:solidFill>
                          <a:effectLst/>
                          <a:latin typeface="Ubuntu Light"/>
                          <a:ea typeface="+mn-ea"/>
                          <a:cs typeface="+mn-cs"/>
                        </a:rPr>
                        <a:t>País</a:t>
                      </a:r>
                      <a:endParaRPr lang="en-US" sz="1600" b="1" u="none" dirty="0">
                        <a:solidFill>
                          <a:schemeClr val="bg1"/>
                        </a:solidFill>
                        <a:effectLst/>
                        <a:latin typeface="Ubuntu Light"/>
                        <a:ea typeface="Times New Roman"/>
                        <a:cs typeface="Times New Roman"/>
                      </a:endParaRPr>
                    </a:p>
                  </a:txBody>
                  <a:tcPr marL="68580" marR="68580" marT="0" marB="0" anchor="ctr"/>
                </a:tc>
                <a:tc>
                  <a:txBody>
                    <a:bodyPr/>
                    <a:lstStyle/>
                    <a:p>
                      <a:pPr marL="278130" marR="0" algn="ctr">
                        <a:lnSpc>
                          <a:spcPts val="1440"/>
                        </a:lnSpc>
                        <a:spcBef>
                          <a:spcPts val="0"/>
                        </a:spcBef>
                        <a:spcAft>
                          <a:spcPts val="0"/>
                        </a:spcAft>
                      </a:pPr>
                      <a:r>
                        <a:rPr lang="en-US" sz="1600" dirty="0" err="1" smtClean="0">
                          <a:effectLst/>
                          <a:latin typeface="Ubuntu Light"/>
                        </a:rPr>
                        <a:t>Moneda</a:t>
                      </a:r>
                      <a:endParaRPr lang="en-US" sz="1600" b="1" dirty="0">
                        <a:solidFill>
                          <a:schemeClr val="bg1"/>
                        </a:solidFill>
                        <a:effectLst/>
                        <a:latin typeface="Ubuntu Light"/>
                        <a:ea typeface="Times New Roman"/>
                        <a:cs typeface="Times New Roman"/>
                      </a:endParaRPr>
                    </a:p>
                  </a:txBody>
                  <a:tcPr marL="68580" marR="68580" marT="0" marB="0" anchor="ctr"/>
                </a:tc>
                <a:tc>
                  <a:txBody>
                    <a:bodyPr/>
                    <a:lstStyle/>
                    <a:p>
                      <a:pPr marL="278130" marR="0" algn="ctr">
                        <a:lnSpc>
                          <a:spcPts val="1440"/>
                        </a:lnSpc>
                        <a:spcBef>
                          <a:spcPts val="0"/>
                        </a:spcBef>
                        <a:spcAft>
                          <a:spcPts val="0"/>
                        </a:spcAft>
                      </a:pPr>
                      <a:r>
                        <a:rPr lang="en-US" sz="1600" b="1" dirty="0" err="1" smtClean="0">
                          <a:solidFill>
                            <a:schemeClr val="bg1"/>
                          </a:solidFill>
                          <a:effectLst/>
                          <a:latin typeface="Ubuntu Light"/>
                          <a:ea typeface="Times New Roman"/>
                          <a:cs typeface="Times New Roman"/>
                        </a:rPr>
                        <a:t>Cambio</a:t>
                      </a:r>
                      <a:endParaRPr lang="en-US" sz="1600" b="1" dirty="0" smtClean="0">
                        <a:solidFill>
                          <a:schemeClr val="bg1"/>
                        </a:solidFill>
                        <a:effectLst/>
                        <a:latin typeface="Ubuntu Light"/>
                        <a:ea typeface="Times New Roman"/>
                        <a:cs typeface="Times New Roman"/>
                      </a:endParaRPr>
                    </a:p>
                    <a:p>
                      <a:pPr marL="278130" marR="0" algn="ctr">
                        <a:lnSpc>
                          <a:spcPts val="1440"/>
                        </a:lnSpc>
                        <a:spcBef>
                          <a:spcPts val="0"/>
                        </a:spcBef>
                        <a:spcAft>
                          <a:spcPts val="0"/>
                        </a:spcAft>
                      </a:pPr>
                      <a:r>
                        <a:rPr lang="en-US" sz="1600" b="1" dirty="0" smtClean="0">
                          <a:solidFill>
                            <a:schemeClr val="bg1"/>
                          </a:solidFill>
                          <a:effectLst/>
                          <a:latin typeface="Ubuntu Light"/>
                          <a:ea typeface="Times New Roman"/>
                          <a:cs typeface="Times New Roman"/>
                        </a:rPr>
                        <a:t>Actual</a:t>
                      </a:r>
                      <a:endParaRPr lang="en-US" sz="1600" b="1" dirty="0">
                        <a:solidFill>
                          <a:schemeClr val="bg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1003</a:t>
                      </a:r>
                      <a:endParaRPr lang="en-US" sz="1600" dirty="0">
                        <a:solidFill>
                          <a:schemeClr val="tx1"/>
                        </a:solidFill>
                        <a:effectLst/>
                        <a:latin typeface="Ubuntu Light"/>
                        <a:ea typeface="Times New Roman"/>
                        <a:cs typeface="Times New Roman"/>
                      </a:endParaRPr>
                    </a:p>
                  </a:txBody>
                  <a:tcPr marL="68580" marR="68580" marT="0" marB="0" anchor="ctr">
                    <a:solidFill>
                      <a:schemeClr val="bg1"/>
                    </a:solidFill>
                  </a:tcPr>
                </a:tc>
                <a:tc>
                  <a:txBody>
                    <a:bodyPr/>
                    <a:lstStyle/>
                    <a:p>
                      <a:pPr marL="0" marR="0" algn="ctr">
                        <a:lnSpc>
                          <a:spcPts val="1440"/>
                        </a:lnSpc>
                        <a:spcBef>
                          <a:spcPts val="0"/>
                        </a:spcBef>
                        <a:spcAft>
                          <a:spcPts val="0"/>
                        </a:spcAft>
                      </a:pPr>
                      <a:r>
                        <a:rPr lang="es-CR" sz="1600" dirty="0" smtClean="0">
                          <a:effectLst/>
                          <a:latin typeface="Ubuntu Light"/>
                        </a:rPr>
                        <a:t>Queens 7</a:t>
                      </a:r>
                      <a:endParaRPr lang="en-US" sz="1600" dirty="0">
                        <a:solidFill>
                          <a:schemeClr val="tx1"/>
                        </a:solidFill>
                        <a:effectLst/>
                        <a:latin typeface="Ubuntu Light"/>
                        <a:ea typeface="Times New Roman"/>
                        <a:cs typeface="Times New Roman"/>
                      </a:endParaRPr>
                    </a:p>
                  </a:txBody>
                  <a:tcPr marL="68580" marR="68580" marT="0" marB="0" anchor="ctr">
                    <a:solidFill>
                      <a:schemeClr val="bg1"/>
                    </a:solidFill>
                  </a:tcPr>
                </a:tc>
                <a:tc>
                  <a:txBody>
                    <a:bodyPr/>
                    <a:lstStyle/>
                    <a:p>
                      <a:pPr marL="142875" marR="0" algn="ctr">
                        <a:lnSpc>
                          <a:spcPts val="1440"/>
                        </a:lnSpc>
                        <a:spcBef>
                          <a:spcPts val="0"/>
                        </a:spcBef>
                        <a:spcAft>
                          <a:spcPts val="0"/>
                        </a:spcAft>
                      </a:pPr>
                      <a:r>
                        <a:rPr lang="es-CR" sz="1600" dirty="0" smtClean="0">
                          <a:effectLst/>
                          <a:latin typeface="Ubuntu Light"/>
                        </a:rPr>
                        <a:t>USA</a:t>
                      </a:r>
                      <a:endParaRPr lang="en-US" sz="1600" dirty="0">
                        <a:solidFill>
                          <a:schemeClr val="tx1"/>
                        </a:solidFill>
                        <a:effectLst/>
                        <a:latin typeface="Ubuntu Light"/>
                        <a:ea typeface="Times New Roman"/>
                        <a:cs typeface="Times New Roman"/>
                      </a:endParaRPr>
                    </a:p>
                  </a:txBody>
                  <a:tcPr marL="68580" marR="68580" marT="0" marB="0" anchor="ctr">
                    <a:solidFill>
                      <a:schemeClr val="bg1"/>
                    </a:solidFill>
                  </a:tcPr>
                </a:tc>
                <a:tc>
                  <a:txBody>
                    <a:bodyPr/>
                    <a:lstStyle/>
                    <a:p>
                      <a:pPr marL="142875" marR="0" algn="ctr">
                        <a:lnSpc>
                          <a:spcPts val="1440"/>
                        </a:lnSpc>
                        <a:spcBef>
                          <a:spcPts val="0"/>
                        </a:spcBef>
                        <a:spcAft>
                          <a:spcPts val="0"/>
                        </a:spcAft>
                      </a:pPr>
                      <a:r>
                        <a:rPr lang="en-US" sz="1600" dirty="0" err="1" smtClean="0">
                          <a:effectLst/>
                          <a:latin typeface="Ubuntu Light"/>
                        </a:rPr>
                        <a:t>Dólar</a:t>
                      </a:r>
                      <a:endParaRPr lang="en-US" sz="1600" dirty="0">
                        <a:solidFill>
                          <a:schemeClr val="tx1"/>
                        </a:solidFill>
                        <a:effectLst/>
                        <a:latin typeface="Ubuntu Light"/>
                        <a:ea typeface="Times New Roman"/>
                        <a:cs typeface="Times New Roman"/>
                      </a:endParaRPr>
                    </a:p>
                  </a:txBody>
                  <a:tcPr marL="68580" marR="68580" marT="0" marB="0" anchor="ctr">
                    <a:solidFill>
                      <a:schemeClr val="bg1"/>
                    </a:solidFill>
                  </a:tcP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1,17</a:t>
                      </a:r>
                      <a:endParaRPr lang="en-US" sz="1600" dirty="0">
                        <a:solidFill>
                          <a:schemeClr val="tx1"/>
                        </a:solidFill>
                        <a:effectLst/>
                        <a:latin typeface="Ubuntu Light"/>
                        <a:ea typeface="Times New Roman"/>
                        <a:cs typeface="Times New Roman"/>
                      </a:endParaRPr>
                    </a:p>
                  </a:txBody>
                  <a:tcPr marL="68580" marR="68580" marT="0" marB="0" anchor="ctr">
                    <a:solidFill>
                      <a:schemeClr val="bg1"/>
                    </a:solidFill>
                  </a:tcP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1004</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5th Avenue 1</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USA</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Dólar</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1,17</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2001</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Yokohama 3</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Japan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Yen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0.95</a:t>
                      </a: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14422020"/>
              </p:ext>
            </p:extLst>
          </p:nvPr>
        </p:nvGraphicFramePr>
        <p:xfrm>
          <a:off x="381000" y="4343400"/>
          <a:ext cx="4114800" cy="1760520"/>
        </p:xfrm>
        <a:graphic>
          <a:graphicData uri="http://schemas.openxmlformats.org/drawingml/2006/table">
            <a:tbl>
              <a:tblPr firstRow="1" bandRow="1">
                <a:tableStyleId>{69012ECD-51FC-41F1-AA8D-1B2483CD663E}</a:tableStyleId>
              </a:tblPr>
              <a:tblGrid>
                <a:gridCol w="1371600"/>
                <a:gridCol w="1371600"/>
                <a:gridCol w="1371600"/>
              </a:tblGrid>
              <a:tr h="648000">
                <a:tc>
                  <a:txBody>
                    <a:bodyPr/>
                    <a:lstStyle/>
                    <a:p>
                      <a:pPr marL="0" marR="0" algn="ctr">
                        <a:lnSpc>
                          <a:spcPts val="1440"/>
                        </a:lnSpc>
                        <a:spcBef>
                          <a:spcPts val="0"/>
                        </a:spcBef>
                        <a:spcAft>
                          <a:spcPts val="0"/>
                        </a:spcAft>
                      </a:pPr>
                      <a:r>
                        <a:rPr lang="en-US" sz="1600" b="1" u="sng" dirty="0" err="1" smtClean="0">
                          <a:solidFill>
                            <a:schemeClr val="bg1"/>
                          </a:solidFill>
                          <a:effectLst/>
                          <a:latin typeface="Ubuntu Light"/>
                          <a:ea typeface="Times New Roman"/>
                          <a:cs typeface="Times New Roman"/>
                        </a:rPr>
                        <a:t>Código</a:t>
                      </a:r>
                      <a:endParaRPr lang="en-US" sz="1600" b="1" u="sng" dirty="0" smtClean="0">
                        <a:solidFill>
                          <a:schemeClr val="bg1"/>
                        </a:solidFill>
                        <a:effectLst/>
                        <a:latin typeface="Ubuntu Light"/>
                        <a:ea typeface="Times New Roman"/>
                        <a:cs typeface="Times New Roman"/>
                      </a:endParaRPr>
                    </a:p>
                    <a:p>
                      <a:pPr marL="0" marR="0" algn="ctr">
                        <a:lnSpc>
                          <a:spcPts val="1440"/>
                        </a:lnSpc>
                        <a:spcBef>
                          <a:spcPts val="0"/>
                        </a:spcBef>
                        <a:spcAft>
                          <a:spcPts val="0"/>
                        </a:spcAft>
                      </a:pPr>
                      <a:r>
                        <a:rPr lang="en-US" sz="1600" b="1" u="sng" dirty="0" err="1" smtClean="0">
                          <a:solidFill>
                            <a:schemeClr val="bg1"/>
                          </a:solidFill>
                          <a:effectLst/>
                          <a:latin typeface="Ubuntu Light"/>
                          <a:ea typeface="Times New Roman"/>
                          <a:cs typeface="Times New Roman"/>
                        </a:rPr>
                        <a:t>Sucursal</a:t>
                      </a:r>
                      <a:endParaRPr lang="en-US" sz="1600" b="1" u="sng" dirty="0">
                        <a:solidFill>
                          <a:schemeClr val="bg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Dirección</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b="1" u="none" dirty="0" smtClean="0">
                          <a:solidFill>
                            <a:schemeClr val="bg1"/>
                          </a:solidFill>
                          <a:effectLst/>
                          <a:latin typeface="Ubuntu Light"/>
                          <a:ea typeface="+mn-ea"/>
                          <a:cs typeface="+mn-cs"/>
                        </a:rPr>
                        <a:t>País</a:t>
                      </a:r>
                      <a:endParaRPr lang="en-US" sz="1600" b="1" u="none" dirty="0">
                        <a:solidFill>
                          <a:schemeClr val="bg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1003</a:t>
                      </a:r>
                      <a:endParaRPr lang="en-US" sz="1600" dirty="0">
                        <a:solidFill>
                          <a:schemeClr val="tx1"/>
                        </a:solidFill>
                        <a:effectLst/>
                        <a:latin typeface="Ubuntu Light"/>
                        <a:ea typeface="Times New Roman"/>
                        <a:cs typeface="Times New Roman"/>
                      </a:endParaRPr>
                    </a:p>
                  </a:txBody>
                  <a:tcPr marL="68580" marR="68580" marT="0" marB="0" anchor="ctr">
                    <a:solidFill>
                      <a:schemeClr val="bg1"/>
                    </a:solidFill>
                  </a:tcPr>
                </a:tc>
                <a:tc>
                  <a:txBody>
                    <a:bodyPr/>
                    <a:lstStyle/>
                    <a:p>
                      <a:pPr marL="0" marR="0" algn="ctr">
                        <a:lnSpc>
                          <a:spcPts val="1440"/>
                        </a:lnSpc>
                        <a:spcBef>
                          <a:spcPts val="0"/>
                        </a:spcBef>
                        <a:spcAft>
                          <a:spcPts val="0"/>
                        </a:spcAft>
                      </a:pPr>
                      <a:r>
                        <a:rPr lang="es-CR" sz="1600" dirty="0" smtClean="0">
                          <a:effectLst/>
                          <a:latin typeface="Ubuntu Light"/>
                        </a:rPr>
                        <a:t>Queens 7</a:t>
                      </a:r>
                      <a:endParaRPr lang="en-US" sz="1600" dirty="0">
                        <a:solidFill>
                          <a:schemeClr val="tx1"/>
                        </a:solidFill>
                        <a:effectLst/>
                        <a:latin typeface="Ubuntu Light"/>
                        <a:ea typeface="Times New Roman"/>
                        <a:cs typeface="Times New Roman"/>
                      </a:endParaRPr>
                    </a:p>
                  </a:txBody>
                  <a:tcPr marL="68580" marR="68580" marT="0" marB="0" anchor="ctr">
                    <a:solidFill>
                      <a:schemeClr val="bg1"/>
                    </a:solidFill>
                  </a:tcPr>
                </a:tc>
                <a:tc>
                  <a:txBody>
                    <a:bodyPr/>
                    <a:lstStyle/>
                    <a:p>
                      <a:pPr marL="142875" marR="0" algn="ctr">
                        <a:lnSpc>
                          <a:spcPts val="1440"/>
                        </a:lnSpc>
                        <a:spcBef>
                          <a:spcPts val="0"/>
                        </a:spcBef>
                        <a:spcAft>
                          <a:spcPts val="0"/>
                        </a:spcAft>
                      </a:pPr>
                      <a:r>
                        <a:rPr lang="es-CR" sz="1600" dirty="0" smtClean="0">
                          <a:effectLst/>
                          <a:latin typeface="Ubuntu Light"/>
                        </a:rPr>
                        <a:t>USA</a:t>
                      </a:r>
                      <a:endParaRPr lang="en-US" sz="1600" dirty="0">
                        <a:solidFill>
                          <a:schemeClr val="tx1"/>
                        </a:solidFill>
                        <a:effectLst/>
                        <a:latin typeface="Ubuntu Light"/>
                        <a:ea typeface="Times New Roman"/>
                        <a:cs typeface="Times New Roman"/>
                      </a:endParaRPr>
                    </a:p>
                  </a:txBody>
                  <a:tcPr marL="68580" marR="68580" marT="0" marB="0" anchor="ctr">
                    <a:solidFill>
                      <a:schemeClr val="bg1"/>
                    </a:solidFill>
                  </a:tcP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1004</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5th Avenue 1</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USA</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2001</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Yokohama 3</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Japan</a:t>
                      </a: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6978624"/>
              </p:ext>
            </p:extLst>
          </p:nvPr>
        </p:nvGraphicFramePr>
        <p:xfrm>
          <a:off x="4648200" y="4343400"/>
          <a:ext cx="4114800" cy="1760520"/>
        </p:xfrm>
        <a:graphic>
          <a:graphicData uri="http://schemas.openxmlformats.org/drawingml/2006/table">
            <a:tbl>
              <a:tblPr firstRow="1" bandRow="1">
                <a:tableStyleId>{69012ECD-51FC-41F1-AA8D-1B2483CD663E}</a:tableStyleId>
              </a:tblPr>
              <a:tblGrid>
                <a:gridCol w="1371600"/>
                <a:gridCol w="1371600"/>
                <a:gridCol w="1371600"/>
              </a:tblGrid>
              <a:tr h="648000">
                <a:tc>
                  <a:txBody>
                    <a:bodyPr/>
                    <a:lstStyle/>
                    <a:p>
                      <a:pPr marL="278130" marR="0" algn="ctr">
                        <a:lnSpc>
                          <a:spcPts val="1440"/>
                        </a:lnSpc>
                        <a:spcBef>
                          <a:spcPts val="0"/>
                        </a:spcBef>
                        <a:spcAft>
                          <a:spcPts val="0"/>
                        </a:spcAft>
                      </a:pPr>
                      <a:r>
                        <a:rPr lang="es-CR" sz="1600" b="1" u="none" dirty="0" smtClean="0">
                          <a:solidFill>
                            <a:schemeClr val="bg1"/>
                          </a:solidFill>
                          <a:effectLst/>
                          <a:latin typeface="Ubuntu Light"/>
                          <a:ea typeface="+mn-ea"/>
                          <a:cs typeface="+mn-cs"/>
                        </a:rPr>
                        <a:t>País</a:t>
                      </a:r>
                      <a:endParaRPr lang="en-US" sz="1600" b="1" u="none" dirty="0">
                        <a:solidFill>
                          <a:schemeClr val="bg1"/>
                        </a:solidFill>
                        <a:effectLst/>
                        <a:latin typeface="Ubuntu Light"/>
                        <a:ea typeface="Times New Roman"/>
                        <a:cs typeface="Times New Roman"/>
                      </a:endParaRPr>
                    </a:p>
                  </a:txBody>
                  <a:tcPr marL="68580" marR="68580" marT="0" marB="0" anchor="ctr"/>
                </a:tc>
                <a:tc>
                  <a:txBody>
                    <a:bodyPr/>
                    <a:lstStyle/>
                    <a:p>
                      <a:pPr marL="278130" marR="0" algn="ctr">
                        <a:lnSpc>
                          <a:spcPts val="1440"/>
                        </a:lnSpc>
                        <a:spcBef>
                          <a:spcPts val="0"/>
                        </a:spcBef>
                        <a:spcAft>
                          <a:spcPts val="0"/>
                        </a:spcAft>
                      </a:pPr>
                      <a:r>
                        <a:rPr lang="en-US" sz="1600" dirty="0" err="1" smtClean="0">
                          <a:effectLst/>
                          <a:latin typeface="Ubuntu Light"/>
                        </a:rPr>
                        <a:t>Moneda</a:t>
                      </a:r>
                      <a:endParaRPr lang="en-US" sz="1600" b="1" dirty="0">
                        <a:solidFill>
                          <a:schemeClr val="bg1"/>
                        </a:solidFill>
                        <a:effectLst/>
                        <a:latin typeface="Ubuntu Light"/>
                        <a:ea typeface="Times New Roman"/>
                        <a:cs typeface="Times New Roman"/>
                      </a:endParaRPr>
                    </a:p>
                  </a:txBody>
                  <a:tcPr marL="68580" marR="68580" marT="0" marB="0" anchor="ctr"/>
                </a:tc>
                <a:tc>
                  <a:txBody>
                    <a:bodyPr/>
                    <a:lstStyle/>
                    <a:p>
                      <a:pPr marL="278130" marR="0" algn="ctr">
                        <a:lnSpc>
                          <a:spcPts val="1440"/>
                        </a:lnSpc>
                        <a:spcBef>
                          <a:spcPts val="0"/>
                        </a:spcBef>
                        <a:spcAft>
                          <a:spcPts val="0"/>
                        </a:spcAft>
                      </a:pPr>
                      <a:r>
                        <a:rPr lang="en-US" sz="1600" b="1" dirty="0" err="1" smtClean="0">
                          <a:solidFill>
                            <a:schemeClr val="bg1"/>
                          </a:solidFill>
                          <a:effectLst/>
                          <a:latin typeface="Ubuntu Light"/>
                          <a:ea typeface="Times New Roman"/>
                          <a:cs typeface="Times New Roman"/>
                        </a:rPr>
                        <a:t>Cambio</a:t>
                      </a:r>
                      <a:endParaRPr lang="en-US" sz="1600" b="1" dirty="0" smtClean="0">
                        <a:solidFill>
                          <a:schemeClr val="bg1"/>
                        </a:solidFill>
                        <a:effectLst/>
                        <a:latin typeface="Ubuntu Light"/>
                        <a:ea typeface="Times New Roman"/>
                        <a:cs typeface="Times New Roman"/>
                      </a:endParaRPr>
                    </a:p>
                    <a:p>
                      <a:pPr marL="278130" marR="0" algn="ctr">
                        <a:lnSpc>
                          <a:spcPts val="1440"/>
                        </a:lnSpc>
                        <a:spcBef>
                          <a:spcPts val="0"/>
                        </a:spcBef>
                        <a:spcAft>
                          <a:spcPts val="0"/>
                        </a:spcAft>
                      </a:pPr>
                      <a:r>
                        <a:rPr lang="en-US" sz="1600" b="1" dirty="0" smtClean="0">
                          <a:solidFill>
                            <a:schemeClr val="bg1"/>
                          </a:solidFill>
                          <a:effectLst/>
                          <a:latin typeface="Ubuntu Light"/>
                          <a:ea typeface="Times New Roman"/>
                          <a:cs typeface="Times New Roman"/>
                        </a:rPr>
                        <a:t>Actual</a:t>
                      </a:r>
                      <a:endParaRPr lang="en-US" sz="1600" b="1" dirty="0">
                        <a:solidFill>
                          <a:schemeClr val="bg1"/>
                        </a:solidFill>
                        <a:effectLst/>
                        <a:latin typeface="Ubuntu Light"/>
                        <a:ea typeface="Times New Roman"/>
                        <a:cs typeface="Times New Roman"/>
                      </a:endParaRPr>
                    </a:p>
                  </a:txBody>
                  <a:tcPr marL="68580" marR="68580" marT="0" marB="0" anchor="ctr"/>
                </a:tc>
              </a:tr>
              <a:tr h="370840">
                <a:tc>
                  <a:txBody>
                    <a:bodyPr/>
                    <a:lstStyle/>
                    <a:p>
                      <a:pPr marL="142875" marR="0" algn="ctr">
                        <a:lnSpc>
                          <a:spcPts val="1440"/>
                        </a:lnSpc>
                        <a:spcBef>
                          <a:spcPts val="0"/>
                        </a:spcBef>
                        <a:spcAft>
                          <a:spcPts val="0"/>
                        </a:spcAft>
                      </a:pPr>
                      <a:r>
                        <a:rPr lang="es-CR" sz="1600" dirty="0" smtClean="0">
                          <a:effectLst/>
                          <a:latin typeface="Ubuntu Light"/>
                        </a:rPr>
                        <a:t>USA</a:t>
                      </a:r>
                      <a:endParaRPr lang="en-US" sz="1600" dirty="0">
                        <a:solidFill>
                          <a:schemeClr val="tx1"/>
                        </a:solidFill>
                        <a:effectLst/>
                        <a:latin typeface="Ubuntu Light"/>
                        <a:ea typeface="Times New Roman"/>
                        <a:cs typeface="Times New Roman"/>
                      </a:endParaRPr>
                    </a:p>
                  </a:txBody>
                  <a:tcPr marL="68580" marR="68580" marT="0" marB="0" anchor="ctr">
                    <a:solidFill>
                      <a:schemeClr val="bg1"/>
                    </a:solidFill>
                  </a:tcPr>
                </a:tc>
                <a:tc>
                  <a:txBody>
                    <a:bodyPr/>
                    <a:lstStyle/>
                    <a:p>
                      <a:pPr marL="142875" marR="0" algn="ctr">
                        <a:lnSpc>
                          <a:spcPts val="1440"/>
                        </a:lnSpc>
                        <a:spcBef>
                          <a:spcPts val="0"/>
                        </a:spcBef>
                        <a:spcAft>
                          <a:spcPts val="0"/>
                        </a:spcAft>
                      </a:pPr>
                      <a:r>
                        <a:rPr lang="en-US" sz="1600" dirty="0" err="1" smtClean="0">
                          <a:effectLst/>
                          <a:latin typeface="Ubuntu Light"/>
                        </a:rPr>
                        <a:t>Dólar</a:t>
                      </a:r>
                      <a:endParaRPr lang="en-US" sz="1600" dirty="0">
                        <a:solidFill>
                          <a:schemeClr val="tx1"/>
                        </a:solidFill>
                        <a:effectLst/>
                        <a:latin typeface="Ubuntu Light"/>
                        <a:ea typeface="Times New Roman"/>
                        <a:cs typeface="Times New Roman"/>
                      </a:endParaRPr>
                    </a:p>
                  </a:txBody>
                  <a:tcPr marL="68580" marR="68580" marT="0" marB="0" anchor="ctr">
                    <a:solidFill>
                      <a:schemeClr val="bg1"/>
                    </a:solidFill>
                  </a:tcP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1,17</a:t>
                      </a:r>
                      <a:endParaRPr lang="en-US" sz="1600" dirty="0">
                        <a:solidFill>
                          <a:schemeClr val="tx1"/>
                        </a:solidFill>
                        <a:effectLst/>
                        <a:latin typeface="Ubuntu Light"/>
                        <a:ea typeface="Times New Roman"/>
                        <a:cs typeface="Times New Roman"/>
                      </a:endParaRPr>
                    </a:p>
                  </a:txBody>
                  <a:tcPr marL="68580" marR="68580" marT="0" marB="0" anchor="ctr">
                    <a:solidFill>
                      <a:schemeClr val="bg1"/>
                    </a:solidFill>
                  </a:tcPr>
                </a:tc>
              </a:tr>
              <a:tr h="370840">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USA</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Dólar</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1,17</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Japan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Yen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0.95</a:t>
                      </a: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cxnSp>
        <p:nvCxnSpPr>
          <p:cNvPr id="9" name="Conector recto de flecha 10"/>
          <p:cNvCxnSpPr/>
          <p:nvPr/>
        </p:nvCxnSpPr>
        <p:spPr>
          <a:xfrm flipH="1">
            <a:off x="2209800" y="3835289"/>
            <a:ext cx="2360850" cy="50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p:cNvCxnSpPr/>
          <p:nvPr/>
        </p:nvCxnSpPr>
        <p:spPr>
          <a:xfrm>
            <a:off x="4570650" y="3830526"/>
            <a:ext cx="2363550" cy="5128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372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Descomposición</a:t>
            </a:r>
            <a:r>
              <a:rPr lang="en-US" dirty="0"/>
              <a:t> de </a:t>
            </a:r>
            <a:r>
              <a:rPr lang="en-US" dirty="0" err="1"/>
              <a:t>esquemas</a:t>
            </a:r>
            <a:endParaRPr lang="en-US" dirty="0"/>
          </a:p>
        </p:txBody>
      </p:sp>
      <p:sp>
        <p:nvSpPr>
          <p:cNvPr id="3" name="Content Placeholder 2"/>
          <p:cNvSpPr>
            <a:spLocks noGrp="1"/>
          </p:cNvSpPr>
          <p:nvPr>
            <p:ph idx="1"/>
          </p:nvPr>
        </p:nvSpPr>
        <p:spPr/>
        <p:txBody>
          <a:bodyPr/>
          <a:lstStyle/>
          <a:p>
            <a:r>
              <a:rPr lang="es-CR" dirty="0"/>
              <a:t>Propiedades de un b</a:t>
            </a:r>
            <a:r>
              <a:rPr lang="es-CR" dirty="0" smtClean="0"/>
              <a:t>uen diseño:</a:t>
            </a:r>
          </a:p>
          <a:p>
            <a:pPr lvl="1"/>
            <a:r>
              <a:rPr lang="es-CR" dirty="0"/>
              <a:t>Relativas a la estructura de cada </a:t>
            </a:r>
            <a:r>
              <a:rPr lang="es-CR" dirty="0" err="1" smtClean="0"/>
              <a:t>subesquema</a:t>
            </a:r>
            <a:r>
              <a:rPr lang="es-CR" dirty="0" smtClean="0"/>
              <a:t> (formas normales):</a:t>
            </a:r>
          </a:p>
          <a:p>
            <a:pPr lvl="2"/>
            <a:r>
              <a:rPr lang="es-CR" sz="1800" dirty="0"/>
              <a:t>Definen las propiedades que debe cumplir cada </a:t>
            </a:r>
            <a:r>
              <a:rPr lang="es-CR" sz="1800" dirty="0" err="1" smtClean="0"/>
              <a:t>subesquema</a:t>
            </a:r>
            <a:r>
              <a:rPr lang="es-CR" sz="1800" dirty="0" smtClean="0"/>
              <a:t> para evitar </a:t>
            </a:r>
            <a:r>
              <a:rPr lang="es-CR" sz="1800" dirty="0"/>
              <a:t>la aparición de las anomalías ya mencionadas</a:t>
            </a:r>
            <a:r>
              <a:rPr lang="es-CR" sz="1800" dirty="0" smtClean="0"/>
              <a:t>.</a:t>
            </a:r>
          </a:p>
          <a:p>
            <a:pPr lvl="2"/>
            <a:r>
              <a:rPr lang="es-CR" sz="1800" dirty="0" err="1" smtClean="0"/>
              <a:t>Codd</a:t>
            </a:r>
            <a:r>
              <a:rPr lang="es-CR" sz="1800" dirty="0" smtClean="0"/>
              <a:t> definió </a:t>
            </a:r>
            <a:r>
              <a:rPr lang="es-CR" sz="1800" dirty="0"/>
              <a:t>tres formas normales sucesivamente más </a:t>
            </a:r>
            <a:r>
              <a:rPr lang="es-CR" sz="1800" dirty="0" smtClean="0"/>
              <a:t>restrictivas</a:t>
            </a:r>
            <a:r>
              <a:rPr lang="es-CR" sz="1800" dirty="0"/>
              <a:t>. Posteriormente, se añadió una cuarta</a:t>
            </a:r>
            <a:r>
              <a:rPr lang="es-CR" sz="1800" dirty="0" smtClean="0"/>
              <a:t>.</a:t>
            </a:r>
          </a:p>
          <a:p>
            <a:pPr lvl="2"/>
            <a:endParaRPr lang="en-US" sz="1800" dirty="0" smtClean="0"/>
          </a:p>
          <a:p>
            <a:pPr lvl="1"/>
            <a:r>
              <a:rPr lang="es-CR" dirty="0"/>
              <a:t>Relativas al conjunto de </a:t>
            </a:r>
            <a:r>
              <a:rPr lang="es-CR" dirty="0" err="1" smtClean="0"/>
              <a:t>subesquemas</a:t>
            </a:r>
            <a:r>
              <a:rPr lang="es-CR" dirty="0" smtClean="0"/>
              <a:t> (propiedades del proceso </a:t>
            </a:r>
            <a:r>
              <a:rPr lang="es-CR" dirty="0"/>
              <a:t>de </a:t>
            </a:r>
            <a:r>
              <a:rPr lang="es-CR" dirty="0" smtClean="0"/>
              <a:t>normalización):</a:t>
            </a:r>
          </a:p>
          <a:p>
            <a:pPr lvl="2"/>
            <a:r>
              <a:rPr lang="es-CR" sz="1800" dirty="0"/>
              <a:t>Aseguran que el proceso de descomposición se hace con las </a:t>
            </a:r>
            <a:r>
              <a:rPr lang="es-CR" sz="1800" dirty="0" smtClean="0"/>
              <a:t>garantías </a:t>
            </a:r>
            <a:r>
              <a:rPr lang="es-CR" sz="1800" dirty="0"/>
              <a:t>necesarias para que la BD resultante represente toda la </a:t>
            </a:r>
            <a:r>
              <a:rPr lang="es-CR" sz="1800" dirty="0" smtClean="0"/>
              <a:t>información </a:t>
            </a:r>
            <a:r>
              <a:rPr lang="es-CR" sz="1800" dirty="0"/>
              <a:t>presente en el esquema relacional original.</a:t>
            </a:r>
            <a:endParaRPr lang="en-US" sz="1800"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13</a:t>
            </a:fld>
            <a:endParaRPr lang="en-US"/>
          </a:p>
        </p:txBody>
      </p:sp>
    </p:spTree>
    <p:extLst>
      <p:ext uri="{BB962C8B-B14F-4D97-AF65-F5344CB8AC3E}">
        <p14:creationId xmlns:p14="http://schemas.microsoft.com/office/powerpoint/2010/main" val="49625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Normalización</a:t>
            </a:r>
            <a:endParaRPr lang="en-US" dirty="0"/>
          </a:p>
        </p:txBody>
      </p:sp>
      <p:sp>
        <p:nvSpPr>
          <p:cNvPr id="3" name="Content Placeholder 2"/>
          <p:cNvSpPr>
            <a:spLocks noGrp="1"/>
          </p:cNvSpPr>
          <p:nvPr>
            <p:ph idx="1"/>
          </p:nvPr>
        </p:nvSpPr>
        <p:spPr/>
        <p:txBody>
          <a:bodyPr/>
          <a:lstStyle/>
          <a:p>
            <a:r>
              <a:rPr lang="es-CR" dirty="0"/>
              <a:t>Anomalías por inserción, eliminación o </a:t>
            </a:r>
            <a:r>
              <a:rPr lang="es-CR" dirty="0" smtClean="0"/>
              <a:t>modificación.</a:t>
            </a:r>
            <a:endParaRPr lang="es-CR" dirty="0"/>
          </a:p>
          <a:p>
            <a:r>
              <a:rPr lang="es-CR" dirty="0"/>
              <a:t>Dependencias </a:t>
            </a:r>
            <a:r>
              <a:rPr lang="es-CR" dirty="0" smtClean="0"/>
              <a:t>funcionales.</a:t>
            </a:r>
            <a:endParaRPr lang="es-CR" dirty="0"/>
          </a:p>
          <a:p>
            <a:r>
              <a:rPr lang="es-CR" dirty="0"/>
              <a:t>Formas </a:t>
            </a:r>
            <a:r>
              <a:rPr lang="es-CR" dirty="0" smtClean="0"/>
              <a:t>normales.</a:t>
            </a:r>
            <a:endParaRPr lang="es-CR" dirty="0"/>
          </a:p>
          <a:p>
            <a:r>
              <a:rPr lang="es-CR" dirty="0"/>
              <a:t>Dependencias </a:t>
            </a:r>
            <a:r>
              <a:rPr lang="es-CR" dirty="0" err="1"/>
              <a:t>multivaluadas</a:t>
            </a:r>
            <a:r>
              <a:rPr lang="es-CR" dirty="0"/>
              <a:t> y cuarta forma </a:t>
            </a:r>
            <a:r>
              <a:rPr lang="es-CR" dirty="0" smtClean="0"/>
              <a:t>normal.</a:t>
            </a:r>
            <a:endParaRPr lang="es-CR" dirty="0"/>
          </a:p>
          <a:p>
            <a:r>
              <a:rPr lang="es-CR" dirty="0"/>
              <a:t>Dependencias de reunión y quinta forma </a:t>
            </a:r>
            <a:r>
              <a:rPr lang="es-CR" dirty="0" smtClean="0"/>
              <a:t>normal.</a:t>
            </a:r>
            <a:endParaRPr lang="es-CR"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14</a:t>
            </a:fld>
            <a:endParaRPr lang="en-US"/>
          </a:p>
        </p:txBody>
      </p:sp>
    </p:spTree>
    <p:extLst>
      <p:ext uri="{BB962C8B-B14F-4D97-AF65-F5344CB8AC3E}">
        <p14:creationId xmlns:p14="http://schemas.microsoft.com/office/powerpoint/2010/main" val="3485735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Formas</a:t>
            </a:r>
            <a:r>
              <a:rPr lang="en-US" dirty="0" smtClean="0"/>
              <a:t> </a:t>
            </a:r>
            <a:r>
              <a:rPr lang="en-US" dirty="0" err="1" smtClean="0"/>
              <a:t>normales</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15</a:t>
            </a:fld>
            <a:endParaRPr lang="en-US"/>
          </a:p>
        </p:txBody>
      </p:sp>
      <p:pic>
        <p:nvPicPr>
          <p:cNvPr id="5" name="Picture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0165" y="1279525"/>
            <a:ext cx="6494359" cy="4870769"/>
          </a:xfrm>
          <a:prstGeom prst="rect">
            <a:avLst/>
          </a:prstGeom>
        </p:spPr>
      </p:pic>
    </p:spTree>
    <p:extLst>
      <p:ext uri="{BB962C8B-B14F-4D97-AF65-F5344CB8AC3E}">
        <p14:creationId xmlns:p14="http://schemas.microsoft.com/office/powerpoint/2010/main" val="3147953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Primera</a:t>
            </a:r>
            <a:r>
              <a:rPr lang="en-US" dirty="0"/>
              <a:t> forma normal (1FN)</a:t>
            </a:r>
          </a:p>
        </p:txBody>
      </p:sp>
      <p:sp>
        <p:nvSpPr>
          <p:cNvPr id="3" name="Content Placeholder 2"/>
          <p:cNvSpPr>
            <a:spLocks noGrp="1"/>
          </p:cNvSpPr>
          <p:nvPr>
            <p:ph idx="1"/>
          </p:nvPr>
        </p:nvSpPr>
        <p:spPr>
          <a:xfrm>
            <a:off x="628650" y="1315919"/>
            <a:ext cx="7886700" cy="365762"/>
          </a:xfrm>
        </p:spPr>
        <p:txBody>
          <a:bodyPr/>
          <a:lstStyle/>
          <a:p>
            <a:pPr marL="0" indent="0">
              <a:buNone/>
            </a:pPr>
            <a:r>
              <a:rPr lang="en-US" sz="1800" dirty="0" err="1" smtClean="0"/>
              <a:t>Cliente</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16</a:t>
            </a:fld>
            <a:endParaRPr lang="en-US"/>
          </a:p>
        </p:txBody>
      </p:sp>
      <p:graphicFrame>
        <p:nvGraphicFramePr>
          <p:cNvPr id="7" name="Marcador de contenido 4"/>
          <p:cNvGraphicFramePr>
            <a:graphicFrameLocks/>
          </p:cNvGraphicFramePr>
          <p:nvPr>
            <p:extLst>
              <p:ext uri="{D42A27DB-BD31-4B8C-83A1-F6EECF244321}">
                <p14:modId xmlns:p14="http://schemas.microsoft.com/office/powerpoint/2010/main" val="3277715749"/>
              </p:ext>
            </p:extLst>
          </p:nvPr>
        </p:nvGraphicFramePr>
        <p:xfrm>
          <a:off x="628650" y="1734304"/>
          <a:ext cx="7886700" cy="1483360"/>
        </p:xfrm>
        <a:graphic>
          <a:graphicData uri="http://schemas.openxmlformats.org/drawingml/2006/table">
            <a:tbl>
              <a:tblPr firstRow="1" bandRow="1">
                <a:tableStyleId>{69012ECD-51FC-41F1-AA8D-1B2483CD663E}</a:tableStyleId>
              </a:tblPr>
              <a:tblGrid>
                <a:gridCol w="1971675"/>
                <a:gridCol w="1971675"/>
                <a:gridCol w="1971675"/>
                <a:gridCol w="1971675"/>
              </a:tblGrid>
              <a:tr h="370840">
                <a:tc>
                  <a:txBody>
                    <a:bodyPr/>
                    <a:lstStyle/>
                    <a:p>
                      <a:pPr marL="0" marR="0" algn="ctr">
                        <a:lnSpc>
                          <a:spcPts val="1440"/>
                        </a:lnSpc>
                        <a:spcBef>
                          <a:spcPts val="0"/>
                        </a:spcBef>
                        <a:spcAft>
                          <a:spcPts val="0"/>
                        </a:spcAft>
                      </a:pPr>
                      <a:r>
                        <a:rPr lang="es-CR" sz="1600" dirty="0" smtClean="0">
                          <a:effectLst/>
                          <a:latin typeface="Ubuntu Light"/>
                        </a:rPr>
                        <a:t>Id Cliente</a:t>
                      </a:r>
                      <a:endParaRPr lang="en-US" sz="1600" b="1" dirty="0">
                        <a:solidFill>
                          <a:schemeClr val="bg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Nombre</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dirty="0" smtClean="0">
                          <a:effectLst/>
                          <a:latin typeface="Ubuntu Light"/>
                        </a:rPr>
                        <a:t>Apellido</a:t>
                      </a:r>
                      <a:endParaRPr lang="en-US" sz="1600" b="1" dirty="0">
                        <a:solidFill>
                          <a:schemeClr val="bg1"/>
                        </a:solidFill>
                        <a:effectLst/>
                        <a:latin typeface="Ubuntu Light"/>
                        <a:ea typeface="Times New Roman"/>
                        <a:cs typeface="Times New Roman"/>
                      </a:endParaRPr>
                    </a:p>
                  </a:txBody>
                  <a:tcPr marL="68580" marR="68580" marT="0" marB="0" anchor="ctr"/>
                </a:tc>
                <a:tc>
                  <a:txBody>
                    <a:bodyPr/>
                    <a:lstStyle/>
                    <a:p>
                      <a:pPr marL="278130" marR="0" algn="ctr">
                        <a:lnSpc>
                          <a:spcPts val="1440"/>
                        </a:lnSpc>
                        <a:spcBef>
                          <a:spcPts val="0"/>
                        </a:spcBef>
                        <a:spcAft>
                          <a:spcPts val="0"/>
                        </a:spcAft>
                      </a:pPr>
                      <a:r>
                        <a:rPr lang="en-US" sz="1600" dirty="0" err="1" smtClean="0">
                          <a:effectLst/>
                          <a:latin typeface="Ubuntu Light"/>
                        </a:rPr>
                        <a:t>Telefono</a:t>
                      </a:r>
                      <a:endParaRPr lang="en-US" sz="1600" b="1" dirty="0">
                        <a:solidFill>
                          <a:schemeClr val="bg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s-CR" sz="1600" dirty="0">
                          <a:effectLst/>
                          <a:latin typeface="Ubuntu Light"/>
                        </a:rPr>
                        <a:t>1</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err="1" smtClean="0">
                          <a:effectLst/>
                          <a:latin typeface="Ubuntu Light"/>
                        </a:rPr>
                        <a:t>Barney</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err="1" smtClean="0">
                          <a:effectLst/>
                          <a:latin typeface="Ubuntu Light"/>
                        </a:rPr>
                        <a:t>Stinson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87456372</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s-CR" sz="1600" dirty="0">
                          <a:effectLst/>
                          <a:latin typeface="Ubuntu Light"/>
                        </a:rPr>
                        <a:t>2</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Ted</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err="1" smtClean="0">
                          <a:effectLst/>
                          <a:latin typeface="Ubuntu Light"/>
                        </a:rPr>
                        <a:t>Mosby</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60764538</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s-CR" sz="1600" dirty="0">
                          <a:effectLst/>
                          <a:latin typeface="Ubuntu Light"/>
                        </a:rPr>
                        <a:t>3</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Lily</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err="1" smtClean="0">
                          <a:effectLst/>
                          <a:latin typeface="Ubuntu Light"/>
                        </a:rPr>
                        <a:t>Aldrin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40987347</a:t>
                      </a: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sp>
        <p:nvSpPr>
          <p:cNvPr id="8" name="Content Placeholder 2"/>
          <p:cNvSpPr txBox="1">
            <a:spLocks/>
          </p:cNvSpPr>
          <p:nvPr/>
        </p:nvSpPr>
        <p:spPr bwMode="auto">
          <a:xfrm>
            <a:off x="628650" y="3296340"/>
            <a:ext cx="7886700" cy="3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ct val="30000"/>
              </a:spcBef>
              <a:spcAft>
                <a:spcPct val="0"/>
              </a:spcAft>
              <a:buClr>
                <a:srgbClr val="C00000"/>
              </a:buClr>
              <a:buSzPct val="150000"/>
              <a:buFont typeface="Arial" charset="0"/>
              <a:buChar char="•"/>
              <a:defRPr sz="2100" kern="1200">
                <a:solidFill>
                  <a:schemeClr val="tx1"/>
                </a:solidFill>
                <a:latin typeface="Ubuntu Light" pitchFamily="34" charset="0"/>
                <a:ea typeface="DejaVu Sans Light" pitchFamily="34" charset="0"/>
                <a:cs typeface="DejaVu Sans Light" pitchFamily="34" charset="0"/>
              </a:defRPr>
            </a:lvl1pPr>
            <a:lvl2pPr marL="514350" indent="-171450" algn="l" defTabSz="685800" rtl="0" eaLnBrk="0" fontAlgn="base" hangingPunct="0">
              <a:lnSpc>
                <a:spcPct val="90000"/>
              </a:lnSpc>
              <a:spcBef>
                <a:spcPct val="30000"/>
              </a:spcBef>
              <a:spcAft>
                <a:spcPct val="0"/>
              </a:spcAft>
              <a:buClr>
                <a:srgbClr val="C00000"/>
              </a:buClr>
              <a:buSzPct val="150000"/>
              <a:buFont typeface="Arial" charset="0"/>
              <a:buChar char="•"/>
              <a:defRPr kern="1200">
                <a:solidFill>
                  <a:schemeClr val="tx1"/>
                </a:solidFill>
                <a:latin typeface="Ubuntu Light" pitchFamily="34" charset="0"/>
                <a:ea typeface="DejaVu Sans Light" pitchFamily="34" charset="0"/>
                <a:cs typeface="DejaVu Sans Light" pitchFamily="34" charset="0"/>
              </a:defRPr>
            </a:lvl2pPr>
            <a:lvl3pPr marL="857250" indent="-171450" algn="l" defTabSz="685800" rtl="0" eaLnBrk="0" fontAlgn="base" hangingPunct="0">
              <a:lnSpc>
                <a:spcPct val="90000"/>
              </a:lnSpc>
              <a:spcBef>
                <a:spcPct val="30000"/>
              </a:spcBef>
              <a:spcAft>
                <a:spcPct val="0"/>
              </a:spcAft>
              <a:buClr>
                <a:srgbClr val="C00000"/>
              </a:buClr>
              <a:buSzPct val="150000"/>
              <a:buFont typeface="Arial" charset="0"/>
              <a:buChar char="•"/>
              <a:defRPr sz="1500" kern="1200">
                <a:solidFill>
                  <a:schemeClr val="tx1"/>
                </a:solidFill>
                <a:latin typeface="Ubuntu Light" pitchFamily="34" charset="0"/>
                <a:ea typeface="DejaVu Sans Light" pitchFamily="34" charset="0"/>
                <a:cs typeface="DejaVu Sans Light" pitchFamily="34" charset="0"/>
              </a:defRPr>
            </a:lvl3pPr>
            <a:lvl4pPr marL="1200150" indent="-171450" algn="l" defTabSz="685800" rtl="0" eaLnBrk="0" fontAlgn="base" hangingPunct="0">
              <a:lnSpc>
                <a:spcPct val="90000"/>
              </a:lnSpc>
              <a:spcBef>
                <a:spcPct val="30000"/>
              </a:spcBef>
              <a:spcAft>
                <a:spcPct val="0"/>
              </a:spcAft>
              <a:buClr>
                <a:srgbClr val="C00000"/>
              </a:buClr>
              <a:buSzPct val="150000"/>
              <a:buFont typeface="Arial" charset="0"/>
              <a:buChar char="•"/>
              <a:defRPr sz="1300" kern="1200">
                <a:solidFill>
                  <a:schemeClr val="tx1"/>
                </a:solidFill>
                <a:latin typeface="Ubuntu Light" pitchFamily="34" charset="0"/>
                <a:ea typeface="DejaVu Sans Light" pitchFamily="34" charset="0"/>
                <a:cs typeface="DejaVu Sans Light" pitchFamily="34" charset="0"/>
              </a:defRPr>
            </a:lvl4pPr>
            <a:lvl5pPr marL="1543050" indent="-171450" algn="l" defTabSz="685800" rtl="0" eaLnBrk="0" fontAlgn="base" hangingPunct="0">
              <a:lnSpc>
                <a:spcPct val="90000"/>
              </a:lnSpc>
              <a:spcBef>
                <a:spcPct val="30000"/>
              </a:spcBef>
              <a:spcAft>
                <a:spcPct val="0"/>
              </a:spcAft>
              <a:buClr>
                <a:srgbClr val="C00000"/>
              </a:buClr>
              <a:buSzPct val="150000"/>
              <a:buFont typeface="Arial" charset="0"/>
              <a:buChar char="•"/>
              <a:defRPr sz="1300" kern="1200">
                <a:solidFill>
                  <a:schemeClr val="tx1"/>
                </a:solidFill>
                <a:latin typeface="Ubuntu Light" pitchFamily="34" charset="0"/>
                <a:ea typeface="DejaVu Sans Light" pitchFamily="34" charset="0"/>
                <a:cs typeface="DejaVu Sans Light" pitchFamily="34" charset="0"/>
              </a:defRPr>
            </a:lvl5pPr>
            <a:lvl6pPr marL="18859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charset="0"/>
              <a:buNone/>
            </a:pPr>
            <a:r>
              <a:rPr lang="en-US" sz="1800" dirty="0" err="1" smtClean="0"/>
              <a:t>Cliente</a:t>
            </a:r>
            <a:endParaRPr lang="en-US" dirty="0"/>
          </a:p>
        </p:txBody>
      </p:sp>
      <p:graphicFrame>
        <p:nvGraphicFramePr>
          <p:cNvPr id="9" name="Tabla 8"/>
          <p:cNvGraphicFramePr>
            <a:graphicFrameLocks noGrp="1"/>
          </p:cNvGraphicFramePr>
          <p:nvPr>
            <p:extLst>
              <p:ext uri="{D42A27DB-BD31-4B8C-83A1-F6EECF244321}">
                <p14:modId xmlns:p14="http://schemas.microsoft.com/office/powerpoint/2010/main" val="899596186"/>
              </p:ext>
            </p:extLst>
          </p:nvPr>
        </p:nvGraphicFramePr>
        <p:xfrm>
          <a:off x="628650" y="3728234"/>
          <a:ext cx="7886700" cy="1732280"/>
        </p:xfrm>
        <a:graphic>
          <a:graphicData uri="http://schemas.openxmlformats.org/drawingml/2006/table">
            <a:tbl>
              <a:tblPr firstRow="1" bandRow="1">
                <a:tableStyleId>{69012ECD-51FC-41F1-AA8D-1B2483CD663E}</a:tableStyleId>
              </a:tblPr>
              <a:tblGrid>
                <a:gridCol w="1971675"/>
                <a:gridCol w="1971675"/>
                <a:gridCol w="1971675"/>
                <a:gridCol w="1971675"/>
              </a:tblGrid>
              <a:tr h="370840">
                <a:tc>
                  <a:txBody>
                    <a:bodyPr/>
                    <a:lstStyle/>
                    <a:p>
                      <a:pPr marL="0" marR="0" algn="ctr">
                        <a:lnSpc>
                          <a:spcPts val="1440"/>
                        </a:lnSpc>
                        <a:spcBef>
                          <a:spcPts val="0"/>
                        </a:spcBef>
                        <a:spcAft>
                          <a:spcPts val="0"/>
                        </a:spcAft>
                      </a:pPr>
                      <a:r>
                        <a:rPr lang="es-CR" sz="1600" dirty="0" smtClean="0">
                          <a:effectLst/>
                          <a:latin typeface="Ubuntu Light"/>
                        </a:rPr>
                        <a:t>Id Cliente</a:t>
                      </a:r>
                      <a:endParaRPr lang="en-US" sz="1600" b="1" dirty="0">
                        <a:solidFill>
                          <a:schemeClr val="bg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Nombre</a:t>
                      </a:r>
                      <a:endParaRPr lang="en-US" sz="1600" b="1" dirty="0">
                        <a:solidFill>
                          <a:schemeClr val="bg1"/>
                        </a:solidFill>
                        <a:effectLst/>
                        <a:latin typeface="Ubuntu Light"/>
                        <a:ea typeface="Times New Roman"/>
                        <a:cs typeface="Times New Roman"/>
                      </a:endParaRPr>
                    </a:p>
                  </a:txBody>
                  <a:tcPr marL="68580" marR="68580" marT="0" marB="0" anchor="ctr"/>
                </a:tc>
                <a:tc>
                  <a:txBody>
                    <a:bodyPr/>
                    <a:lstStyle/>
                    <a:p>
                      <a:pPr marL="278130" marR="0" algn="ctr">
                        <a:lnSpc>
                          <a:spcPts val="1440"/>
                        </a:lnSpc>
                        <a:spcBef>
                          <a:spcPts val="0"/>
                        </a:spcBef>
                        <a:spcAft>
                          <a:spcPts val="0"/>
                        </a:spcAft>
                      </a:pPr>
                      <a:r>
                        <a:rPr lang="es-CR" sz="1600" dirty="0" smtClean="0">
                          <a:effectLst/>
                          <a:latin typeface="Ubuntu Light"/>
                        </a:rPr>
                        <a:t>Apellido</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n-US" sz="1600" dirty="0" err="1" smtClean="0">
                          <a:effectLst/>
                          <a:latin typeface="Ubuntu Light"/>
                        </a:rPr>
                        <a:t>Telefono</a:t>
                      </a:r>
                      <a:endParaRPr lang="en-US" sz="1600" b="1" dirty="0">
                        <a:solidFill>
                          <a:schemeClr val="bg1"/>
                        </a:solidFill>
                        <a:effectLst/>
                        <a:latin typeface="Ubuntu Light"/>
                        <a:ea typeface="Times New Roman"/>
                        <a:cs typeface="Times New Roman"/>
                      </a:endParaRPr>
                    </a:p>
                  </a:txBody>
                  <a:tcPr marL="68580" marR="68580" marT="0" marB="0" anchor="ctr"/>
                </a:tc>
              </a:tr>
              <a:tr h="619760">
                <a:tc>
                  <a:txBody>
                    <a:bodyPr/>
                    <a:lstStyle/>
                    <a:p>
                      <a:pPr marL="0" marR="0" algn="ctr">
                        <a:lnSpc>
                          <a:spcPts val="1440"/>
                        </a:lnSpc>
                        <a:spcBef>
                          <a:spcPts val="0"/>
                        </a:spcBef>
                        <a:spcAft>
                          <a:spcPts val="0"/>
                        </a:spcAft>
                      </a:pPr>
                      <a:r>
                        <a:rPr lang="es-CR" sz="1600" dirty="0">
                          <a:effectLst/>
                          <a:latin typeface="Ubuntu Light"/>
                        </a:rPr>
                        <a:t>1</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err="1" smtClean="0">
                          <a:effectLst/>
                          <a:latin typeface="Ubuntu Light"/>
                        </a:rPr>
                        <a:t>Barney</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err="1" smtClean="0">
                          <a:effectLst/>
                          <a:latin typeface="Ubuntu Light"/>
                        </a:rPr>
                        <a:t>Stinson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600"/>
                        </a:spcAft>
                      </a:pPr>
                      <a:r>
                        <a:rPr lang="en-US" sz="1600" dirty="0" smtClean="0">
                          <a:effectLst/>
                          <a:latin typeface="Ubuntu Light"/>
                        </a:rPr>
                        <a:t>87456372</a:t>
                      </a:r>
                    </a:p>
                    <a:p>
                      <a:pPr marL="142875" marR="0" algn="ctr">
                        <a:lnSpc>
                          <a:spcPts val="1440"/>
                        </a:lnSpc>
                        <a:spcBef>
                          <a:spcPts val="0"/>
                        </a:spcBef>
                        <a:spcAft>
                          <a:spcPts val="0"/>
                        </a:spcAft>
                      </a:pPr>
                      <a:r>
                        <a:rPr lang="en-US" sz="1600" kern="1200" dirty="0" smtClean="0">
                          <a:effectLst/>
                          <a:latin typeface="Ubuntu Light"/>
                        </a:rPr>
                        <a:t>90765478</a:t>
                      </a:r>
                      <a:endParaRPr lang="en-US" sz="1600" kern="12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s-CR" sz="1600" dirty="0">
                          <a:effectLst/>
                          <a:latin typeface="Ubuntu Light"/>
                        </a:rPr>
                        <a:t>2</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Ted</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err="1" smtClean="0">
                          <a:effectLst/>
                          <a:latin typeface="Ubuntu Light"/>
                        </a:rPr>
                        <a:t>Mosby</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60764538</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s-CR" sz="1600" dirty="0">
                          <a:effectLst/>
                          <a:latin typeface="Ubuntu Light"/>
                        </a:rPr>
                        <a:t>3</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Lily</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err="1" smtClean="0">
                          <a:effectLst/>
                          <a:latin typeface="Ubuntu Light"/>
                        </a:rPr>
                        <a:t>Aldrin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40987347</a:t>
                      </a: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sp>
        <p:nvSpPr>
          <p:cNvPr id="10" name="CuadroTexto 9"/>
          <p:cNvSpPr txBox="1"/>
          <p:nvPr/>
        </p:nvSpPr>
        <p:spPr>
          <a:xfrm>
            <a:off x="628650" y="5797748"/>
            <a:ext cx="7994496"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s-CR" sz="1800" dirty="0">
                <a:latin typeface="Ubuntu Light"/>
              </a:rPr>
              <a:t>El SABD prohíbe a un campo tener más de su valor de dominio de </a:t>
            </a:r>
            <a:r>
              <a:rPr lang="es-CR" sz="1800" dirty="0" smtClean="0">
                <a:latin typeface="Ubuntu Light"/>
              </a:rPr>
              <a:t>columna.</a:t>
            </a:r>
            <a:endParaRPr lang="es-CR" sz="1800" dirty="0">
              <a:latin typeface="Ubuntu Light"/>
            </a:endParaRPr>
          </a:p>
        </p:txBody>
      </p:sp>
      <p:cxnSp>
        <p:nvCxnSpPr>
          <p:cNvPr id="11" name="Conector recto de flecha 10"/>
          <p:cNvCxnSpPr/>
          <p:nvPr/>
        </p:nvCxnSpPr>
        <p:spPr>
          <a:xfrm>
            <a:off x="8229600" y="4515725"/>
            <a:ext cx="0" cy="12820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660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Primera</a:t>
            </a:r>
            <a:r>
              <a:rPr lang="en-US" dirty="0"/>
              <a:t> forma normal (1FN)</a:t>
            </a:r>
          </a:p>
        </p:txBody>
      </p:sp>
      <p:sp>
        <p:nvSpPr>
          <p:cNvPr id="3" name="Content Placeholder 2"/>
          <p:cNvSpPr>
            <a:spLocks noGrp="1"/>
          </p:cNvSpPr>
          <p:nvPr>
            <p:ph idx="1"/>
          </p:nvPr>
        </p:nvSpPr>
        <p:spPr>
          <a:xfrm>
            <a:off x="628650" y="1315919"/>
            <a:ext cx="7886700" cy="365762"/>
          </a:xfrm>
        </p:spPr>
        <p:txBody>
          <a:bodyPr/>
          <a:lstStyle/>
          <a:p>
            <a:pPr marL="0" indent="0">
              <a:buNone/>
            </a:pPr>
            <a:r>
              <a:rPr lang="en-US" sz="1800" dirty="0" err="1" smtClean="0"/>
              <a:t>Cliente</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17</a:t>
            </a:fld>
            <a:endParaRPr lang="en-US"/>
          </a:p>
        </p:txBody>
      </p:sp>
      <p:graphicFrame>
        <p:nvGraphicFramePr>
          <p:cNvPr id="7" name="Marcador de contenido 4"/>
          <p:cNvGraphicFramePr>
            <a:graphicFrameLocks/>
          </p:cNvGraphicFramePr>
          <p:nvPr>
            <p:extLst>
              <p:ext uri="{D42A27DB-BD31-4B8C-83A1-F6EECF244321}">
                <p14:modId xmlns:p14="http://schemas.microsoft.com/office/powerpoint/2010/main" val="3239591108"/>
              </p:ext>
            </p:extLst>
          </p:nvPr>
        </p:nvGraphicFramePr>
        <p:xfrm>
          <a:off x="628650" y="1734304"/>
          <a:ext cx="7886700" cy="1483360"/>
        </p:xfrm>
        <a:graphic>
          <a:graphicData uri="http://schemas.openxmlformats.org/drawingml/2006/table">
            <a:tbl>
              <a:tblPr firstRow="1" bandRow="1">
                <a:tableStyleId>{69012ECD-51FC-41F1-AA8D-1B2483CD663E}</a:tableStyleId>
              </a:tblPr>
              <a:tblGrid>
                <a:gridCol w="1577340"/>
                <a:gridCol w="1577340"/>
                <a:gridCol w="1577340"/>
                <a:gridCol w="1577340"/>
                <a:gridCol w="1577340"/>
              </a:tblGrid>
              <a:tr h="370840">
                <a:tc>
                  <a:txBody>
                    <a:bodyPr/>
                    <a:lstStyle/>
                    <a:p>
                      <a:pPr marL="0" marR="0" algn="ctr">
                        <a:lnSpc>
                          <a:spcPts val="1440"/>
                        </a:lnSpc>
                        <a:spcBef>
                          <a:spcPts val="0"/>
                        </a:spcBef>
                        <a:spcAft>
                          <a:spcPts val="0"/>
                        </a:spcAft>
                      </a:pPr>
                      <a:r>
                        <a:rPr lang="es-CR" sz="1600" dirty="0" smtClean="0">
                          <a:effectLst/>
                          <a:latin typeface="Ubuntu Light"/>
                        </a:rPr>
                        <a:t>Id Cliente</a:t>
                      </a:r>
                      <a:endParaRPr lang="en-US" sz="1600" b="1" dirty="0">
                        <a:solidFill>
                          <a:schemeClr val="bg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Nombre</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dirty="0" smtClean="0">
                          <a:effectLst/>
                          <a:latin typeface="Ubuntu Light"/>
                        </a:rPr>
                        <a:t>Apellido</a:t>
                      </a:r>
                      <a:endParaRPr lang="en-US" sz="1600" b="1" dirty="0">
                        <a:solidFill>
                          <a:schemeClr val="bg1"/>
                        </a:solidFill>
                        <a:effectLst/>
                        <a:latin typeface="Ubuntu Light"/>
                        <a:ea typeface="Times New Roman"/>
                        <a:cs typeface="Times New Roman"/>
                      </a:endParaRPr>
                    </a:p>
                  </a:txBody>
                  <a:tcPr marL="68580" marR="68580" marT="0" marB="0" anchor="ctr"/>
                </a:tc>
                <a:tc>
                  <a:txBody>
                    <a:bodyPr/>
                    <a:lstStyle/>
                    <a:p>
                      <a:pPr marL="278130" marR="0" algn="ctr">
                        <a:lnSpc>
                          <a:spcPts val="1440"/>
                        </a:lnSpc>
                        <a:spcBef>
                          <a:spcPts val="0"/>
                        </a:spcBef>
                        <a:spcAft>
                          <a:spcPts val="0"/>
                        </a:spcAft>
                      </a:pPr>
                      <a:r>
                        <a:rPr lang="en-US" sz="1600" dirty="0" smtClean="0">
                          <a:effectLst/>
                          <a:latin typeface="Ubuntu Light"/>
                        </a:rPr>
                        <a:t>Telefono1</a:t>
                      </a:r>
                      <a:endParaRPr lang="en-US" sz="1600" b="1" dirty="0">
                        <a:solidFill>
                          <a:schemeClr val="bg1"/>
                        </a:solidFill>
                        <a:effectLst/>
                        <a:latin typeface="Ubuntu Light"/>
                        <a:ea typeface="Times New Roman"/>
                        <a:cs typeface="Times New Roman"/>
                      </a:endParaRPr>
                    </a:p>
                  </a:txBody>
                  <a:tcPr marL="68580" marR="68580" marT="0" marB="0" anchor="ctr"/>
                </a:tc>
                <a:tc>
                  <a:txBody>
                    <a:bodyPr/>
                    <a:lstStyle/>
                    <a:p>
                      <a:pPr marL="278130" marR="0" algn="ctr">
                        <a:lnSpc>
                          <a:spcPts val="1440"/>
                        </a:lnSpc>
                        <a:spcBef>
                          <a:spcPts val="0"/>
                        </a:spcBef>
                        <a:spcAft>
                          <a:spcPts val="0"/>
                        </a:spcAft>
                      </a:pPr>
                      <a:r>
                        <a:rPr lang="en-US" sz="1600" b="1" dirty="0" smtClean="0">
                          <a:solidFill>
                            <a:schemeClr val="bg1"/>
                          </a:solidFill>
                          <a:effectLst/>
                          <a:latin typeface="Ubuntu Light"/>
                          <a:ea typeface="Times New Roman"/>
                          <a:cs typeface="Times New Roman"/>
                        </a:rPr>
                        <a:t>Telefono2</a:t>
                      </a:r>
                      <a:endParaRPr lang="en-US" sz="1600" b="1" dirty="0">
                        <a:solidFill>
                          <a:schemeClr val="bg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s-CR" sz="1600" dirty="0">
                          <a:effectLst/>
                          <a:latin typeface="Ubuntu Light"/>
                        </a:rPr>
                        <a:t>1</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err="1" smtClean="0">
                          <a:effectLst/>
                          <a:latin typeface="Ubuntu Light"/>
                        </a:rPr>
                        <a:t>Barney</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err="1" smtClean="0">
                          <a:effectLst/>
                          <a:latin typeface="Ubuntu Light"/>
                        </a:rPr>
                        <a:t>Stinson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87456372</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kern="1200" dirty="0" smtClean="0">
                          <a:effectLst/>
                          <a:latin typeface="Ubuntu Light"/>
                        </a:rPr>
                        <a:t>90765478</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s-CR" sz="1600" dirty="0">
                          <a:effectLst/>
                          <a:latin typeface="Ubuntu Light"/>
                        </a:rPr>
                        <a:t>2</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Ted</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err="1" smtClean="0">
                          <a:effectLst/>
                          <a:latin typeface="Ubuntu Light"/>
                        </a:rPr>
                        <a:t>Mosby</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60764538</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s-CR" sz="1600" dirty="0">
                          <a:effectLst/>
                          <a:latin typeface="Ubuntu Light"/>
                        </a:rPr>
                        <a:t>3</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Lily</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err="1" smtClean="0">
                          <a:effectLst/>
                          <a:latin typeface="Ubuntu Light"/>
                        </a:rPr>
                        <a:t>Aldrin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40987347</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sp>
        <p:nvSpPr>
          <p:cNvPr id="10" name="CuadroTexto 9"/>
          <p:cNvSpPr txBox="1"/>
          <p:nvPr/>
        </p:nvSpPr>
        <p:spPr>
          <a:xfrm>
            <a:off x="4876800" y="3901576"/>
            <a:ext cx="380104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CR" sz="1800" dirty="0" smtClean="0">
                <a:latin typeface="Ubuntu Light"/>
              </a:rPr>
              <a:t>Solución de un diseñador inexperto</a:t>
            </a:r>
            <a:endParaRPr lang="es-CR" sz="1800" dirty="0">
              <a:latin typeface="Ubuntu Light"/>
            </a:endParaRPr>
          </a:p>
        </p:txBody>
      </p:sp>
      <p:cxnSp>
        <p:nvCxnSpPr>
          <p:cNvPr id="11" name="Conector recto de flecha 10"/>
          <p:cNvCxnSpPr/>
          <p:nvPr/>
        </p:nvCxnSpPr>
        <p:spPr>
          <a:xfrm>
            <a:off x="7824524" y="2438400"/>
            <a:ext cx="0" cy="14631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217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Primera</a:t>
            </a:r>
            <a:r>
              <a:rPr lang="en-US" dirty="0"/>
              <a:t> forma normal (1FN)</a:t>
            </a:r>
          </a:p>
        </p:txBody>
      </p:sp>
      <p:sp>
        <p:nvSpPr>
          <p:cNvPr id="3" name="Content Placeholder 2"/>
          <p:cNvSpPr>
            <a:spLocks noGrp="1"/>
          </p:cNvSpPr>
          <p:nvPr>
            <p:ph idx="1"/>
          </p:nvPr>
        </p:nvSpPr>
        <p:spPr/>
        <p:txBody>
          <a:bodyPr/>
          <a:lstStyle/>
          <a:p>
            <a:r>
              <a:rPr lang="es-CR" dirty="0" smtClean="0"/>
              <a:t>¿Qué problemas causa la solución anterior?</a:t>
            </a:r>
          </a:p>
          <a:p>
            <a:pPr lvl="1"/>
            <a:r>
              <a:rPr lang="es-CR" dirty="0" smtClean="0"/>
              <a:t>Dificultad de consultas.</a:t>
            </a:r>
          </a:p>
          <a:p>
            <a:pPr lvl="1"/>
            <a:r>
              <a:rPr lang="es-CR" dirty="0" smtClean="0"/>
              <a:t>Campos nulos innecesarios, implica desperdicio de espacio.</a:t>
            </a:r>
          </a:p>
          <a:p>
            <a:pPr lvl="1"/>
            <a:r>
              <a:rPr lang="es-CR" dirty="0" smtClean="0"/>
              <a:t>Restricción de teléfonos.</a:t>
            </a:r>
            <a:endParaRPr lang="es-CR"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18</a:t>
            </a:fld>
            <a:endParaRPr lang="en-US"/>
          </a:p>
        </p:txBody>
      </p:sp>
    </p:spTree>
    <p:extLst>
      <p:ext uri="{BB962C8B-B14F-4D97-AF65-F5344CB8AC3E}">
        <p14:creationId xmlns:p14="http://schemas.microsoft.com/office/powerpoint/2010/main" val="282006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Primera</a:t>
            </a:r>
            <a:r>
              <a:rPr lang="en-US" dirty="0"/>
              <a:t> forma normal (1FN)</a:t>
            </a:r>
          </a:p>
        </p:txBody>
      </p:sp>
      <p:sp>
        <p:nvSpPr>
          <p:cNvPr id="3" name="Content Placeholder 2"/>
          <p:cNvSpPr>
            <a:spLocks noGrp="1"/>
          </p:cNvSpPr>
          <p:nvPr>
            <p:ph idx="1"/>
          </p:nvPr>
        </p:nvSpPr>
        <p:spPr>
          <a:xfrm>
            <a:off x="628650" y="1315919"/>
            <a:ext cx="7886700" cy="365762"/>
          </a:xfrm>
        </p:spPr>
        <p:txBody>
          <a:bodyPr/>
          <a:lstStyle/>
          <a:p>
            <a:pPr marL="0" indent="0">
              <a:buNone/>
            </a:pPr>
            <a:r>
              <a:rPr lang="en-US" sz="1800" dirty="0" err="1" smtClean="0"/>
              <a:t>Cliente</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19</a:t>
            </a:fld>
            <a:endParaRPr lang="en-US"/>
          </a:p>
        </p:txBody>
      </p:sp>
      <p:graphicFrame>
        <p:nvGraphicFramePr>
          <p:cNvPr id="7" name="Marcador de contenido 4"/>
          <p:cNvGraphicFramePr>
            <a:graphicFrameLocks/>
          </p:cNvGraphicFramePr>
          <p:nvPr>
            <p:extLst>
              <p:ext uri="{D42A27DB-BD31-4B8C-83A1-F6EECF244321}">
                <p14:modId xmlns:p14="http://schemas.microsoft.com/office/powerpoint/2010/main" val="3809428327"/>
              </p:ext>
            </p:extLst>
          </p:nvPr>
        </p:nvGraphicFramePr>
        <p:xfrm>
          <a:off x="628650" y="1734304"/>
          <a:ext cx="7886700" cy="1483360"/>
        </p:xfrm>
        <a:graphic>
          <a:graphicData uri="http://schemas.openxmlformats.org/drawingml/2006/table">
            <a:tbl>
              <a:tblPr firstRow="1" bandRow="1">
                <a:tableStyleId>{69012ECD-51FC-41F1-AA8D-1B2483CD663E}</a:tableStyleId>
              </a:tblPr>
              <a:tblGrid>
                <a:gridCol w="2628900"/>
                <a:gridCol w="2628900"/>
                <a:gridCol w="2628900"/>
              </a:tblGrid>
              <a:tr h="370840">
                <a:tc>
                  <a:txBody>
                    <a:bodyPr/>
                    <a:lstStyle/>
                    <a:p>
                      <a:pPr marL="0" marR="0" algn="ctr">
                        <a:lnSpc>
                          <a:spcPts val="1440"/>
                        </a:lnSpc>
                        <a:spcBef>
                          <a:spcPts val="0"/>
                        </a:spcBef>
                        <a:spcAft>
                          <a:spcPts val="0"/>
                        </a:spcAft>
                      </a:pPr>
                      <a:r>
                        <a:rPr lang="es-CR" sz="1600" dirty="0" smtClean="0">
                          <a:effectLst/>
                          <a:latin typeface="Ubuntu Light"/>
                        </a:rPr>
                        <a:t>Id Cliente</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dirty="0" smtClean="0">
                          <a:effectLst/>
                          <a:latin typeface="Ubuntu Light"/>
                        </a:rPr>
                        <a:t>Nombre</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dirty="0" smtClean="0">
                          <a:effectLst/>
                          <a:latin typeface="Ubuntu Light"/>
                        </a:rPr>
                        <a:t>Apellido</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r>
              <a:tr h="370840">
                <a:tc>
                  <a:txBody>
                    <a:bodyPr/>
                    <a:lstStyle/>
                    <a:p>
                      <a:pPr marL="0" marR="0" algn="ctr">
                        <a:lnSpc>
                          <a:spcPts val="1440"/>
                        </a:lnSpc>
                        <a:spcBef>
                          <a:spcPts val="0"/>
                        </a:spcBef>
                        <a:spcAft>
                          <a:spcPts val="0"/>
                        </a:spcAft>
                      </a:pPr>
                      <a:r>
                        <a:rPr lang="es-CR" sz="1600" dirty="0">
                          <a:effectLst/>
                          <a:latin typeface="Ubuntu Light"/>
                        </a:rPr>
                        <a:t>1</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err="1" smtClean="0">
                          <a:effectLst/>
                          <a:latin typeface="Ubuntu Light"/>
                        </a:rPr>
                        <a:t>Barney</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err="1" smtClean="0">
                          <a:effectLst/>
                          <a:latin typeface="Ubuntu Light"/>
                        </a:rPr>
                        <a:t>Stinson</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s-CR" sz="1600" dirty="0">
                          <a:effectLst/>
                          <a:latin typeface="Ubuntu Light"/>
                        </a:rPr>
                        <a:t>2</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Ted</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err="1" smtClean="0">
                          <a:effectLst/>
                          <a:latin typeface="Ubuntu Light"/>
                        </a:rPr>
                        <a:t>Mosby</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s-CR" sz="1600" dirty="0">
                          <a:effectLst/>
                          <a:latin typeface="Ubuntu Light"/>
                        </a:rPr>
                        <a:t>3</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Lily</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err="1" smtClean="0">
                          <a:effectLst/>
                          <a:latin typeface="Ubuntu Light"/>
                        </a:rPr>
                        <a:t>Aldrin</a:t>
                      </a: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sp>
        <p:nvSpPr>
          <p:cNvPr id="8" name="Content Placeholder 2"/>
          <p:cNvSpPr txBox="1">
            <a:spLocks/>
          </p:cNvSpPr>
          <p:nvPr/>
        </p:nvSpPr>
        <p:spPr bwMode="auto">
          <a:xfrm>
            <a:off x="628650" y="3296340"/>
            <a:ext cx="7886700" cy="3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ct val="30000"/>
              </a:spcBef>
              <a:spcAft>
                <a:spcPct val="0"/>
              </a:spcAft>
              <a:buClr>
                <a:srgbClr val="C00000"/>
              </a:buClr>
              <a:buSzPct val="150000"/>
              <a:buFont typeface="Arial" charset="0"/>
              <a:buChar char="•"/>
              <a:defRPr sz="2100" kern="1200">
                <a:solidFill>
                  <a:schemeClr val="tx1"/>
                </a:solidFill>
                <a:latin typeface="Ubuntu Light" pitchFamily="34" charset="0"/>
                <a:ea typeface="DejaVu Sans Light" pitchFamily="34" charset="0"/>
                <a:cs typeface="DejaVu Sans Light" pitchFamily="34" charset="0"/>
              </a:defRPr>
            </a:lvl1pPr>
            <a:lvl2pPr marL="514350" indent="-171450" algn="l" defTabSz="685800" rtl="0" eaLnBrk="0" fontAlgn="base" hangingPunct="0">
              <a:lnSpc>
                <a:spcPct val="90000"/>
              </a:lnSpc>
              <a:spcBef>
                <a:spcPct val="30000"/>
              </a:spcBef>
              <a:spcAft>
                <a:spcPct val="0"/>
              </a:spcAft>
              <a:buClr>
                <a:srgbClr val="C00000"/>
              </a:buClr>
              <a:buSzPct val="150000"/>
              <a:buFont typeface="Arial" charset="0"/>
              <a:buChar char="•"/>
              <a:defRPr kern="1200">
                <a:solidFill>
                  <a:schemeClr val="tx1"/>
                </a:solidFill>
                <a:latin typeface="Ubuntu Light" pitchFamily="34" charset="0"/>
                <a:ea typeface="DejaVu Sans Light" pitchFamily="34" charset="0"/>
                <a:cs typeface="DejaVu Sans Light" pitchFamily="34" charset="0"/>
              </a:defRPr>
            </a:lvl2pPr>
            <a:lvl3pPr marL="857250" indent="-171450" algn="l" defTabSz="685800" rtl="0" eaLnBrk="0" fontAlgn="base" hangingPunct="0">
              <a:lnSpc>
                <a:spcPct val="90000"/>
              </a:lnSpc>
              <a:spcBef>
                <a:spcPct val="30000"/>
              </a:spcBef>
              <a:spcAft>
                <a:spcPct val="0"/>
              </a:spcAft>
              <a:buClr>
                <a:srgbClr val="C00000"/>
              </a:buClr>
              <a:buSzPct val="150000"/>
              <a:buFont typeface="Arial" charset="0"/>
              <a:buChar char="•"/>
              <a:defRPr sz="1500" kern="1200">
                <a:solidFill>
                  <a:schemeClr val="tx1"/>
                </a:solidFill>
                <a:latin typeface="Ubuntu Light" pitchFamily="34" charset="0"/>
                <a:ea typeface="DejaVu Sans Light" pitchFamily="34" charset="0"/>
                <a:cs typeface="DejaVu Sans Light" pitchFamily="34" charset="0"/>
              </a:defRPr>
            </a:lvl3pPr>
            <a:lvl4pPr marL="1200150" indent="-171450" algn="l" defTabSz="685800" rtl="0" eaLnBrk="0" fontAlgn="base" hangingPunct="0">
              <a:lnSpc>
                <a:spcPct val="90000"/>
              </a:lnSpc>
              <a:spcBef>
                <a:spcPct val="30000"/>
              </a:spcBef>
              <a:spcAft>
                <a:spcPct val="0"/>
              </a:spcAft>
              <a:buClr>
                <a:srgbClr val="C00000"/>
              </a:buClr>
              <a:buSzPct val="150000"/>
              <a:buFont typeface="Arial" charset="0"/>
              <a:buChar char="•"/>
              <a:defRPr sz="1300" kern="1200">
                <a:solidFill>
                  <a:schemeClr val="tx1"/>
                </a:solidFill>
                <a:latin typeface="Ubuntu Light" pitchFamily="34" charset="0"/>
                <a:ea typeface="DejaVu Sans Light" pitchFamily="34" charset="0"/>
                <a:cs typeface="DejaVu Sans Light" pitchFamily="34" charset="0"/>
              </a:defRPr>
            </a:lvl4pPr>
            <a:lvl5pPr marL="1543050" indent="-171450" algn="l" defTabSz="685800" rtl="0" eaLnBrk="0" fontAlgn="base" hangingPunct="0">
              <a:lnSpc>
                <a:spcPct val="90000"/>
              </a:lnSpc>
              <a:spcBef>
                <a:spcPct val="30000"/>
              </a:spcBef>
              <a:spcAft>
                <a:spcPct val="0"/>
              </a:spcAft>
              <a:buClr>
                <a:srgbClr val="C00000"/>
              </a:buClr>
              <a:buSzPct val="150000"/>
              <a:buFont typeface="Arial" charset="0"/>
              <a:buChar char="•"/>
              <a:defRPr sz="1300" kern="1200">
                <a:solidFill>
                  <a:schemeClr val="tx1"/>
                </a:solidFill>
                <a:latin typeface="Ubuntu Light" pitchFamily="34" charset="0"/>
                <a:ea typeface="DejaVu Sans Light" pitchFamily="34" charset="0"/>
                <a:cs typeface="DejaVu Sans Light" pitchFamily="34" charset="0"/>
              </a:defRPr>
            </a:lvl5pPr>
            <a:lvl6pPr marL="18859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charset="0"/>
              <a:buNone/>
            </a:pPr>
            <a:r>
              <a:rPr lang="en-US" sz="1800" dirty="0" err="1" smtClean="0"/>
              <a:t>Telefono</a:t>
            </a:r>
            <a:endParaRPr lang="en-US" dirty="0"/>
          </a:p>
        </p:txBody>
      </p:sp>
      <p:sp>
        <p:nvSpPr>
          <p:cNvPr id="10" name="CuadroTexto 9"/>
          <p:cNvSpPr txBox="1"/>
          <p:nvPr/>
        </p:nvSpPr>
        <p:spPr>
          <a:xfrm>
            <a:off x="6172200" y="4926413"/>
            <a:ext cx="273664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CR" sz="1800" dirty="0" smtClean="0">
                <a:latin typeface="Ubuntu Light"/>
              </a:rPr>
              <a:t>Diseño conforme la 1FN.</a:t>
            </a:r>
            <a:endParaRPr lang="es-CR" sz="1800" dirty="0">
              <a:latin typeface="Ubuntu Light"/>
            </a:endParaRPr>
          </a:p>
        </p:txBody>
      </p:sp>
      <p:cxnSp>
        <p:nvCxnSpPr>
          <p:cNvPr id="11" name="Conector recto de flecha 10"/>
          <p:cNvCxnSpPr>
            <a:endCxn id="10" idx="0"/>
          </p:cNvCxnSpPr>
          <p:nvPr/>
        </p:nvCxnSpPr>
        <p:spPr>
          <a:xfrm>
            <a:off x="5867400" y="4343400"/>
            <a:ext cx="1673124" cy="5830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Marcador de contenido 4"/>
          <p:cNvGraphicFramePr>
            <a:graphicFrameLocks/>
          </p:cNvGraphicFramePr>
          <p:nvPr>
            <p:extLst>
              <p:ext uri="{D42A27DB-BD31-4B8C-83A1-F6EECF244321}">
                <p14:modId xmlns:p14="http://schemas.microsoft.com/office/powerpoint/2010/main" val="3929056885"/>
              </p:ext>
            </p:extLst>
          </p:nvPr>
        </p:nvGraphicFramePr>
        <p:xfrm>
          <a:off x="628650" y="3774045"/>
          <a:ext cx="5257800" cy="1854200"/>
        </p:xfrm>
        <a:graphic>
          <a:graphicData uri="http://schemas.openxmlformats.org/drawingml/2006/table">
            <a:tbl>
              <a:tblPr firstRow="1" bandRow="1">
                <a:tableStyleId>{69012ECD-51FC-41F1-AA8D-1B2483CD663E}</a:tableStyleId>
              </a:tblPr>
              <a:tblGrid>
                <a:gridCol w="2628900"/>
                <a:gridCol w="2628900"/>
              </a:tblGrid>
              <a:tr h="370840">
                <a:tc>
                  <a:txBody>
                    <a:bodyPr/>
                    <a:lstStyle/>
                    <a:p>
                      <a:pPr marL="0" marR="0" algn="ctr">
                        <a:lnSpc>
                          <a:spcPts val="1440"/>
                        </a:lnSpc>
                        <a:spcBef>
                          <a:spcPts val="0"/>
                        </a:spcBef>
                        <a:spcAft>
                          <a:spcPts val="0"/>
                        </a:spcAft>
                      </a:pPr>
                      <a:r>
                        <a:rPr lang="es-CR" sz="1600" dirty="0" smtClean="0">
                          <a:effectLst/>
                          <a:latin typeface="Ubuntu Light"/>
                        </a:rPr>
                        <a:t>Id Cliente</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dirty="0" err="1" smtClean="0">
                          <a:effectLst/>
                          <a:latin typeface="Ubuntu Light"/>
                        </a:rPr>
                        <a:t>Telefono</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r>
              <a:tr h="370840">
                <a:tc>
                  <a:txBody>
                    <a:bodyPr/>
                    <a:lstStyle/>
                    <a:p>
                      <a:pPr marL="0" marR="0" algn="ctr">
                        <a:lnSpc>
                          <a:spcPts val="1440"/>
                        </a:lnSpc>
                        <a:spcBef>
                          <a:spcPts val="0"/>
                        </a:spcBef>
                        <a:spcAft>
                          <a:spcPts val="0"/>
                        </a:spcAft>
                      </a:pPr>
                      <a:r>
                        <a:rPr lang="es-CR" sz="1600" dirty="0">
                          <a:effectLst/>
                          <a:latin typeface="Ubuntu Light"/>
                        </a:rPr>
                        <a:t>1</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87456372</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kern="1200" dirty="0" smtClean="0">
                          <a:effectLst/>
                          <a:latin typeface="Ubuntu Light"/>
                        </a:rPr>
                        <a:t>90765478</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s-CR" sz="1600" dirty="0">
                          <a:effectLst/>
                          <a:latin typeface="Ubuntu Light"/>
                        </a:rPr>
                        <a:t>2</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60764538</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s-CR" sz="1600" dirty="0">
                          <a:effectLst/>
                          <a:latin typeface="Ubuntu Light"/>
                        </a:rPr>
                        <a:t>3</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40987347</a:t>
                      </a: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608149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Introducción</a:t>
            </a:r>
            <a:r>
              <a:rPr lang="en-US" dirty="0" smtClean="0"/>
              <a:t> – </a:t>
            </a:r>
            <a:r>
              <a:rPr lang="en-US" dirty="0" err="1" smtClean="0"/>
              <a:t>Diseño</a:t>
            </a:r>
            <a:r>
              <a:rPr lang="en-US" dirty="0" smtClean="0"/>
              <a:t> de bases de </a:t>
            </a:r>
            <a:r>
              <a:rPr lang="en-US" dirty="0" err="1" smtClean="0"/>
              <a:t>datos</a:t>
            </a:r>
            <a:r>
              <a:rPr lang="en-US" dirty="0" smtClean="0"/>
              <a:t> </a:t>
            </a:r>
            <a:r>
              <a:rPr lang="en-US" dirty="0" err="1" smtClean="0"/>
              <a:t>relacionales</a:t>
            </a:r>
            <a:endParaRPr lang="en-US" dirty="0"/>
          </a:p>
        </p:txBody>
      </p:sp>
      <p:sp>
        <p:nvSpPr>
          <p:cNvPr id="3" name="Content Placeholder 2"/>
          <p:cNvSpPr>
            <a:spLocks noGrp="1"/>
          </p:cNvSpPr>
          <p:nvPr>
            <p:ph idx="1"/>
          </p:nvPr>
        </p:nvSpPr>
        <p:spPr/>
        <p:txBody>
          <a:bodyPr/>
          <a:lstStyle/>
          <a:p>
            <a:r>
              <a:rPr lang="en-US" dirty="0" err="1" smtClean="0"/>
              <a:t>Consiste</a:t>
            </a:r>
            <a:r>
              <a:rPr lang="en-US" dirty="0" smtClean="0"/>
              <a:t> en la </a:t>
            </a:r>
            <a:r>
              <a:rPr lang="en-US" dirty="0" err="1" smtClean="0"/>
              <a:t>obtención</a:t>
            </a:r>
            <a:r>
              <a:rPr lang="en-US" dirty="0" smtClean="0"/>
              <a:t> de un </a:t>
            </a:r>
            <a:r>
              <a:rPr lang="en-US" dirty="0" err="1" smtClean="0"/>
              <a:t>conjunto</a:t>
            </a:r>
            <a:r>
              <a:rPr lang="en-US" dirty="0" smtClean="0"/>
              <a:t> de </a:t>
            </a:r>
            <a:r>
              <a:rPr lang="en-US" dirty="0" err="1" smtClean="0"/>
              <a:t>esquemas</a:t>
            </a:r>
            <a:r>
              <a:rPr lang="en-US" dirty="0" smtClean="0"/>
              <a:t> de </a:t>
            </a:r>
            <a:r>
              <a:rPr lang="en-US" dirty="0" err="1" smtClean="0"/>
              <a:t>relación</a:t>
            </a:r>
            <a:r>
              <a:rPr lang="en-US" dirty="0" smtClean="0"/>
              <a:t>, </a:t>
            </a:r>
            <a:r>
              <a:rPr lang="en-US" dirty="0" err="1" smtClean="0"/>
              <a:t>equivalente</a:t>
            </a:r>
            <a:r>
              <a:rPr lang="en-US" dirty="0" smtClean="0"/>
              <a:t> al </a:t>
            </a:r>
            <a:r>
              <a:rPr lang="en-US" dirty="0" err="1" smtClean="0"/>
              <a:t>esquema</a:t>
            </a:r>
            <a:r>
              <a:rPr lang="en-US" dirty="0" smtClean="0"/>
              <a:t> original, </a:t>
            </a:r>
            <a:r>
              <a:rPr lang="en-US" dirty="0" err="1" smtClean="0"/>
              <a:t>pero</a:t>
            </a:r>
            <a:r>
              <a:rPr lang="en-US" dirty="0" smtClean="0"/>
              <a:t> sin </a:t>
            </a:r>
            <a:r>
              <a:rPr lang="en-US" dirty="0" err="1" smtClean="0"/>
              <a:t>una</a:t>
            </a:r>
            <a:r>
              <a:rPr lang="en-US" dirty="0" smtClean="0"/>
              <a:t> </a:t>
            </a:r>
            <a:r>
              <a:rPr lang="en-US" dirty="0" err="1" smtClean="0"/>
              <a:t>serie</a:t>
            </a:r>
            <a:r>
              <a:rPr lang="en-US" dirty="0" smtClean="0"/>
              <a:t> de </a:t>
            </a:r>
            <a:r>
              <a:rPr lang="en-US" dirty="0" err="1" smtClean="0"/>
              <a:t>anomalías</a:t>
            </a:r>
            <a:r>
              <a:rPr lang="en-US" dirty="0" smtClean="0"/>
              <a:t> y </a:t>
            </a:r>
            <a:r>
              <a:rPr lang="en-US" dirty="0" err="1" smtClean="0"/>
              <a:t>que</a:t>
            </a:r>
            <a:r>
              <a:rPr lang="en-US" dirty="0" smtClean="0"/>
              <a:t>, </a:t>
            </a:r>
            <a:r>
              <a:rPr lang="en-US" dirty="0" err="1" smtClean="0"/>
              <a:t>una</a:t>
            </a:r>
            <a:r>
              <a:rPr lang="en-US" dirty="0" smtClean="0"/>
              <a:t> </a:t>
            </a:r>
            <a:r>
              <a:rPr lang="en-US" dirty="0" err="1" smtClean="0"/>
              <a:t>vez</a:t>
            </a:r>
            <a:r>
              <a:rPr lang="en-US" dirty="0" smtClean="0"/>
              <a:t> </a:t>
            </a:r>
            <a:r>
              <a:rPr lang="en-US" dirty="0" err="1" smtClean="0"/>
              <a:t>implementado</a:t>
            </a:r>
            <a:r>
              <a:rPr lang="en-US" dirty="0" smtClean="0"/>
              <a:t> </a:t>
            </a:r>
            <a:r>
              <a:rPr lang="en-US" dirty="0" err="1" smtClean="0"/>
              <a:t>físicamente</a:t>
            </a:r>
            <a:r>
              <a:rPr lang="en-US" dirty="0" smtClean="0"/>
              <a:t> en un Sistema de </a:t>
            </a:r>
            <a:r>
              <a:rPr lang="en-US" dirty="0" err="1" smtClean="0"/>
              <a:t>Gestión</a:t>
            </a:r>
            <a:r>
              <a:rPr lang="en-US" dirty="0" smtClean="0"/>
              <a:t> de Bases de </a:t>
            </a:r>
            <a:r>
              <a:rPr lang="en-US" dirty="0" err="1" smtClean="0"/>
              <a:t>Datos</a:t>
            </a:r>
            <a:r>
              <a:rPr lang="en-US" dirty="0" smtClean="0"/>
              <a:t> </a:t>
            </a:r>
            <a:r>
              <a:rPr lang="en-US" dirty="0" err="1" smtClean="0"/>
              <a:t>Relacional</a:t>
            </a:r>
            <a:r>
              <a:rPr lang="en-US" dirty="0" smtClean="0"/>
              <a:t>, </a:t>
            </a:r>
            <a:r>
              <a:rPr lang="en-US" dirty="0" err="1" smtClean="0"/>
              <a:t>satisfará</a:t>
            </a:r>
            <a:r>
              <a:rPr lang="en-US" dirty="0" smtClean="0"/>
              <a:t> </a:t>
            </a:r>
            <a:r>
              <a:rPr lang="en-US" dirty="0" err="1" smtClean="0"/>
              <a:t>las</a:t>
            </a:r>
            <a:r>
              <a:rPr lang="en-US" dirty="0" smtClean="0"/>
              <a:t> </a:t>
            </a:r>
            <a:r>
              <a:rPr lang="en-US" dirty="0" err="1" smtClean="0"/>
              <a:t>necesidades</a:t>
            </a:r>
            <a:r>
              <a:rPr lang="en-US" dirty="0" smtClean="0"/>
              <a:t> de </a:t>
            </a:r>
            <a:r>
              <a:rPr lang="en-US" dirty="0" err="1" smtClean="0"/>
              <a:t>información</a:t>
            </a:r>
            <a:r>
              <a:rPr lang="en-US" dirty="0" smtClean="0"/>
              <a:t> de un </a:t>
            </a:r>
            <a:r>
              <a:rPr lang="en-US" dirty="0" err="1" smtClean="0"/>
              <a:t>determinado</a:t>
            </a:r>
            <a:r>
              <a:rPr lang="en-US" dirty="0" smtClean="0"/>
              <a:t> </a:t>
            </a:r>
            <a:r>
              <a:rPr lang="en-US" dirty="0" err="1" smtClean="0"/>
              <a:t>entorno</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2</a:t>
            </a:fld>
            <a:endParaRPr lang="en-US"/>
          </a:p>
        </p:txBody>
      </p:sp>
      <p:sp>
        <p:nvSpPr>
          <p:cNvPr id="5" name="Rectangle 4"/>
          <p:cNvSpPr/>
          <p:nvPr/>
        </p:nvSpPr>
        <p:spPr>
          <a:xfrm>
            <a:off x="914400" y="3505200"/>
            <a:ext cx="1981200" cy="1524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R" dirty="0" smtClean="0">
                <a:latin typeface="Ubuntu Light"/>
              </a:rPr>
              <a:t>Esquema relacional original</a:t>
            </a:r>
            <a:endParaRPr lang="es-CR" dirty="0">
              <a:latin typeface="Ubuntu Light"/>
            </a:endParaRPr>
          </a:p>
        </p:txBody>
      </p:sp>
      <p:sp>
        <p:nvSpPr>
          <p:cNvPr id="7" name="Rectangle 6"/>
          <p:cNvSpPr/>
          <p:nvPr/>
        </p:nvSpPr>
        <p:spPr>
          <a:xfrm>
            <a:off x="6096000" y="3505200"/>
            <a:ext cx="1981200" cy="1524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R" dirty="0" smtClean="0">
                <a:latin typeface="Ubuntu Light"/>
              </a:rPr>
              <a:t>Conjunto equivalente de </a:t>
            </a:r>
            <a:r>
              <a:rPr lang="es-CR" dirty="0" err="1" smtClean="0">
                <a:latin typeface="Ubuntu Light"/>
              </a:rPr>
              <a:t>subesquemas</a:t>
            </a:r>
            <a:endParaRPr lang="es-CR" dirty="0">
              <a:latin typeface="Ubuntu Light"/>
            </a:endParaRPr>
          </a:p>
        </p:txBody>
      </p:sp>
      <p:cxnSp>
        <p:nvCxnSpPr>
          <p:cNvPr id="9" name="Straight Arrow Connector 8"/>
          <p:cNvCxnSpPr>
            <a:stCxn id="5" idx="3"/>
            <a:endCxn id="7" idx="1"/>
          </p:cNvCxnSpPr>
          <p:nvPr/>
        </p:nvCxnSpPr>
        <p:spPr>
          <a:xfrm>
            <a:off x="2895600" y="4267200"/>
            <a:ext cx="3200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505200" y="4511038"/>
            <a:ext cx="1981200" cy="75438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R" dirty="0" smtClean="0">
                <a:latin typeface="Ubuntu Light"/>
              </a:rPr>
              <a:t>Proceso de diseño</a:t>
            </a:r>
            <a:endParaRPr lang="es-CR" dirty="0">
              <a:latin typeface="Ubuntu Light"/>
            </a:endParaRPr>
          </a:p>
        </p:txBody>
      </p:sp>
    </p:spTree>
    <p:extLst>
      <p:ext uri="{BB962C8B-B14F-4D97-AF65-F5344CB8AC3E}">
        <p14:creationId xmlns:p14="http://schemas.microsoft.com/office/powerpoint/2010/main" val="193038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Primera</a:t>
            </a:r>
            <a:r>
              <a:rPr lang="en-US" dirty="0"/>
              <a:t> forma normal (1FN)</a:t>
            </a:r>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20</a:t>
            </a:fld>
            <a:endParaRPr lang="en-US"/>
          </a:p>
        </p:txBody>
      </p:sp>
      <p:sp>
        <p:nvSpPr>
          <p:cNvPr id="12" name="Rectangle 11"/>
          <p:cNvSpPr/>
          <p:nvPr/>
        </p:nvSpPr>
        <p:spPr>
          <a:xfrm>
            <a:off x="762000" y="2667000"/>
            <a:ext cx="1981200" cy="1524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R" dirty="0" smtClean="0">
                <a:latin typeface="Ubuntu Light"/>
              </a:rPr>
              <a:t>Cliente</a:t>
            </a:r>
            <a:endParaRPr lang="es-CR" dirty="0">
              <a:latin typeface="Ubuntu Light"/>
            </a:endParaRPr>
          </a:p>
        </p:txBody>
      </p:sp>
      <p:sp>
        <p:nvSpPr>
          <p:cNvPr id="21" name="Rectangle 20"/>
          <p:cNvSpPr/>
          <p:nvPr/>
        </p:nvSpPr>
        <p:spPr>
          <a:xfrm>
            <a:off x="6345566" y="2670614"/>
            <a:ext cx="1981200" cy="1524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R" dirty="0" err="1" smtClean="0">
                <a:latin typeface="Ubuntu Light"/>
              </a:rPr>
              <a:t>Telefono</a:t>
            </a:r>
            <a:endParaRPr lang="es-CR" dirty="0">
              <a:latin typeface="Ubuntu Light"/>
            </a:endParaRPr>
          </a:p>
        </p:txBody>
      </p:sp>
      <p:sp>
        <p:nvSpPr>
          <p:cNvPr id="3" name="Diamond 2"/>
          <p:cNvSpPr/>
          <p:nvPr/>
        </p:nvSpPr>
        <p:spPr>
          <a:xfrm>
            <a:off x="3581400" y="2975414"/>
            <a:ext cx="1925966" cy="914400"/>
          </a:xfrm>
          <a:prstGeom prst="diamond">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R" dirty="0" smtClean="0"/>
              <a:t>Tiene</a:t>
            </a:r>
            <a:endParaRPr lang="es-CR" dirty="0"/>
          </a:p>
        </p:txBody>
      </p:sp>
      <p:cxnSp>
        <p:nvCxnSpPr>
          <p:cNvPr id="6" name="Straight Connector 5"/>
          <p:cNvCxnSpPr>
            <a:stCxn id="12" idx="3"/>
            <a:endCxn id="3" idx="1"/>
          </p:cNvCxnSpPr>
          <p:nvPr/>
        </p:nvCxnSpPr>
        <p:spPr>
          <a:xfrm>
            <a:off x="2743200" y="3429000"/>
            <a:ext cx="838200" cy="361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 idx="3"/>
            <a:endCxn id="21" idx="1"/>
          </p:cNvCxnSpPr>
          <p:nvPr/>
        </p:nvCxnSpPr>
        <p:spPr>
          <a:xfrm>
            <a:off x="5507366" y="3432614"/>
            <a:ext cx="838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906065" y="2857957"/>
            <a:ext cx="341760" cy="430887"/>
          </a:xfrm>
          <a:prstGeom prst="rect">
            <a:avLst/>
          </a:prstGeom>
          <a:noFill/>
        </p:spPr>
        <p:txBody>
          <a:bodyPr wrap="none" rtlCol="0">
            <a:spAutoFit/>
          </a:bodyPr>
          <a:lstStyle/>
          <a:p>
            <a:r>
              <a:rPr lang="es-CR" sz="2100" dirty="0" smtClean="0">
                <a:latin typeface="Ubuntu Light"/>
              </a:rPr>
              <a:t>1</a:t>
            </a:r>
            <a:endParaRPr lang="es-CR" sz="2100" dirty="0">
              <a:latin typeface="Ubuntu Light"/>
            </a:endParaRPr>
          </a:p>
        </p:txBody>
      </p:sp>
      <p:sp>
        <p:nvSpPr>
          <p:cNvPr id="24" name="TextBox 23"/>
          <p:cNvSpPr txBox="1"/>
          <p:nvPr/>
        </p:nvSpPr>
        <p:spPr>
          <a:xfrm>
            <a:off x="5761402" y="2857956"/>
            <a:ext cx="333746" cy="415498"/>
          </a:xfrm>
          <a:prstGeom prst="rect">
            <a:avLst/>
          </a:prstGeom>
          <a:noFill/>
        </p:spPr>
        <p:txBody>
          <a:bodyPr wrap="none" rtlCol="0">
            <a:spAutoFit/>
          </a:bodyPr>
          <a:lstStyle/>
          <a:p>
            <a:r>
              <a:rPr lang="es-CR" sz="2100" dirty="0" smtClean="0">
                <a:latin typeface="Ubuntu Light"/>
              </a:rPr>
              <a:t>n</a:t>
            </a:r>
            <a:endParaRPr lang="es-CR" sz="2100" dirty="0">
              <a:latin typeface="Ubuntu Light"/>
            </a:endParaRPr>
          </a:p>
        </p:txBody>
      </p:sp>
    </p:spTree>
    <p:extLst>
      <p:ext uri="{BB962C8B-B14F-4D97-AF65-F5344CB8AC3E}">
        <p14:creationId xmlns:p14="http://schemas.microsoft.com/office/powerpoint/2010/main" val="8374440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Primera</a:t>
            </a:r>
            <a:r>
              <a:rPr lang="en-US" dirty="0"/>
              <a:t> forma normal (1FN)</a:t>
            </a:r>
          </a:p>
        </p:txBody>
      </p:sp>
      <p:sp>
        <p:nvSpPr>
          <p:cNvPr id="3" name="Content Placeholder 2"/>
          <p:cNvSpPr>
            <a:spLocks noGrp="1"/>
          </p:cNvSpPr>
          <p:nvPr>
            <p:ph idx="1"/>
          </p:nvPr>
        </p:nvSpPr>
        <p:spPr/>
        <p:txBody>
          <a:bodyPr/>
          <a:lstStyle/>
          <a:p>
            <a:r>
              <a:rPr lang="es-CR" dirty="0" smtClean="0"/>
              <a:t>Concepto </a:t>
            </a:r>
            <a:r>
              <a:rPr lang="es-CR" dirty="0"/>
              <a:t>de </a:t>
            </a:r>
            <a:r>
              <a:rPr lang="es-CR" dirty="0" smtClean="0"/>
              <a:t>la primera forma normal </a:t>
            </a:r>
            <a:r>
              <a:rPr lang="es-CR" dirty="0"/>
              <a:t>(1FN</a:t>
            </a:r>
            <a:r>
              <a:rPr lang="es-CR" dirty="0" smtClean="0"/>
              <a:t>):</a:t>
            </a:r>
          </a:p>
          <a:p>
            <a:pPr lvl="1"/>
            <a:r>
              <a:rPr lang="es-CR" dirty="0"/>
              <a:t>Se dice que el esquema R(T, L) está en </a:t>
            </a:r>
            <a:r>
              <a:rPr lang="es-CR" dirty="0" smtClean="0"/>
              <a:t>1FN si </a:t>
            </a:r>
            <a:r>
              <a:rPr lang="es-CR" dirty="0"/>
              <a:t>en </a:t>
            </a:r>
            <a:r>
              <a:rPr lang="es-CR" dirty="0" smtClean="0"/>
              <a:t>él no </a:t>
            </a:r>
            <a:r>
              <a:rPr lang="es-CR" dirty="0"/>
              <a:t>existen atributos </a:t>
            </a:r>
            <a:r>
              <a:rPr lang="es-CR" dirty="0" err="1"/>
              <a:t>multivaluados</a:t>
            </a:r>
            <a:r>
              <a:rPr lang="es-CR" dirty="0"/>
              <a:t>.</a:t>
            </a:r>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21</a:t>
            </a:fld>
            <a:endParaRPr lang="en-US"/>
          </a:p>
        </p:txBody>
      </p:sp>
      <p:graphicFrame>
        <p:nvGraphicFramePr>
          <p:cNvPr id="6" name="Marcador de contenido 4"/>
          <p:cNvGraphicFramePr>
            <a:graphicFrameLocks/>
          </p:cNvGraphicFramePr>
          <p:nvPr>
            <p:extLst>
              <p:ext uri="{D42A27DB-BD31-4B8C-83A1-F6EECF244321}">
                <p14:modId xmlns:p14="http://schemas.microsoft.com/office/powerpoint/2010/main" val="4009479719"/>
              </p:ext>
            </p:extLst>
          </p:nvPr>
        </p:nvGraphicFramePr>
        <p:xfrm>
          <a:off x="387350" y="2851904"/>
          <a:ext cx="7886700" cy="741680"/>
        </p:xfrm>
        <a:graphic>
          <a:graphicData uri="http://schemas.openxmlformats.org/drawingml/2006/table">
            <a:tbl>
              <a:tblPr firstRow="1" bandRow="1">
                <a:tableStyleId>{69012ECD-51FC-41F1-AA8D-1B2483CD663E}</a:tableStyleId>
              </a:tblPr>
              <a:tblGrid>
                <a:gridCol w="1971675"/>
                <a:gridCol w="1971675"/>
                <a:gridCol w="1971675"/>
                <a:gridCol w="1971675"/>
              </a:tblGrid>
              <a:tr h="370840">
                <a:tc>
                  <a:txBody>
                    <a:bodyPr/>
                    <a:lstStyle/>
                    <a:p>
                      <a:pPr marL="0" marR="0" algn="ctr">
                        <a:lnSpc>
                          <a:spcPts val="1440"/>
                        </a:lnSpc>
                        <a:spcBef>
                          <a:spcPts val="0"/>
                        </a:spcBef>
                        <a:spcAft>
                          <a:spcPts val="0"/>
                        </a:spcAft>
                      </a:pPr>
                      <a:r>
                        <a:rPr lang="es-CR" sz="1600" u="sng" dirty="0" smtClean="0">
                          <a:effectLst>
                            <a:outerShdw blurRad="38100" dist="38100" dir="2700000" algn="tl">
                              <a:srgbClr val="000000">
                                <a:alpha val="43137"/>
                              </a:srgbClr>
                            </a:outerShdw>
                          </a:effectLst>
                          <a:latin typeface="Ubuntu Light"/>
                        </a:rPr>
                        <a:t>DNI Empleado</a:t>
                      </a:r>
                      <a:endParaRPr lang="en-US" sz="1600" b="1" u="sng" dirty="0">
                        <a:solidFill>
                          <a:schemeClr val="bg1"/>
                        </a:solidFill>
                        <a:effectLst>
                          <a:outerShdw blurRad="38100" dist="38100" dir="2700000" algn="tl">
                            <a:srgbClr val="000000">
                              <a:alpha val="43137"/>
                            </a:srgbClr>
                          </a:outerShdw>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Nombre</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dirty="0" smtClean="0">
                          <a:effectLst/>
                          <a:latin typeface="Ubuntu Light"/>
                        </a:rPr>
                        <a:t>Puesto Laboral</a:t>
                      </a:r>
                      <a:endParaRPr lang="en-US" sz="1600" b="1" dirty="0">
                        <a:solidFill>
                          <a:schemeClr val="bg1"/>
                        </a:solidFill>
                        <a:effectLst/>
                        <a:latin typeface="Ubuntu Light"/>
                        <a:ea typeface="Times New Roman"/>
                        <a:cs typeface="Times New Roman"/>
                      </a:endParaRPr>
                    </a:p>
                  </a:txBody>
                  <a:tcPr marL="68580" marR="68580" marT="0" marB="0" anchor="ctr"/>
                </a:tc>
                <a:tc>
                  <a:txBody>
                    <a:bodyPr/>
                    <a:lstStyle/>
                    <a:p>
                      <a:pPr marL="278130" marR="0" algn="ctr">
                        <a:lnSpc>
                          <a:spcPts val="1440"/>
                        </a:lnSpc>
                        <a:spcBef>
                          <a:spcPts val="0"/>
                        </a:spcBef>
                        <a:spcAft>
                          <a:spcPts val="0"/>
                        </a:spcAft>
                      </a:pPr>
                      <a:r>
                        <a:rPr lang="en-US" sz="1600" dirty="0" err="1" smtClean="0">
                          <a:effectLst/>
                          <a:latin typeface="Ubuntu Light"/>
                        </a:rPr>
                        <a:t>Nombre-Hijos</a:t>
                      </a:r>
                      <a:endParaRPr lang="en-US" sz="1600" b="1" dirty="0">
                        <a:solidFill>
                          <a:schemeClr val="bg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14.234.234</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Juan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effectLst/>
                          <a:latin typeface="Ubuntu Light"/>
                        </a:rPr>
                        <a:t>Técnico</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Luis,</a:t>
                      </a:r>
                      <a:r>
                        <a:rPr lang="en-US" sz="1600" baseline="0" dirty="0" smtClean="0">
                          <a:effectLst/>
                          <a:latin typeface="Ubuntu Light"/>
                        </a:rPr>
                        <a:t> </a:t>
                      </a:r>
                      <a:r>
                        <a:rPr lang="en-US" sz="1600" baseline="0" dirty="0" err="1" smtClean="0">
                          <a:effectLst/>
                          <a:latin typeface="Ubuntu Light"/>
                        </a:rPr>
                        <a:t>María</a:t>
                      </a: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graphicFrame>
        <p:nvGraphicFramePr>
          <p:cNvPr id="7" name="Marcador de contenido 4"/>
          <p:cNvGraphicFramePr>
            <a:graphicFrameLocks/>
          </p:cNvGraphicFramePr>
          <p:nvPr>
            <p:extLst>
              <p:ext uri="{D42A27DB-BD31-4B8C-83A1-F6EECF244321}">
                <p14:modId xmlns:p14="http://schemas.microsoft.com/office/powerpoint/2010/main" val="1319517851"/>
              </p:ext>
            </p:extLst>
          </p:nvPr>
        </p:nvGraphicFramePr>
        <p:xfrm>
          <a:off x="387350" y="4114800"/>
          <a:ext cx="7886700" cy="1112520"/>
        </p:xfrm>
        <a:graphic>
          <a:graphicData uri="http://schemas.openxmlformats.org/drawingml/2006/table">
            <a:tbl>
              <a:tblPr firstRow="1" bandRow="1">
                <a:tableStyleId>{69012ECD-51FC-41F1-AA8D-1B2483CD663E}</a:tableStyleId>
              </a:tblPr>
              <a:tblGrid>
                <a:gridCol w="1971675"/>
                <a:gridCol w="1971675"/>
                <a:gridCol w="1971675"/>
                <a:gridCol w="1971675"/>
              </a:tblGrid>
              <a:tr h="370840">
                <a:tc>
                  <a:txBody>
                    <a:bodyPr/>
                    <a:lstStyle/>
                    <a:p>
                      <a:pPr marL="0" marR="0" algn="ctr">
                        <a:lnSpc>
                          <a:spcPts val="1440"/>
                        </a:lnSpc>
                        <a:spcBef>
                          <a:spcPts val="0"/>
                        </a:spcBef>
                        <a:spcAft>
                          <a:spcPts val="0"/>
                        </a:spcAft>
                      </a:pPr>
                      <a:r>
                        <a:rPr lang="es-CR" sz="1600" u="sng" dirty="0" smtClean="0">
                          <a:effectLst>
                            <a:outerShdw blurRad="38100" dist="38100" dir="2700000" algn="tl">
                              <a:srgbClr val="000000">
                                <a:alpha val="43137"/>
                              </a:srgbClr>
                            </a:outerShdw>
                          </a:effectLst>
                          <a:latin typeface="Ubuntu Light"/>
                        </a:rPr>
                        <a:t>DNI Empleado</a:t>
                      </a:r>
                      <a:endParaRPr lang="en-US" sz="1600" b="1" u="sng" dirty="0">
                        <a:solidFill>
                          <a:schemeClr val="bg1"/>
                        </a:solidFill>
                        <a:effectLst>
                          <a:outerShdw blurRad="38100" dist="38100" dir="2700000" algn="tl">
                            <a:srgbClr val="000000">
                              <a:alpha val="43137"/>
                            </a:srgbClr>
                          </a:outerShdw>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Nombre</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dirty="0" smtClean="0">
                          <a:effectLst/>
                          <a:latin typeface="Ubuntu Light"/>
                        </a:rPr>
                        <a:t>Puesto Laboral</a:t>
                      </a:r>
                      <a:endParaRPr lang="en-US" sz="1600" b="1" dirty="0">
                        <a:solidFill>
                          <a:schemeClr val="bg1"/>
                        </a:solidFill>
                        <a:effectLst/>
                        <a:latin typeface="Ubuntu Light"/>
                        <a:ea typeface="Times New Roman"/>
                        <a:cs typeface="Times New Roman"/>
                      </a:endParaRPr>
                    </a:p>
                  </a:txBody>
                  <a:tcPr marL="68580" marR="68580" marT="0" marB="0" anchor="ctr"/>
                </a:tc>
                <a:tc>
                  <a:txBody>
                    <a:bodyPr/>
                    <a:lstStyle/>
                    <a:p>
                      <a:pPr marL="278130" marR="0" algn="ctr">
                        <a:lnSpc>
                          <a:spcPts val="1440"/>
                        </a:lnSpc>
                        <a:spcBef>
                          <a:spcPts val="0"/>
                        </a:spcBef>
                        <a:spcAft>
                          <a:spcPts val="0"/>
                        </a:spcAft>
                      </a:pPr>
                      <a:r>
                        <a:rPr lang="en-US" sz="1600" u="sng" dirty="0" err="1" smtClean="0">
                          <a:effectLst/>
                          <a:latin typeface="Ubuntu Light"/>
                        </a:rPr>
                        <a:t>Nombre-Hijos</a:t>
                      </a:r>
                      <a:endParaRPr lang="en-US" sz="1600" b="1" u="sng" dirty="0">
                        <a:solidFill>
                          <a:schemeClr val="bg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14.234.234</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Juan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effectLst/>
                          <a:latin typeface="Ubuntu Light"/>
                        </a:rPr>
                        <a:t>Técnico</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Luis</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14.234.234</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Juan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effectLst/>
                          <a:latin typeface="Ubuntu Light"/>
                        </a:rPr>
                        <a:t>Técnico</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baseline="0" dirty="0" err="1" smtClean="0">
                          <a:effectLst/>
                          <a:latin typeface="Ubuntu Light"/>
                        </a:rPr>
                        <a:t>María</a:t>
                      </a: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cxnSp>
        <p:nvCxnSpPr>
          <p:cNvPr id="8" name="Conector recto de flecha 10"/>
          <p:cNvCxnSpPr>
            <a:stCxn id="6" idx="2"/>
            <a:endCxn id="7" idx="0"/>
          </p:cNvCxnSpPr>
          <p:nvPr/>
        </p:nvCxnSpPr>
        <p:spPr>
          <a:xfrm>
            <a:off x="4330700" y="3593584"/>
            <a:ext cx="0" cy="5212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CuadroTexto 9"/>
          <p:cNvSpPr txBox="1"/>
          <p:nvPr/>
        </p:nvSpPr>
        <p:spPr>
          <a:xfrm>
            <a:off x="1927686" y="5562600"/>
            <a:ext cx="528862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CR" sz="1800" dirty="0" smtClean="0">
                <a:latin typeface="Ubuntu Light"/>
              </a:rPr>
              <a:t>Interpretación: Un atributo tiene un único dominio.</a:t>
            </a:r>
            <a:endParaRPr lang="es-CR" sz="1800" dirty="0">
              <a:latin typeface="Ubuntu Light"/>
            </a:endParaRPr>
          </a:p>
        </p:txBody>
      </p:sp>
      <p:sp>
        <p:nvSpPr>
          <p:cNvPr id="13" name="TextBox 12"/>
          <p:cNvSpPr txBox="1"/>
          <p:nvPr/>
        </p:nvSpPr>
        <p:spPr>
          <a:xfrm>
            <a:off x="7178213" y="2363566"/>
            <a:ext cx="1156086" cy="415498"/>
          </a:xfrm>
          <a:prstGeom prst="rect">
            <a:avLst/>
          </a:prstGeom>
          <a:noFill/>
        </p:spPr>
        <p:txBody>
          <a:bodyPr wrap="none" rtlCol="0">
            <a:spAutoFit/>
          </a:bodyPr>
          <a:lstStyle/>
          <a:p>
            <a:r>
              <a:rPr lang="es-CR" sz="2100" dirty="0" smtClean="0">
                <a:solidFill>
                  <a:srgbClr val="FF0000"/>
                </a:solidFill>
                <a:latin typeface="Ubuntu Light"/>
              </a:rPr>
              <a:t>Sin 1FN</a:t>
            </a:r>
            <a:endParaRPr lang="es-CR" sz="2100" dirty="0">
              <a:solidFill>
                <a:srgbClr val="FF0000"/>
              </a:solidFill>
              <a:latin typeface="Ubuntu Light"/>
            </a:endParaRPr>
          </a:p>
        </p:txBody>
      </p:sp>
      <p:sp>
        <p:nvSpPr>
          <p:cNvPr id="15" name="TextBox 14"/>
          <p:cNvSpPr txBox="1"/>
          <p:nvPr/>
        </p:nvSpPr>
        <p:spPr>
          <a:xfrm>
            <a:off x="7093068" y="3679591"/>
            <a:ext cx="1260281" cy="415498"/>
          </a:xfrm>
          <a:prstGeom prst="rect">
            <a:avLst/>
          </a:prstGeom>
          <a:noFill/>
        </p:spPr>
        <p:txBody>
          <a:bodyPr wrap="none" rtlCol="0">
            <a:spAutoFit/>
          </a:bodyPr>
          <a:lstStyle/>
          <a:p>
            <a:r>
              <a:rPr lang="es-CR" sz="2100" dirty="0" smtClean="0">
                <a:latin typeface="Ubuntu Light"/>
              </a:rPr>
              <a:t>Con 1FN</a:t>
            </a:r>
            <a:endParaRPr lang="es-CR" sz="2100" dirty="0">
              <a:latin typeface="Ubuntu Light"/>
            </a:endParaRPr>
          </a:p>
        </p:txBody>
      </p:sp>
    </p:spTree>
    <p:extLst>
      <p:ext uri="{BB962C8B-B14F-4D97-AF65-F5344CB8AC3E}">
        <p14:creationId xmlns:p14="http://schemas.microsoft.com/office/powerpoint/2010/main" val="17204615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Dependencia</a:t>
            </a:r>
            <a:r>
              <a:rPr lang="en-US" dirty="0" smtClean="0"/>
              <a:t> </a:t>
            </a:r>
            <a:r>
              <a:rPr lang="en-US" dirty="0" err="1" smtClean="0"/>
              <a:t>funcional</a:t>
            </a:r>
            <a:endParaRPr lang="en-US" dirty="0"/>
          </a:p>
        </p:txBody>
      </p:sp>
      <p:sp>
        <p:nvSpPr>
          <p:cNvPr id="3" name="Content Placeholder 2"/>
          <p:cNvSpPr>
            <a:spLocks noGrp="1"/>
          </p:cNvSpPr>
          <p:nvPr>
            <p:ph idx="1"/>
          </p:nvPr>
        </p:nvSpPr>
        <p:spPr/>
        <p:txBody>
          <a:bodyPr/>
          <a:lstStyle/>
          <a:p>
            <a:r>
              <a:rPr lang="en-US" dirty="0"/>
              <a:t>Los </a:t>
            </a:r>
            <a:r>
              <a:rPr lang="en-US" dirty="0" err="1"/>
              <a:t>valores</a:t>
            </a:r>
            <a:r>
              <a:rPr lang="en-US" dirty="0"/>
              <a:t> de </a:t>
            </a:r>
            <a:r>
              <a:rPr lang="en-US" dirty="0" err="1"/>
              <a:t>algunos</a:t>
            </a:r>
            <a:r>
              <a:rPr lang="en-US" dirty="0"/>
              <a:t> </a:t>
            </a:r>
            <a:r>
              <a:rPr lang="en-US" dirty="0" err="1"/>
              <a:t>atributos</a:t>
            </a:r>
            <a:r>
              <a:rPr lang="en-US" dirty="0"/>
              <a:t> </a:t>
            </a:r>
            <a:r>
              <a:rPr lang="en-US" dirty="0" err="1"/>
              <a:t>en</a:t>
            </a:r>
            <a:r>
              <a:rPr lang="en-US" dirty="0"/>
              <a:t> </a:t>
            </a:r>
            <a:r>
              <a:rPr lang="en-US" dirty="0" err="1"/>
              <a:t>una</a:t>
            </a:r>
            <a:r>
              <a:rPr lang="en-US" dirty="0"/>
              <a:t> </a:t>
            </a:r>
            <a:r>
              <a:rPr lang="en-US" dirty="0" err="1"/>
              <a:t>relación</a:t>
            </a:r>
            <a:r>
              <a:rPr lang="en-US" dirty="0"/>
              <a:t> </a:t>
            </a:r>
            <a:r>
              <a:rPr lang="en-US" dirty="0" err="1"/>
              <a:t>pueden</a:t>
            </a:r>
            <a:r>
              <a:rPr lang="en-US" dirty="0"/>
              <a:t> </a:t>
            </a:r>
            <a:r>
              <a:rPr lang="en-US" dirty="0" err="1"/>
              <a:t>determinar</a:t>
            </a:r>
            <a:r>
              <a:rPr lang="en-US" dirty="0"/>
              <a:t> </a:t>
            </a:r>
            <a:r>
              <a:rPr lang="en-US" dirty="0" err="1"/>
              <a:t>en</a:t>
            </a:r>
            <a:r>
              <a:rPr lang="en-US" dirty="0"/>
              <a:t> forma </a:t>
            </a:r>
            <a:r>
              <a:rPr lang="en-US" dirty="0" err="1"/>
              <a:t>única</a:t>
            </a:r>
            <a:r>
              <a:rPr lang="en-US" dirty="0"/>
              <a:t> el </a:t>
            </a:r>
            <a:r>
              <a:rPr lang="en-US" dirty="0" err="1"/>
              <a:t>conocimiento</a:t>
            </a:r>
            <a:r>
              <a:rPr lang="en-US" dirty="0"/>
              <a:t> de los </a:t>
            </a:r>
            <a:r>
              <a:rPr lang="en-US" dirty="0" err="1"/>
              <a:t>valores</a:t>
            </a:r>
            <a:r>
              <a:rPr lang="en-US" dirty="0"/>
              <a:t> de </a:t>
            </a:r>
            <a:r>
              <a:rPr lang="en-US" dirty="0" err="1"/>
              <a:t>otros</a:t>
            </a:r>
            <a:r>
              <a:rPr lang="en-US" dirty="0"/>
              <a:t> </a:t>
            </a:r>
            <a:r>
              <a:rPr lang="en-US" dirty="0" err="1"/>
              <a:t>atributos</a:t>
            </a:r>
            <a:r>
              <a:rPr lang="en-US" dirty="0"/>
              <a:t> de la </a:t>
            </a:r>
            <a:r>
              <a:rPr lang="en-US" dirty="0" err="1"/>
              <a:t>misma</a:t>
            </a:r>
            <a:r>
              <a:rPr lang="en-US" dirty="0"/>
              <a:t> </a:t>
            </a:r>
            <a:r>
              <a:rPr lang="en-US" dirty="0" err="1"/>
              <a:t>relación</a:t>
            </a:r>
            <a:r>
              <a:rPr lang="en-US" dirty="0"/>
              <a:t>.</a:t>
            </a:r>
          </a:p>
          <a:p>
            <a:r>
              <a:rPr lang="en-US" dirty="0"/>
              <a:t>The property of one or more attributes that uniquely determine the value of one or more other attributes is called functional dependence.</a:t>
            </a:r>
          </a:p>
          <a:p>
            <a:r>
              <a:rPr lang="en-US" dirty="0"/>
              <a:t>Given a table (R), a set of attributes (B) is functionally dependent on another set of attributes (A) if, at each instant of time, each A value is associated with only one B value.</a:t>
            </a:r>
          </a:p>
          <a:p>
            <a:r>
              <a:rPr lang="en-US" dirty="0"/>
              <a:t>How to find the FDs is subjective!!! However, the rule is, it must reflect the real word situation.</a:t>
            </a:r>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22</a:t>
            </a:fld>
            <a:endParaRPr lang="en-US"/>
          </a:p>
        </p:txBody>
      </p:sp>
    </p:spTree>
    <p:extLst>
      <p:ext uri="{BB962C8B-B14F-4D97-AF65-F5344CB8AC3E}">
        <p14:creationId xmlns:p14="http://schemas.microsoft.com/office/powerpoint/2010/main" val="2959384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Dependencia</a:t>
            </a:r>
            <a:r>
              <a:rPr lang="en-US" dirty="0" smtClean="0"/>
              <a:t> </a:t>
            </a:r>
            <a:r>
              <a:rPr lang="en-US" dirty="0" err="1" smtClean="0"/>
              <a:t>funcional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2057400"/>
                <a:ext cx="7886700" cy="4800600"/>
              </a:xfrm>
            </p:spPr>
            <p:txBody>
              <a:bodyPr/>
              <a:lstStyle/>
              <a:p>
                <a:pPr marL="0" indent="0">
                  <a:buNone/>
                </a:pPr>
                <a14:m>
                  <m:oMathPara xmlns:m="http://schemas.openxmlformats.org/officeDocument/2006/math">
                    <m:oMathParaPr>
                      <m:jc m:val="centerGroup"/>
                    </m:oMathParaPr>
                    <m:oMath xmlns:m="http://schemas.openxmlformats.org/officeDocument/2006/math">
                      <m:r>
                        <a:rPr lang="es-CR" sz="16600" b="0" i="1" smtClean="0">
                          <a:latin typeface="Cambria Math" panose="02040503050406030204" pitchFamily="18" charset="0"/>
                        </a:rPr>
                        <m:t>𝑋</m:t>
                      </m:r>
                      <m:r>
                        <a:rPr lang="es-CR" sz="16600" b="0" i="1" smtClean="0">
                          <a:latin typeface="Cambria Math" panose="02040503050406030204" pitchFamily="18" charset="0"/>
                          <a:ea typeface="Cambria Math" panose="02040503050406030204" pitchFamily="18" charset="0"/>
                        </a:rPr>
                        <m:t>→</m:t>
                      </m:r>
                      <m:r>
                        <a:rPr lang="es-CR" sz="16600" b="0" i="1" smtClean="0">
                          <a:latin typeface="Cambria Math" panose="02040503050406030204" pitchFamily="18" charset="0"/>
                          <a:ea typeface="Cambria Math" panose="02040503050406030204" pitchFamily="18" charset="0"/>
                        </a:rPr>
                        <m:t>𝑌</m:t>
                      </m:r>
                    </m:oMath>
                  </m:oMathPara>
                </a14:m>
                <a:endParaRPr lang="en-US" sz="16600" dirty="0">
                  <a:latin typeface="Ubuntu Ligh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2057400"/>
                <a:ext cx="7886700" cy="4800600"/>
              </a:xfrm>
              <a:blipFill rotWithShape="0">
                <a:blip r:embed="rId2"/>
                <a:stretch>
                  <a:fillRect/>
                </a:stretch>
              </a:blipFill>
            </p:spPr>
            <p:txBody>
              <a:bodyPr/>
              <a:lstStyle/>
              <a:p>
                <a:r>
                  <a:rPr lang="es-CR">
                    <a:noFill/>
                  </a:rPr>
                  <a:t> </a:t>
                </a:r>
              </a:p>
            </p:txBody>
          </p:sp>
        </mc:Fallback>
      </mc:AlternateContent>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23</a:t>
            </a:fld>
            <a:endParaRPr lang="en-US"/>
          </a:p>
        </p:txBody>
      </p:sp>
    </p:spTree>
    <p:extLst>
      <p:ext uri="{BB962C8B-B14F-4D97-AF65-F5344CB8AC3E}">
        <p14:creationId xmlns:p14="http://schemas.microsoft.com/office/powerpoint/2010/main" val="6586203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Dependencia</a:t>
            </a:r>
            <a:r>
              <a:rPr lang="en-US" dirty="0" smtClean="0"/>
              <a:t> </a:t>
            </a:r>
            <a:r>
              <a:rPr lang="en-US" dirty="0" err="1" smtClean="0"/>
              <a:t>funcional</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24</a:t>
            </a:fld>
            <a:endParaRPr lang="en-US"/>
          </a:p>
        </p:txBody>
      </p:sp>
      <p:pic>
        <p:nvPicPr>
          <p:cNvPr id="1026" name="Picture 2" descr="https://velazquezargentina.files.wordpress.com/2011/03/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0211" y="2362200"/>
            <a:ext cx="8363577" cy="180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6548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Dependencia</a:t>
            </a:r>
            <a:r>
              <a:rPr lang="en-US" dirty="0" smtClean="0"/>
              <a:t> </a:t>
            </a:r>
            <a:r>
              <a:rPr lang="en-US" dirty="0" err="1" smtClean="0"/>
              <a:t>funcional</a:t>
            </a:r>
            <a:endParaRPr lang="en-US" dirty="0"/>
          </a:p>
        </p:txBody>
      </p:sp>
      <p:sp>
        <p:nvSpPr>
          <p:cNvPr id="3" name="Content Placeholder 2"/>
          <p:cNvSpPr>
            <a:spLocks noGrp="1"/>
          </p:cNvSpPr>
          <p:nvPr>
            <p:ph idx="1"/>
          </p:nvPr>
        </p:nvSpPr>
        <p:spPr/>
        <p:txBody>
          <a:bodyPr/>
          <a:lstStyle/>
          <a:p>
            <a:r>
              <a:rPr lang="en-US" dirty="0"/>
              <a:t>CHOFER(</a:t>
            </a:r>
            <a:r>
              <a:rPr lang="en-US" dirty="0" err="1"/>
              <a:t>Cedula</a:t>
            </a:r>
            <a:r>
              <a:rPr lang="en-US" dirty="0"/>
              <a:t>, </a:t>
            </a:r>
            <a:r>
              <a:rPr lang="en-US" dirty="0" err="1"/>
              <a:t>Nombre</a:t>
            </a:r>
            <a:r>
              <a:rPr lang="en-US" dirty="0"/>
              <a:t>, </a:t>
            </a:r>
            <a:r>
              <a:rPr lang="en-US" dirty="0" err="1"/>
              <a:t>Direcci
ón</a:t>
            </a:r>
            <a:r>
              <a:rPr lang="en-US" dirty="0"/>
              <a:t>, </a:t>
            </a:r>
            <a:r>
              <a:rPr lang="en-US" dirty="0" err="1"/>
              <a:t>FechaIngreso</a:t>
            </a:r>
            <a:r>
              <a:rPr lang="en-US" dirty="0"/>
              <a:t>, </a:t>
            </a:r>
            <a:r>
              <a:rPr lang="en-US" dirty="0" err="1"/>
              <a:t>NumPlaca</a:t>
            </a:r>
            <a:r>
              <a:rPr lang="en-US" dirty="0" smtClean="0"/>
              <a:t>)</a:t>
            </a:r>
            <a:endParaRPr lang="en-US" dirty="0"/>
          </a:p>
          <a:p>
            <a:r>
              <a:rPr lang="en-US" dirty="0" err="1" smtClean="0"/>
              <a:t>Cedula</a:t>
            </a:r>
            <a:r>
              <a:rPr lang="en-US" dirty="0" smtClean="0"/>
              <a:t> 
→ </a:t>
            </a:r>
            <a:r>
              <a:rPr lang="en-US" dirty="0" err="1" smtClean="0"/>
              <a:t>Nombre</a:t>
            </a:r>
            <a:endParaRPr lang="en-US" dirty="0"/>
          </a:p>
          <a:p>
            <a:r>
              <a:rPr lang="en-US" dirty="0" err="1"/>
              <a:t>NumPlaca</a:t>
            </a:r>
            <a:r>
              <a:rPr lang="en-US" dirty="0"/>
              <a:t> </a:t>
            </a:r>
            <a:r>
              <a:rPr lang="en-US" dirty="0" smtClean="0"/>
              <a:t> /
→ </a:t>
            </a:r>
            <a:r>
              <a:rPr lang="en-US" dirty="0" err="1" smtClean="0"/>
              <a:t>Cedula</a:t>
            </a:r>
            <a:endParaRPr lang="en-US" dirty="0"/>
          </a:p>
          <a:p>
            <a:r>
              <a:rPr lang="en-US" dirty="0" err="1" smtClean="0"/>
              <a:t>Nombre</a:t>
            </a:r>
            <a:r>
              <a:rPr lang="en-US" dirty="0" smtClean="0"/>
              <a:t>  / 
→ </a:t>
            </a:r>
            <a:r>
              <a:rPr lang="en-US" dirty="0" err="1" smtClean="0"/>
              <a:t>NumPlaca</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25</a:t>
            </a:fld>
            <a:endParaRPr lang="en-US"/>
          </a:p>
        </p:txBody>
      </p:sp>
    </p:spTree>
    <p:extLst>
      <p:ext uri="{BB962C8B-B14F-4D97-AF65-F5344CB8AC3E}">
        <p14:creationId xmlns:p14="http://schemas.microsoft.com/office/powerpoint/2010/main" val="22800862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Dependencia</a:t>
            </a:r>
            <a:r>
              <a:rPr lang="en-US" dirty="0" smtClean="0"/>
              <a:t> </a:t>
            </a:r>
            <a:r>
              <a:rPr lang="en-US" dirty="0" err="1" smtClean="0"/>
              <a:t>funcional</a:t>
            </a:r>
            <a:endParaRPr lang="en-US" dirty="0"/>
          </a:p>
        </p:txBody>
      </p:sp>
      <p:sp>
        <p:nvSpPr>
          <p:cNvPr id="3" name="Content Placeholder 2"/>
          <p:cNvSpPr>
            <a:spLocks noGrp="1"/>
          </p:cNvSpPr>
          <p:nvPr>
            <p:ph idx="1"/>
          </p:nvPr>
        </p:nvSpPr>
        <p:spPr/>
        <p:txBody>
          <a:bodyPr/>
          <a:lstStyle/>
          <a:p>
            <a:r>
              <a:rPr lang="en-US" dirty="0"/>
              <a:t>CURSO(</a:t>
            </a:r>
            <a:r>
              <a:rPr lang="en-US" dirty="0" err="1"/>
              <a:t>Grupo</a:t>
            </a:r>
            <a:r>
              <a:rPr lang="en-US" dirty="0"/>
              <a:t>, </a:t>
            </a:r>
            <a:r>
              <a:rPr lang="en-US" dirty="0" err="1"/>
              <a:t>CodigoCurso</a:t>
            </a:r>
            <a:r>
              <a:rPr lang="en-US" dirty="0"/>
              <a:t>, </a:t>
            </a:r>
            <a:r>
              <a:rPr lang="en-US" dirty="0" err="1"/>
              <a:t>Profesor</a:t>
            </a:r>
            <a:r>
              <a:rPr lang="en-US" dirty="0"/>
              <a:t>, </a:t>
            </a:r>
            <a:r>
              <a:rPr lang="en-US" dirty="0" err="1"/>
              <a:t>Semestre</a:t>
            </a:r>
            <a:r>
              <a:rPr lang="en-US" dirty="0"/>
              <a:t>, Anno, Aula</a:t>
            </a:r>
            <a:r>
              <a:rPr lang="en-US" dirty="0" smtClean="0"/>
              <a:t>).</a:t>
            </a:r>
            <a:endParaRPr lang="en-US" dirty="0"/>
          </a:p>
          <a:p>
            <a:r>
              <a:rPr lang="en-US" dirty="0" err="1"/>
              <a:t>Grupo</a:t>
            </a:r>
            <a:r>
              <a:rPr lang="en-US" dirty="0"/>
              <a:t>, </a:t>
            </a:r>
            <a:r>
              <a:rPr lang="en-US" dirty="0" err="1"/>
              <a:t>CodigoCurso</a:t>
            </a:r>
            <a:r>
              <a:rPr lang="en-US" dirty="0"/>
              <a:t>, </a:t>
            </a:r>
            <a:r>
              <a:rPr lang="en-US" dirty="0" err="1"/>
              <a:t>Semestre</a:t>
            </a:r>
            <a:r>
              <a:rPr lang="en-US" dirty="0"/>
              <a:t>, </a:t>
            </a:r>
            <a:r>
              <a:rPr lang="en-US" dirty="0" smtClean="0"/>
              <a:t>Anno → </a:t>
            </a:r>
            <a:r>
              <a:rPr lang="en-US" dirty="0" err="1" smtClean="0"/>
              <a:t>Profesor</a:t>
            </a:r>
            <a:r>
              <a:rPr lang="en-US" dirty="0" smtClean="0"/>
              <a:t>.</a:t>
            </a:r>
            <a:endParaRPr lang="en-US" dirty="0"/>
          </a:p>
          <a:p>
            <a:r>
              <a:rPr lang="en-US" dirty="0" err="1"/>
              <a:t>Grupo</a:t>
            </a:r>
            <a:r>
              <a:rPr lang="en-US" dirty="0"/>
              <a:t>, </a:t>
            </a:r>
            <a:r>
              <a:rPr lang="en-US" dirty="0" err="1"/>
              <a:t>CodigoCurso</a:t>
            </a:r>
            <a:r>
              <a:rPr lang="en-US" dirty="0"/>
              <a:t>, </a:t>
            </a:r>
            <a:r>
              <a:rPr lang="en-US" dirty="0" err="1"/>
              <a:t>Semestre</a:t>
            </a:r>
            <a:r>
              <a:rPr lang="en-US" dirty="0"/>
              <a:t>, </a:t>
            </a:r>
            <a:r>
              <a:rPr lang="en-US" dirty="0" smtClean="0"/>
              <a:t>Anno → Aula.</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26</a:t>
            </a:fld>
            <a:endParaRPr lang="en-US"/>
          </a:p>
        </p:txBody>
      </p:sp>
    </p:spTree>
    <p:extLst>
      <p:ext uri="{BB962C8B-B14F-4D97-AF65-F5344CB8AC3E}">
        <p14:creationId xmlns:p14="http://schemas.microsoft.com/office/powerpoint/2010/main" val="1002009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Dependencia</a:t>
            </a:r>
            <a:r>
              <a:rPr lang="en-US" dirty="0" smtClean="0"/>
              <a:t> </a:t>
            </a:r>
            <a:r>
              <a:rPr lang="en-US" dirty="0" err="1" smtClean="0"/>
              <a:t>funcional</a:t>
            </a:r>
            <a:endParaRPr lang="en-US" dirty="0"/>
          </a:p>
        </p:txBody>
      </p:sp>
      <p:sp>
        <p:nvSpPr>
          <p:cNvPr id="3" name="Content Placeholder 2"/>
          <p:cNvSpPr>
            <a:spLocks noGrp="1"/>
          </p:cNvSpPr>
          <p:nvPr>
            <p:ph idx="1"/>
          </p:nvPr>
        </p:nvSpPr>
        <p:spPr/>
        <p:txBody>
          <a:bodyPr/>
          <a:lstStyle/>
          <a:p>
            <a:r>
              <a:rPr lang="en-US" dirty="0" err="1"/>
              <a:t>Existen</a:t>
            </a:r>
            <a:r>
              <a:rPr lang="en-US" dirty="0"/>
              <a:t> 3 </a:t>
            </a:r>
            <a:r>
              <a:rPr lang="en-US" dirty="0" err="1"/>
              <a:t>axiomas</a:t>
            </a:r>
            <a:r>
              <a:rPr lang="en-US" dirty="0"/>
              <a:t> de </a:t>
            </a:r>
            <a:r>
              <a:rPr lang="en-US" dirty="0" smtClean="0"/>
              <a:t>Armstrong.</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27</a:t>
            </a:fld>
            <a:endParaRPr lang="en-US"/>
          </a:p>
        </p:txBody>
      </p:sp>
    </p:spTree>
    <p:extLst>
      <p:ext uri="{BB962C8B-B14F-4D97-AF65-F5344CB8AC3E}">
        <p14:creationId xmlns:p14="http://schemas.microsoft.com/office/powerpoint/2010/main" val="2732244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Dependencia</a:t>
            </a:r>
            <a:r>
              <a:rPr lang="en-US" dirty="0" smtClean="0"/>
              <a:t> functional </a:t>
            </a:r>
            <a:r>
              <a:rPr lang="en-US" dirty="0" err="1" smtClean="0"/>
              <a:t>reflexiva</a:t>
            </a:r>
            <a:endParaRPr lang="en-US" dirty="0"/>
          </a:p>
        </p:txBody>
      </p:sp>
      <p:sp>
        <p:nvSpPr>
          <p:cNvPr id="3" name="Content Placeholder 2"/>
          <p:cNvSpPr>
            <a:spLocks noGrp="1"/>
          </p:cNvSpPr>
          <p:nvPr>
            <p:ph idx="1"/>
          </p:nvPr>
        </p:nvSpPr>
        <p:spPr/>
        <p:txBody>
          <a:bodyPr/>
          <a:lstStyle/>
          <a:p>
            <a:r>
              <a:rPr lang="es-ES" dirty="0"/>
              <a:t>Si </a:t>
            </a:r>
            <a:r>
              <a:rPr lang="es-ES" dirty="0" smtClean="0"/>
              <a:t>“Y" </a:t>
            </a:r>
            <a:r>
              <a:rPr lang="es-ES" dirty="0"/>
              <a:t>está incluido en </a:t>
            </a:r>
            <a:r>
              <a:rPr lang="es-ES" dirty="0" smtClean="0"/>
              <a:t>“X" entonces X </a:t>
            </a:r>
            <a:r>
              <a:rPr lang="es-ES" dirty="0"/>
              <a:t>→ Y</a:t>
            </a:r>
            <a:r>
              <a:rPr lang="es-ES" dirty="0" smtClean="0"/>
              <a:t>.</a:t>
            </a:r>
            <a:endParaRPr lang="es-ES" dirty="0"/>
          </a:p>
          <a:p>
            <a:r>
              <a:rPr lang="es-ES" dirty="0"/>
              <a:t>A partir de cualquier atributo o conjunto de atributos siempre puede deducirse él mismo. Si la dirección o el nombre de una persona están incluidos en el DNI, entonces con el DNI podemos determinar la dirección o su nombre.</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28</a:t>
            </a:fld>
            <a:endParaRPr lang="en-US"/>
          </a:p>
        </p:txBody>
      </p:sp>
    </p:spTree>
    <p:extLst>
      <p:ext uri="{BB962C8B-B14F-4D97-AF65-F5344CB8AC3E}">
        <p14:creationId xmlns:p14="http://schemas.microsoft.com/office/powerpoint/2010/main" val="2643836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Dependencia</a:t>
            </a:r>
            <a:r>
              <a:rPr lang="en-US" dirty="0" smtClean="0"/>
              <a:t> functional </a:t>
            </a:r>
            <a:r>
              <a:rPr lang="en-US" dirty="0" err="1" smtClean="0"/>
              <a:t>aumentativa</a:t>
            </a:r>
            <a:endParaRPr lang="en-US" dirty="0"/>
          </a:p>
        </p:txBody>
      </p:sp>
      <p:sp>
        <p:nvSpPr>
          <p:cNvPr id="3" name="Content Placeholder 2"/>
          <p:cNvSpPr>
            <a:spLocks noGrp="1"/>
          </p:cNvSpPr>
          <p:nvPr>
            <p:ph idx="1"/>
          </p:nvPr>
        </p:nvSpPr>
        <p:spPr/>
        <p:txBody>
          <a:bodyPr/>
          <a:lstStyle/>
          <a:p>
            <a:r>
              <a:rPr lang="es-ES" dirty="0" smtClean="0"/>
              <a:t>X </a:t>
            </a:r>
            <a:r>
              <a:rPr lang="es-ES" dirty="0"/>
              <a:t>→ </a:t>
            </a:r>
            <a:r>
              <a:rPr lang="es-ES" dirty="0" smtClean="0"/>
              <a:t>Y </a:t>
            </a:r>
            <a:r>
              <a:rPr lang="es-ES" dirty="0"/>
              <a:t>entonces </a:t>
            </a:r>
            <a:r>
              <a:rPr lang="es-ES" dirty="0" smtClean="0"/>
              <a:t>XZ </a:t>
            </a:r>
            <a:r>
              <a:rPr lang="es-ES" dirty="0"/>
              <a:t>→ </a:t>
            </a:r>
            <a:r>
              <a:rPr lang="es-ES" dirty="0" smtClean="0"/>
              <a:t>Y</a:t>
            </a:r>
            <a:r>
              <a:rPr lang="es-ES" dirty="0"/>
              <a:t>Z</a:t>
            </a:r>
            <a:r>
              <a:rPr lang="es-ES" dirty="0" smtClean="0"/>
              <a:t>.</a:t>
            </a:r>
            <a:endParaRPr lang="es-ES" dirty="0"/>
          </a:p>
          <a:p>
            <a:r>
              <a:rPr lang="es-ES" dirty="0"/>
              <a:t>DNI → </a:t>
            </a:r>
            <a:r>
              <a:rPr lang="es-ES" dirty="0" smtClean="0"/>
              <a:t>nombre.</a:t>
            </a:r>
            <a:endParaRPr lang="es-ES" dirty="0"/>
          </a:p>
          <a:p>
            <a:r>
              <a:rPr lang="es-ES" dirty="0"/>
              <a:t>DNI</a:t>
            </a:r>
            <a:r>
              <a:rPr lang="es-ES" dirty="0" smtClean="0"/>
              <a:t>, dirección </a:t>
            </a:r>
            <a:r>
              <a:rPr lang="es-ES" dirty="0"/>
              <a:t>→ </a:t>
            </a:r>
            <a:r>
              <a:rPr lang="es-ES" dirty="0" smtClean="0"/>
              <a:t>nombre, dirección.</a:t>
            </a:r>
            <a:endParaRPr lang="es-ES" dirty="0"/>
          </a:p>
          <a:p>
            <a:r>
              <a:rPr lang="es-ES" dirty="0"/>
              <a:t>Si con el DNI se determina el nombre de una persona, entonces con el DNI más la dirección también se determina el nombre y su dirección.</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29</a:t>
            </a:fld>
            <a:endParaRPr lang="en-US"/>
          </a:p>
        </p:txBody>
      </p:sp>
    </p:spTree>
    <p:extLst>
      <p:ext uri="{BB962C8B-B14F-4D97-AF65-F5344CB8AC3E}">
        <p14:creationId xmlns:p14="http://schemas.microsoft.com/office/powerpoint/2010/main" val="3107778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Introducción</a:t>
            </a:r>
            <a:r>
              <a:rPr lang="en-US" dirty="0" smtClean="0"/>
              <a:t> – </a:t>
            </a:r>
            <a:r>
              <a:rPr lang="en-US" dirty="0" err="1"/>
              <a:t>Diseño</a:t>
            </a:r>
            <a:r>
              <a:rPr lang="en-US" dirty="0"/>
              <a:t> de bases de </a:t>
            </a:r>
            <a:r>
              <a:rPr lang="en-US" dirty="0" err="1"/>
              <a:t>datos</a:t>
            </a:r>
            <a:r>
              <a:rPr lang="en-US" dirty="0"/>
              <a:t> </a:t>
            </a:r>
            <a:r>
              <a:rPr lang="en-US" dirty="0" err="1"/>
              <a:t>relacionales</a:t>
            </a:r>
            <a:endParaRPr lang="en-US" dirty="0"/>
          </a:p>
        </p:txBody>
      </p:sp>
      <p:sp>
        <p:nvSpPr>
          <p:cNvPr id="3" name="Content Placeholder 2"/>
          <p:cNvSpPr>
            <a:spLocks noGrp="1"/>
          </p:cNvSpPr>
          <p:nvPr>
            <p:ph idx="1"/>
          </p:nvPr>
        </p:nvSpPr>
        <p:spPr/>
        <p:txBody>
          <a:bodyPr/>
          <a:lstStyle/>
          <a:p>
            <a:r>
              <a:rPr lang="es-CR" dirty="0" smtClean="0"/>
              <a:t>Fase de análisis del problema:</a:t>
            </a:r>
          </a:p>
          <a:p>
            <a:pPr lvl="1"/>
            <a:r>
              <a:rPr lang="es-CR" dirty="0" smtClean="0"/>
              <a:t>Obtención </a:t>
            </a:r>
            <a:r>
              <a:rPr lang="es-CR" dirty="0"/>
              <a:t>del Esquema Relacional R(T</a:t>
            </a:r>
            <a:r>
              <a:rPr lang="es-CR" dirty="0" smtClean="0"/>
              <a:t>, L</a:t>
            </a:r>
            <a:r>
              <a:rPr lang="es-CR" dirty="0"/>
              <a:t>) </a:t>
            </a:r>
            <a:r>
              <a:rPr lang="es-CR" dirty="0" smtClean="0"/>
              <a:t>original:</a:t>
            </a:r>
          </a:p>
          <a:p>
            <a:pPr lvl="2"/>
            <a:r>
              <a:rPr lang="en-US" sz="1800" dirty="0" smtClean="0"/>
              <a:t>T</a:t>
            </a:r>
            <a:r>
              <a:rPr lang="en-US" sz="1800" dirty="0"/>
              <a:t>: </a:t>
            </a:r>
            <a:r>
              <a:rPr lang="en-US" sz="1800" dirty="0" err="1"/>
              <a:t>Conjunto</a:t>
            </a:r>
            <a:r>
              <a:rPr lang="en-US" sz="1800" dirty="0"/>
              <a:t> de </a:t>
            </a:r>
            <a:r>
              <a:rPr lang="en-US" sz="1800" dirty="0" err="1" smtClean="0"/>
              <a:t>atributos</a:t>
            </a:r>
            <a:r>
              <a:rPr lang="en-US" sz="1800" dirty="0"/>
              <a:t>.</a:t>
            </a:r>
          </a:p>
          <a:p>
            <a:pPr lvl="2"/>
            <a:r>
              <a:rPr lang="en-US" sz="1800" dirty="0" smtClean="0"/>
              <a:t>L</a:t>
            </a:r>
            <a:r>
              <a:rPr lang="en-US" sz="1800" dirty="0"/>
              <a:t>: </a:t>
            </a:r>
            <a:r>
              <a:rPr lang="en-US" sz="1800" dirty="0" err="1"/>
              <a:t>Conjunto</a:t>
            </a:r>
            <a:r>
              <a:rPr lang="en-US" sz="1800" dirty="0"/>
              <a:t> </a:t>
            </a:r>
            <a:r>
              <a:rPr lang="en-US" sz="1800" dirty="0" smtClean="0"/>
              <a:t>de </a:t>
            </a:r>
            <a:r>
              <a:rPr lang="en-US" sz="1800" dirty="0" err="1" smtClean="0"/>
              <a:t>dependencias</a:t>
            </a:r>
            <a:r>
              <a:rPr lang="en-US" sz="1800" dirty="0" smtClean="0"/>
              <a:t> </a:t>
            </a:r>
            <a:r>
              <a:rPr lang="en-US" sz="1800" dirty="0" err="1" smtClean="0"/>
              <a:t>funcionales</a:t>
            </a:r>
            <a:r>
              <a:rPr lang="en-US" sz="1800" dirty="0" smtClean="0"/>
              <a:t>.</a:t>
            </a:r>
          </a:p>
          <a:p>
            <a:pPr lvl="2"/>
            <a:endParaRPr lang="en-US" sz="1800" dirty="0"/>
          </a:p>
          <a:p>
            <a:r>
              <a:rPr lang="es-CR" dirty="0"/>
              <a:t>Fase de </a:t>
            </a:r>
            <a:r>
              <a:rPr lang="es-CR" dirty="0" smtClean="0"/>
              <a:t>diseño del </a:t>
            </a:r>
            <a:r>
              <a:rPr lang="es-CR" dirty="0"/>
              <a:t>problema:</a:t>
            </a:r>
          </a:p>
          <a:p>
            <a:pPr lvl="1"/>
            <a:r>
              <a:rPr lang="es-CR" dirty="0"/>
              <a:t>Se descompone el esquema original en un conjunto equivalente de </a:t>
            </a:r>
            <a:r>
              <a:rPr lang="es-CR" dirty="0" err="1"/>
              <a:t>subesquemas</a:t>
            </a:r>
            <a:r>
              <a:rPr lang="es-CR" dirty="0"/>
              <a:t>, en base a las dependencias funcionales existentes</a:t>
            </a:r>
            <a:r>
              <a:rPr lang="es-CR" dirty="0" smtClean="0"/>
              <a:t>.</a:t>
            </a:r>
          </a:p>
          <a:p>
            <a:pPr lvl="1"/>
            <a:endParaRPr lang="es-CR" dirty="0" smtClean="0"/>
          </a:p>
          <a:p>
            <a:pPr lvl="1"/>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3</a:t>
            </a:fld>
            <a:endParaRPr lang="en-US"/>
          </a:p>
        </p:txBody>
      </p:sp>
    </p:spTree>
    <p:extLst>
      <p:ext uri="{BB962C8B-B14F-4D97-AF65-F5344CB8AC3E}">
        <p14:creationId xmlns:p14="http://schemas.microsoft.com/office/powerpoint/2010/main" val="23559459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Dependencia</a:t>
            </a:r>
            <a:r>
              <a:rPr lang="en-US" dirty="0" smtClean="0"/>
              <a:t> </a:t>
            </a:r>
            <a:r>
              <a:rPr lang="en-US" dirty="0" err="1" smtClean="0"/>
              <a:t>funcional</a:t>
            </a:r>
            <a:r>
              <a:rPr lang="en-US" dirty="0" smtClean="0"/>
              <a:t> </a:t>
            </a:r>
            <a:r>
              <a:rPr lang="en-US" dirty="0" err="1" smtClean="0"/>
              <a:t>transitiva</a:t>
            </a:r>
            <a:endParaRPr lang="en-US" dirty="0"/>
          </a:p>
        </p:txBody>
      </p:sp>
      <p:sp>
        <p:nvSpPr>
          <p:cNvPr id="3" name="Content Placeholder 2"/>
          <p:cNvSpPr>
            <a:spLocks noGrp="1"/>
          </p:cNvSpPr>
          <p:nvPr>
            <p:ph idx="1"/>
          </p:nvPr>
        </p:nvSpPr>
        <p:spPr/>
        <p:txBody>
          <a:bodyPr/>
          <a:lstStyle/>
          <a:p>
            <a:r>
              <a:rPr lang="es-ES" dirty="0"/>
              <a:t>Dependencia funcional transitiva.</a:t>
            </a:r>
          </a:p>
          <a:p>
            <a:r>
              <a:rPr lang="es-ES" dirty="0"/>
              <a:t>Sean X, Y, Z tres atributos (o grupos de atributos) de la misma entidad. Si Y depende funcionalmente de X y Z de Y, pero X no depende funcionalmente de Y, se dice entonces que Z depende transitivamente de X. </a:t>
            </a:r>
            <a:endParaRPr lang="es-ES" dirty="0" smtClean="0"/>
          </a:p>
          <a:p>
            <a:r>
              <a:rPr lang="es-ES" dirty="0" smtClean="0"/>
              <a:t>Simbólicamente </a:t>
            </a:r>
            <a:r>
              <a:rPr lang="es-ES" dirty="0"/>
              <a:t>sería:</a:t>
            </a:r>
          </a:p>
          <a:p>
            <a:pPr lvl="1"/>
            <a:r>
              <a:rPr lang="es-ES" dirty="0"/>
              <a:t>X → Y → Z entonces X → </a:t>
            </a:r>
            <a:r>
              <a:rPr lang="es-ES" dirty="0" smtClean="0"/>
              <a:t>Z.</a:t>
            </a:r>
            <a:endParaRPr lang="es-ES" dirty="0"/>
          </a:p>
          <a:p>
            <a:pPr lvl="1"/>
            <a:r>
              <a:rPr lang="es-ES" dirty="0" err="1"/>
              <a:t>FechaDeNacimiento</a:t>
            </a:r>
            <a:r>
              <a:rPr lang="es-ES" dirty="0"/>
              <a:t> → </a:t>
            </a:r>
            <a:r>
              <a:rPr lang="es-ES" dirty="0" smtClean="0"/>
              <a:t>Edad.</a:t>
            </a:r>
            <a:endParaRPr lang="es-ES" dirty="0"/>
          </a:p>
          <a:p>
            <a:pPr lvl="1"/>
            <a:r>
              <a:rPr lang="es-ES" dirty="0"/>
              <a:t>Edad → </a:t>
            </a:r>
            <a:r>
              <a:rPr lang="es-ES" dirty="0" smtClean="0"/>
              <a:t>Conducir.</a:t>
            </a:r>
            <a:endParaRPr lang="es-ES" dirty="0"/>
          </a:p>
          <a:p>
            <a:pPr lvl="1"/>
            <a:r>
              <a:rPr lang="es-ES" dirty="0" err="1"/>
              <a:t>FechaDeNacimiento</a:t>
            </a:r>
            <a:r>
              <a:rPr lang="es-ES" dirty="0"/>
              <a:t> → Edad → </a:t>
            </a:r>
            <a:r>
              <a:rPr lang="es-ES" dirty="0" smtClean="0"/>
              <a:t>Conducir.</a:t>
            </a:r>
          </a:p>
          <a:p>
            <a:pPr lvl="1"/>
            <a:r>
              <a:rPr lang="es-ES" dirty="0" smtClean="0"/>
              <a:t>Por lo tanto, </a:t>
            </a:r>
            <a:r>
              <a:rPr lang="es-ES" dirty="0" err="1" smtClean="0"/>
              <a:t>FechaDeNacimiento</a:t>
            </a:r>
            <a:r>
              <a:rPr lang="es-ES" dirty="0" smtClean="0"/>
              <a:t> </a:t>
            </a:r>
            <a:r>
              <a:rPr lang="es-ES" dirty="0"/>
              <a:t>→ Conducir.</a:t>
            </a:r>
          </a:p>
          <a:p>
            <a:pPr lvl="1"/>
            <a:endParaRPr lang="es-ES" dirty="0" smtClean="0"/>
          </a:p>
          <a:p>
            <a:pPr lvl="1"/>
            <a:endParaRPr lang="es-E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30</a:t>
            </a:fld>
            <a:endParaRPr lang="en-US"/>
          </a:p>
        </p:txBody>
      </p:sp>
    </p:spTree>
    <p:extLst>
      <p:ext uri="{BB962C8B-B14F-4D97-AF65-F5344CB8AC3E}">
        <p14:creationId xmlns:p14="http://schemas.microsoft.com/office/powerpoint/2010/main" val="20325534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Dependencia</a:t>
            </a:r>
            <a:r>
              <a:rPr lang="en-US" dirty="0" smtClean="0"/>
              <a:t> functional </a:t>
            </a:r>
            <a:r>
              <a:rPr lang="en-US" dirty="0" err="1" smtClean="0"/>
              <a:t>transitiva</a:t>
            </a:r>
            <a:endParaRPr lang="en-US" dirty="0"/>
          </a:p>
        </p:txBody>
      </p:sp>
      <p:sp>
        <p:nvSpPr>
          <p:cNvPr id="3" name="Content Placeholder 2"/>
          <p:cNvSpPr>
            <a:spLocks noGrp="1"/>
          </p:cNvSpPr>
          <p:nvPr>
            <p:ph idx="1"/>
          </p:nvPr>
        </p:nvSpPr>
        <p:spPr/>
        <p:txBody>
          <a:bodyPr/>
          <a:lstStyle/>
          <a:p>
            <a:r>
              <a:rPr lang="es-ES" dirty="0"/>
              <a:t>Entonces  </a:t>
            </a:r>
            <a:r>
              <a:rPr lang="es-ES" dirty="0" err="1"/>
              <a:t>FechaDeNacimiento</a:t>
            </a:r>
            <a:r>
              <a:rPr lang="es-ES" dirty="0"/>
              <a:t> determina a Edad y la Edad determina a Conducir, indirectamente podemos saber a través de </a:t>
            </a:r>
            <a:r>
              <a:rPr lang="es-ES" dirty="0" err="1"/>
              <a:t>FechaDeNacimiento</a:t>
            </a:r>
            <a:r>
              <a:rPr lang="es-ES" dirty="0"/>
              <a:t> a Conducir </a:t>
            </a:r>
            <a:r>
              <a:rPr lang="es-ES" dirty="0" smtClean="0"/>
              <a:t>(</a:t>
            </a:r>
            <a:r>
              <a:rPr lang="es-ES" dirty="0"/>
              <a:t>e</a:t>
            </a:r>
            <a:r>
              <a:rPr lang="es-ES" dirty="0" smtClean="0"/>
              <a:t>n </a:t>
            </a:r>
            <a:r>
              <a:rPr lang="es-ES" dirty="0"/>
              <a:t>muchos países, una persona necesita ser mayor de cierta edad para poder conducir un automóvil, por eso se utiliza este ejemplo</a:t>
            </a:r>
            <a:r>
              <a:rPr lang="es-ES" dirty="0" smtClean="0"/>
              <a:t>).</a:t>
            </a:r>
            <a:endParaRPr lang="es-ES" dirty="0"/>
          </a:p>
          <a:p>
            <a:r>
              <a:rPr lang="es-ES" dirty="0"/>
              <a:t>"C será un dato simple (dato no primario), B será un otro dato simple (dato no primario), A, es la llave primaria (PK). Decimos que C </a:t>
            </a:r>
            <a:r>
              <a:rPr lang="es-ES" dirty="0" smtClean="0"/>
              <a:t>dependerá </a:t>
            </a:r>
            <a:r>
              <a:rPr lang="es-ES" dirty="0"/>
              <a:t>de B y B dependerá funcionalmente de A."</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31</a:t>
            </a:fld>
            <a:endParaRPr lang="en-US"/>
          </a:p>
        </p:txBody>
      </p:sp>
    </p:spTree>
    <p:extLst>
      <p:ext uri="{BB962C8B-B14F-4D97-AF65-F5344CB8AC3E}">
        <p14:creationId xmlns:p14="http://schemas.microsoft.com/office/powerpoint/2010/main" val="2445089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Propiedades</a:t>
            </a:r>
            <a:r>
              <a:rPr lang="en-US" dirty="0" smtClean="0"/>
              <a:t> </a:t>
            </a:r>
            <a:r>
              <a:rPr lang="en-US" dirty="0" err="1" smtClean="0"/>
              <a:t>deducidas</a:t>
            </a:r>
            <a:endParaRPr lang="en-US" dirty="0"/>
          </a:p>
        </p:txBody>
      </p:sp>
      <p:sp>
        <p:nvSpPr>
          <p:cNvPr id="3" name="Content Placeholder 2"/>
          <p:cNvSpPr>
            <a:spLocks noGrp="1"/>
          </p:cNvSpPr>
          <p:nvPr>
            <p:ph idx="1"/>
          </p:nvPr>
        </p:nvSpPr>
        <p:spPr/>
        <p:txBody>
          <a:bodyPr/>
          <a:lstStyle/>
          <a:p>
            <a:r>
              <a:rPr lang="es-ES" dirty="0" smtClean="0"/>
              <a:t>Unión: </a:t>
            </a:r>
          </a:p>
          <a:p>
            <a:endParaRPr lang="es-ES" sz="1400" dirty="0" smtClean="0"/>
          </a:p>
          <a:p>
            <a:pPr marL="0" indent="0">
              <a:buNone/>
            </a:pPr>
            <a:r>
              <a:rPr lang="es-ES" dirty="0" smtClean="0"/>
              <a:t>		</a:t>
            </a:r>
            <a:r>
              <a:rPr lang="es-ES" sz="2000" dirty="0" smtClean="0"/>
              <a:t>X </a:t>
            </a:r>
            <a:r>
              <a:rPr lang="es-ES" sz="1800" dirty="0" smtClean="0"/>
              <a:t>→</a:t>
            </a:r>
            <a:r>
              <a:rPr lang="es-ES" sz="2000" dirty="0" smtClean="0"/>
              <a:t>Y </a:t>
            </a:r>
            <a:r>
              <a:rPr lang="es-ES" sz="2000" dirty="0" err="1"/>
              <a:t>y</a:t>
            </a:r>
            <a:r>
              <a:rPr lang="es-ES" sz="2000" dirty="0"/>
              <a:t>  </a:t>
            </a:r>
            <a:r>
              <a:rPr lang="es-ES" sz="2000" dirty="0" smtClean="0"/>
              <a:t>X </a:t>
            </a:r>
            <a:r>
              <a:rPr lang="es-ES" sz="1800" dirty="0" smtClean="0"/>
              <a:t>→</a:t>
            </a:r>
            <a:r>
              <a:rPr lang="es-ES" sz="2000" dirty="0" smtClean="0"/>
              <a:t> Z </a:t>
            </a:r>
            <a:r>
              <a:rPr lang="es-ES" sz="2000" dirty="0"/>
              <a:t>entonces </a:t>
            </a:r>
            <a:r>
              <a:rPr lang="es-ES" sz="2000" dirty="0" smtClean="0"/>
              <a:t>X </a:t>
            </a:r>
            <a:r>
              <a:rPr lang="es-ES" sz="1800" dirty="0"/>
              <a:t>→</a:t>
            </a:r>
            <a:r>
              <a:rPr lang="es-ES" sz="2000" dirty="0"/>
              <a:t> </a:t>
            </a:r>
            <a:r>
              <a:rPr lang="es-ES" sz="2000" dirty="0" smtClean="0"/>
              <a:t>YZ</a:t>
            </a:r>
          </a:p>
          <a:p>
            <a:pPr marL="0" indent="0">
              <a:buNone/>
            </a:pPr>
            <a:endParaRPr lang="es-ES" sz="1400" dirty="0"/>
          </a:p>
          <a:p>
            <a:r>
              <a:rPr lang="en-US" dirty="0" smtClean="0"/>
              <a:t>Pseudo-transitive:</a:t>
            </a:r>
          </a:p>
          <a:p>
            <a:endParaRPr lang="en-US" sz="1400" dirty="0"/>
          </a:p>
          <a:p>
            <a:pPr marL="0" indent="0">
              <a:buNone/>
            </a:pPr>
            <a:r>
              <a:rPr lang="en-US" dirty="0" smtClean="0"/>
              <a:t>		</a:t>
            </a:r>
            <a:r>
              <a:rPr lang="en-US" sz="2000" dirty="0" smtClean="0"/>
              <a:t>X </a:t>
            </a:r>
            <a:r>
              <a:rPr lang="es-ES" sz="1800" dirty="0"/>
              <a:t>→</a:t>
            </a:r>
            <a:r>
              <a:rPr lang="es-ES" sz="2000" dirty="0"/>
              <a:t> </a:t>
            </a:r>
            <a:r>
              <a:rPr lang="en-US" sz="2000" dirty="0" smtClean="0"/>
              <a:t>Y </a:t>
            </a:r>
            <a:r>
              <a:rPr lang="en-US" sz="2000" dirty="0" err="1"/>
              <a:t>y</a:t>
            </a:r>
            <a:r>
              <a:rPr lang="en-US" sz="2000" dirty="0"/>
              <a:t> </a:t>
            </a:r>
            <a:r>
              <a:rPr lang="en-US" sz="2000" dirty="0" smtClean="0"/>
              <a:t>WY </a:t>
            </a:r>
            <a:r>
              <a:rPr lang="es-ES" sz="1800" dirty="0"/>
              <a:t>→</a:t>
            </a:r>
            <a:r>
              <a:rPr lang="en-US" sz="2000" dirty="0"/>
              <a:t> Z</a:t>
            </a:r>
            <a:r>
              <a:rPr lang="en-US" sz="2000" dirty="0" smtClean="0"/>
              <a:t> </a:t>
            </a:r>
            <a:r>
              <a:rPr lang="en-US" sz="2000" dirty="0" err="1"/>
              <a:t>entonces</a:t>
            </a:r>
            <a:r>
              <a:rPr lang="en-US" sz="2000" dirty="0"/>
              <a:t> </a:t>
            </a:r>
            <a:r>
              <a:rPr lang="en-US" sz="2000" dirty="0" smtClean="0"/>
              <a:t>WX </a:t>
            </a:r>
            <a:r>
              <a:rPr lang="es-ES" sz="1800" dirty="0"/>
              <a:t>→</a:t>
            </a:r>
            <a:r>
              <a:rPr lang="es-ES" sz="2000" dirty="0"/>
              <a:t> </a:t>
            </a:r>
            <a:r>
              <a:rPr lang="en-US" sz="2000" dirty="0" smtClean="0"/>
              <a:t>Z</a:t>
            </a:r>
          </a:p>
          <a:p>
            <a:pPr marL="0" indent="0">
              <a:buNone/>
            </a:pPr>
            <a:endParaRPr lang="en-US" sz="1400" dirty="0"/>
          </a:p>
          <a:p>
            <a:r>
              <a:rPr lang="es-ES" dirty="0" smtClean="0"/>
              <a:t>Descomposición: </a:t>
            </a:r>
          </a:p>
          <a:p>
            <a:endParaRPr lang="es-ES" sz="1400" dirty="0"/>
          </a:p>
          <a:p>
            <a:pPr marL="0" indent="0">
              <a:buNone/>
            </a:pPr>
            <a:r>
              <a:rPr lang="es-ES" dirty="0" smtClean="0"/>
              <a:t>		</a:t>
            </a:r>
            <a:r>
              <a:rPr lang="es-ES" sz="2000" dirty="0" smtClean="0"/>
              <a:t>X </a:t>
            </a:r>
            <a:r>
              <a:rPr lang="es-ES" sz="1800" dirty="0"/>
              <a:t>→</a:t>
            </a:r>
            <a:r>
              <a:rPr lang="es-ES" sz="2000" dirty="0"/>
              <a:t> </a:t>
            </a:r>
            <a:r>
              <a:rPr lang="es-ES" sz="2000" dirty="0" smtClean="0"/>
              <a:t>Y </a:t>
            </a:r>
            <a:r>
              <a:rPr lang="es-ES" sz="2000" dirty="0" err="1"/>
              <a:t>y</a:t>
            </a:r>
            <a:r>
              <a:rPr lang="es-ES" sz="2000" dirty="0"/>
              <a:t> Z</a:t>
            </a:r>
            <a:r>
              <a:rPr lang="es-ES" sz="2000" dirty="0" smtClean="0"/>
              <a:t> </a:t>
            </a:r>
            <a:r>
              <a:rPr lang="es-ES" sz="2000" dirty="0"/>
              <a:t>está incluido en </a:t>
            </a:r>
            <a:r>
              <a:rPr lang="es-ES" sz="2000" dirty="0" smtClean="0"/>
              <a:t>Y </a:t>
            </a:r>
            <a:r>
              <a:rPr lang="es-ES" sz="2000" dirty="0"/>
              <a:t>entonces </a:t>
            </a:r>
            <a:r>
              <a:rPr lang="es-ES" sz="2000" dirty="0" smtClean="0"/>
              <a:t>X </a:t>
            </a:r>
            <a:r>
              <a:rPr lang="es-ES" sz="1800" dirty="0"/>
              <a:t>→</a:t>
            </a:r>
            <a:r>
              <a:rPr lang="es-ES" sz="2000" dirty="0"/>
              <a:t> </a:t>
            </a:r>
            <a:r>
              <a:rPr lang="es-ES" sz="2000" dirty="0" smtClean="0"/>
              <a:t>Z</a:t>
            </a:r>
            <a:endParaRPr lang="en-US" sz="2000"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32</a:t>
            </a:fld>
            <a:endParaRPr lang="en-US"/>
          </a:p>
        </p:txBody>
      </p:sp>
    </p:spTree>
    <p:extLst>
      <p:ext uri="{BB962C8B-B14F-4D97-AF65-F5344CB8AC3E}">
        <p14:creationId xmlns:p14="http://schemas.microsoft.com/office/powerpoint/2010/main" val="3564970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Repaso</a:t>
            </a:r>
            <a:r>
              <a:rPr lang="en-US" dirty="0" smtClean="0"/>
              <a:t> de </a:t>
            </a:r>
            <a:r>
              <a:rPr lang="en-US" dirty="0" err="1" smtClean="0"/>
              <a:t>llaves</a:t>
            </a:r>
            <a:endParaRPr lang="en-US" dirty="0"/>
          </a:p>
        </p:txBody>
      </p:sp>
      <p:sp>
        <p:nvSpPr>
          <p:cNvPr id="3" name="Content Placeholder 2"/>
          <p:cNvSpPr>
            <a:spLocks noGrp="1"/>
          </p:cNvSpPr>
          <p:nvPr>
            <p:ph idx="1"/>
          </p:nvPr>
        </p:nvSpPr>
        <p:spPr/>
        <p:txBody>
          <a:bodyPr/>
          <a:lstStyle/>
          <a:p>
            <a:r>
              <a:rPr lang="es-ES" dirty="0"/>
              <a:t>Una clave primaria es aquella columna (o conjunto de columnas) que identifica únicamente a una fila. </a:t>
            </a:r>
            <a:endParaRPr lang="es-ES" dirty="0" smtClean="0"/>
          </a:p>
          <a:p>
            <a:r>
              <a:rPr lang="es-ES" dirty="0" smtClean="0"/>
              <a:t>La </a:t>
            </a:r>
            <a:r>
              <a:rPr lang="es-ES" dirty="0"/>
              <a:t>clave primaria es un identificador que va a ser siempre único para cada fila. </a:t>
            </a:r>
            <a:endParaRPr lang="es-ES" dirty="0" smtClean="0"/>
          </a:p>
          <a:p>
            <a:r>
              <a:rPr lang="es-ES" dirty="0" smtClean="0"/>
              <a:t>Se </a:t>
            </a:r>
            <a:r>
              <a:rPr lang="es-ES" dirty="0"/>
              <a:t>acostumbra a poner la clave primaria como la primera columna de la tabla pero es más una conveniencia que una obligación. Muchas veces la clave primaria es numérica auto-incrementada, es decir, generada mediante una secuencia numérica incrementada automáticamente cada vez que se inserta una fila</a:t>
            </a:r>
            <a:r>
              <a:rPr lang="es-ES" dirty="0" smtClean="0"/>
              <a:t>.</a:t>
            </a:r>
            <a:endParaRPr lang="es-ES" dirty="0"/>
          </a:p>
          <a:p>
            <a:r>
              <a:rPr lang="es-ES" dirty="0"/>
              <a:t>En una tabla puede que tengamos más de una columna que puede ser clave primaria por sí misma. En ese caso se puede escoger una para ser la clave primaria y las demás claves serán claves candidatas.</a:t>
            </a:r>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33</a:t>
            </a:fld>
            <a:endParaRPr lang="en-US"/>
          </a:p>
        </p:txBody>
      </p:sp>
    </p:spTree>
    <p:extLst>
      <p:ext uri="{BB962C8B-B14F-4D97-AF65-F5344CB8AC3E}">
        <p14:creationId xmlns:p14="http://schemas.microsoft.com/office/powerpoint/2010/main" val="2052439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Repaso</a:t>
            </a:r>
            <a:r>
              <a:rPr lang="en-US" dirty="0" smtClean="0"/>
              <a:t> de </a:t>
            </a:r>
            <a:r>
              <a:rPr lang="en-US" dirty="0" err="1" smtClean="0"/>
              <a:t>llaves</a:t>
            </a:r>
            <a:endParaRPr lang="en-US" dirty="0"/>
          </a:p>
        </p:txBody>
      </p:sp>
      <p:sp>
        <p:nvSpPr>
          <p:cNvPr id="3" name="Content Placeholder 2"/>
          <p:cNvSpPr>
            <a:spLocks noGrp="1"/>
          </p:cNvSpPr>
          <p:nvPr>
            <p:ph idx="1"/>
          </p:nvPr>
        </p:nvSpPr>
        <p:spPr/>
        <p:txBody>
          <a:bodyPr/>
          <a:lstStyle/>
          <a:p>
            <a:r>
              <a:rPr lang="es-ES" dirty="0"/>
              <a:t>Una clave ajena (</a:t>
            </a:r>
            <a:r>
              <a:rPr lang="es-ES" dirty="0" err="1"/>
              <a:t>foreign</a:t>
            </a:r>
            <a:r>
              <a:rPr lang="es-ES" dirty="0"/>
              <a:t> </a:t>
            </a:r>
            <a:r>
              <a:rPr lang="es-ES" dirty="0" err="1"/>
              <a:t>key</a:t>
            </a:r>
            <a:r>
              <a:rPr lang="es-ES" dirty="0"/>
              <a:t> o clave </a:t>
            </a:r>
            <a:r>
              <a:rPr lang="es-ES" dirty="0" smtClean="0"/>
              <a:t>foránea</a:t>
            </a:r>
            <a:r>
              <a:rPr lang="es-ES" dirty="0"/>
              <a:t>) es aquella columna que existiendo como dependiente en una tabla, es a su vez clave primaria en otra tabla</a:t>
            </a:r>
            <a:r>
              <a:rPr lang="es-ES" dirty="0" smtClean="0"/>
              <a:t>.</a:t>
            </a:r>
            <a:endParaRPr lang="es-ES" dirty="0"/>
          </a:p>
          <a:p>
            <a:r>
              <a:rPr lang="es-ES" dirty="0"/>
              <a:t>Una clave alternativa es aquella clave candidata que no ha sido seleccionada como clave primaria, pero que </a:t>
            </a:r>
            <a:r>
              <a:rPr lang="es-ES" dirty="0" smtClean="0"/>
              <a:t>también </a:t>
            </a:r>
            <a:r>
              <a:rPr lang="es-ES" dirty="0"/>
              <a:t>puede identificar de forma única a una fila dentro de una tabla. </a:t>
            </a:r>
            <a:endParaRPr lang="es-ES" dirty="0" smtClean="0"/>
          </a:p>
          <a:p>
            <a:r>
              <a:rPr lang="es-ES" dirty="0" smtClean="0"/>
              <a:t>Por ejemplo, si </a:t>
            </a:r>
            <a:r>
              <a:rPr lang="es-ES" dirty="0"/>
              <a:t>en una tabla clientes definimos el </a:t>
            </a:r>
            <a:r>
              <a:rPr lang="es-ES" dirty="0" smtClean="0"/>
              <a:t>número </a:t>
            </a:r>
            <a:r>
              <a:rPr lang="es-ES" dirty="0"/>
              <a:t>de documento (</a:t>
            </a:r>
            <a:r>
              <a:rPr lang="es-ES" dirty="0" err="1"/>
              <a:t>id_cliente</a:t>
            </a:r>
            <a:r>
              <a:rPr lang="es-ES" dirty="0"/>
              <a:t>) como clave primaria, el </a:t>
            </a:r>
            <a:r>
              <a:rPr lang="es-ES" dirty="0" smtClean="0"/>
              <a:t>número </a:t>
            </a:r>
            <a:r>
              <a:rPr lang="es-ES" dirty="0"/>
              <a:t>de seguro social de ese cliente podría ser una clave alternativa. En este caso no se usó como clave primaria porque es posible que no se conozca ese dato en todos los clientes.</a:t>
            </a:r>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34</a:t>
            </a:fld>
            <a:endParaRPr lang="en-US"/>
          </a:p>
        </p:txBody>
      </p:sp>
    </p:spTree>
    <p:extLst>
      <p:ext uri="{BB962C8B-B14F-4D97-AF65-F5344CB8AC3E}">
        <p14:creationId xmlns:p14="http://schemas.microsoft.com/office/powerpoint/2010/main" val="33821616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Repaso</a:t>
            </a:r>
            <a:r>
              <a:rPr lang="en-US" dirty="0" smtClean="0"/>
              <a:t> de </a:t>
            </a:r>
            <a:r>
              <a:rPr lang="en-US" dirty="0" err="1" smtClean="0"/>
              <a:t>llaves</a:t>
            </a:r>
            <a:endParaRPr lang="en-US" dirty="0"/>
          </a:p>
        </p:txBody>
      </p:sp>
      <p:sp>
        <p:nvSpPr>
          <p:cNvPr id="3" name="Content Placeholder 2"/>
          <p:cNvSpPr>
            <a:spLocks noGrp="1"/>
          </p:cNvSpPr>
          <p:nvPr>
            <p:ph idx="1"/>
          </p:nvPr>
        </p:nvSpPr>
        <p:spPr/>
        <p:txBody>
          <a:bodyPr/>
          <a:lstStyle/>
          <a:p>
            <a:r>
              <a:rPr lang="es-ES" dirty="0"/>
              <a:t>Una clave compuesta es una clave que está compuesta por más de una columna</a:t>
            </a:r>
            <a:r>
              <a:rPr lang="es-ES" dirty="0" smtClean="0"/>
              <a:t>.</a:t>
            </a:r>
            <a:endParaRPr lang="es-ES" dirty="0"/>
          </a:p>
          <a:p>
            <a:r>
              <a:rPr lang="es-ES" dirty="0"/>
              <a:t>La </a:t>
            </a:r>
            <a:r>
              <a:rPr lang="es-ES" dirty="0" smtClean="0"/>
              <a:t>visualización </a:t>
            </a:r>
            <a:r>
              <a:rPr lang="es-ES" dirty="0"/>
              <a:t>de todas las posibles claves candidatas en una tabla ayudan a su optimización. </a:t>
            </a:r>
            <a:endParaRPr lang="es-ES" dirty="0" smtClean="0"/>
          </a:p>
          <a:p>
            <a:r>
              <a:rPr lang="es-ES" dirty="0" smtClean="0"/>
              <a:t>Por </a:t>
            </a:r>
            <a:r>
              <a:rPr lang="es-ES" dirty="0"/>
              <a:t>ejemplo, en una tabla PERSONA podemos identificar como claves su DNI, o el conjunto de su nombre, apellidos, fecha de nacimiento y dirección. Podemos usar cualquiera de las dos opciones o incluso todas a la vez como clave primaria, pero es mejor en la mayoría de sistemas la elección del menor número de columnas como clave primaria.</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35</a:t>
            </a:fld>
            <a:endParaRPr lang="en-US"/>
          </a:p>
        </p:txBody>
      </p:sp>
    </p:spTree>
    <p:extLst>
      <p:ext uri="{BB962C8B-B14F-4D97-AF65-F5344CB8AC3E}">
        <p14:creationId xmlns:p14="http://schemas.microsoft.com/office/powerpoint/2010/main" val="30505040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Segunda</a:t>
            </a:r>
            <a:r>
              <a:rPr lang="en-US" dirty="0" smtClean="0"/>
              <a:t> formal normal (2FN)</a:t>
            </a:r>
            <a:endParaRPr lang="en-US" dirty="0"/>
          </a:p>
        </p:txBody>
      </p:sp>
      <p:sp>
        <p:nvSpPr>
          <p:cNvPr id="3" name="Content Placeholder 2"/>
          <p:cNvSpPr>
            <a:spLocks noGrp="1"/>
          </p:cNvSpPr>
          <p:nvPr>
            <p:ph idx="1"/>
          </p:nvPr>
        </p:nvSpPr>
        <p:spPr/>
        <p:txBody>
          <a:bodyPr/>
          <a:lstStyle/>
          <a:p>
            <a:r>
              <a:rPr lang="es-ES" dirty="0"/>
              <a:t>Una tabla  </a:t>
            </a:r>
            <a:r>
              <a:rPr lang="es-ES" dirty="0" smtClean="0"/>
              <a:t>está </a:t>
            </a:r>
            <a:r>
              <a:rPr lang="es-ES" dirty="0"/>
              <a:t>en 2NF si y solo si, dada una clave primaria y cualquier atributo que no sea un constituyente de la clave primaria, el atributo no clave depende de toda la clave primaria en vez de solo de una parte de ella</a:t>
            </a:r>
            <a:r>
              <a:rPr lang="es-ES" dirty="0" smtClean="0"/>
              <a:t>.</a:t>
            </a:r>
            <a:endParaRPr lang="es-E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36</a:t>
            </a:fld>
            <a:endParaRPr lang="en-US"/>
          </a:p>
        </p:txBody>
      </p:sp>
    </p:spTree>
    <p:extLst>
      <p:ext uri="{BB962C8B-B14F-4D97-AF65-F5344CB8AC3E}">
        <p14:creationId xmlns:p14="http://schemas.microsoft.com/office/powerpoint/2010/main" val="13861510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Segunda</a:t>
            </a:r>
            <a:r>
              <a:rPr lang="en-US" dirty="0" smtClean="0"/>
              <a:t> formal normal (2FN)</a:t>
            </a:r>
            <a:endParaRPr lang="en-US" dirty="0"/>
          </a:p>
        </p:txBody>
      </p:sp>
      <p:sp>
        <p:nvSpPr>
          <p:cNvPr id="3" name="Content Placeholder 2"/>
          <p:cNvSpPr>
            <a:spLocks noGrp="1"/>
          </p:cNvSpPr>
          <p:nvPr>
            <p:ph idx="1"/>
          </p:nvPr>
        </p:nvSpPr>
        <p:spPr/>
        <p:txBody>
          <a:bodyPr/>
          <a:lstStyle/>
          <a:p>
            <a:pPr>
              <a:buFont typeface="Arial" pitchFamily="34" charset="0"/>
              <a:buChar char="•"/>
            </a:pPr>
            <a:r>
              <a:rPr lang="es-ES" dirty="0"/>
              <a:t>Por ejemplo {DNI, ID_PROYECTO} 
→ HORAS_TRABAJO (con el DNI de un empleado y el ID de un proyecto sabemos cuántas horas de trabajo por semana trabaja un empleado en dicho proyecto) es completamente funcional dado que ni DNI → HORAS_TRABAJO ni ID_PROYECTO → HORAS_TRABAJO mantienen la dependencia. Sin embargo {DNI, </a:t>
            </a:r>
            <a:r>
              <a:rPr lang="es-ES" dirty="0" smtClean="0"/>
              <a:t>ID_PROYECTO</a:t>
            </a:r>
            <a:r>
              <a:rPr lang="es-ES" dirty="0"/>
              <a:t>} → NOMBRE_EMPLEADO es parcialmente dependiente dado que DNI →  NOMBRE_EMPLEADO mantiene la dependencia.</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37</a:t>
            </a:fld>
            <a:endParaRPr lang="en-US"/>
          </a:p>
        </p:txBody>
      </p:sp>
    </p:spTree>
    <p:extLst>
      <p:ext uri="{BB962C8B-B14F-4D97-AF65-F5344CB8AC3E}">
        <p14:creationId xmlns:p14="http://schemas.microsoft.com/office/powerpoint/2010/main" val="26705817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Segunda</a:t>
            </a:r>
            <a:r>
              <a:rPr lang="en-US" dirty="0" smtClean="0"/>
              <a:t> formal normal (2FN)</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err="1"/>
              <a:t>Dependencia</a:t>
            </a:r>
            <a:r>
              <a:rPr lang="en-US" dirty="0"/>
              <a:t> </a:t>
            </a:r>
            <a:r>
              <a:rPr lang="en-US" dirty="0" smtClean="0"/>
              <a:t>transitive:</a:t>
            </a:r>
            <a:endParaRPr lang="en-US" dirty="0"/>
          </a:p>
          <a:p>
            <a:pPr lvl="1"/>
            <a:r>
              <a:rPr lang="en-US" dirty="0" err="1" smtClean="0"/>
              <a:t>report_no</a:t>
            </a:r>
            <a:r>
              <a:rPr lang="en-US" dirty="0" smtClean="0"/>
              <a:t> </a:t>
            </a:r>
            <a:r>
              <a:rPr lang="es-ES" dirty="0"/>
              <a:t>
→</a:t>
            </a:r>
            <a:r>
              <a:rPr lang="en-US" dirty="0" smtClean="0"/>
              <a:t> </a:t>
            </a:r>
            <a:r>
              <a:rPr lang="en-US" dirty="0" err="1"/>
              <a:t>dept_no</a:t>
            </a:r>
            <a:endParaRPr lang="en-US" dirty="0"/>
          </a:p>
          <a:p>
            <a:pPr lvl="1"/>
            <a:r>
              <a:rPr lang="en-US" dirty="0" err="1" smtClean="0"/>
              <a:t>dept_no</a:t>
            </a:r>
            <a:r>
              <a:rPr lang="en-US" dirty="0" smtClean="0"/>
              <a:t> </a:t>
            </a:r>
            <a:r>
              <a:rPr lang="es-ES" dirty="0"/>
              <a:t>
→</a:t>
            </a:r>
            <a:r>
              <a:rPr lang="en-US" dirty="0" smtClean="0"/>
              <a:t> </a:t>
            </a:r>
            <a:r>
              <a:rPr lang="en-US" dirty="0" err="1"/>
              <a:t>dept_name</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38</a:t>
            </a:fld>
            <a:endParaRPr lang="en-US"/>
          </a:p>
        </p:txBody>
      </p:sp>
    </p:spTree>
    <p:extLst>
      <p:ext uri="{BB962C8B-B14F-4D97-AF65-F5344CB8AC3E}">
        <p14:creationId xmlns:p14="http://schemas.microsoft.com/office/powerpoint/2010/main" val="12522133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Segunda</a:t>
            </a:r>
            <a:r>
              <a:rPr lang="en-US" dirty="0"/>
              <a:t> formal normal (2FN)</a:t>
            </a:r>
          </a:p>
        </p:txBody>
      </p:sp>
      <p:sp>
        <p:nvSpPr>
          <p:cNvPr id="3" name="Content Placeholder 2"/>
          <p:cNvSpPr>
            <a:spLocks noGrp="1"/>
          </p:cNvSpPr>
          <p:nvPr>
            <p:ph idx="1"/>
          </p:nvPr>
        </p:nvSpPr>
        <p:spPr>
          <a:xfrm>
            <a:off x="628650" y="1315919"/>
            <a:ext cx="7886700" cy="365762"/>
          </a:xfrm>
        </p:spPr>
        <p:txBody>
          <a:bodyPr/>
          <a:lstStyle/>
          <a:p>
            <a:pPr marL="0" indent="0">
              <a:buNone/>
            </a:pPr>
            <a:r>
              <a:rPr lang="en-US" sz="1800" dirty="0" smtClean="0"/>
              <a:t>Super </a:t>
            </a:r>
            <a:r>
              <a:rPr lang="en-US" sz="1800" dirty="0" err="1" smtClean="0"/>
              <a:t>heroe</a:t>
            </a:r>
            <a:r>
              <a:rPr lang="en-US" sz="1800" dirty="0" smtClean="0"/>
              <a:t>
</a:t>
            </a:r>
            <a:r>
              <a:rPr lang="en-US" sz="1800" dirty="0" err="1" smtClean="0"/>
              <a:t>éroe</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39</a:t>
            </a:fld>
            <a:endParaRPr lang="en-US"/>
          </a:p>
        </p:txBody>
      </p:sp>
      <p:graphicFrame>
        <p:nvGraphicFramePr>
          <p:cNvPr id="7" name="Marcador de contenido 4"/>
          <p:cNvGraphicFramePr>
            <a:graphicFrameLocks/>
          </p:cNvGraphicFramePr>
          <p:nvPr>
            <p:extLst>
              <p:ext uri="{D42A27DB-BD31-4B8C-83A1-F6EECF244321}">
                <p14:modId xmlns:p14="http://schemas.microsoft.com/office/powerpoint/2010/main" val="3295745153"/>
              </p:ext>
            </p:extLst>
          </p:nvPr>
        </p:nvGraphicFramePr>
        <p:xfrm>
          <a:off x="628650" y="1734304"/>
          <a:ext cx="7886700" cy="1854200"/>
        </p:xfrm>
        <a:graphic>
          <a:graphicData uri="http://schemas.openxmlformats.org/drawingml/2006/table">
            <a:tbl>
              <a:tblPr firstRow="1" bandRow="1">
                <a:tableStyleId>{69012ECD-51FC-41F1-AA8D-1B2483CD663E}</a:tableStyleId>
              </a:tblPr>
              <a:tblGrid>
                <a:gridCol w="2628900"/>
                <a:gridCol w="2628900"/>
                <a:gridCol w="2628900"/>
              </a:tblGrid>
              <a:tr h="370840">
                <a:tc>
                  <a:txBody>
                    <a:bodyPr/>
                    <a:lstStyle/>
                    <a:p>
                      <a:pPr marL="0" marR="0" algn="ctr">
                        <a:lnSpc>
                          <a:spcPts val="1440"/>
                        </a:lnSpc>
                        <a:spcBef>
                          <a:spcPts val="0"/>
                        </a:spcBef>
                        <a:spcAft>
                          <a:spcPts val="0"/>
                        </a:spcAft>
                      </a:pPr>
                      <a:r>
                        <a:rPr lang="es-CR" sz="1600" b="1" dirty="0" smtClean="0">
                          <a:solidFill>
                            <a:schemeClr val="bg1"/>
                          </a:solidFill>
                          <a:effectLst/>
                          <a:latin typeface="Ubuntu Light"/>
                          <a:ea typeface="+mn-ea"/>
                          <a:cs typeface="+mn-cs"/>
                        </a:rPr>
                        <a:t>Nombre</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dirty="0" smtClean="0">
                          <a:effectLst/>
                          <a:latin typeface="Ubuntu Light"/>
                        </a:rPr>
                        <a:t>Habilidad</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dirty="0" smtClean="0">
                          <a:effectLst/>
                          <a:latin typeface="Ubuntu Light"/>
                        </a:rPr>
                        <a:t>Escondite</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r>
              <a:tr h="370840">
                <a:tc>
                  <a:txBody>
                    <a:bodyPr/>
                    <a:lstStyle/>
                    <a:p>
                      <a:pPr marL="0" marR="0" algn="ctr">
                        <a:lnSpc>
                          <a:spcPts val="1440"/>
                        </a:lnSpc>
                        <a:spcBef>
                          <a:spcPts val="0"/>
                        </a:spcBef>
                        <a:spcAft>
                          <a:spcPts val="0"/>
                        </a:spcAft>
                      </a:pPr>
                      <a:r>
                        <a:rPr lang="es-CR" sz="1600" dirty="0" smtClean="0">
                          <a:solidFill>
                            <a:schemeClr val="tx1"/>
                          </a:solidFill>
                          <a:effectLst/>
                          <a:latin typeface="Ubuntu Light"/>
                        </a:rPr>
                        <a:t>Batman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solidFill>
                            <a:schemeClr val="tx1"/>
                          </a:solidFill>
                          <a:effectLst/>
                          <a:latin typeface="Ubuntu Light"/>
                        </a:rPr>
                        <a:t>Fuerza</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Baticueva</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s-CR" sz="1600" dirty="0" err="1" smtClean="0">
                          <a:solidFill>
                            <a:schemeClr val="tx1"/>
                          </a:solidFill>
                          <a:effectLst/>
                          <a:latin typeface="Ubuntu Light"/>
                        </a:rPr>
                        <a:t>Superman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solidFill>
                            <a:schemeClr val="tx1"/>
                          </a:solidFill>
                          <a:effectLst/>
                          <a:latin typeface="Ubuntu Light"/>
                          <a:ea typeface="+mn-ea"/>
                          <a:cs typeface="+mn-cs"/>
                        </a:rPr>
                        <a:t>Volar</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Polo Norte</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s-CR" sz="1600" dirty="0" smtClean="0">
                          <a:solidFill>
                            <a:schemeClr val="tx1"/>
                          </a:solidFill>
                          <a:effectLst/>
                          <a:latin typeface="Ubuntu Light"/>
                        </a:rPr>
                        <a:t>Mujer Maravilla</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Lazos</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Amazonas</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Superman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Fuerza</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Polo Norte</a:t>
                      </a: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4013563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Introducción</a:t>
            </a:r>
            <a:r>
              <a:rPr lang="en-US" dirty="0" smtClean="0"/>
              <a:t> – </a:t>
            </a:r>
            <a:r>
              <a:rPr lang="en-US" dirty="0" err="1"/>
              <a:t>Diseño</a:t>
            </a:r>
            <a:r>
              <a:rPr lang="en-US" dirty="0"/>
              <a:t> de bases de </a:t>
            </a:r>
            <a:r>
              <a:rPr lang="en-US" dirty="0" err="1"/>
              <a:t>datos</a:t>
            </a:r>
            <a:r>
              <a:rPr lang="en-US" dirty="0"/>
              <a:t> </a:t>
            </a:r>
            <a:r>
              <a:rPr lang="en-US" dirty="0" err="1"/>
              <a:t>relacionales</a:t>
            </a:r>
            <a:endParaRPr lang="en-US" dirty="0"/>
          </a:p>
        </p:txBody>
      </p:sp>
      <p:sp>
        <p:nvSpPr>
          <p:cNvPr id="3" name="Content Placeholder 2"/>
          <p:cNvSpPr>
            <a:spLocks noGrp="1"/>
          </p:cNvSpPr>
          <p:nvPr>
            <p:ph idx="1"/>
          </p:nvPr>
        </p:nvSpPr>
        <p:spPr/>
        <p:txBody>
          <a:bodyPr/>
          <a:lstStyle/>
          <a:p>
            <a:r>
              <a:rPr lang="es-CR" dirty="0"/>
              <a:t>Implementación de la Base de Datos como </a:t>
            </a:r>
            <a:r>
              <a:rPr lang="es-CR" dirty="0" smtClean="0"/>
              <a:t>una </a:t>
            </a:r>
            <a:r>
              <a:rPr lang="es-CR" dirty="0"/>
              <a:t>tabla única no es una solución </a:t>
            </a:r>
            <a:r>
              <a:rPr lang="es-CR" dirty="0" smtClean="0"/>
              <a:t>adecuada</a:t>
            </a:r>
            <a:r>
              <a:rPr lang="es-CR" dirty="0"/>
              <a:t>:</a:t>
            </a:r>
            <a:endParaRPr lang="es-CR" dirty="0" smtClean="0"/>
          </a:p>
          <a:p>
            <a:pPr lvl="1"/>
            <a:r>
              <a:rPr lang="es-CR" dirty="0"/>
              <a:t>Pues daría lugar a la aparición de posibles </a:t>
            </a:r>
            <a:r>
              <a:rPr lang="es-CR" dirty="0" smtClean="0"/>
              <a:t>anomalías </a:t>
            </a:r>
            <a:r>
              <a:rPr lang="es-CR" dirty="0"/>
              <a:t>en el tratamiento de la información</a:t>
            </a:r>
            <a:r>
              <a:rPr lang="es-CR" dirty="0" smtClean="0"/>
              <a:t>.</a:t>
            </a:r>
          </a:p>
          <a:p>
            <a:pPr lvl="1"/>
            <a:endParaRPr lang="en-US" sz="1800" dirty="0"/>
          </a:p>
          <a:p>
            <a:r>
              <a:rPr lang="es-CR" dirty="0" smtClean="0"/>
              <a:t>Existen 3 tipos de anomalías:</a:t>
            </a:r>
            <a:endParaRPr lang="es-CR" dirty="0"/>
          </a:p>
          <a:p>
            <a:pPr lvl="1"/>
            <a:r>
              <a:rPr lang="es-CR" dirty="0"/>
              <a:t>Anomalía de </a:t>
            </a:r>
            <a:r>
              <a:rPr lang="es-CR" dirty="0" smtClean="0"/>
              <a:t>inserción</a:t>
            </a:r>
            <a:r>
              <a:rPr lang="es-CR" dirty="0"/>
              <a:t>.</a:t>
            </a:r>
          </a:p>
          <a:p>
            <a:pPr lvl="1"/>
            <a:r>
              <a:rPr lang="es-CR" dirty="0" smtClean="0"/>
              <a:t>Anomalía </a:t>
            </a:r>
            <a:r>
              <a:rPr lang="es-CR" dirty="0"/>
              <a:t>de </a:t>
            </a:r>
            <a:r>
              <a:rPr lang="es-CR" dirty="0" smtClean="0"/>
              <a:t>borrado</a:t>
            </a:r>
            <a:r>
              <a:rPr lang="es-CR" dirty="0"/>
              <a:t>.</a:t>
            </a:r>
          </a:p>
          <a:p>
            <a:pPr lvl="1"/>
            <a:r>
              <a:rPr lang="es-CR" dirty="0" smtClean="0"/>
              <a:t>Anomalía </a:t>
            </a:r>
            <a:r>
              <a:rPr lang="es-CR" dirty="0"/>
              <a:t>de </a:t>
            </a:r>
            <a:r>
              <a:rPr lang="es-CR" dirty="0" smtClean="0"/>
              <a:t>actualización</a:t>
            </a:r>
            <a:r>
              <a:rPr lang="es-CR" dirty="0"/>
              <a:t>.</a:t>
            </a:r>
            <a:endParaRPr lang="es-CR" dirty="0" smtClean="0"/>
          </a:p>
          <a:p>
            <a:pPr lvl="1"/>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4</a:t>
            </a:fld>
            <a:endParaRPr lang="en-US"/>
          </a:p>
        </p:txBody>
      </p:sp>
    </p:spTree>
    <p:extLst>
      <p:ext uri="{BB962C8B-B14F-4D97-AF65-F5344CB8AC3E}">
        <p14:creationId xmlns:p14="http://schemas.microsoft.com/office/powerpoint/2010/main" val="3389301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Segunda</a:t>
            </a:r>
            <a:r>
              <a:rPr lang="en-US" dirty="0"/>
              <a:t> formal normal (2FN)</a:t>
            </a:r>
          </a:p>
        </p:txBody>
      </p:sp>
      <p:sp>
        <p:nvSpPr>
          <p:cNvPr id="3" name="Content Placeholder 2"/>
          <p:cNvSpPr>
            <a:spLocks noGrp="1"/>
          </p:cNvSpPr>
          <p:nvPr>
            <p:ph idx="1"/>
          </p:nvPr>
        </p:nvSpPr>
        <p:spPr/>
        <p:txBody>
          <a:bodyPr/>
          <a:lstStyle/>
          <a:p>
            <a:r>
              <a:rPr lang="es-CR" dirty="0" smtClean="0"/>
              <a:t>
¿Qué problemas causa el ejemplo anterior?</a:t>
            </a:r>
          </a:p>
          <a:p>
            <a:pPr lvl="1"/>
            <a:r>
              <a:rPr lang="en-US" dirty="0" err="1"/>
              <a:t>Actualizaciones</a:t>
            </a:r>
            <a:r>
              <a:rPr lang="en-US" dirty="0"/>
              <a:t> </a:t>
            </a:r>
            <a:r>
              <a:rPr lang="en-US" dirty="0" err="1"/>
              <a:t>masivas</a:t>
            </a:r>
            <a:r>
              <a:rPr lang="en-US" dirty="0"/>
              <a:t> de </a:t>
            </a:r>
            <a:r>
              <a:rPr lang="en-US" dirty="0" err="1"/>
              <a:t>datos</a:t>
            </a:r>
            <a:r>
              <a:rPr lang="en-US" dirty="0"/>
              <a:t> </a:t>
            </a:r>
            <a:r>
              <a:rPr lang="en-US" dirty="0" err="1" smtClean="0"/>
              <a:t>innecesariamente</a:t>
            </a:r>
            <a:r>
              <a:rPr lang="en-US" dirty="0" smtClean="0"/>
              <a:t>.</a:t>
            </a:r>
            <a:endParaRPr lang="en-US" dirty="0"/>
          </a:p>
          <a:p>
            <a:pPr lvl="1"/>
            <a:r>
              <a:rPr lang="en-US" dirty="0" err="1"/>
              <a:t>Respuestas</a:t>
            </a:r>
            <a:r>
              <a:rPr lang="en-US" dirty="0"/>
              <a:t> </a:t>
            </a:r>
            <a:r>
              <a:rPr lang="en-US" dirty="0" err="1"/>
              <a:t>contradictorias</a:t>
            </a:r>
            <a:r>
              <a:rPr lang="en-US" dirty="0"/>
              <a:t> </a:t>
            </a:r>
            <a:r>
              <a:rPr lang="en-US" dirty="0" err="1"/>
              <a:t>en</a:t>
            </a:r>
            <a:r>
              <a:rPr lang="en-US" dirty="0"/>
              <a:t> </a:t>
            </a:r>
            <a:r>
              <a:rPr lang="en-US" dirty="0" err="1"/>
              <a:t>caso</a:t>
            </a:r>
            <a:r>
              <a:rPr lang="en-US" dirty="0"/>
              <a:t> de </a:t>
            </a:r>
            <a:r>
              <a:rPr lang="en-US" dirty="0" err="1"/>
              <a:t>olvidar</a:t>
            </a:r>
            <a:r>
              <a:rPr lang="en-US" dirty="0"/>
              <a:t> </a:t>
            </a:r>
            <a:r>
              <a:rPr lang="en-US" dirty="0" err="1"/>
              <a:t>actualizar</a:t>
            </a:r>
            <a:r>
              <a:rPr lang="en-US" dirty="0"/>
              <a:t> un </a:t>
            </a:r>
            <a:r>
              <a:rPr lang="en-US" dirty="0" err="1"/>
              <a:t>registro</a:t>
            </a:r>
            <a:r>
              <a:rPr lang="en-US" dirty="0"/>
              <a:t> </a:t>
            </a:r>
            <a:r>
              <a:rPr lang="en-US" dirty="0" err="1"/>
              <a:t>por</a:t>
            </a:r>
            <a:r>
              <a:rPr lang="en-US" dirty="0"/>
              <a:t> </a:t>
            </a:r>
            <a:r>
              <a:rPr lang="en-US" dirty="0" smtClean="0"/>
              <a:t>error.</a:t>
            </a:r>
            <a:endParaRPr lang="en-US" dirty="0"/>
          </a:p>
          <a:p>
            <a:pPr lvl="1"/>
            <a:r>
              <a:rPr lang="en-US" dirty="0" err="1"/>
              <a:t>En</a:t>
            </a:r>
            <a:r>
              <a:rPr lang="en-US" dirty="0"/>
              <a:t> general, </a:t>
            </a:r>
            <a:r>
              <a:rPr lang="en-US" dirty="0" err="1"/>
              <a:t>anomal
ías</a:t>
            </a:r>
            <a:r>
              <a:rPr lang="en-US" dirty="0"/>
              <a:t> de </a:t>
            </a:r>
            <a:r>
              <a:rPr lang="en-US" dirty="0" err="1" smtClean="0"/>
              <a:t>actualizaci
ón</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40</a:t>
            </a:fld>
            <a:endParaRPr lang="en-US"/>
          </a:p>
        </p:txBody>
      </p:sp>
    </p:spTree>
    <p:extLst>
      <p:ext uri="{BB962C8B-B14F-4D97-AF65-F5344CB8AC3E}">
        <p14:creationId xmlns:p14="http://schemas.microsoft.com/office/powerpoint/2010/main" val="28639266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Segunda</a:t>
            </a:r>
            <a:r>
              <a:rPr lang="en-US" dirty="0"/>
              <a:t> formal normal (2FN)</a:t>
            </a:r>
          </a:p>
        </p:txBody>
      </p:sp>
      <p:sp>
        <p:nvSpPr>
          <p:cNvPr id="3" name="Content Placeholder 2"/>
          <p:cNvSpPr>
            <a:spLocks noGrp="1"/>
          </p:cNvSpPr>
          <p:nvPr>
            <p:ph idx="1"/>
          </p:nvPr>
        </p:nvSpPr>
        <p:spPr/>
        <p:txBody>
          <a:bodyPr/>
          <a:lstStyle/>
          <a:p>
            <a:r>
              <a:rPr lang="es-ES" dirty="0"/>
              <a:t>La única clave candidata de la tabla es {Nombre, Habilidad}.</a:t>
            </a:r>
          </a:p>
          <a:p>
            <a:r>
              <a:rPr lang="es-ES" dirty="0"/>
              <a:t>El atributo restante, </a:t>
            </a:r>
            <a:r>
              <a:rPr lang="es-ES" i="1" dirty="0"/>
              <a:t>Escondite</a:t>
            </a:r>
            <a:r>
              <a:rPr lang="es-ES" dirty="0"/>
              <a:t>, es dependiente solo en parte de la clave candidata, llamada </a:t>
            </a:r>
            <a:r>
              <a:rPr lang="es-ES" i="1" dirty="0" smtClean="0"/>
              <a:t>Nombre.</a:t>
            </a:r>
            <a:endParaRPr lang="es-ES" i="1" dirty="0"/>
          </a:p>
          <a:p>
            <a:r>
              <a:rPr lang="es-ES" dirty="0"/>
              <a:t>Hay redundancia que hace a la tabla vulnerable a anomalías de </a:t>
            </a:r>
            <a:r>
              <a:rPr lang="es-ES" dirty="0" smtClean="0"/>
              <a:t>actualización.</a:t>
            </a:r>
          </a:p>
          <a:p>
            <a:r>
              <a:rPr lang="es-ES" dirty="0"/>
              <a:t>P</a:t>
            </a:r>
            <a:r>
              <a:rPr lang="es-ES" dirty="0" smtClean="0"/>
              <a:t>or </a:t>
            </a:r>
            <a:r>
              <a:rPr lang="es-ES" dirty="0"/>
              <a:t>ejemplo, es posible actualizar el escondite de Superman en su registro “Volar” y no actualizar su registro “Fuerza”. Los datos resultantes implicarían respuestas contradictorias a la pregunta "¿Cuál es el escondite actual de Superman?".</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41</a:t>
            </a:fld>
            <a:endParaRPr lang="en-US"/>
          </a:p>
        </p:txBody>
      </p:sp>
    </p:spTree>
    <p:extLst>
      <p:ext uri="{BB962C8B-B14F-4D97-AF65-F5344CB8AC3E}">
        <p14:creationId xmlns:p14="http://schemas.microsoft.com/office/powerpoint/2010/main" val="4604546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Segunda</a:t>
            </a:r>
            <a:r>
              <a:rPr lang="en-US" dirty="0"/>
              <a:t> formal normal (2FN)</a:t>
            </a:r>
          </a:p>
        </p:txBody>
      </p:sp>
      <p:sp>
        <p:nvSpPr>
          <p:cNvPr id="3" name="Content Placeholder 2"/>
          <p:cNvSpPr>
            <a:spLocks noGrp="1"/>
          </p:cNvSpPr>
          <p:nvPr>
            <p:ph idx="1"/>
          </p:nvPr>
        </p:nvSpPr>
        <p:spPr>
          <a:xfrm>
            <a:off x="628650" y="1315919"/>
            <a:ext cx="7886700" cy="365762"/>
          </a:xfrm>
        </p:spPr>
        <p:txBody>
          <a:bodyPr/>
          <a:lstStyle/>
          <a:p>
            <a:pPr marL="0" indent="0">
              <a:buNone/>
            </a:pPr>
            <a:r>
              <a:rPr lang="en-US" sz="1800" dirty="0" smtClean="0"/>
              <a:t>Super </a:t>
            </a:r>
            <a:r>
              <a:rPr lang="en-US" sz="1800" dirty="0" err="1" smtClean="0"/>
              <a:t>héroe</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42</a:t>
            </a:fld>
            <a:endParaRPr lang="en-US"/>
          </a:p>
        </p:txBody>
      </p:sp>
      <p:graphicFrame>
        <p:nvGraphicFramePr>
          <p:cNvPr id="7" name="Marcador de contenido 4"/>
          <p:cNvGraphicFramePr>
            <a:graphicFrameLocks/>
          </p:cNvGraphicFramePr>
          <p:nvPr>
            <p:extLst>
              <p:ext uri="{D42A27DB-BD31-4B8C-83A1-F6EECF244321}">
                <p14:modId xmlns:p14="http://schemas.microsoft.com/office/powerpoint/2010/main" val="2305900985"/>
              </p:ext>
            </p:extLst>
          </p:nvPr>
        </p:nvGraphicFramePr>
        <p:xfrm>
          <a:off x="628650" y="1734304"/>
          <a:ext cx="3562350" cy="2225040"/>
        </p:xfrm>
        <a:graphic>
          <a:graphicData uri="http://schemas.openxmlformats.org/drawingml/2006/table">
            <a:tbl>
              <a:tblPr firstRow="1" bandRow="1">
                <a:tableStyleId>{69012ECD-51FC-41F1-AA8D-1B2483CD663E}</a:tableStyleId>
              </a:tblPr>
              <a:tblGrid>
                <a:gridCol w="1781175"/>
                <a:gridCol w="1781175"/>
              </a:tblGrid>
              <a:tr h="370840">
                <a:tc>
                  <a:txBody>
                    <a:bodyPr/>
                    <a:lstStyle/>
                    <a:p>
                      <a:pPr marL="0" marR="0" algn="ctr">
                        <a:lnSpc>
                          <a:spcPts val="1440"/>
                        </a:lnSpc>
                        <a:spcBef>
                          <a:spcPts val="0"/>
                        </a:spcBef>
                        <a:spcAft>
                          <a:spcPts val="0"/>
                        </a:spcAft>
                      </a:pPr>
                      <a:r>
                        <a:rPr lang="es-CR" sz="1600" dirty="0" smtClean="0">
                          <a:effectLst/>
                          <a:latin typeface="Ubuntu Light"/>
                        </a:rPr>
                        <a:t>Nombre</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dirty="0" smtClean="0">
                          <a:effectLst/>
                          <a:latin typeface="Ubuntu Light"/>
                        </a:rPr>
                        <a:t>Escondite</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r>
              <a:tr h="370840">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Batman</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err="1" smtClean="0">
                          <a:solidFill>
                            <a:schemeClr val="tx1"/>
                          </a:solidFill>
                          <a:effectLst/>
                          <a:latin typeface="Ubuntu Light"/>
                          <a:ea typeface="+mn-ea"/>
                          <a:cs typeface="+mn-cs"/>
                        </a:rPr>
                        <a:t>Baticueva</a:t>
                      </a:r>
                      <a:endParaRPr lang="en-US" sz="1600" kern="1200" dirty="0">
                        <a:solidFill>
                          <a:schemeClr val="tx1"/>
                        </a:solidFill>
                        <a:effectLst/>
                        <a:latin typeface="Ubuntu Light"/>
                        <a:ea typeface="+mn-ea"/>
                        <a:cs typeface="+mn-cs"/>
                      </a:endParaRPr>
                    </a:p>
                  </a:txBody>
                  <a:tcPr marL="68580" marR="68580" marT="0" marB="0" anchor="ctr"/>
                </a:tc>
              </a:tr>
              <a:tr h="370840">
                <a:tc>
                  <a:txBody>
                    <a:bodyPr/>
                    <a:lstStyle/>
                    <a:p>
                      <a:pPr marL="142875" marR="0" algn="ctr" defTabSz="685800" rtl="0" eaLnBrk="1" latinLnBrk="0" hangingPunct="1">
                        <a:lnSpc>
                          <a:spcPts val="1440"/>
                        </a:lnSpc>
                        <a:spcBef>
                          <a:spcPts val="0"/>
                        </a:spcBef>
                        <a:spcAft>
                          <a:spcPts val="0"/>
                        </a:spcAft>
                      </a:pPr>
                      <a:r>
                        <a:rPr lang="es-CR" sz="1600" kern="1200" dirty="0" err="1" smtClean="0">
                          <a:solidFill>
                            <a:schemeClr val="tx1"/>
                          </a:solidFill>
                          <a:effectLst/>
                          <a:latin typeface="Ubuntu Light"/>
                          <a:ea typeface="+mn-ea"/>
                          <a:cs typeface="+mn-cs"/>
                        </a:rPr>
                        <a:t>Superman</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smtClean="0">
                          <a:solidFill>
                            <a:schemeClr val="tx1"/>
                          </a:solidFill>
                          <a:effectLst/>
                          <a:latin typeface="Ubuntu Light"/>
                          <a:ea typeface="+mn-ea"/>
                          <a:cs typeface="+mn-cs"/>
                        </a:rPr>
                        <a:t>Polo Norte</a:t>
                      </a:r>
                      <a:endParaRPr lang="en-US" sz="1600" kern="1200" dirty="0">
                        <a:solidFill>
                          <a:schemeClr val="tx1"/>
                        </a:solidFill>
                        <a:effectLst/>
                        <a:latin typeface="Ubuntu Light"/>
                        <a:ea typeface="+mn-ea"/>
                        <a:cs typeface="+mn-cs"/>
                      </a:endParaRPr>
                    </a:p>
                  </a:txBody>
                  <a:tcPr marL="68580" marR="68580" marT="0" marB="0" anchor="ctr"/>
                </a:tc>
              </a:tr>
              <a:tr h="370840">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Mujer Maravilla</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smtClean="0">
                          <a:solidFill>
                            <a:schemeClr val="tx1"/>
                          </a:solidFill>
                          <a:effectLst/>
                          <a:latin typeface="Ubuntu Light"/>
                          <a:ea typeface="+mn-ea"/>
                          <a:cs typeface="+mn-cs"/>
                        </a:rPr>
                        <a:t>Amazonas</a:t>
                      </a:r>
                      <a:endParaRPr lang="en-US" sz="1600" kern="1200" dirty="0">
                        <a:solidFill>
                          <a:schemeClr val="tx1"/>
                        </a:solidFill>
                        <a:effectLst/>
                        <a:latin typeface="Ubuntu Light"/>
                        <a:ea typeface="+mn-ea"/>
                        <a:cs typeface="+mn-cs"/>
                      </a:endParaRPr>
                    </a:p>
                  </a:txBody>
                  <a:tcPr marL="68580" marR="68580" marT="0" marB="0" anchor="ctr"/>
                </a:tc>
              </a:tr>
              <a:tr h="370840">
                <a:tc>
                  <a:txBody>
                    <a:bodyPr/>
                    <a:lstStyle/>
                    <a:p>
                      <a:pPr marL="142875" marR="0" algn="ctr" defTabSz="685800" rtl="0" eaLnBrk="1" latinLnBrk="0" hangingPunct="1">
                        <a:lnSpc>
                          <a:spcPts val="1440"/>
                        </a:lnSpc>
                        <a:spcBef>
                          <a:spcPts val="0"/>
                        </a:spcBef>
                        <a:spcAft>
                          <a:spcPts val="0"/>
                        </a:spcAft>
                      </a:pPr>
                      <a:r>
                        <a:rPr lang="en-US" sz="1600" kern="1200" dirty="0" smtClean="0">
                          <a:solidFill>
                            <a:schemeClr val="tx1"/>
                          </a:solidFill>
                          <a:effectLst/>
                          <a:latin typeface="Ubuntu Light"/>
                          <a:ea typeface="+mn-ea"/>
                          <a:cs typeface="+mn-cs"/>
                        </a:rPr>
                        <a:t>Superman</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smtClean="0">
                          <a:solidFill>
                            <a:schemeClr val="tx1"/>
                          </a:solidFill>
                          <a:effectLst/>
                          <a:latin typeface="Ubuntu Light"/>
                          <a:ea typeface="+mn-ea"/>
                          <a:cs typeface="+mn-cs"/>
                        </a:rPr>
                        <a:t>Polo Norte</a:t>
                      </a:r>
                      <a:endParaRPr lang="en-US" sz="1600" kern="1200" dirty="0">
                        <a:solidFill>
                          <a:schemeClr val="tx1"/>
                        </a:solidFill>
                        <a:effectLst/>
                        <a:latin typeface="Ubuntu Light"/>
                        <a:ea typeface="+mn-ea"/>
                        <a:cs typeface="+mn-cs"/>
                      </a:endParaRPr>
                    </a:p>
                  </a:txBody>
                  <a:tcPr marL="68580" marR="68580" marT="0" marB="0" anchor="ctr"/>
                </a:tc>
              </a:tr>
              <a:tr h="370840">
                <a:tc>
                  <a:txBody>
                    <a:bodyPr/>
                    <a:lstStyle/>
                    <a:p>
                      <a:pPr marL="142875" marR="0" algn="ctr" defTabSz="685800" rtl="0" eaLnBrk="1" latinLnBrk="0" hangingPunct="1">
                        <a:lnSpc>
                          <a:spcPts val="1440"/>
                        </a:lnSpc>
                        <a:spcBef>
                          <a:spcPts val="0"/>
                        </a:spcBef>
                        <a:spcAft>
                          <a:spcPts val="0"/>
                        </a:spcAft>
                      </a:pPr>
                      <a:r>
                        <a:rPr lang="en-US" sz="1600" kern="1200" dirty="0" smtClean="0">
                          <a:solidFill>
                            <a:schemeClr val="tx1"/>
                          </a:solidFill>
                          <a:effectLst/>
                          <a:latin typeface="Ubuntu Light"/>
                          <a:ea typeface="+mn-ea"/>
                          <a:cs typeface="+mn-cs"/>
                        </a:rPr>
                        <a:t>Robin</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err="1" smtClean="0">
                          <a:solidFill>
                            <a:schemeClr val="tx1"/>
                          </a:solidFill>
                          <a:effectLst/>
                          <a:latin typeface="Ubuntu Light"/>
                          <a:ea typeface="+mn-ea"/>
                          <a:cs typeface="+mn-cs"/>
                        </a:rPr>
                        <a:t>Baticueva</a:t>
                      </a:r>
                      <a:endParaRPr lang="en-US" sz="1600" kern="1200" dirty="0">
                        <a:solidFill>
                          <a:schemeClr val="tx1"/>
                        </a:solidFill>
                        <a:effectLst/>
                        <a:latin typeface="Ubuntu Light"/>
                        <a:ea typeface="+mn-ea"/>
                        <a:cs typeface="+mn-cs"/>
                      </a:endParaRPr>
                    </a:p>
                  </a:txBody>
                  <a:tcPr marL="68580" marR="68580" marT="0" marB="0" anchor="ctr"/>
                </a:tc>
              </a:tr>
            </a:tbl>
          </a:graphicData>
        </a:graphic>
      </p:graphicFrame>
      <p:sp>
        <p:nvSpPr>
          <p:cNvPr id="8" name="Content Placeholder 2"/>
          <p:cNvSpPr txBox="1">
            <a:spLocks/>
          </p:cNvSpPr>
          <p:nvPr/>
        </p:nvSpPr>
        <p:spPr bwMode="auto">
          <a:xfrm>
            <a:off x="4724400" y="1315919"/>
            <a:ext cx="7886700" cy="3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ct val="30000"/>
              </a:spcBef>
              <a:spcAft>
                <a:spcPct val="0"/>
              </a:spcAft>
              <a:buClr>
                <a:srgbClr val="C00000"/>
              </a:buClr>
              <a:buSzPct val="150000"/>
              <a:buFont typeface="Arial" charset="0"/>
              <a:buChar char="•"/>
              <a:defRPr sz="2100" kern="1200">
                <a:solidFill>
                  <a:schemeClr val="tx1"/>
                </a:solidFill>
                <a:latin typeface="Ubuntu Light" pitchFamily="34" charset="0"/>
                <a:ea typeface="DejaVu Sans Light" pitchFamily="34" charset="0"/>
                <a:cs typeface="DejaVu Sans Light" pitchFamily="34" charset="0"/>
              </a:defRPr>
            </a:lvl1pPr>
            <a:lvl2pPr marL="514350" indent="-171450" algn="l" defTabSz="685800" rtl="0" eaLnBrk="0" fontAlgn="base" hangingPunct="0">
              <a:lnSpc>
                <a:spcPct val="90000"/>
              </a:lnSpc>
              <a:spcBef>
                <a:spcPct val="30000"/>
              </a:spcBef>
              <a:spcAft>
                <a:spcPct val="0"/>
              </a:spcAft>
              <a:buClr>
                <a:srgbClr val="C00000"/>
              </a:buClr>
              <a:buSzPct val="150000"/>
              <a:buFont typeface="Arial" charset="0"/>
              <a:buChar char="•"/>
              <a:defRPr kern="1200">
                <a:solidFill>
                  <a:schemeClr val="tx1"/>
                </a:solidFill>
                <a:latin typeface="Ubuntu Light" pitchFamily="34" charset="0"/>
                <a:ea typeface="DejaVu Sans Light" pitchFamily="34" charset="0"/>
                <a:cs typeface="DejaVu Sans Light" pitchFamily="34" charset="0"/>
              </a:defRPr>
            </a:lvl2pPr>
            <a:lvl3pPr marL="857250" indent="-171450" algn="l" defTabSz="685800" rtl="0" eaLnBrk="0" fontAlgn="base" hangingPunct="0">
              <a:lnSpc>
                <a:spcPct val="90000"/>
              </a:lnSpc>
              <a:spcBef>
                <a:spcPct val="30000"/>
              </a:spcBef>
              <a:spcAft>
                <a:spcPct val="0"/>
              </a:spcAft>
              <a:buClr>
                <a:srgbClr val="C00000"/>
              </a:buClr>
              <a:buSzPct val="150000"/>
              <a:buFont typeface="Arial" charset="0"/>
              <a:buChar char="•"/>
              <a:defRPr sz="1500" kern="1200">
                <a:solidFill>
                  <a:schemeClr val="tx1"/>
                </a:solidFill>
                <a:latin typeface="Ubuntu Light" pitchFamily="34" charset="0"/>
                <a:ea typeface="DejaVu Sans Light" pitchFamily="34" charset="0"/>
                <a:cs typeface="DejaVu Sans Light" pitchFamily="34" charset="0"/>
              </a:defRPr>
            </a:lvl3pPr>
            <a:lvl4pPr marL="1200150" indent="-171450" algn="l" defTabSz="685800" rtl="0" eaLnBrk="0" fontAlgn="base" hangingPunct="0">
              <a:lnSpc>
                <a:spcPct val="90000"/>
              </a:lnSpc>
              <a:spcBef>
                <a:spcPct val="30000"/>
              </a:spcBef>
              <a:spcAft>
                <a:spcPct val="0"/>
              </a:spcAft>
              <a:buClr>
                <a:srgbClr val="C00000"/>
              </a:buClr>
              <a:buSzPct val="150000"/>
              <a:buFont typeface="Arial" charset="0"/>
              <a:buChar char="•"/>
              <a:defRPr sz="1300" kern="1200">
                <a:solidFill>
                  <a:schemeClr val="tx1"/>
                </a:solidFill>
                <a:latin typeface="Ubuntu Light" pitchFamily="34" charset="0"/>
                <a:ea typeface="DejaVu Sans Light" pitchFamily="34" charset="0"/>
                <a:cs typeface="DejaVu Sans Light" pitchFamily="34" charset="0"/>
              </a:defRPr>
            </a:lvl4pPr>
            <a:lvl5pPr marL="1543050" indent="-171450" algn="l" defTabSz="685800" rtl="0" eaLnBrk="0" fontAlgn="base" hangingPunct="0">
              <a:lnSpc>
                <a:spcPct val="90000"/>
              </a:lnSpc>
              <a:spcBef>
                <a:spcPct val="30000"/>
              </a:spcBef>
              <a:spcAft>
                <a:spcPct val="0"/>
              </a:spcAft>
              <a:buClr>
                <a:srgbClr val="C00000"/>
              </a:buClr>
              <a:buSzPct val="150000"/>
              <a:buFont typeface="Arial" charset="0"/>
              <a:buChar char="•"/>
              <a:defRPr sz="1300" kern="1200">
                <a:solidFill>
                  <a:schemeClr val="tx1"/>
                </a:solidFill>
                <a:latin typeface="Ubuntu Light" pitchFamily="34" charset="0"/>
                <a:ea typeface="DejaVu Sans Light" pitchFamily="34" charset="0"/>
                <a:cs typeface="DejaVu Sans Light" pitchFamily="34" charset="0"/>
              </a:defRPr>
            </a:lvl5pPr>
            <a:lvl6pPr marL="18859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charset="0"/>
              <a:buNone/>
            </a:pPr>
            <a:r>
              <a:rPr lang="en-US" sz="1800" dirty="0" err="1" smtClean="0"/>
              <a:t>Habilidad</a:t>
            </a:r>
            <a:endParaRPr lang="en-US" dirty="0"/>
          </a:p>
        </p:txBody>
      </p:sp>
      <p:sp>
        <p:nvSpPr>
          <p:cNvPr id="10" name="CuadroTexto 9"/>
          <p:cNvSpPr txBox="1"/>
          <p:nvPr/>
        </p:nvSpPr>
        <p:spPr>
          <a:xfrm>
            <a:off x="3044864" y="5105400"/>
            <a:ext cx="273664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CR" sz="1800" dirty="0" smtClean="0">
                <a:latin typeface="Ubuntu Light"/>
              </a:rPr>
              <a:t>Diseño conforme la 2FN.</a:t>
            </a:r>
            <a:endParaRPr lang="es-CR" sz="1800" dirty="0">
              <a:latin typeface="Ubuntu Light"/>
            </a:endParaRPr>
          </a:p>
        </p:txBody>
      </p:sp>
      <p:cxnSp>
        <p:nvCxnSpPr>
          <p:cNvPr id="11" name="Conector recto de flecha 10"/>
          <p:cNvCxnSpPr>
            <a:endCxn id="10" idx="0"/>
          </p:cNvCxnSpPr>
          <p:nvPr/>
        </p:nvCxnSpPr>
        <p:spPr>
          <a:xfrm flipH="1">
            <a:off x="4413188" y="3962400"/>
            <a:ext cx="6412" cy="1143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Marcador de contenido 4"/>
          <p:cNvGraphicFramePr>
            <a:graphicFrameLocks/>
          </p:cNvGraphicFramePr>
          <p:nvPr>
            <p:extLst>
              <p:ext uri="{D42A27DB-BD31-4B8C-83A1-F6EECF244321}">
                <p14:modId xmlns:p14="http://schemas.microsoft.com/office/powerpoint/2010/main" val="1115924635"/>
              </p:ext>
            </p:extLst>
          </p:nvPr>
        </p:nvGraphicFramePr>
        <p:xfrm>
          <a:off x="4671598" y="1743388"/>
          <a:ext cx="3843752" cy="2225040"/>
        </p:xfrm>
        <a:graphic>
          <a:graphicData uri="http://schemas.openxmlformats.org/drawingml/2006/table">
            <a:tbl>
              <a:tblPr firstRow="1" bandRow="1">
                <a:tableStyleId>{69012ECD-51FC-41F1-AA8D-1B2483CD663E}</a:tableStyleId>
              </a:tblPr>
              <a:tblGrid>
                <a:gridCol w="1921876"/>
                <a:gridCol w="1921876"/>
              </a:tblGrid>
              <a:tr h="370840">
                <a:tc>
                  <a:txBody>
                    <a:bodyPr/>
                    <a:lstStyle/>
                    <a:p>
                      <a:pPr marL="0" marR="0" algn="ctr">
                        <a:lnSpc>
                          <a:spcPts val="1440"/>
                        </a:lnSpc>
                        <a:spcBef>
                          <a:spcPts val="0"/>
                        </a:spcBef>
                        <a:spcAft>
                          <a:spcPts val="0"/>
                        </a:spcAft>
                      </a:pPr>
                      <a:r>
                        <a:rPr lang="es-CR" sz="1600" dirty="0" smtClean="0">
                          <a:effectLst/>
                          <a:latin typeface="Ubuntu Light"/>
                        </a:rPr>
                        <a:t>Nombre</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dirty="0" smtClean="0">
                          <a:effectLst/>
                          <a:latin typeface="Ubuntu Light"/>
                        </a:rPr>
                        <a:t>Habilidad</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r>
              <a:tr h="370840">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Batman</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Fuerza</a:t>
                      </a:r>
                      <a:endParaRPr lang="en-US" sz="1600" kern="1200" dirty="0">
                        <a:solidFill>
                          <a:schemeClr val="tx1"/>
                        </a:solidFill>
                        <a:effectLst/>
                        <a:latin typeface="Ubuntu Light"/>
                        <a:ea typeface="+mn-ea"/>
                        <a:cs typeface="+mn-cs"/>
                      </a:endParaRPr>
                    </a:p>
                  </a:txBody>
                  <a:tcPr marL="68580" marR="68580" marT="0" marB="0" anchor="ctr"/>
                </a:tc>
              </a:tr>
              <a:tr h="370840">
                <a:tc>
                  <a:txBody>
                    <a:bodyPr/>
                    <a:lstStyle/>
                    <a:p>
                      <a:pPr marL="142875" marR="0" algn="ctr" defTabSz="685800" rtl="0" eaLnBrk="1" latinLnBrk="0" hangingPunct="1">
                        <a:lnSpc>
                          <a:spcPts val="1440"/>
                        </a:lnSpc>
                        <a:spcBef>
                          <a:spcPts val="0"/>
                        </a:spcBef>
                        <a:spcAft>
                          <a:spcPts val="0"/>
                        </a:spcAft>
                      </a:pPr>
                      <a:r>
                        <a:rPr lang="es-CR" sz="1600" kern="1200" dirty="0" err="1" smtClean="0">
                          <a:solidFill>
                            <a:schemeClr val="tx1"/>
                          </a:solidFill>
                          <a:effectLst/>
                          <a:latin typeface="Ubuntu Light"/>
                          <a:ea typeface="+mn-ea"/>
                          <a:cs typeface="+mn-cs"/>
                        </a:rPr>
                        <a:t>Superman</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Volar</a:t>
                      </a:r>
                      <a:endParaRPr lang="en-US" sz="1600" kern="1200" dirty="0">
                        <a:solidFill>
                          <a:schemeClr val="tx1"/>
                        </a:solidFill>
                        <a:effectLst/>
                        <a:latin typeface="Ubuntu Light"/>
                        <a:ea typeface="+mn-ea"/>
                        <a:cs typeface="+mn-cs"/>
                      </a:endParaRPr>
                    </a:p>
                  </a:txBody>
                  <a:tcPr marL="68580" marR="68580" marT="0" marB="0" anchor="ctr"/>
                </a:tc>
              </a:tr>
              <a:tr h="370840">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Mujer Maravilla</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err="1" smtClean="0">
                          <a:solidFill>
                            <a:schemeClr val="tx1"/>
                          </a:solidFill>
                          <a:effectLst/>
                          <a:latin typeface="Ubuntu Light"/>
                          <a:ea typeface="+mn-ea"/>
                          <a:cs typeface="+mn-cs"/>
                        </a:rPr>
                        <a:t>Lazos</a:t>
                      </a:r>
                      <a:endParaRPr lang="en-US" sz="1600" kern="1200" dirty="0">
                        <a:solidFill>
                          <a:schemeClr val="tx1"/>
                        </a:solidFill>
                        <a:effectLst/>
                        <a:latin typeface="Ubuntu Light"/>
                        <a:ea typeface="+mn-ea"/>
                        <a:cs typeface="+mn-cs"/>
                      </a:endParaRPr>
                    </a:p>
                  </a:txBody>
                  <a:tcPr marL="68580" marR="68580" marT="0" marB="0" anchor="ctr"/>
                </a:tc>
              </a:tr>
              <a:tr h="370840">
                <a:tc>
                  <a:txBody>
                    <a:bodyPr/>
                    <a:lstStyle/>
                    <a:p>
                      <a:pPr marL="142875" marR="0" algn="ctr" defTabSz="685800" rtl="0" eaLnBrk="1" latinLnBrk="0" hangingPunct="1">
                        <a:lnSpc>
                          <a:spcPts val="1440"/>
                        </a:lnSpc>
                        <a:spcBef>
                          <a:spcPts val="0"/>
                        </a:spcBef>
                        <a:spcAft>
                          <a:spcPts val="0"/>
                        </a:spcAft>
                      </a:pPr>
                      <a:r>
                        <a:rPr lang="en-US" sz="1600" kern="1200" dirty="0" smtClean="0">
                          <a:solidFill>
                            <a:schemeClr val="tx1"/>
                          </a:solidFill>
                          <a:effectLst/>
                          <a:latin typeface="Ubuntu Light"/>
                          <a:ea typeface="+mn-ea"/>
                          <a:cs typeface="+mn-cs"/>
                        </a:rPr>
                        <a:t>Superman</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err="1" smtClean="0">
                          <a:solidFill>
                            <a:schemeClr val="tx1"/>
                          </a:solidFill>
                          <a:effectLst/>
                          <a:latin typeface="Ubuntu Light"/>
                          <a:ea typeface="+mn-ea"/>
                          <a:cs typeface="+mn-cs"/>
                        </a:rPr>
                        <a:t>Fuerza</a:t>
                      </a:r>
                      <a:endParaRPr lang="en-US" sz="1600" kern="1200" dirty="0">
                        <a:solidFill>
                          <a:schemeClr val="tx1"/>
                        </a:solidFill>
                        <a:effectLst/>
                        <a:latin typeface="Ubuntu Light"/>
                        <a:ea typeface="+mn-ea"/>
                        <a:cs typeface="+mn-cs"/>
                      </a:endParaRPr>
                    </a:p>
                  </a:txBody>
                  <a:tcPr marL="68580" marR="68580" marT="0" marB="0" anchor="ctr"/>
                </a:tc>
              </a:tr>
              <a:tr h="370840">
                <a:tc>
                  <a:txBody>
                    <a:bodyPr/>
                    <a:lstStyle/>
                    <a:p>
                      <a:pPr marL="142875" marR="0" algn="ctr" defTabSz="685800" rtl="0" eaLnBrk="1" latinLnBrk="0" hangingPunct="1">
                        <a:lnSpc>
                          <a:spcPts val="1440"/>
                        </a:lnSpc>
                        <a:spcBef>
                          <a:spcPts val="0"/>
                        </a:spcBef>
                        <a:spcAft>
                          <a:spcPts val="0"/>
                        </a:spcAft>
                      </a:pPr>
                      <a:r>
                        <a:rPr lang="en-US" sz="1600" kern="1200" dirty="0" smtClean="0">
                          <a:solidFill>
                            <a:schemeClr val="tx1"/>
                          </a:solidFill>
                          <a:effectLst/>
                          <a:latin typeface="Ubuntu Light"/>
                          <a:ea typeface="+mn-ea"/>
                          <a:cs typeface="+mn-cs"/>
                        </a:rPr>
                        <a:t>Robin</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err="1" smtClean="0">
                          <a:solidFill>
                            <a:schemeClr val="tx1"/>
                          </a:solidFill>
                          <a:effectLst/>
                          <a:latin typeface="Ubuntu Light"/>
                          <a:ea typeface="+mn-ea"/>
                          <a:cs typeface="+mn-cs"/>
                        </a:rPr>
                        <a:t>Acrobacia</a:t>
                      </a:r>
                      <a:endParaRPr lang="en-US" sz="1600" kern="1200" dirty="0">
                        <a:solidFill>
                          <a:schemeClr val="tx1"/>
                        </a:solidFill>
                        <a:effectLst/>
                        <a:latin typeface="Ubuntu Light"/>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23129283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Segunda</a:t>
            </a:r>
            <a:r>
              <a:rPr lang="en-US" dirty="0"/>
              <a:t> formal normal (2FN)</a:t>
            </a:r>
          </a:p>
        </p:txBody>
      </p:sp>
      <p:sp>
        <p:nvSpPr>
          <p:cNvPr id="3" name="Content Placeholder 2"/>
          <p:cNvSpPr>
            <a:spLocks noGrp="1"/>
          </p:cNvSpPr>
          <p:nvPr>
            <p:ph idx="1"/>
          </p:nvPr>
        </p:nvSpPr>
        <p:spPr/>
        <p:txBody>
          <a:bodyPr/>
          <a:lstStyle/>
          <a:p>
            <a:r>
              <a:rPr lang="es-ES" dirty="0" smtClean="0"/>
              <a:t>Ejemplo:</a:t>
            </a:r>
            <a:endParaRPr lang="es-ES" dirty="0"/>
          </a:p>
          <a:p>
            <a:pPr lvl="1"/>
            <a:r>
              <a:rPr lang="es-ES" dirty="0"/>
              <a:t>T</a:t>
            </a:r>
            <a:r>
              <a:rPr lang="es-ES" dirty="0" smtClean="0"/>
              <a:t>= {</a:t>
            </a:r>
            <a:r>
              <a:rPr lang="es-ES" dirty="0"/>
              <a:t>Deporte, País, Puesto, </a:t>
            </a:r>
            <a:r>
              <a:rPr lang="es-ES" dirty="0" err="1" smtClean="0"/>
              <a:t>N_Total_Medallas</a:t>
            </a:r>
            <a:r>
              <a:rPr lang="es-ES" dirty="0" smtClean="0"/>
              <a:t>}.</a:t>
            </a:r>
          </a:p>
          <a:p>
            <a:pPr lvl="1"/>
            <a:r>
              <a:rPr lang="es-ES" dirty="0"/>
              <a:t>L</a:t>
            </a:r>
            <a:r>
              <a:rPr lang="es-ES" dirty="0" smtClean="0"/>
              <a:t>= {</a:t>
            </a:r>
            <a:r>
              <a:rPr lang="es-ES" dirty="0"/>
              <a:t>Deporte</a:t>
            </a:r>
            <a:r>
              <a:rPr lang="es-ES" dirty="0" smtClean="0"/>
              <a:t>, País -&gt; </a:t>
            </a:r>
            <a:r>
              <a:rPr lang="es-ES" dirty="0"/>
              <a:t>Puesto, País </a:t>
            </a:r>
            <a:r>
              <a:rPr lang="es-ES" dirty="0" smtClean="0"/>
              <a:t>-&gt; </a:t>
            </a:r>
            <a:r>
              <a:rPr lang="es-ES" dirty="0" err="1" smtClean="0"/>
              <a:t>N_Total_Medallas</a:t>
            </a:r>
            <a:r>
              <a:rPr lang="es-ES" dirty="0" smtClean="0"/>
              <a:t>}.</a:t>
            </a:r>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43</a:t>
            </a:fld>
            <a:endParaRPr lang="en-US"/>
          </a:p>
        </p:txBody>
      </p:sp>
      <p:graphicFrame>
        <p:nvGraphicFramePr>
          <p:cNvPr id="5" name="Marcador de contenido 4"/>
          <p:cNvGraphicFramePr>
            <a:graphicFrameLocks/>
          </p:cNvGraphicFramePr>
          <p:nvPr>
            <p:extLst>
              <p:ext uri="{D42A27DB-BD31-4B8C-83A1-F6EECF244321}">
                <p14:modId xmlns:p14="http://schemas.microsoft.com/office/powerpoint/2010/main" val="3582466187"/>
              </p:ext>
            </p:extLst>
          </p:nvPr>
        </p:nvGraphicFramePr>
        <p:xfrm>
          <a:off x="387350" y="2851904"/>
          <a:ext cx="7886700" cy="910840"/>
        </p:xfrm>
        <a:graphic>
          <a:graphicData uri="http://schemas.openxmlformats.org/drawingml/2006/table">
            <a:tbl>
              <a:tblPr firstRow="1" bandRow="1">
                <a:tableStyleId>{69012ECD-51FC-41F1-AA8D-1B2483CD663E}</a:tableStyleId>
              </a:tblPr>
              <a:tblGrid>
                <a:gridCol w="1971675"/>
                <a:gridCol w="1971675"/>
                <a:gridCol w="1971675"/>
                <a:gridCol w="1971675"/>
              </a:tblGrid>
              <a:tr h="540000">
                <a:tc>
                  <a:txBody>
                    <a:bodyPr/>
                    <a:lstStyle/>
                    <a:p>
                      <a:pPr marL="0" marR="0" algn="ctr">
                        <a:lnSpc>
                          <a:spcPts val="1440"/>
                        </a:lnSpc>
                        <a:spcBef>
                          <a:spcPts val="0"/>
                        </a:spcBef>
                        <a:spcAft>
                          <a:spcPts val="0"/>
                        </a:spcAft>
                      </a:pPr>
                      <a:r>
                        <a:rPr lang="es-CR" sz="1600" u="sng" dirty="0" smtClean="0">
                          <a:effectLst>
                            <a:outerShdw blurRad="38100" dist="38100" dir="2700000" algn="tl">
                              <a:srgbClr val="000000">
                                <a:alpha val="43137"/>
                              </a:srgbClr>
                            </a:outerShdw>
                          </a:effectLst>
                          <a:latin typeface="Ubuntu Light"/>
                        </a:rPr>
                        <a:t>Deporte</a:t>
                      </a:r>
                      <a:endParaRPr lang="en-US" sz="1600" b="1" u="sng" dirty="0">
                        <a:solidFill>
                          <a:schemeClr val="bg1"/>
                        </a:solidFill>
                        <a:effectLst>
                          <a:outerShdw blurRad="38100" dist="38100" dir="2700000" algn="tl">
                            <a:srgbClr val="000000">
                              <a:alpha val="43137"/>
                            </a:srgbClr>
                          </a:outerShdw>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b="1" u="sng" dirty="0" smtClean="0">
                          <a:solidFill>
                            <a:schemeClr val="bg1"/>
                          </a:solidFill>
                          <a:effectLst/>
                          <a:latin typeface="Ubuntu Light"/>
                          <a:ea typeface="+mn-ea"/>
                          <a:cs typeface="+mn-cs"/>
                        </a:rPr>
                        <a:t>País</a:t>
                      </a:r>
                      <a:endParaRPr lang="en-US" sz="1600" b="1" u="sng"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dirty="0" smtClean="0">
                          <a:effectLst/>
                          <a:latin typeface="Ubuntu Light"/>
                        </a:rPr>
                        <a:t>Puesto</a:t>
                      </a:r>
                      <a:endParaRPr lang="en-US" sz="1600" b="1" dirty="0">
                        <a:solidFill>
                          <a:schemeClr val="bg1"/>
                        </a:solidFill>
                        <a:effectLst/>
                        <a:latin typeface="Ubuntu Light"/>
                        <a:ea typeface="Times New Roman"/>
                        <a:cs typeface="Times New Roman"/>
                      </a:endParaRPr>
                    </a:p>
                  </a:txBody>
                  <a:tcPr marL="68580" marR="68580" marT="0" marB="0" anchor="ctr"/>
                </a:tc>
                <a:tc>
                  <a:txBody>
                    <a:bodyPr/>
                    <a:lstStyle/>
                    <a:p>
                      <a:pPr marL="278130" marR="0" algn="ctr">
                        <a:lnSpc>
                          <a:spcPts val="1440"/>
                        </a:lnSpc>
                        <a:spcBef>
                          <a:spcPts val="0"/>
                        </a:spcBef>
                        <a:spcAft>
                          <a:spcPts val="0"/>
                        </a:spcAft>
                      </a:pPr>
                      <a:r>
                        <a:rPr lang="es-ES" sz="1600" dirty="0" err="1" smtClean="0">
                          <a:latin typeface="Ubuntu Light"/>
                        </a:rPr>
                        <a:t>N_Total_Medallas</a:t>
                      </a:r>
                      <a:endParaRPr lang="en-US" sz="1600" b="1" dirty="0">
                        <a:solidFill>
                          <a:schemeClr val="bg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Futbol</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España</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effectLst/>
                          <a:latin typeface="Ubuntu Light"/>
                        </a:rPr>
                        <a:t>3</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12</a:t>
                      </a: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sp>
        <p:nvSpPr>
          <p:cNvPr id="6" name="TextBox 5"/>
          <p:cNvSpPr txBox="1"/>
          <p:nvPr/>
        </p:nvSpPr>
        <p:spPr>
          <a:xfrm>
            <a:off x="7142152" y="2438400"/>
            <a:ext cx="1156086" cy="415498"/>
          </a:xfrm>
          <a:prstGeom prst="rect">
            <a:avLst/>
          </a:prstGeom>
          <a:noFill/>
        </p:spPr>
        <p:txBody>
          <a:bodyPr wrap="none" rtlCol="0">
            <a:spAutoFit/>
          </a:bodyPr>
          <a:lstStyle/>
          <a:p>
            <a:r>
              <a:rPr lang="es-CR" sz="2100" dirty="0" smtClean="0">
                <a:solidFill>
                  <a:srgbClr val="FF0000"/>
                </a:solidFill>
                <a:latin typeface="Ubuntu Light"/>
              </a:rPr>
              <a:t>Sin 2FN</a:t>
            </a:r>
            <a:endParaRPr lang="es-CR" sz="2100" dirty="0">
              <a:solidFill>
                <a:srgbClr val="FF0000"/>
              </a:solidFill>
              <a:latin typeface="Ubuntu Light"/>
            </a:endParaRPr>
          </a:p>
        </p:txBody>
      </p:sp>
      <p:sp>
        <p:nvSpPr>
          <p:cNvPr id="7" name="CuadroTexto 9"/>
          <p:cNvSpPr txBox="1"/>
          <p:nvPr/>
        </p:nvSpPr>
        <p:spPr>
          <a:xfrm>
            <a:off x="773488" y="4395977"/>
            <a:ext cx="752475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R" sz="1800" dirty="0">
                <a:latin typeface="Ubuntu Light"/>
              </a:rPr>
              <a:t>Es necesario descomponer y separar el </a:t>
            </a:r>
            <a:r>
              <a:rPr lang="es-CR" sz="1800" dirty="0" smtClean="0">
                <a:latin typeface="Ubuntu Light"/>
              </a:rPr>
              <a:t>atributo </a:t>
            </a:r>
            <a:r>
              <a:rPr lang="es-CR" sz="1800" dirty="0" err="1" smtClean="0">
                <a:latin typeface="Ubuntu Light"/>
              </a:rPr>
              <a:t>N_Total_Medallas</a:t>
            </a:r>
            <a:r>
              <a:rPr lang="es-CR" sz="1800" dirty="0" smtClean="0">
                <a:latin typeface="Ubuntu Light"/>
              </a:rPr>
              <a:t> </a:t>
            </a:r>
            <a:r>
              <a:rPr lang="es-CR" sz="1800" dirty="0">
                <a:latin typeface="Ubuntu Light"/>
              </a:rPr>
              <a:t>que no tiene </a:t>
            </a:r>
            <a:r>
              <a:rPr lang="es-CR" sz="1800" dirty="0" smtClean="0">
                <a:latin typeface="Ubuntu Light"/>
              </a:rPr>
              <a:t>dependencia completa </a:t>
            </a:r>
            <a:r>
              <a:rPr lang="es-CR" sz="1800" dirty="0">
                <a:latin typeface="Ubuntu Light"/>
              </a:rPr>
              <a:t>respecto de la clave del esquema</a:t>
            </a:r>
            <a:r>
              <a:rPr lang="es-CR" sz="1800" dirty="0" smtClean="0">
                <a:latin typeface="Ubuntu Light"/>
              </a:rPr>
              <a:t>.</a:t>
            </a:r>
            <a:endParaRPr lang="es-CR" sz="1800" dirty="0">
              <a:latin typeface="Ubuntu Light"/>
            </a:endParaRPr>
          </a:p>
        </p:txBody>
      </p:sp>
    </p:spTree>
    <p:extLst>
      <p:ext uri="{BB962C8B-B14F-4D97-AF65-F5344CB8AC3E}">
        <p14:creationId xmlns:p14="http://schemas.microsoft.com/office/powerpoint/2010/main" val="1026882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Tercera</a:t>
            </a:r>
            <a:r>
              <a:rPr lang="en-US" dirty="0" smtClean="0"/>
              <a:t> formal </a:t>
            </a:r>
            <a:r>
              <a:rPr lang="en-US" dirty="0"/>
              <a:t>normal </a:t>
            </a:r>
            <a:r>
              <a:rPr lang="en-US" dirty="0" smtClean="0"/>
              <a:t>(3FN</a:t>
            </a:r>
            <a:r>
              <a:rPr lang="en-US" dirty="0"/>
              <a:t>)</a:t>
            </a:r>
          </a:p>
        </p:txBody>
      </p:sp>
      <p:sp>
        <p:nvSpPr>
          <p:cNvPr id="3" name="Content Placeholder 2"/>
          <p:cNvSpPr>
            <a:spLocks noGrp="1"/>
          </p:cNvSpPr>
          <p:nvPr>
            <p:ph idx="1"/>
          </p:nvPr>
        </p:nvSpPr>
        <p:spPr/>
        <p:txBody>
          <a:bodyPr/>
          <a:lstStyle/>
          <a:p>
            <a:pPr lvl="0"/>
            <a:r>
              <a:rPr lang="es-ES" dirty="0"/>
              <a:t>Para la Tercera Forma Normal (3NF) la relación debe estar en 2NF y además los atributos no clave deben ser mutuamente independientes y dependientes por completo de la clave </a:t>
            </a:r>
            <a:r>
              <a:rPr lang="es-ES" dirty="0" smtClean="0"/>
              <a:t>primaria.</a:t>
            </a:r>
            <a:endParaRPr lang="es-CR" dirty="0"/>
          </a:p>
          <a:p>
            <a:pPr lvl="0"/>
            <a:r>
              <a:rPr lang="es-CR" dirty="0"/>
              <a:t>Una relación está en tercera forma normal (3FN), sí y solo sí está en la segunda forma normal y todo atributo no  llave es dependiente no transitivamente de la llave primaria.</a:t>
            </a:r>
            <a:endParaRPr lang="en-US" dirty="0"/>
          </a:p>
          <a:p>
            <a:r>
              <a:rPr lang="es-ES" dirty="0"/>
              <a:t>Una relación R está en tercera forma normal (3NF), sí y solo sí, cada </a:t>
            </a:r>
            <a:r>
              <a:rPr lang="es-ES" dirty="0" err="1"/>
              <a:t>tupla</a:t>
            </a:r>
            <a:r>
              <a:rPr lang="es-ES" dirty="0"/>
              <a:t> de R se compone de un valor de llave primaria que identifica alguna entidad, junto con un conjunto de valores  de atributos mutuamente independientes que describen esa entidad de alguna manera.</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44</a:t>
            </a:fld>
            <a:endParaRPr lang="en-US"/>
          </a:p>
        </p:txBody>
      </p:sp>
    </p:spTree>
    <p:extLst>
      <p:ext uri="{BB962C8B-B14F-4D97-AF65-F5344CB8AC3E}">
        <p14:creationId xmlns:p14="http://schemas.microsoft.com/office/powerpoint/2010/main" val="5921561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Tercera</a:t>
            </a:r>
            <a:r>
              <a:rPr lang="en-US" dirty="0" smtClean="0"/>
              <a:t> formal </a:t>
            </a:r>
            <a:r>
              <a:rPr lang="en-US" dirty="0"/>
              <a:t>normal </a:t>
            </a:r>
            <a:r>
              <a:rPr lang="en-US" dirty="0" smtClean="0"/>
              <a:t>(3FN</a:t>
            </a:r>
            <a:r>
              <a:rPr lang="en-US" dirty="0"/>
              <a:t>)</a:t>
            </a:r>
          </a:p>
        </p:txBody>
      </p:sp>
      <p:sp>
        <p:nvSpPr>
          <p:cNvPr id="3" name="Content Placeholder 2"/>
          <p:cNvSpPr>
            <a:spLocks noGrp="1"/>
          </p:cNvSpPr>
          <p:nvPr>
            <p:ph idx="1"/>
          </p:nvPr>
        </p:nvSpPr>
        <p:spPr/>
        <p:txBody>
          <a:bodyPr/>
          <a:lstStyle/>
          <a:p>
            <a:pPr lvl="0"/>
            <a:r>
              <a:rPr lang="es-CR" dirty="0"/>
              <a:t>Se dice que el esquema R(T, L) está en </a:t>
            </a:r>
            <a:r>
              <a:rPr lang="es-CR" dirty="0" smtClean="0"/>
              <a:t>3FN si </a:t>
            </a:r>
            <a:r>
              <a:rPr lang="es-CR" dirty="0"/>
              <a:t>y </a:t>
            </a:r>
            <a:r>
              <a:rPr lang="es-CR" dirty="0" smtClean="0"/>
              <a:t>sólo si cumple:</a:t>
            </a:r>
          </a:p>
          <a:p>
            <a:pPr lvl="1"/>
            <a:r>
              <a:rPr lang="es-CR" dirty="0"/>
              <a:t>Está en 2FN</a:t>
            </a:r>
            <a:r>
              <a:rPr lang="es-CR" dirty="0" smtClean="0"/>
              <a:t>.</a:t>
            </a:r>
          </a:p>
          <a:p>
            <a:pPr lvl="1"/>
            <a:r>
              <a:rPr lang="es-CR" dirty="0"/>
              <a:t>N</a:t>
            </a:r>
            <a:r>
              <a:rPr lang="es-CR" dirty="0" smtClean="0"/>
              <a:t>ingún </a:t>
            </a:r>
            <a:r>
              <a:rPr lang="es-CR" dirty="0"/>
              <a:t>atributo no principal depende transitivamente </a:t>
            </a:r>
            <a:r>
              <a:rPr lang="es-CR" dirty="0" smtClean="0"/>
              <a:t>de </a:t>
            </a:r>
            <a:r>
              <a:rPr lang="es-CR" dirty="0"/>
              <a:t>alguna de las claves existentes en el esquema</a:t>
            </a:r>
            <a:r>
              <a:rPr lang="es-CR" dirty="0" smtClean="0"/>
              <a:t>.</a:t>
            </a:r>
          </a:p>
          <a:p>
            <a:pPr lvl="1"/>
            <a:endParaRPr lang="es-CR" dirty="0"/>
          </a:p>
          <a:p>
            <a:r>
              <a:rPr lang="es-CR" dirty="0"/>
              <a:t>Cuándo </a:t>
            </a:r>
            <a:r>
              <a:rPr lang="es-CR" dirty="0" smtClean="0"/>
              <a:t>normalizamos en </a:t>
            </a:r>
            <a:r>
              <a:rPr lang="es-CR" dirty="0"/>
              <a:t>3FN </a:t>
            </a:r>
            <a:r>
              <a:rPr lang="es-CR" dirty="0" smtClean="0"/>
              <a:t>estamos eliminando dependencias </a:t>
            </a:r>
            <a:r>
              <a:rPr lang="es-CR" dirty="0"/>
              <a:t>funcionales transitivas.</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45</a:t>
            </a:fld>
            <a:endParaRPr lang="en-US"/>
          </a:p>
        </p:txBody>
      </p:sp>
    </p:spTree>
    <p:extLst>
      <p:ext uri="{BB962C8B-B14F-4D97-AF65-F5344CB8AC3E}">
        <p14:creationId xmlns:p14="http://schemas.microsoft.com/office/powerpoint/2010/main" val="14133388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Tercera</a:t>
            </a:r>
            <a:r>
              <a:rPr lang="en-US" dirty="0" smtClean="0"/>
              <a:t> formal </a:t>
            </a:r>
            <a:r>
              <a:rPr lang="en-US" dirty="0"/>
              <a:t>normal </a:t>
            </a:r>
            <a:r>
              <a:rPr lang="en-US" dirty="0" smtClean="0"/>
              <a:t>(3FN</a:t>
            </a:r>
            <a:r>
              <a:rPr lang="en-US" dirty="0"/>
              <a:t>)</a:t>
            </a:r>
          </a:p>
        </p:txBody>
      </p:sp>
      <p:sp>
        <p:nvSpPr>
          <p:cNvPr id="3" name="Content Placeholder 2"/>
          <p:cNvSpPr>
            <a:spLocks noGrp="1"/>
          </p:cNvSpPr>
          <p:nvPr>
            <p:ph idx="1"/>
          </p:nvPr>
        </p:nvSpPr>
        <p:spPr>
          <a:xfrm>
            <a:off x="628650" y="1315919"/>
            <a:ext cx="7886700" cy="365762"/>
          </a:xfrm>
        </p:spPr>
        <p:txBody>
          <a:bodyPr/>
          <a:lstStyle/>
          <a:p>
            <a:pPr marL="0" indent="0">
              <a:buNone/>
            </a:pPr>
            <a:r>
              <a:rPr lang="en-US" sz="1800" dirty="0" err="1" smtClean="0"/>
              <a:t>Ganadores</a:t>
            </a:r>
            <a:r>
              <a:rPr lang="en-US" sz="1800" dirty="0" smtClean="0"/>
              <a:t> del </a:t>
            </a:r>
            <a:r>
              <a:rPr lang="en-US" sz="1800" dirty="0" err="1" smtClean="0"/>
              <a:t>combate</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46</a:t>
            </a:fld>
            <a:endParaRPr lang="en-US"/>
          </a:p>
        </p:txBody>
      </p:sp>
      <p:graphicFrame>
        <p:nvGraphicFramePr>
          <p:cNvPr id="7" name="Marcador de contenido 4"/>
          <p:cNvGraphicFramePr>
            <a:graphicFrameLocks/>
          </p:cNvGraphicFramePr>
          <p:nvPr>
            <p:extLst>
              <p:ext uri="{D42A27DB-BD31-4B8C-83A1-F6EECF244321}">
                <p14:modId xmlns:p14="http://schemas.microsoft.com/office/powerpoint/2010/main" val="660729224"/>
              </p:ext>
            </p:extLst>
          </p:nvPr>
        </p:nvGraphicFramePr>
        <p:xfrm>
          <a:off x="628650" y="1828800"/>
          <a:ext cx="7886700" cy="2445505"/>
        </p:xfrm>
        <a:graphic>
          <a:graphicData uri="http://schemas.openxmlformats.org/drawingml/2006/table">
            <a:tbl>
              <a:tblPr firstRow="1" bandRow="1">
                <a:tableStyleId>{69012ECD-51FC-41F1-AA8D-1B2483CD663E}</a:tableStyleId>
              </a:tblPr>
              <a:tblGrid>
                <a:gridCol w="1971675"/>
                <a:gridCol w="1971675"/>
                <a:gridCol w="1971675"/>
                <a:gridCol w="1971675"/>
              </a:tblGrid>
              <a:tr h="489101">
                <a:tc>
                  <a:txBody>
                    <a:bodyPr/>
                    <a:lstStyle/>
                    <a:p>
                      <a:pPr marL="0" marR="0" algn="ctr">
                        <a:lnSpc>
                          <a:spcPts val="1440"/>
                        </a:lnSpc>
                        <a:spcBef>
                          <a:spcPts val="0"/>
                        </a:spcBef>
                        <a:spcAft>
                          <a:spcPts val="0"/>
                        </a:spcAft>
                      </a:pPr>
                      <a:r>
                        <a:rPr lang="es-CR" sz="1600" b="1" u="sng" dirty="0" smtClean="0">
                          <a:solidFill>
                            <a:schemeClr val="bg1"/>
                          </a:solidFill>
                          <a:effectLst/>
                          <a:latin typeface="Ubuntu Light"/>
                          <a:ea typeface="+mn-ea"/>
                          <a:cs typeface="+mn-cs"/>
                        </a:rPr>
                        <a:t>Combate</a:t>
                      </a:r>
                      <a:endParaRPr lang="en-US" sz="1600" b="1" u="sng"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u="sng" dirty="0" smtClean="0">
                          <a:effectLst/>
                          <a:latin typeface="Ubuntu Light"/>
                        </a:rPr>
                        <a:t>Año</a:t>
                      </a:r>
                      <a:endParaRPr lang="en-US" sz="1600" b="1" u="sng"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dirty="0" smtClean="0">
                          <a:effectLst/>
                          <a:latin typeface="Ubuntu Light"/>
                        </a:rPr>
                        <a:t>Ganador</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n-US" sz="1600" b="1" dirty="0" err="1" smtClean="0">
                          <a:solidFill>
                            <a:schemeClr val="bg1"/>
                          </a:solidFill>
                          <a:effectLst/>
                          <a:latin typeface="Ubuntu Light"/>
                          <a:ea typeface="Times New Roman"/>
                          <a:cs typeface="Times New Roman"/>
                        </a:rPr>
                        <a:t>FechaNacimientoGanador</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r>
              <a:tr h="489101">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Batman </a:t>
                      </a:r>
                      <a:r>
                        <a:rPr lang="es-CR" sz="1600" kern="1200" dirty="0" err="1" smtClean="0">
                          <a:solidFill>
                            <a:schemeClr val="tx1"/>
                          </a:solidFill>
                          <a:effectLst/>
                          <a:latin typeface="Ubuntu Light"/>
                          <a:ea typeface="+mn-ea"/>
                          <a:cs typeface="+mn-cs"/>
                        </a:rPr>
                        <a:t>begins</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2010</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Batman</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smtClean="0">
                          <a:solidFill>
                            <a:schemeClr val="tx1"/>
                          </a:solidFill>
                          <a:effectLst/>
                          <a:latin typeface="Ubuntu Light"/>
                          <a:ea typeface="+mn-ea"/>
                          <a:cs typeface="+mn-cs"/>
                        </a:rPr>
                        <a:t>14/02/1970</a:t>
                      </a:r>
                      <a:endParaRPr lang="en-US" sz="1600" kern="1200" dirty="0">
                        <a:solidFill>
                          <a:schemeClr val="tx1"/>
                        </a:solidFill>
                        <a:effectLst/>
                        <a:latin typeface="Ubuntu Light"/>
                        <a:ea typeface="+mn-ea"/>
                        <a:cs typeface="+mn-cs"/>
                      </a:endParaRPr>
                    </a:p>
                  </a:txBody>
                  <a:tcPr marL="68580" marR="68580" marT="0" marB="0" anchor="ctr"/>
                </a:tc>
              </a:tr>
              <a:tr h="489101">
                <a:tc>
                  <a:txBody>
                    <a:bodyPr/>
                    <a:lstStyle/>
                    <a:p>
                      <a:pPr marL="142875" marR="0" indent="0" algn="ctr" defTabSz="685800" rtl="0" eaLnBrk="1" fontAlgn="auto" latinLnBrk="0" hangingPunct="1">
                        <a:lnSpc>
                          <a:spcPts val="1440"/>
                        </a:lnSpc>
                        <a:spcBef>
                          <a:spcPts val="0"/>
                        </a:spcBef>
                        <a:spcAft>
                          <a:spcPts val="0"/>
                        </a:spcAft>
                        <a:buClrTx/>
                        <a:buSzTx/>
                        <a:buFontTx/>
                        <a:buNone/>
                        <a:tabLst/>
                        <a:defRPr/>
                      </a:pPr>
                      <a:r>
                        <a:rPr lang="es-CR" sz="1600" kern="1200" dirty="0" smtClean="0">
                          <a:solidFill>
                            <a:schemeClr val="tx1"/>
                          </a:solidFill>
                          <a:effectLst/>
                          <a:latin typeface="Ubuntu Light"/>
                          <a:ea typeface="+mn-ea"/>
                          <a:cs typeface="+mn-cs"/>
                        </a:rPr>
                        <a:t>Batman caballero de la noche I</a:t>
                      </a:r>
                      <a:endParaRPr lang="en-US" sz="1600" kern="1200" dirty="0" smtClean="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2011</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Joker</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indent="0" algn="ctr" defTabSz="685800" rtl="0" eaLnBrk="1" fontAlgn="auto" latinLnBrk="0" hangingPunct="1">
                        <a:lnSpc>
                          <a:spcPts val="1440"/>
                        </a:lnSpc>
                        <a:spcBef>
                          <a:spcPts val="0"/>
                        </a:spcBef>
                        <a:spcAft>
                          <a:spcPts val="0"/>
                        </a:spcAft>
                        <a:buClrTx/>
                        <a:buSzTx/>
                        <a:buFontTx/>
                        <a:buNone/>
                        <a:tabLst/>
                        <a:defRPr/>
                      </a:pPr>
                      <a:r>
                        <a:rPr lang="en-US" sz="1600" kern="1200" dirty="0" smtClean="0">
                          <a:solidFill>
                            <a:schemeClr val="tx1"/>
                          </a:solidFill>
                          <a:effectLst/>
                          <a:latin typeface="Ubuntu Light"/>
                          <a:ea typeface="+mn-ea"/>
                          <a:cs typeface="+mn-cs"/>
                        </a:rPr>
                        <a:t>17/10/1977</a:t>
                      </a:r>
                    </a:p>
                  </a:txBody>
                  <a:tcPr marL="68580" marR="68580" marT="0" marB="0" anchor="ctr"/>
                </a:tc>
              </a:tr>
              <a:tr h="489101">
                <a:tc>
                  <a:txBody>
                    <a:bodyPr/>
                    <a:lstStyle/>
                    <a:p>
                      <a:pPr marL="142875" marR="0" indent="0" algn="ctr" defTabSz="685800" rtl="0" eaLnBrk="1" fontAlgn="auto" latinLnBrk="0" hangingPunct="1">
                        <a:lnSpc>
                          <a:spcPts val="1440"/>
                        </a:lnSpc>
                        <a:spcBef>
                          <a:spcPts val="0"/>
                        </a:spcBef>
                        <a:spcAft>
                          <a:spcPts val="0"/>
                        </a:spcAft>
                        <a:buClrTx/>
                        <a:buSzTx/>
                        <a:buFontTx/>
                        <a:buNone/>
                        <a:tabLst/>
                        <a:defRPr/>
                      </a:pPr>
                      <a:r>
                        <a:rPr lang="es-CR" sz="1600" kern="1200" dirty="0" smtClean="0">
                          <a:solidFill>
                            <a:schemeClr val="tx1"/>
                          </a:solidFill>
                          <a:effectLst/>
                          <a:latin typeface="Ubuntu Light"/>
                          <a:ea typeface="+mn-ea"/>
                          <a:cs typeface="+mn-cs"/>
                        </a:rPr>
                        <a:t>Batman caballero de la noche II</a:t>
                      </a:r>
                      <a:endParaRPr lang="en-US" sz="1600" kern="1200" dirty="0" smtClean="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2012</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Batman</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smtClean="0">
                          <a:solidFill>
                            <a:schemeClr val="tx1"/>
                          </a:solidFill>
                          <a:effectLst/>
                          <a:latin typeface="Ubuntu Light"/>
                          <a:ea typeface="+mn-ea"/>
                          <a:cs typeface="+mn-cs"/>
                        </a:rPr>
                        <a:t>15/07/1975</a:t>
                      </a:r>
                      <a:endParaRPr lang="en-US" sz="1600" kern="1200" dirty="0">
                        <a:solidFill>
                          <a:schemeClr val="tx1"/>
                        </a:solidFill>
                        <a:effectLst/>
                        <a:latin typeface="Ubuntu Light"/>
                        <a:ea typeface="+mn-ea"/>
                        <a:cs typeface="+mn-cs"/>
                      </a:endParaRPr>
                    </a:p>
                  </a:txBody>
                  <a:tcPr marL="68580" marR="68580" marT="0" marB="0" anchor="ctr"/>
                </a:tc>
              </a:tr>
              <a:tr h="489101">
                <a:tc>
                  <a:txBody>
                    <a:bodyPr/>
                    <a:lstStyle/>
                    <a:p>
                      <a:pPr marL="142875" marR="0" indent="0" algn="ctr" defTabSz="685800" rtl="0" eaLnBrk="1" fontAlgn="auto" latinLnBrk="0" hangingPunct="1">
                        <a:lnSpc>
                          <a:spcPts val="1440"/>
                        </a:lnSpc>
                        <a:spcBef>
                          <a:spcPts val="0"/>
                        </a:spcBef>
                        <a:spcAft>
                          <a:spcPts val="0"/>
                        </a:spcAft>
                        <a:buClrTx/>
                        <a:buSzTx/>
                        <a:buFontTx/>
                        <a:buNone/>
                        <a:tabLst/>
                        <a:defRPr/>
                      </a:pPr>
                      <a:r>
                        <a:rPr lang="en-US" sz="1600" kern="1200" dirty="0" smtClean="0">
                          <a:solidFill>
                            <a:schemeClr val="tx1"/>
                          </a:solidFill>
                          <a:effectLst/>
                          <a:latin typeface="Ubuntu Light"/>
                          <a:ea typeface="+mn-ea"/>
                          <a:cs typeface="+mn-cs"/>
                        </a:rPr>
                        <a:t>Batman returns</a:t>
                      </a: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smtClean="0">
                          <a:solidFill>
                            <a:schemeClr val="tx1"/>
                          </a:solidFill>
                          <a:effectLst/>
                          <a:latin typeface="Ubuntu Light"/>
                          <a:ea typeface="+mn-ea"/>
                          <a:cs typeface="+mn-cs"/>
                        </a:rPr>
                        <a:t>2013</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smtClean="0">
                          <a:solidFill>
                            <a:schemeClr val="tx1"/>
                          </a:solidFill>
                          <a:effectLst/>
                          <a:latin typeface="Ubuntu Light"/>
                          <a:ea typeface="+mn-ea"/>
                          <a:cs typeface="+mn-cs"/>
                        </a:rPr>
                        <a:t>Blake</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smtClean="0">
                          <a:solidFill>
                            <a:schemeClr val="tx1"/>
                          </a:solidFill>
                          <a:effectLst/>
                          <a:latin typeface="Ubuntu Light"/>
                          <a:ea typeface="+mn-ea"/>
                          <a:cs typeface="+mn-cs"/>
                        </a:rPr>
                        <a:t>13/02/1965</a:t>
                      </a:r>
                      <a:endParaRPr lang="en-US" sz="1600" kern="1200" dirty="0">
                        <a:solidFill>
                          <a:schemeClr val="tx1"/>
                        </a:solidFill>
                        <a:effectLst/>
                        <a:latin typeface="Ubuntu Light"/>
                        <a:ea typeface="+mn-ea"/>
                        <a:cs typeface="+mn-cs"/>
                      </a:endParaRPr>
                    </a:p>
                  </a:txBody>
                  <a:tcPr marL="68580" marR="68580" marT="0" marB="0" anchor="ctr"/>
                </a:tc>
              </a:tr>
            </a:tbl>
          </a:graphicData>
        </a:graphic>
      </p:graphicFrame>
      <p:cxnSp>
        <p:nvCxnSpPr>
          <p:cNvPr id="6" name="Conector recto de flecha 5"/>
          <p:cNvCxnSpPr/>
          <p:nvPr/>
        </p:nvCxnSpPr>
        <p:spPr>
          <a:xfrm flipH="1">
            <a:off x="7467600" y="4267200"/>
            <a:ext cx="457200" cy="8703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628650" y="5137525"/>
            <a:ext cx="78867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R" sz="1800" dirty="0">
                <a:latin typeface="Ubuntu Light"/>
              </a:rPr>
              <a:t>Atributo no primario Fecha Nacimiento Ganador es dependiente </a:t>
            </a:r>
            <a:r>
              <a:rPr lang="es-CR" sz="1800" dirty="0" smtClean="0">
                <a:latin typeface="Ubuntu Light"/>
              </a:rPr>
              <a:t>transitivamente </a:t>
            </a:r>
            <a:r>
              <a:rPr lang="es-CR" sz="1800" dirty="0">
                <a:latin typeface="Ubuntu Light"/>
              </a:rPr>
              <a:t>de {Combate, Año} </a:t>
            </a:r>
            <a:r>
              <a:rPr lang="es-CR" sz="1800" dirty="0" smtClean="0">
                <a:latin typeface="Ubuntu Light"/>
              </a:rPr>
              <a:t>vía </a:t>
            </a:r>
            <a:r>
              <a:rPr lang="es-CR" sz="1800" dirty="0">
                <a:latin typeface="Ubuntu Light"/>
              </a:rPr>
              <a:t>atributo no primario </a:t>
            </a:r>
            <a:r>
              <a:rPr lang="es-CR" sz="1800" dirty="0" smtClean="0">
                <a:latin typeface="Ubuntu Light"/>
              </a:rPr>
              <a:t>Ganador.</a:t>
            </a:r>
            <a:endParaRPr lang="es-CR" sz="1800" dirty="0">
              <a:latin typeface="Ubuntu Light"/>
            </a:endParaRPr>
          </a:p>
        </p:txBody>
      </p:sp>
    </p:spTree>
    <p:extLst>
      <p:ext uri="{BB962C8B-B14F-4D97-AF65-F5344CB8AC3E}">
        <p14:creationId xmlns:p14="http://schemas.microsoft.com/office/powerpoint/2010/main" val="16830661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Tercera</a:t>
            </a:r>
            <a:r>
              <a:rPr lang="en-US" dirty="0" smtClean="0"/>
              <a:t> formal </a:t>
            </a:r>
            <a:r>
              <a:rPr lang="en-US" dirty="0"/>
              <a:t>normal </a:t>
            </a:r>
            <a:r>
              <a:rPr lang="en-US" dirty="0" smtClean="0"/>
              <a:t>(3FN</a:t>
            </a:r>
            <a:r>
              <a:rPr lang="en-US" dirty="0"/>
              <a:t>)</a:t>
            </a:r>
          </a:p>
        </p:txBody>
      </p:sp>
      <p:sp>
        <p:nvSpPr>
          <p:cNvPr id="3" name="Content Placeholder 2"/>
          <p:cNvSpPr>
            <a:spLocks noGrp="1"/>
          </p:cNvSpPr>
          <p:nvPr>
            <p:ph idx="1"/>
          </p:nvPr>
        </p:nvSpPr>
        <p:spPr>
          <a:xfrm>
            <a:off x="628650" y="1315919"/>
            <a:ext cx="7886700" cy="365762"/>
          </a:xfrm>
        </p:spPr>
        <p:txBody>
          <a:bodyPr/>
          <a:lstStyle/>
          <a:p>
            <a:pPr marL="0" indent="0">
              <a:buNone/>
            </a:pPr>
            <a:r>
              <a:rPr lang="en-US" sz="1800" dirty="0" err="1" smtClean="0"/>
              <a:t>Ganadores</a:t>
            </a:r>
            <a:r>
              <a:rPr lang="en-US" sz="1800" dirty="0" smtClean="0"/>
              <a:t> del </a:t>
            </a:r>
            <a:r>
              <a:rPr lang="en-US" sz="1800" dirty="0" err="1" smtClean="0"/>
              <a:t>combate</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47</a:t>
            </a:fld>
            <a:endParaRPr lang="en-US"/>
          </a:p>
        </p:txBody>
      </p:sp>
      <p:graphicFrame>
        <p:nvGraphicFramePr>
          <p:cNvPr id="7" name="Marcador de contenido 4"/>
          <p:cNvGraphicFramePr>
            <a:graphicFrameLocks/>
          </p:cNvGraphicFramePr>
          <p:nvPr>
            <p:extLst>
              <p:ext uri="{D42A27DB-BD31-4B8C-83A1-F6EECF244321}">
                <p14:modId xmlns:p14="http://schemas.microsoft.com/office/powerpoint/2010/main" val="3657433682"/>
              </p:ext>
            </p:extLst>
          </p:nvPr>
        </p:nvGraphicFramePr>
        <p:xfrm>
          <a:off x="628650" y="1828800"/>
          <a:ext cx="7886700" cy="2445505"/>
        </p:xfrm>
        <a:graphic>
          <a:graphicData uri="http://schemas.openxmlformats.org/drawingml/2006/table">
            <a:tbl>
              <a:tblPr firstRow="1" bandRow="1">
                <a:tableStyleId>{69012ECD-51FC-41F1-AA8D-1B2483CD663E}</a:tableStyleId>
              </a:tblPr>
              <a:tblGrid>
                <a:gridCol w="1971675"/>
                <a:gridCol w="1971675"/>
                <a:gridCol w="1971675"/>
                <a:gridCol w="1971675"/>
              </a:tblGrid>
              <a:tr h="489101">
                <a:tc>
                  <a:txBody>
                    <a:bodyPr/>
                    <a:lstStyle/>
                    <a:p>
                      <a:pPr marL="0" marR="0" algn="ctr">
                        <a:lnSpc>
                          <a:spcPts val="1440"/>
                        </a:lnSpc>
                        <a:spcBef>
                          <a:spcPts val="0"/>
                        </a:spcBef>
                        <a:spcAft>
                          <a:spcPts val="0"/>
                        </a:spcAft>
                      </a:pPr>
                      <a:r>
                        <a:rPr lang="es-CR" sz="1600" b="1" u="sng" dirty="0" smtClean="0">
                          <a:solidFill>
                            <a:schemeClr val="bg1"/>
                          </a:solidFill>
                          <a:effectLst/>
                          <a:latin typeface="Ubuntu Light"/>
                          <a:ea typeface="+mn-ea"/>
                          <a:cs typeface="+mn-cs"/>
                        </a:rPr>
                        <a:t>Combate</a:t>
                      </a:r>
                      <a:endParaRPr lang="en-US" sz="1600" b="1" u="sng"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u="sng" dirty="0" smtClean="0">
                          <a:effectLst/>
                          <a:latin typeface="Ubuntu Light"/>
                        </a:rPr>
                        <a:t>Año</a:t>
                      </a:r>
                      <a:endParaRPr lang="en-US" sz="1600" b="1" u="sng"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dirty="0" smtClean="0">
                          <a:effectLst/>
                          <a:latin typeface="Ubuntu Light"/>
                        </a:rPr>
                        <a:t>Ganador</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n-US" sz="1600" b="1" dirty="0" err="1" smtClean="0">
                          <a:solidFill>
                            <a:schemeClr val="bg1"/>
                          </a:solidFill>
                          <a:effectLst/>
                          <a:latin typeface="Ubuntu Light"/>
                          <a:ea typeface="Times New Roman"/>
                          <a:cs typeface="Times New Roman"/>
                        </a:rPr>
                        <a:t>FechaNacimientoGanador</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r>
              <a:tr h="489101">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Batman </a:t>
                      </a:r>
                      <a:r>
                        <a:rPr lang="es-CR" sz="1600" kern="1200" dirty="0" err="1" smtClean="0">
                          <a:solidFill>
                            <a:schemeClr val="tx1"/>
                          </a:solidFill>
                          <a:effectLst/>
                          <a:latin typeface="Ubuntu Light"/>
                          <a:ea typeface="+mn-ea"/>
                          <a:cs typeface="+mn-cs"/>
                        </a:rPr>
                        <a:t>begins</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2010</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Batman</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smtClean="0">
                          <a:solidFill>
                            <a:schemeClr val="tx1"/>
                          </a:solidFill>
                          <a:effectLst/>
                          <a:latin typeface="Ubuntu Light"/>
                          <a:ea typeface="+mn-ea"/>
                          <a:cs typeface="+mn-cs"/>
                        </a:rPr>
                        <a:t>14/02/1970</a:t>
                      </a:r>
                      <a:endParaRPr lang="en-US" sz="1600" kern="1200" dirty="0">
                        <a:solidFill>
                          <a:schemeClr val="tx1"/>
                        </a:solidFill>
                        <a:effectLst/>
                        <a:latin typeface="Ubuntu Light"/>
                        <a:ea typeface="+mn-ea"/>
                        <a:cs typeface="+mn-cs"/>
                      </a:endParaRPr>
                    </a:p>
                  </a:txBody>
                  <a:tcPr marL="68580" marR="68580" marT="0" marB="0" anchor="ctr"/>
                </a:tc>
              </a:tr>
              <a:tr h="489101">
                <a:tc>
                  <a:txBody>
                    <a:bodyPr/>
                    <a:lstStyle/>
                    <a:p>
                      <a:pPr marL="142875" marR="0" indent="0" algn="ctr" defTabSz="685800" rtl="0" eaLnBrk="1" fontAlgn="auto" latinLnBrk="0" hangingPunct="1">
                        <a:lnSpc>
                          <a:spcPts val="1440"/>
                        </a:lnSpc>
                        <a:spcBef>
                          <a:spcPts val="0"/>
                        </a:spcBef>
                        <a:spcAft>
                          <a:spcPts val="0"/>
                        </a:spcAft>
                        <a:buClrTx/>
                        <a:buSzTx/>
                        <a:buFontTx/>
                        <a:buNone/>
                        <a:tabLst/>
                        <a:defRPr/>
                      </a:pPr>
                      <a:r>
                        <a:rPr lang="es-CR" sz="1600" kern="1200" dirty="0" smtClean="0">
                          <a:solidFill>
                            <a:schemeClr val="tx1"/>
                          </a:solidFill>
                          <a:effectLst/>
                          <a:latin typeface="Ubuntu Light"/>
                          <a:ea typeface="+mn-ea"/>
                          <a:cs typeface="+mn-cs"/>
                        </a:rPr>
                        <a:t>Batman caballero de la noche I</a:t>
                      </a:r>
                      <a:endParaRPr lang="en-US" sz="1600" kern="1200" dirty="0" smtClean="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2011</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Joker</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indent="0" algn="ctr" defTabSz="685800" rtl="0" eaLnBrk="1" fontAlgn="auto" latinLnBrk="0" hangingPunct="1">
                        <a:lnSpc>
                          <a:spcPts val="1440"/>
                        </a:lnSpc>
                        <a:spcBef>
                          <a:spcPts val="0"/>
                        </a:spcBef>
                        <a:spcAft>
                          <a:spcPts val="0"/>
                        </a:spcAft>
                        <a:buClrTx/>
                        <a:buSzTx/>
                        <a:buFontTx/>
                        <a:buNone/>
                        <a:tabLst/>
                        <a:defRPr/>
                      </a:pPr>
                      <a:r>
                        <a:rPr lang="en-US" sz="1600" kern="1200" dirty="0" smtClean="0">
                          <a:solidFill>
                            <a:schemeClr val="tx1"/>
                          </a:solidFill>
                          <a:effectLst/>
                          <a:latin typeface="Ubuntu Light"/>
                          <a:ea typeface="+mn-ea"/>
                          <a:cs typeface="+mn-cs"/>
                        </a:rPr>
                        <a:t>17/10/1977</a:t>
                      </a:r>
                    </a:p>
                  </a:txBody>
                  <a:tcPr marL="68580" marR="68580" marT="0" marB="0" anchor="ctr"/>
                </a:tc>
              </a:tr>
              <a:tr h="489101">
                <a:tc>
                  <a:txBody>
                    <a:bodyPr/>
                    <a:lstStyle/>
                    <a:p>
                      <a:pPr marL="142875" marR="0" indent="0" algn="ctr" defTabSz="685800" rtl="0" eaLnBrk="1" fontAlgn="auto" latinLnBrk="0" hangingPunct="1">
                        <a:lnSpc>
                          <a:spcPts val="1440"/>
                        </a:lnSpc>
                        <a:spcBef>
                          <a:spcPts val="0"/>
                        </a:spcBef>
                        <a:spcAft>
                          <a:spcPts val="0"/>
                        </a:spcAft>
                        <a:buClrTx/>
                        <a:buSzTx/>
                        <a:buFontTx/>
                        <a:buNone/>
                        <a:tabLst/>
                        <a:defRPr/>
                      </a:pPr>
                      <a:r>
                        <a:rPr lang="es-CR" sz="1600" kern="1200" dirty="0" smtClean="0">
                          <a:solidFill>
                            <a:schemeClr val="tx1"/>
                          </a:solidFill>
                          <a:effectLst/>
                          <a:latin typeface="Ubuntu Light"/>
                          <a:ea typeface="+mn-ea"/>
                          <a:cs typeface="+mn-cs"/>
                        </a:rPr>
                        <a:t>Batman caballero de la noche II</a:t>
                      </a:r>
                      <a:endParaRPr lang="en-US" sz="1600" kern="1200" dirty="0" smtClean="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2012</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Batman</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smtClean="0">
                          <a:solidFill>
                            <a:schemeClr val="tx1"/>
                          </a:solidFill>
                          <a:effectLst/>
                          <a:latin typeface="Ubuntu Light"/>
                          <a:ea typeface="+mn-ea"/>
                          <a:cs typeface="+mn-cs"/>
                        </a:rPr>
                        <a:t>14/02/1970</a:t>
                      </a:r>
                      <a:endParaRPr lang="en-US" sz="1600" kern="1200" dirty="0">
                        <a:solidFill>
                          <a:schemeClr val="tx1"/>
                        </a:solidFill>
                        <a:effectLst/>
                        <a:latin typeface="Ubuntu Light"/>
                        <a:ea typeface="+mn-ea"/>
                        <a:cs typeface="+mn-cs"/>
                      </a:endParaRPr>
                    </a:p>
                  </a:txBody>
                  <a:tcPr marL="68580" marR="68580" marT="0" marB="0" anchor="ctr"/>
                </a:tc>
              </a:tr>
              <a:tr h="489101">
                <a:tc>
                  <a:txBody>
                    <a:bodyPr/>
                    <a:lstStyle/>
                    <a:p>
                      <a:pPr marL="142875" marR="0" indent="0" algn="ctr" defTabSz="685800" rtl="0" eaLnBrk="1" fontAlgn="auto" latinLnBrk="0" hangingPunct="1">
                        <a:lnSpc>
                          <a:spcPts val="1440"/>
                        </a:lnSpc>
                        <a:spcBef>
                          <a:spcPts val="0"/>
                        </a:spcBef>
                        <a:spcAft>
                          <a:spcPts val="0"/>
                        </a:spcAft>
                        <a:buClrTx/>
                        <a:buSzTx/>
                        <a:buFontTx/>
                        <a:buNone/>
                        <a:tabLst/>
                        <a:defRPr/>
                      </a:pPr>
                      <a:r>
                        <a:rPr lang="en-US" sz="1600" kern="1200" dirty="0" smtClean="0">
                          <a:solidFill>
                            <a:schemeClr val="tx1"/>
                          </a:solidFill>
                          <a:effectLst/>
                          <a:latin typeface="Ubuntu Light"/>
                          <a:ea typeface="+mn-ea"/>
                          <a:cs typeface="+mn-cs"/>
                        </a:rPr>
                        <a:t>Batman returns</a:t>
                      </a: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smtClean="0">
                          <a:solidFill>
                            <a:schemeClr val="tx1"/>
                          </a:solidFill>
                          <a:effectLst/>
                          <a:latin typeface="Ubuntu Light"/>
                          <a:ea typeface="+mn-ea"/>
                          <a:cs typeface="+mn-cs"/>
                        </a:rPr>
                        <a:t>2013</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smtClean="0">
                          <a:solidFill>
                            <a:schemeClr val="tx1"/>
                          </a:solidFill>
                          <a:effectLst/>
                          <a:latin typeface="Ubuntu Light"/>
                          <a:ea typeface="+mn-ea"/>
                          <a:cs typeface="+mn-cs"/>
                        </a:rPr>
                        <a:t>Blake</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smtClean="0">
                          <a:solidFill>
                            <a:schemeClr val="tx1"/>
                          </a:solidFill>
                          <a:effectLst/>
                          <a:latin typeface="Ubuntu Light"/>
                          <a:ea typeface="+mn-ea"/>
                          <a:cs typeface="+mn-cs"/>
                        </a:rPr>
                        <a:t>13/02/1965</a:t>
                      </a:r>
                      <a:endParaRPr lang="en-US" sz="1600" kern="1200" dirty="0">
                        <a:solidFill>
                          <a:schemeClr val="tx1"/>
                        </a:solidFill>
                        <a:effectLst/>
                        <a:latin typeface="Ubuntu Light"/>
                        <a:ea typeface="+mn-ea"/>
                        <a:cs typeface="+mn-cs"/>
                      </a:endParaRPr>
                    </a:p>
                  </a:txBody>
                  <a:tcPr marL="68580" marR="68580" marT="0" marB="0" anchor="ctr"/>
                </a:tc>
              </a:tr>
            </a:tbl>
          </a:graphicData>
        </a:graphic>
      </p:graphicFrame>
      <p:cxnSp>
        <p:nvCxnSpPr>
          <p:cNvPr id="6" name="Conector recto de flecha 5"/>
          <p:cNvCxnSpPr/>
          <p:nvPr/>
        </p:nvCxnSpPr>
        <p:spPr>
          <a:xfrm flipH="1">
            <a:off x="7467600" y="4267200"/>
            <a:ext cx="457200" cy="8703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628650" y="5137525"/>
            <a:ext cx="78867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R" sz="1800" dirty="0">
                <a:latin typeface="Ubuntu Light"/>
              </a:rPr>
              <a:t>Atributo no primario Fecha Nacimiento Ganador es dependiente </a:t>
            </a:r>
            <a:r>
              <a:rPr lang="es-CR" sz="1800" dirty="0" smtClean="0">
                <a:latin typeface="Ubuntu Light"/>
              </a:rPr>
              <a:t>transitivamente </a:t>
            </a:r>
            <a:r>
              <a:rPr lang="es-CR" sz="1800" dirty="0">
                <a:latin typeface="Ubuntu Light"/>
              </a:rPr>
              <a:t>de {Combate, Año} </a:t>
            </a:r>
            <a:r>
              <a:rPr lang="es-CR" sz="1800" dirty="0" smtClean="0">
                <a:latin typeface="Ubuntu Light"/>
              </a:rPr>
              <a:t>vía </a:t>
            </a:r>
            <a:r>
              <a:rPr lang="es-CR" sz="1800" dirty="0">
                <a:latin typeface="Ubuntu Light"/>
              </a:rPr>
              <a:t>atributo no primario </a:t>
            </a:r>
            <a:r>
              <a:rPr lang="es-CR" sz="1800" dirty="0" smtClean="0">
                <a:latin typeface="Ubuntu Light"/>
              </a:rPr>
              <a:t>Ganador.</a:t>
            </a:r>
            <a:endParaRPr lang="es-CR" sz="1800" dirty="0">
              <a:latin typeface="Ubuntu Light"/>
            </a:endParaRPr>
          </a:p>
        </p:txBody>
      </p:sp>
    </p:spTree>
    <p:extLst>
      <p:ext uri="{BB962C8B-B14F-4D97-AF65-F5344CB8AC3E}">
        <p14:creationId xmlns:p14="http://schemas.microsoft.com/office/powerpoint/2010/main" val="4516849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Tercera</a:t>
            </a:r>
            <a:r>
              <a:rPr lang="en-US" dirty="0" smtClean="0"/>
              <a:t> formal </a:t>
            </a:r>
            <a:r>
              <a:rPr lang="en-US" dirty="0"/>
              <a:t>normal </a:t>
            </a:r>
            <a:r>
              <a:rPr lang="en-US" dirty="0" smtClean="0"/>
              <a:t>(3FN</a:t>
            </a:r>
            <a:r>
              <a:rPr lang="en-US" dirty="0"/>
              <a:t>)</a:t>
            </a:r>
          </a:p>
        </p:txBody>
      </p:sp>
      <p:sp>
        <p:nvSpPr>
          <p:cNvPr id="3" name="Content Placeholder 2"/>
          <p:cNvSpPr>
            <a:spLocks noGrp="1"/>
          </p:cNvSpPr>
          <p:nvPr>
            <p:ph idx="1"/>
          </p:nvPr>
        </p:nvSpPr>
        <p:spPr/>
        <p:txBody>
          <a:bodyPr/>
          <a:lstStyle/>
          <a:p>
            <a:r>
              <a:rPr lang="es-CR" dirty="0" smtClean="0"/>
              <a:t>¿Qué problemas causa el ejemplo anterior?</a:t>
            </a:r>
          </a:p>
          <a:p>
            <a:pPr lvl="1"/>
            <a:r>
              <a:rPr lang="en-US" dirty="0" err="1" smtClean="0"/>
              <a:t>Vulnerabilidad</a:t>
            </a:r>
            <a:r>
              <a:rPr lang="en-US" dirty="0" smtClean="0"/>
              <a:t> </a:t>
            </a:r>
            <a:r>
              <a:rPr lang="en-US" dirty="0"/>
              <a:t>a </a:t>
            </a:r>
            <a:r>
              <a:rPr lang="en-US" dirty="0" err="1"/>
              <a:t>inconsistencias</a:t>
            </a:r>
            <a:r>
              <a:rPr lang="en-US" dirty="0"/>
              <a:t> </a:t>
            </a:r>
            <a:r>
              <a:rPr lang="en-US" dirty="0" err="1" smtClean="0"/>
              <a:t>lógicas</a:t>
            </a:r>
            <a:r>
              <a:rPr lang="en-US" dirty="0" smtClean="0"/>
              <a:t>.</a:t>
            </a:r>
            <a:endParaRPr lang="en-US" dirty="0"/>
          </a:p>
          <a:p>
            <a:pPr lvl="1"/>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48</a:t>
            </a:fld>
            <a:endParaRPr lang="en-US"/>
          </a:p>
        </p:txBody>
      </p:sp>
    </p:spTree>
    <p:extLst>
      <p:ext uri="{BB962C8B-B14F-4D97-AF65-F5344CB8AC3E}">
        <p14:creationId xmlns:p14="http://schemas.microsoft.com/office/powerpoint/2010/main" val="891764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Tercera</a:t>
            </a:r>
            <a:r>
              <a:rPr lang="en-US" dirty="0" smtClean="0"/>
              <a:t> formal </a:t>
            </a:r>
            <a:r>
              <a:rPr lang="en-US" dirty="0"/>
              <a:t>normal </a:t>
            </a:r>
            <a:r>
              <a:rPr lang="en-US" dirty="0" smtClean="0"/>
              <a:t>(3FN</a:t>
            </a:r>
            <a:r>
              <a:rPr lang="en-US" dirty="0"/>
              <a:t>)</a:t>
            </a:r>
          </a:p>
        </p:txBody>
      </p:sp>
      <p:sp>
        <p:nvSpPr>
          <p:cNvPr id="3" name="Content Placeholder 2"/>
          <p:cNvSpPr>
            <a:spLocks noGrp="1"/>
          </p:cNvSpPr>
          <p:nvPr>
            <p:ph idx="1"/>
          </p:nvPr>
        </p:nvSpPr>
        <p:spPr/>
        <p:txBody>
          <a:bodyPr/>
          <a:lstStyle/>
          <a:p>
            <a:r>
              <a:rPr lang="es-ES" dirty="0"/>
              <a:t>La violación de la 3NF ocurre porque el atributo no primario </a:t>
            </a:r>
            <a:r>
              <a:rPr lang="es-ES" i="1" dirty="0"/>
              <a:t>Fecha de nacimiento del ganador</a:t>
            </a:r>
            <a:r>
              <a:rPr lang="es-ES" dirty="0"/>
              <a:t> es dependiente transitivamente de {Combate, Año} vía el atributo no primario </a:t>
            </a:r>
            <a:r>
              <a:rPr lang="es-ES" i="1" dirty="0"/>
              <a:t>Ganador</a:t>
            </a:r>
            <a:r>
              <a:rPr lang="es-ES" dirty="0"/>
              <a:t>. </a:t>
            </a:r>
            <a:endParaRPr lang="es-ES" dirty="0" smtClean="0"/>
          </a:p>
          <a:p>
            <a:r>
              <a:rPr lang="es-ES" dirty="0" smtClean="0"/>
              <a:t>El </a:t>
            </a:r>
            <a:r>
              <a:rPr lang="es-ES" dirty="0"/>
              <a:t>hecho de que la </a:t>
            </a:r>
            <a:r>
              <a:rPr lang="es-ES" i="1" dirty="0"/>
              <a:t>Fecha de nacimiento del ganador</a:t>
            </a:r>
            <a:r>
              <a:rPr lang="es-ES" dirty="0"/>
              <a:t> es funcionalmente dependiente en el </a:t>
            </a:r>
            <a:r>
              <a:rPr lang="es-ES" i="1" dirty="0"/>
              <a:t>Ganador</a:t>
            </a:r>
            <a:r>
              <a:rPr lang="es-ES" dirty="0"/>
              <a:t> hace la tabla vulnerable a inconsistencias lógicas, pues no hay nada que impida a la misma persona ser mostrada con diferentes fechas de nacimiento en diversos registros.</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49</a:t>
            </a:fld>
            <a:endParaRPr lang="en-US"/>
          </a:p>
        </p:txBody>
      </p:sp>
    </p:spTree>
    <p:extLst>
      <p:ext uri="{BB962C8B-B14F-4D97-AF65-F5344CB8AC3E}">
        <p14:creationId xmlns:p14="http://schemas.microsoft.com/office/powerpoint/2010/main" val="3360014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Introducción</a:t>
            </a:r>
            <a:r>
              <a:rPr lang="en-US" dirty="0" smtClean="0"/>
              <a:t> – </a:t>
            </a:r>
            <a:r>
              <a:rPr lang="en-US" dirty="0" err="1"/>
              <a:t>Diseño</a:t>
            </a:r>
            <a:r>
              <a:rPr lang="en-US" dirty="0"/>
              <a:t> de bases de </a:t>
            </a:r>
            <a:r>
              <a:rPr lang="en-US" dirty="0" err="1"/>
              <a:t>datos</a:t>
            </a:r>
            <a:r>
              <a:rPr lang="en-US" dirty="0"/>
              <a:t> </a:t>
            </a:r>
            <a:r>
              <a:rPr lang="en-US" dirty="0" err="1"/>
              <a:t>relacionales</a:t>
            </a:r>
            <a:endParaRPr lang="en-US" dirty="0"/>
          </a:p>
        </p:txBody>
      </p:sp>
      <p:sp>
        <p:nvSpPr>
          <p:cNvPr id="3" name="Content Placeholder 2"/>
          <p:cNvSpPr>
            <a:spLocks noGrp="1"/>
          </p:cNvSpPr>
          <p:nvPr>
            <p:ph idx="1"/>
          </p:nvPr>
        </p:nvSpPr>
        <p:spPr/>
        <p:txBody>
          <a:bodyPr/>
          <a:lstStyle/>
          <a:p>
            <a:r>
              <a:rPr lang="es-CR" dirty="0"/>
              <a:t>Sea el Esquema Relacional R(T</a:t>
            </a:r>
            <a:r>
              <a:rPr lang="es-CR" dirty="0" smtClean="0"/>
              <a:t>, L</a:t>
            </a:r>
            <a:r>
              <a:rPr lang="es-CR" dirty="0"/>
              <a:t>):</a:t>
            </a:r>
            <a:endParaRPr lang="es-CR" dirty="0" smtClean="0"/>
          </a:p>
          <a:p>
            <a:pPr lvl="1"/>
            <a:r>
              <a:rPr lang="es-CR" dirty="0" smtClean="0"/>
              <a:t>T = {</a:t>
            </a:r>
            <a:r>
              <a:rPr lang="es-CR" dirty="0" err="1"/>
              <a:t>Cod_Proveedor</a:t>
            </a:r>
            <a:r>
              <a:rPr lang="es-CR" dirty="0"/>
              <a:t>, Ciudad, </a:t>
            </a:r>
            <a:r>
              <a:rPr lang="es-CR" dirty="0" err="1"/>
              <a:t>Cod_Articulo</a:t>
            </a:r>
            <a:r>
              <a:rPr lang="es-CR" dirty="0"/>
              <a:t>, Precio</a:t>
            </a:r>
            <a:r>
              <a:rPr lang="es-CR" dirty="0" smtClean="0"/>
              <a:t>}.</a:t>
            </a:r>
          </a:p>
          <a:p>
            <a:pPr lvl="1"/>
            <a:r>
              <a:rPr lang="es-CR" dirty="0" smtClean="0"/>
              <a:t>L = {</a:t>
            </a:r>
            <a:r>
              <a:rPr lang="es-CR" dirty="0" err="1" smtClean="0"/>
              <a:t>Cod_Proveedor</a:t>
            </a:r>
            <a:r>
              <a:rPr lang="es-CR" dirty="0" smtClean="0"/>
              <a:t> </a:t>
            </a:r>
            <a:r>
              <a:rPr lang="es-CR" dirty="0" smtClean="0">
                <a:sym typeface="Wingdings" pitchFamily="2" charset="2"/>
              </a:rPr>
              <a:t>-&gt; </a:t>
            </a:r>
            <a:r>
              <a:rPr lang="es-CR" dirty="0" smtClean="0"/>
              <a:t>Ciudad; </a:t>
            </a:r>
            <a:r>
              <a:rPr lang="es-CR" dirty="0" err="1" smtClean="0"/>
              <a:t>Cod_Proveedor</a:t>
            </a:r>
            <a:r>
              <a:rPr lang="es-CR" dirty="0"/>
              <a:t>, </a:t>
            </a:r>
            <a:r>
              <a:rPr lang="es-CR" dirty="0" err="1"/>
              <a:t>Cod_Articulo</a:t>
            </a:r>
            <a:r>
              <a:rPr lang="es-CR" dirty="0"/>
              <a:t> </a:t>
            </a:r>
            <a:r>
              <a:rPr lang="es-CR" dirty="0" smtClean="0"/>
              <a:t>-&gt;Precio</a:t>
            </a:r>
            <a:r>
              <a:rPr lang="es-CR" dirty="0"/>
              <a:t>}</a:t>
            </a:r>
            <a:endParaRPr lang="es-CR" dirty="0" smtClean="0"/>
          </a:p>
          <a:p>
            <a:pPr lvl="1"/>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5</a:t>
            </a:fld>
            <a:endParaRPr lang="en-US"/>
          </a:p>
        </p:txBody>
      </p:sp>
      <p:graphicFrame>
        <p:nvGraphicFramePr>
          <p:cNvPr id="7" name="Marcador de contenido 4"/>
          <p:cNvGraphicFramePr>
            <a:graphicFrameLocks/>
          </p:cNvGraphicFramePr>
          <p:nvPr>
            <p:extLst>
              <p:ext uri="{D42A27DB-BD31-4B8C-83A1-F6EECF244321}">
                <p14:modId xmlns:p14="http://schemas.microsoft.com/office/powerpoint/2010/main" val="2883481680"/>
              </p:ext>
            </p:extLst>
          </p:nvPr>
        </p:nvGraphicFramePr>
        <p:xfrm>
          <a:off x="628650" y="2833029"/>
          <a:ext cx="7886700" cy="2225040"/>
        </p:xfrm>
        <a:graphic>
          <a:graphicData uri="http://schemas.openxmlformats.org/drawingml/2006/table">
            <a:tbl>
              <a:tblPr firstRow="1" bandRow="1">
                <a:tableStyleId>{69012ECD-51FC-41F1-AA8D-1B2483CD663E}</a:tableStyleId>
              </a:tblPr>
              <a:tblGrid>
                <a:gridCol w="1971675"/>
                <a:gridCol w="1971675"/>
                <a:gridCol w="1971675"/>
                <a:gridCol w="1971675"/>
              </a:tblGrid>
              <a:tr h="370840">
                <a:tc>
                  <a:txBody>
                    <a:bodyPr/>
                    <a:lstStyle/>
                    <a:p>
                      <a:pPr marL="0" marR="0" algn="ctr">
                        <a:lnSpc>
                          <a:spcPts val="1440"/>
                        </a:lnSpc>
                        <a:spcBef>
                          <a:spcPts val="0"/>
                        </a:spcBef>
                        <a:spcAft>
                          <a:spcPts val="0"/>
                        </a:spcAft>
                      </a:pPr>
                      <a:r>
                        <a:rPr lang="en-US" sz="1600" b="1" u="sng" dirty="0" err="1" smtClean="0">
                          <a:solidFill>
                            <a:schemeClr val="bg1"/>
                          </a:solidFill>
                          <a:effectLst/>
                          <a:latin typeface="Ubuntu Light"/>
                          <a:ea typeface="Times New Roman"/>
                          <a:cs typeface="Times New Roman"/>
                        </a:rPr>
                        <a:t>Cod_Proveedor</a:t>
                      </a:r>
                      <a:endParaRPr lang="en-US" sz="1600" b="1" u="sng" dirty="0">
                        <a:solidFill>
                          <a:schemeClr val="bg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Ciudad</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u="sng" dirty="0" err="1" smtClean="0">
                          <a:effectLst/>
                          <a:latin typeface="Ubuntu Light"/>
                        </a:rPr>
                        <a:t>Cod_Articulo</a:t>
                      </a:r>
                      <a:endParaRPr lang="en-US" sz="1600" b="1" u="sng" dirty="0">
                        <a:solidFill>
                          <a:schemeClr val="bg1"/>
                        </a:solidFill>
                        <a:effectLst/>
                        <a:latin typeface="Ubuntu Light"/>
                        <a:ea typeface="Times New Roman"/>
                        <a:cs typeface="Times New Roman"/>
                      </a:endParaRPr>
                    </a:p>
                  </a:txBody>
                  <a:tcPr marL="68580" marR="68580" marT="0" marB="0" anchor="ctr"/>
                </a:tc>
                <a:tc>
                  <a:txBody>
                    <a:bodyPr/>
                    <a:lstStyle/>
                    <a:p>
                      <a:pPr marL="278130" marR="0" algn="ctr">
                        <a:lnSpc>
                          <a:spcPts val="1440"/>
                        </a:lnSpc>
                        <a:spcBef>
                          <a:spcPts val="0"/>
                        </a:spcBef>
                        <a:spcAft>
                          <a:spcPts val="0"/>
                        </a:spcAft>
                      </a:pPr>
                      <a:r>
                        <a:rPr lang="en-US" sz="1600" dirty="0" err="1" smtClean="0">
                          <a:effectLst/>
                          <a:latin typeface="Ubuntu Light"/>
                        </a:rPr>
                        <a:t>Precio</a:t>
                      </a:r>
                      <a:endParaRPr lang="en-US" sz="1600" b="1" dirty="0">
                        <a:solidFill>
                          <a:schemeClr val="bg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P-12345</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Madrid</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effectLst/>
                          <a:latin typeface="Ubuntu Light"/>
                        </a:rPr>
                        <a:t>A-123</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100</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P-12345</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Madrid</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effectLst/>
                          <a:latin typeface="Ubuntu Light"/>
                        </a:rPr>
                        <a:t>A-456</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80</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P-98765</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Sevilla</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effectLst/>
                          <a:latin typeface="Ubuntu Light"/>
                        </a:rPr>
                        <a:t>A-789</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75</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P-13579</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Lugo</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A-246</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120</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P-13579</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Lugo</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A-456</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90</a:t>
                      </a: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41823408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Tercera</a:t>
            </a:r>
            <a:r>
              <a:rPr lang="en-US" dirty="0"/>
              <a:t> formal normal (3FN)</a:t>
            </a:r>
          </a:p>
        </p:txBody>
      </p:sp>
      <p:sp>
        <p:nvSpPr>
          <p:cNvPr id="3" name="Content Placeholder 2"/>
          <p:cNvSpPr>
            <a:spLocks noGrp="1"/>
          </p:cNvSpPr>
          <p:nvPr>
            <p:ph idx="1"/>
          </p:nvPr>
        </p:nvSpPr>
        <p:spPr>
          <a:xfrm>
            <a:off x="628650" y="1315919"/>
            <a:ext cx="7886700" cy="365762"/>
          </a:xfrm>
        </p:spPr>
        <p:txBody>
          <a:bodyPr/>
          <a:lstStyle/>
          <a:p>
            <a:pPr marL="0" indent="0">
              <a:buNone/>
            </a:pPr>
            <a:r>
              <a:rPr lang="en-US" sz="1800" dirty="0" err="1" smtClean="0"/>
              <a:t>Ganadores</a:t>
            </a:r>
            <a:r>
              <a:rPr lang="en-US" sz="1800" dirty="0" smtClean="0"/>
              <a:t> del </a:t>
            </a:r>
            <a:r>
              <a:rPr lang="en-US" sz="1800" dirty="0" err="1" smtClean="0"/>
              <a:t>combate</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50</a:t>
            </a:fld>
            <a:endParaRPr lang="en-US"/>
          </a:p>
        </p:txBody>
      </p:sp>
      <p:graphicFrame>
        <p:nvGraphicFramePr>
          <p:cNvPr id="7" name="Marcador de contenido 4"/>
          <p:cNvGraphicFramePr>
            <a:graphicFrameLocks/>
          </p:cNvGraphicFramePr>
          <p:nvPr>
            <p:extLst>
              <p:ext uri="{D42A27DB-BD31-4B8C-83A1-F6EECF244321}">
                <p14:modId xmlns:p14="http://schemas.microsoft.com/office/powerpoint/2010/main" val="2890719092"/>
              </p:ext>
            </p:extLst>
          </p:nvPr>
        </p:nvGraphicFramePr>
        <p:xfrm>
          <a:off x="628650" y="1734304"/>
          <a:ext cx="7884000" cy="2103680"/>
        </p:xfrm>
        <a:graphic>
          <a:graphicData uri="http://schemas.openxmlformats.org/drawingml/2006/table">
            <a:tbl>
              <a:tblPr firstRow="1" bandRow="1">
                <a:tableStyleId>{69012ECD-51FC-41F1-AA8D-1B2483CD663E}</a:tableStyleId>
              </a:tblPr>
              <a:tblGrid>
                <a:gridCol w="2628000"/>
                <a:gridCol w="2628000"/>
                <a:gridCol w="2628000"/>
              </a:tblGrid>
              <a:tr h="403200">
                <a:tc>
                  <a:txBody>
                    <a:bodyPr/>
                    <a:lstStyle/>
                    <a:p>
                      <a:pPr marL="0" marR="0" algn="ctr">
                        <a:lnSpc>
                          <a:spcPts val="1440"/>
                        </a:lnSpc>
                        <a:spcBef>
                          <a:spcPts val="0"/>
                        </a:spcBef>
                        <a:spcAft>
                          <a:spcPts val="0"/>
                        </a:spcAft>
                      </a:pPr>
                      <a:r>
                        <a:rPr lang="es-CR" sz="1600" dirty="0" smtClean="0">
                          <a:effectLst/>
                          <a:latin typeface="Ubuntu Light"/>
                        </a:rPr>
                        <a:t>Combate</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dirty="0" smtClean="0">
                          <a:effectLst/>
                          <a:latin typeface="Ubuntu Light"/>
                        </a:rPr>
                        <a:t>Año</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dirty="0" smtClean="0">
                          <a:effectLst/>
                          <a:latin typeface="Ubuntu Light"/>
                        </a:rPr>
                        <a:t>Ganador</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r>
              <a:tr h="403200">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Batman </a:t>
                      </a:r>
                      <a:r>
                        <a:rPr lang="es-CR" sz="1600" kern="1200" dirty="0" err="1" smtClean="0">
                          <a:solidFill>
                            <a:schemeClr val="tx1"/>
                          </a:solidFill>
                          <a:effectLst/>
                          <a:latin typeface="Ubuntu Light"/>
                          <a:ea typeface="+mn-ea"/>
                          <a:cs typeface="+mn-cs"/>
                        </a:rPr>
                        <a:t>begins</a:t>
                      </a:r>
                      <a:endParaRPr lang="en-US" sz="1600" kern="1200" dirty="0">
                        <a:solidFill>
                          <a:schemeClr val="tx1"/>
                        </a:solidFill>
                        <a:effectLst/>
                        <a:latin typeface="Ubuntu Light"/>
                        <a:ea typeface="+mn-ea"/>
                        <a:cs typeface="+mn-cs"/>
                      </a:endParaRPr>
                    </a:p>
                  </a:txBody>
                  <a:tcPr anchor="ctr"/>
                </a:tc>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2010</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Batman</a:t>
                      </a:r>
                      <a:endParaRPr lang="en-US" sz="1600" kern="1200" dirty="0">
                        <a:solidFill>
                          <a:schemeClr val="tx1"/>
                        </a:solidFill>
                        <a:effectLst/>
                        <a:latin typeface="Ubuntu Light"/>
                        <a:ea typeface="+mn-ea"/>
                        <a:cs typeface="+mn-cs"/>
                      </a:endParaRPr>
                    </a:p>
                  </a:txBody>
                  <a:tcPr marL="68580" marR="68580" marT="0" marB="0" anchor="ctr"/>
                </a:tc>
              </a:tr>
              <a:tr h="403200">
                <a:tc>
                  <a:txBody>
                    <a:bodyPr/>
                    <a:lstStyle/>
                    <a:p>
                      <a:pPr marL="142875" marR="0" indent="0" algn="ctr" defTabSz="685800" rtl="0" eaLnBrk="1" fontAlgn="auto" latinLnBrk="0" hangingPunct="1">
                        <a:lnSpc>
                          <a:spcPts val="1440"/>
                        </a:lnSpc>
                        <a:spcBef>
                          <a:spcPts val="0"/>
                        </a:spcBef>
                        <a:spcAft>
                          <a:spcPts val="0"/>
                        </a:spcAft>
                        <a:buClrTx/>
                        <a:buSzTx/>
                        <a:buFontTx/>
                        <a:buNone/>
                        <a:tabLst/>
                        <a:defRPr/>
                      </a:pPr>
                      <a:r>
                        <a:rPr lang="es-CR" sz="1600" kern="1200" dirty="0" smtClean="0">
                          <a:solidFill>
                            <a:schemeClr val="tx1"/>
                          </a:solidFill>
                          <a:effectLst/>
                          <a:latin typeface="Ubuntu Light"/>
                          <a:ea typeface="+mn-ea"/>
                          <a:cs typeface="+mn-cs"/>
                        </a:rPr>
                        <a:t>Batman Caballero de la noche I</a:t>
                      </a:r>
                      <a:endParaRPr lang="en-US" sz="1600" kern="1200" dirty="0" smtClean="0">
                        <a:solidFill>
                          <a:schemeClr val="tx1"/>
                        </a:solidFill>
                        <a:effectLst/>
                        <a:latin typeface="Ubuntu Light"/>
                        <a:ea typeface="+mn-ea"/>
                        <a:cs typeface="+mn-cs"/>
                      </a:endParaRPr>
                    </a:p>
                  </a:txBody>
                  <a:tcPr anchor="ctr"/>
                </a:tc>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2011</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Joker</a:t>
                      </a:r>
                      <a:endParaRPr lang="en-US" sz="1600" kern="1200" dirty="0">
                        <a:solidFill>
                          <a:schemeClr val="tx1"/>
                        </a:solidFill>
                        <a:effectLst/>
                        <a:latin typeface="Ubuntu Light"/>
                        <a:ea typeface="+mn-ea"/>
                        <a:cs typeface="+mn-cs"/>
                      </a:endParaRPr>
                    </a:p>
                  </a:txBody>
                  <a:tcPr marL="68580" marR="68580" marT="0" marB="0" anchor="ctr"/>
                </a:tc>
              </a:tr>
              <a:tr h="403200">
                <a:tc>
                  <a:txBody>
                    <a:bodyPr/>
                    <a:lstStyle/>
                    <a:p>
                      <a:pPr marL="142875" marR="0" indent="0" algn="ctr" defTabSz="685800" rtl="0" eaLnBrk="1" fontAlgn="auto" latinLnBrk="0" hangingPunct="1">
                        <a:lnSpc>
                          <a:spcPts val="1440"/>
                        </a:lnSpc>
                        <a:spcBef>
                          <a:spcPts val="0"/>
                        </a:spcBef>
                        <a:spcAft>
                          <a:spcPts val="0"/>
                        </a:spcAft>
                        <a:buClrTx/>
                        <a:buSzTx/>
                        <a:buFontTx/>
                        <a:buNone/>
                        <a:tabLst/>
                        <a:defRPr/>
                      </a:pPr>
                      <a:r>
                        <a:rPr lang="es-CR" sz="1600" kern="1200" dirty="0" smtClean="0">
                          <a:solidFill>
                            <a:schemeClr val="tx1"/>
                          </a:solidFill>
                          <a:effectLst/>
                          <a:latin typeface="Ubuntu Light"/>
                          <a:ea typeface="+mn-ea"/>
                          <a:cs typeface="+mn-cs"/>
                        </a:rPr>
                        <a:t>Batman Caballero de la noche II</a:t>
                      </a:r>
                      <a:endParaRPr lang="en-US" sz="1600" kern="1200" dirty="0" smtClean="0">
                        <a:solidFill>
                          <a:schemeClr val="tx1"/>
                        </a:solidFill>
                        <a:effectLst/>
                        <a:latin typeface="Ubuntu Light"/>
                        <a:ea typeface="+mn-ea"/>
                        <a:cs typeface="+mn-cs"/>
                      </a:endParaRPr>
                    </a:p>
                  </a:txBody>
                  <a:tcPr anchor="ctr"/>
                </a:tc>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2012</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Batman</a:t>
                      </a:r>
                      <a:endParaRPr lang="en-US" sz="1600" kern="1200" dirty="0">
                        <a:solidFill>
                          <a:schemeClr val="tx1"/>
                        </a:solidFill>
                        <a:effectLst/>
                        <a:latin typeface="Ubuntu Light"/>
                        <a:ea typeface="+mn-ea"/>
                        <a:cs typeface="+mn-cs"/>
                      </a:endParaRPr>
                    </a:p>
                  </a:txBody>
                  <a:tcPr marL="68580" marR="68580" marT="0" marB="0" anchor="ctr"/>
                </a:tc>
              </a:tr>
              <a:tr h="403200">
                <a:tc>
                  <a:txBody>
                    <a:bodyPr/>
                    <a:lstStyle/>
                    <a:p>
                      <a:pPr marL="142875" marR="0" indent="0" algn="ctr" defTabSz="685800" rtl="0" eaLnBrk="1" fontAlgn="auto" latinLnBrk="0" hangingPunct="1">
                        <a:lnSpc>
                          <a:spcPts val="1440"/>
                        </a:lnSpc>
                        <a:spcBef>
                          <a:spcPts val="0"/>
                        </a:spcBef>
                        <a:spcAft>
                          <a:spcPts val="0"/>
                        </a:spcAft>
                        <a:buClrTx/>
                        <a:buSzTx/>
                        <a:buFontTx/>
                        <a:buNone/>
                        <a:tabLst/>
                        <a:defRPr/>
                      </a:pPr>
                      <a:r>
                        <a:rPr lang="en-US" sz="1600" kern="1200" dirty="0" smtClean="0">
                          <a:solidFill>
                            <a:schemeClr val="tx1"/>
                          </a:solidFill>
                          <a:effectLst/>
                          <a:latin typeface="Ubuntu Light"/>
                          <a:ea typeface="+mn-ea"/>
                          <a:cs typeface="+mn-cs"/>
                        </a:rPr>
                        <a:t>Batman Returns</a:t>
                      </a:r>
                    </a:p>
                  </a:txBody>
                  <a:tcPr anchor="ctr"/>
                </a:tc>
                <a:tc>
                  <a:txBody>
                    <a:bodyPr/>
                    <a:lstStyle/>
                    <a:p>
                      <a:pPr marL="142875" marR="0" algn="ctr" defTabSz="685800" rtl="0" eaLnBrk="1" latinLnBrk="0" hangingPunct="1">
                        <a:lnSpc>
                          <a:spcPts val="1440"/>
                        </a:lnSpc>
                        <a:spcBef>
                          <a:spcPts val="0"/>
                        </a:spcBef>
                        <a:spcAft>
                          <a:spcPts val="0"/>
                        </a:spcAft>
                      </a:pPr>
                      <a:r>
                        <a:rPr lang="en-US" sz="1600" kern="1200" dirty="0" smtClean="0">
                          <a:solidFill>
                            <a:schemeClr val="tx1"/>
                          </a:solidFill>
                          <a:effectLst/>
                          <a:latin typeface="Ubuntu Light"/>
                          <a:ea typeface="+mn-ea"/>
                          <a:cs typeface="+mn-cs"/>
                        </a:rPr>
                        <a:t>2013</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smtClean="0">
                          <a:solidFill>
                            <a:schemeClr val="tx1"/>
                          </a:solidFill>
                          <a:effectLst/>
                          <a:latin typeface="Ubuntu Light"/>
                          <a:ea typeface="+mn-ea"/>
                          <a:cs typeface="+mn-cs"/>
                        </a:rPr>
                        <a:t>Blake</a:t>
                      </a:r>
                      <a:endParaRPr lang="en-US" sz="1600" kern="1200" dirty="0">
                        <a:solidFill>
                          <a:schemeClr val="tx1"/>
                        </a:solidFill>
                        <a:effectLst/>
                        <a:latin typeface="Ubuntu Light"/>
                        <a:ea typeface="+mn-ea"/>
                        <a:cs typeface="+mn-cs"/>
                      </a:endParaRPr>
                    </a:p>
                  </a:txBody>
                  <a:tcPr marL="68580" marR="68580" marT="0" marB="0" anchor="ctr"/>
                </a:tc>
              </a:tr>
            </a:tbl>
          </a:graphicData>
        </a:graphic>
      </p:graphicFrame>
      <p:sp>
        <p:nvSpPr>
          <p:cNvPr id="8" name="Content Placeholder 2"/>
          <p:cNvSpPr txBox="1">
            <a:spLocks/>
          </p:cNvSpPr>
          <p:nvPr/>
        </p:nvSpPr>
        <p:spPr bwMode="auto">
          <a:xfrm>
            <a:off x="628650" y="3943649"/>
            <a:ext cx="7886700" cy="3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ct val="30000"/>
              </a:spcBef>
              <a:spcAft>
                <a:spcPct val="0"/>
              </a:spcAft>
              <a:buClr>
                <a:srgbClr val="C00000"/>
              </a:buClr>
              <a:buSzPct val="150000"/>
              <a:buFont typeface="Arial" charset="0"/>
              <a:buChar char="•"/>
              <a:defRPr sz="2100" kern="1200">
                <a:solidFill>
                  <a:schemeClr val="tx1"/>
                </a:solidFill>
                <a:latin typeface="Ubuntu Light" pitchFamily="34" charset="0"/>
                <a:ea typeface="DejaVu Sans Light" pitchFamily="34" charset="0"/>
                <a:cs typeface="DejaVu Sans Light" pitchFamily="34" charset="0"/>
              </a:defRPr>
            </a:lvl1pPr>
            <a:lvl2pPr marL="514350" indent="-171450" algn="l" defTabSz="685800" rtl="0" eaLnBrk="0" fontAlgn="base" hangingPunct="0">
              <a:lnSpc>
                <a:spcPct val="90000"/>
              </a:lnSpc>
              <a:spcBef>
                <a:spcPct val="30000"/>
              </a:spcBef>
              <a:spcAft>
                <a:spcPct val="0"/>
              </a:spcAft>
              <a:buClr>
                <a:srgbClr val="C00000"/>
              </a:buClr>
              <a:buSzPct val="150000"/>
              <a:buFont typeface="Arial" charset="0"/>
              <a:buChar char="•"/>
              <a:defRPr kern="1200">
                <a:solidFill>
                  <a:schemeClr val="tx1"/>
                </a:solidFill>
                <a:latin typeface="Ubuntu Light" pitchFamily="34" charset="0"/>
                <a:ea typeface="DejaVu Sans Light" pitchFamily="34" charset="0"/>
                <a:cs typeface="DejaVu Sans Light" pitchFamily="34" charset="0"/>
              </a:defRPr>
            </a:lvl2pPr>
            <a:lvl3pPr marL="857250" indent="-171450" algn="l" defTabSz="685800" rtl="0" eaLnBrk="0" fontAlgn="base" hangingPunct="0">
              <a:lnSpc>
                <a:spcPct val="90000"/>
              </a:lnSpc>
              <a:spcBef>
                <a:spcPct val="30000"/>
              </a:spcBef>
              <a:spcAft>
                <a:spcPct val="0"/>
              </a:spcAft>
              <a:buClr>
                <a:srgbClr val="C00000"/>
              </a:buClr>
              <a:buSzPct val="150000"/>
              <a:buFont typeface="Arial" charset="0"/>
              <a:buChar char="•"/>
              <a:defRPr sz="1500" kern="1200">
                <a:solidFill>
                  <a:schemeClr val="tx1"/>
                </a:solidFill>
                <a:latin typeface="Ubuntu Light" pitchFamily="34" charset="0"/>
                <a:ea typeface="DejaVu Sans Light" pitchFamily="34" charset="0"/>
                <a:cs typeface="DejaVu Sans Light" pitchFamily="34" charset="0"/>
              </a:defRPr>
            </a:lvl3pPr>
            <a:lvl4pPr marL="1200150" indent="-171450" algn="l" defTabSz="685800" rtl="0" eaLnBrk="0" fontAlgn="base" hangingPunct="0">
              <a:lnSpc>
                <a:spcPct val="90000"/>
              </a:lnSpc>
              <a:spcBef>
                <a:spcPct val="30000"/>
              </a:spcBef>
              <a:spcAft>
                <a:spcPct val="0"/>
              </a:spcAft>
              <a:buClr>
                <a:srgbClr val="C00000"/>
              </a:buClr>
              <a:buSzPct val="150000"/>
              <a:buFont typeface="Arial" charset="0"/>
              <a:buChar char="•"/>
              <a:defRPr sz="1300" kern="1200">
                <a:solidFill>
                  <a:schemeClr val="tx1"/>
                </a:solidFill>
                <a:latin typeface="Ubuntu Light" pitchFamily="34" charset="0"/>
                <a:ea typeface="DejaVu Sans Light" pitchFamily="34" charset="0"/>
                <a:cs typeface="DejaVu Sans Light" pitchFamily="34" charset="0"/>
              </a:defRPr>
            </a:lvl4pPr>
            <a:lvl5pPr marL="1543050" indent="-171450" algn="l" defTabSz="685800" rtl="0" eaLnBrk="0" fontAlgn="base" hangingPunct="0">
              <a:lnSpc>
                <a:spcPct val="90000"/>
              </a:lnSpc>
              <a:spcBef>
                <a:spcPct val="30000"/>
              </a:spcBef>
              <a:spcAft>
                <a:spcPct val="0"/>
              </a:spcAft>
              <a:buClr>
                <a:srgbClr val="C00000"/>
              </a:buClr>
              <a:buSzPct val="150000"/>
              <a:buFont typeface="Arial" charset="0"/>
              <a:buChar char="•"/>
              <a:defRPr sz="1300" kern="1200">
                <a:solidFill>
                  <a:schemeClr val="tx1"/>
                </a:solidFill>
                <a:latin typeface="Ubuntu Light" pitchFamily="34" charset="0"/>
                <a:ea typeface="DejaVu Sans Light" pitchFamily="34" charset="0"/>
                <a:cs typeface="DejaVu Sans Light" pitchFamily="34" charset="0"/>
              </a:defRPr>
            </a:lvl5pPr>
            <a:lvl6pPr marL="18859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charset="0"/>
              <a:buNone/>
            </a:pPr>
            <a:r>
              <a:rPr lang="en-US" sz="1800" dirty="0" err="1" smtClean="0"/>
              <a:t>Fecha</a:t>
            </a:r>
            <a:r>
              <a:rPr lang="en-US" sz="1800" dirty="0"/>
              <a:t> </a:t>
            </a:r>
            <a:r>
              <a:rPr lang="en-US" sz="1800" dirty="0" smtClean="0"/>
              <a:t>de </a:t>
            </a:r>
            <a:r>
              <a:rPr lang="en-US" sz="1800" dirty="0" err="1" smtClean="0"/>
              <a:t>nacimiento</a:t>
            </a:r>
            <a:r>
              <a:rPr lang="en-US" sz="1800" dirty="0" smtClean="0"/>
              <a:t> del </a:t>
            </a:r>
            <a:r>
              <a:rPr lang="en-US" sz="1800" dirty="0" err="1" smtClean="0"/>
              <a:t>ganador</a:t>
            </a:r>
            <a:endParaRPr lang="en-US" dirty="0"/>
          </a:p>
        </p:txBody>
      </p:sp>
      <p:sp>
        <p:nvSpPr>
          <p:cNvPr id="10" name="CuadroTexto 9"/>
          <p:cNvSpPr txBox="1"/>
          <p:nvPr/>
        </p:nvSpPr>
        <p:spPr>
          <a:xfrm>
            <a:off x="6254409" y="5343607"/>
            <a:ext cx="273664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CR" sz="1800" dirty="0" smtClean="0">
                <a:latin typeface="Ubuntu Light"/>
              </a:rPr>
              <a:t>Diseño conforme la 3FN.</a:t>
            </a:r>
            <a:endParaRPr lang="es-CR" sz="1800" dirty="0">
              <a:latin typeface="Ubuntu Light"/>
            </a:endParaRPr>
          </a:p>
        </p:txBody>
      </p:sp>
      <p:cxnSp>
        <p:nvCxnSpPr>
          <p:cNvPr id="11" name="Conector recto de flecha 10"/>
          <p:cNvCxnSpPr/>
          <p:nvPr/>
        </p:nvCxnSpPr>
        <p:spPr>
          <a:xfrm>
            <a:off x="6553200" y="4535002"/>
            <a:ext cx="1143000" cy="7227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Marcador de contenido 4"/>
          <p:cNvGraphicFramePr>
            <a:graphicFrameLocks/>
          </p:cNvGraphicFramePr>
          <p:nvPr>
            <p:extLst>
              <p:ext uri="{D42A27DB-BD31-4B8C-83A1-F6EECF244321}">
                <p14:modId xmlns:p14="http://schemas.microsoft.com/office/powerpoint/2010/main" val="1616578415"/>
              </p:ext>
            </p:extLst>
          </p:nvPr>
        </p:nvGraphicFramePr>
        <p:xfrm>
          <a:off x="617277" y="4419600"/>
          <a:ext cx="5543552" cy="1483360"/>
        </p:xfrm>
        <a:graphic>
          <a:graphicData uri="http://schemas.openxmlformats.org/drawingml/2006/table">
            <a:tbl>
              <a:tblPr firstRow="1" bandRow="1">
                <a:tableStyleId>{69012ECD-51FC-41F1-AA8D-1B2483CD663E}</a:tableStyleId>
              </a:tblPr>
              <a:tblGrid>
                <a:gridCol w="2771776"/>
                <a:gridCol w="2771776"/>
              </a:tblGrid>
              <a:tr h="370840">
                <a:tc>
                  <a:txBody>
                    <a:bodyPr/>
                    <a:lstStyle/>
                    <a:p>
                      <a:pPr marL="0" marR="0" algn="ctr">
                        <a:lnSpc>
                          <a:spcPts val="1440"/>
                        </a:lnSpc>
                        <a:spcBef>
                          <a:spcPts val="0"/>
                        </a:spcBef>
                        <a:spcAft>
                          <a:spcPts val="0"/>
                        </a:spcAft>
                      </a:pPr>
                      <a:r>
                        <a:rPr lang="es-CR" sz="1600" dirty="0" smtClean="0">
                          <a:effectLst/>
                          <a:latin typeface="Ubuntu Light"/>
                        </a:rPr>
                        <a:t>Ganador</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dirty="0" err="1" smtClean="0">
                          <a:effectLst/>
                          <a:latin typeface="Ubuntu Light"/>
                        </a:rPr>
                        <a:t>FechaNacimientoGanador</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r>
              <a:tr h="370840">
                <a:tc>
                  <a:txBody>
                    <a:bodyPr/>
                    <a:lstStyle/>
                    <a:p>
                      <a:pPr marL="142875" marR="0" indent="0" algn="ctr" defTabSz="685800" rtl="0" eaLnBrk="1" fontAlgn="auto" latinLnBrk="0" hangingPunct="1">
                        <a:lnSpc>
                          <a:spcPts val="1440"/>
                        </a:lnSpc>
                        <a:spcBef>
                          <a:spcPts val="0"/>
                        </a:spcBef>
                        <a:spcAft>
                          <a:spcPts val="0"/>
                        </a:spcAft>
                        <a:buClrTx/>
                        <a:buSzTx/>
                        <a:buFontTx/>
                        <a:buNone/>
                        <a:tabLst/>
                        <a:defRPr/>
                      </a:pPr>
                      <a:r>
                        <a:rPr lang="es-CR" sz="1600" kern="1200" dirty="0" smtClean="0">
                          <a:solidFill>
                            <a:schemeClr val="tx1"/>
                          </a:solidFill>
                          <a:effectLst/>
                          <a:latin typeface="Ubuntu Light"/>
                          <a:ea typeface="+mn-ea"/>
                          <a:cs typeface="+mn-cs"/>
                        </a:rPr>
                        <a:t>Batman</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indent="0" algn="ctr" defTabSz="685800" rtl="0" eaLnBrk="1" fontAlgn="auto" latinLnBrk="0" hangingPunct="1">
                        <a:lnSpc>
                          <a:spcPts val="1440"/>
                        </a:lnSpc>
                        <a:spcBef>
                          <a:spcPts val="0"/>
                        </a:spcBef>
                        <a:spcAft>
                          <a:spcPts val="0"/>
                        </a:spcAft>
                        <a:buClrTx/>
                        <a:buSzTx/>
                        <a:buFontTx/>
                        <a:buNone/>
                        <a:tabLst/>
                        <a:defRPr/>
                      </a:pPr>
                      <a:r>
                        <a:rPr lang="en-US" sz="1600" kern="1200" dirty="0" smtClean="0">
                          <a:solidFill>
                            <a:schemeClr val="tx1"/>
                          </a:solidFill>
                          <a:effectLst/>
                          <a:latin typeface="Ubuntu Light"/>
                          <a:ea typeface="+mn-ea"/>
                          <a:cs typeface="+mn-cs"/>
                        </a:rPr>
                        <a:t>14/02/1970</a:t>
                      </a:r>
                      <a:endParaRPr lang="en-US" sz="1600" kern="1200" dirty="0">
                        <a:solidFill>
                          <a:schemeClr val="tx1"/>
                        </a:solidFill>
                        <a:effectLst/>
                        <a:latin typeface="Ubuntu Light"/>
                        <a:ea typeface="+mn-ea"/>
                        <a:cs typeface="+mn-cs"/>
                      </a:endParaRPr>
                    </a:p>
                  </a:txBody>
                  <a:tcPr marL="68580" marR="68580" marT="0" marB="0" anchor="ctr"/>
                </a:tc>
              </a:tr>
              <a:tr h="370840">
                <a:tc>
                  <a:txBody>
                    <a:bodyPr/>
                    <a:lstStyle/>
                    <a:p>
                      <a:pPr marL="142875" marR="0" indent="0" algn="ctr" defTabSz="685800" rtl="0" eaLnBrk="1" fontAlgn="auto" latinLnBrk="0" hangingPunct="1">
                        <a:lnSpc>
                          <a:spcPts val="1440"/>
                        </a:lnSpc>
                        <a:spcBef>
                          <a:spcPts val="0"/>
                        </a:spcBef>
                        <a:spcAft>
                          <a:spcPts val="0"/>
                        </a:spcAft>
                        <a:buClrTx/>
                        <a:buSzTx/>
                        <a:buFontTx/>
                        <a:buNone/>
                        <a:tabLst/>
                        <a:defRPr/>
                      </a:pPr>
                      <a:r>
                        <a:rPr lang="es-CR" sz="1600" kern="1200" dirty="0" smtClean="0">
                          <a:solidFill>
                            <a:schemeClr val="tx1"/>
                          </a:solidFill>
                          <a:effectLst/>
                          <a:latin typeface="Ubuntu Light"/>
                          <a:ea typeface="+mn-ea"/>
                          <a:cs typeface="+mn-cs"/>
                        </a:rPr>
                        <a:t>Joker</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indent="0" algn="ctr" defTabSz="685800" rtl="0" eaLnBrk="1" fontAlgn="auto" latinLnBrk="0" hangingPunct="1">
                        <a:lnSpc>
                          <a:spcPts val="1440"/>
                        </a:lnSpc>
                        <a:spcBef>
                          <a:spcPts val="0"/>
                        </a:spcBef>
                        <a:spcAft>
                          <a:spcPts val="0"/>
                        </a:spcAft>
                        <a:buClrTx/>
                        <a:buSzTx/>
                        <a:buFontTx/>
                        <a:buNone/>
                        <a:tabLst/>
                        <a:defRPr/>
                      </a:pPr>
                      <a:r>
                        <a:rPr lang="en-US" sz="1600" kern="1200" dirty="0" smtClean="0">
                          <a:solidFill>
                            <a:schemeClr val="tx1"/>
                          </a:solidFill>
                          <a:effectLst/>
                          <a:latin typeface="Ubuntu Light"/>
                          <a:ea typeface="+mn-ea"/>
                          <a:cs typeface="+mn-cs"/>
                        </a:rPr>
                        <a:t>17/10/1977</a:t>
                      </a:r>
                    </a:p>
                  </a:txBody>
                  <a:tcPr marL="68580" marR="68580" marT="0" marB="0" anchor="ctr"/>
                </a:tc>
              </a:tr>
              <a:tr h="370840">
                <a:tc>
                  <a:txBody>
                    <a:bodyPr/>
                    <a:lstStyle/>
                    <a:p>
                      <a:pPr marL="142875" marR="0" indent="0" algn="ctr" defTabSz="685800" rtl="0" eaLnBrk="1" fontAlgn="auto" latinLnBrk="0" hangingPunct="1">
                        <a:lnSpc>
                          <a:spcPts val="1440"/>
                        </a:lnSpc>
                        <a:spcBef>
                          <a:spcPts val="0"/>
                        </a:spcBef>
                        <a:spcAft>
                          <a:spcPts val="0"/>
                        </a:spcAft>
                        <a:buClrTx/>
                        <a:buSzTx/>
                        <a:buFontTx/>
                        <a:buNone/>
                        <a:tabLst/>
                        <a:defRPr/>
                      </a:pPr>
                      <a:r>
                        <a:rPr lang="es-CR" sz="1600" kern="1200" dirty="0" smtClean="0">
                          <a:solidFill>
                            <a:schemeClr val="tx1"/>
                          </a:solidFill>
                          <a:effectLst/>
                          <a:latin typeface="Ubuntu Light"/>
                          <a:ea typeface="+mn-ea"/>
                          <a:cs typeface="+mn-cs"/>
                        </a:rPr>
                        <a:t>Blake</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indent="0" algn="ctr" defTabSz="685800" rtl="0" eaLnBrk="1" fontAlgn="auto" latinLnBrk="0" hangingPunct="1">
                        <a:lnSpc>
                          <a:spcPts val="1440"/>
                        </a:lnSpc>
                        <a:spcBef>
                          <a:spcPts val="0"/>
                        </a:spcBef>
                        <a:spcAft>
                          <a:spcPts val="0"/>
                        </a:spcAft>
                        <a:buClrTx/>
                        <a:buSzTx/>
                        <a:buFontTx/>
                        <a:buNone/>
                        <a:tabLst/>
                        <a:defRPr/>
                      </a:pPr>
                      <a:r>
                        <a:rPr lang="en-US" sz="1600" kern="1200" dirty="0" smtClean="0">
                          <a:solidFill>
                            <a:schemeClr val="tx1"/>
                          </a:solidFill>
                          <a:effectLst/>
                          <a:latin typeface="Ubuntu Light"/>
                          <a:ea typeface="+mn-ea"/>
                          <a:cs typeface="+mn-cs"/>
                        </a:rPr>
                        <a:t>13/02/1965</a:t>
                      </a:r>
                      <a:endParaRPr lang="en-US" sz="1600" kern="1200" dirty="0">
                        <a:solidFill>
                          <a:schemeClr val="tx1"/>
                        </a:solidFill>
                        <a:effectLst/>
                        <a:latin typeface="Ubuntu Light"/>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58547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Tercera</a:t>
            </a:r>
            <a:r>
              <a:rPr lang="en-US" dirty="0" smtClean="0"/>
              <a:t> formal </a:t>
            </a:r>
            <a:r>
              <a:rPr lang="en-US" dirty="0"/>
              <a:t>normal </a:t>
            </a:r>
            <a:r>
              <a:rPr lang="en-US" dirty="0" smtClean="0"/>
              <a:t>(3FN</a:t>
            </a:r>
            <a:r>
              <a:rPr lang="en-US" dirty="0"/>
              <a:t>)</a:t>
            </a:r>
          </a:p>
        </p:txBody>
      </p:sp>
      <p:sp>
        <p:nvSpPr>
          <p:cNvPr id="3" name="Content Placeholder 2"/>
          <p:cNvSpPr>
            <a:spLocks noGrp="1"/>
          </p:cNvSpPr>
          <p:nvPr>
            <p:ph idx="1"/>
          </p:nvPr>
        </p:nvSpPr>
        <p:spPr/>
        <p:txBody>
          <a:bodyPr/>
          <a:lstStyle/>
          <a:p>
            <a:r>
              <a:rPr lang="en-US" dirty="0" err="1" smtClean="0"/>
              <a:t>Ejemplo</a:t>
            </a:r>
            <a:r>
              <a:rPr lang="en-US" dirty="0" smtClean="0"/>
              <a:t>:</a:t>
            </a:r>
          </a:p>
          <a:p>
            <a:pPr lvl="1"/>
            <a:r>
              <a:rPr lang="en-US" dirty="0"/>
              <a:t>T = {</a:t>
            </a:r>
            <a:r>
              <a:rPr lang="en-US" dirty="0" err="1"/>
              <a:t>DNI_Empleado</a:t>
            </a:r>
            <a:r>
              <a:rPr lang="en-US" dirty="0"/>
              <a:t>, </a:t>
            </a:r>
            <a:r>
              <a:rPr lang="en-US" dirty="0" err="1"/>
              <a:t>Nombre</a:t>
            </a:r>
            <a:r>
              <a:rPr lang="en-US" dirty="0"/>
              <a:t>, </a:t>
            </a:r>
            <a:r>
              <a:rPr lang="en-US" dirty="0" err="1" smtClean="0"/>
              <a:t>Provincia_Nacimiento</a:t>
            </a:r>
            <a:r>
              <a:rPr lang="en-US" dirty="0" smtClean="0"/>
              <a:t>, </a:t>
            </a:r>
            <a:r>
              <a:rPr lang="en-US" dirty="0" err="1" smtClean="0"/>
              <a:t>Capital_Provincia</a:t>
            </a:r>
            <a:r>
              <a:rPr lang="en-US" dirty="0" smtClean="0"/>
              <a:t>}.</a:t>
            </a:r>
          </a:p>
          <a:p>
            <a:pPr lvl="1"/>
            <a:r>
              <a:rPr lang="en-US" dirty="0"/>
              <a:t>L = {</a:t>
            </a:r>
            <a:r>
              <a:rPr lang="en-US" dirty="0" err="1"/>
              <a:t>DNI_Empleado</a:t>
            </a:r>
            <a:r>
              <a:rPr lang="en-US" dirty="0"/>
              <a:t> </a:t>
            </a:r>
            <a:r>
              <a:rPr lang="en-US" dirty="0" smtClean="0"/>
              <a:t>-&gt; </a:t>
            </a:r>
            <a:r>
              <a:rPr lang="en-US" dirty="0" err="1"/>
              <a:t>Nombre</a:t>
            </a:r>
            <a:r>
              <a:rPr lang="en-US" dirty="0"/>
              <a:t>, </a:t>
            </a:r>
            <a:r>
              <a:rPr lang="en-US" dirty="0" err="1" smtClean="0"/>
              <a:t>Provincia_Nacimiento</a:t>
            </a:r>
            <a:r>
              <a:rPr lang="en-US" dirty="0" smtClean="0"/>
              <a:t>, </a:t>
            </a:r>
            <a:r>
              <a:rPr lang="en-US" dirty="0" err="1" smtClean="0"/>
              <a:t>Capital_Provincia</a:t>
            </a:r>
            <a:r>
              <a:rPr lang="en-US" dirty="0" smtClean="0"/>
              <a:t>; </a:t>
            </a:r>
            <a:r>
              <a:rPr lang="en-US" dirty="0" err="1" smtClean="0"/>
              <a:t>Provincia_Nacimiento</a:t>
            </a:r>
            <a:r>
              <a:rPr lang="en-US" dirty="0" smtClean="0"/>
              <a:t> -&gt; </a:t>
            </a:r>
            <a:r>
              <a:rPr lang="en-US" dirty="0" err="1"/>
              <a:t>Capital_Provincia</a:t>
            </a:r>
            <a:r>
              <a:rPr lang="en-US" dirty="0"/>
              <a:t>}</a:t>
            </a:r>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51</a:t>
            </a:fld>
            <a:endParaRPr lang="en-US"/>
          </a:p>
        </p:txBody>
      </p:sp>
      <p:graphicFrame>
        <p:nvGraphicFramePr>
          <p:cNvPr id="5" name="Marcador de contenido 4"/>
          <p:cNvGraphicFramePr>
            <a:graphicFrameLocks/>
          </p:cNvGraphicFramePr>
          <p:nvPr>
            <p:extLst>
              <p:ext uri="{D42A27DB-BD31-4B8C-83A1-F6EECF244321}">
                <p14:modId xmlns:p14="http://schemas.microsoft.com/office/powerpoint/2010/main" val="1649061633"/>
              </p:ext>
            </p:extLst>
          </p:nvPr>
        </p:nvGraphicFramePr>
        <p:xfrm>
          <a:off x="387350" y="3296404"/>
          <a:ext cx="7886700" cy="1281680"/>
        </p:xfrm>
        <a:graphic>
          <a:graphicData uri="http://schemas.openxmlformats.org/drawingml/2006/table">
            <a:tbl>
              <a:tblPr firstRow="1" bandRow="1">
                <a:tableStyleId>{69012ECD-51FC-41F1-AA8D-1B2483CD663E}</a:tableStyleId>
              </a:tblPr>
              <a:tblGrid>
                <a:gridCol w="1971675"/>
                <a:gridCol w="1971675"/>
                <a:gridCol w="1971675"/>
                <a:gridCol w="1971675"/>
              </a:tblGrid>
              <a:tr h="540000">
                <a:tc>
                  <a:txBody>
                    <a:bodyPr/>
                    <a:lstStyle/>
                    <a:p>
                      <a:pPr marL="0" marR="0" algn="ctr">
                        <a:lnSpc>
                          <a:spcPts val="1440"/>
                        </a:lnSpc>
                        <a:spcBef>
                          <a:spcPts val="0"/>
                        </a:spcBef>
                        <a:spcAft>
                          <a:spcPts val="0"/>
                        </a:spcAft>
                      </a:pPr>
                      <a:r>
                        <a:rPr lang="es-CR" sz="1600" u="sng" dirty="0" err="1" smtClean="0">
                          <a:effectLst>
                            <a:outerShdw blurRad="38100" dist="38100" dir="2700000" algn="tl">
                              <a:srgbClr val="000000">
                                <a:alpha val="43137"/>
                              </a:srgbClr>
                            </a:outerShdw>
                          </a:effectLst>
                          <a:latin typeface="Ubuntu Light"/>
                        </a:rPr>
                        <a:t>DNI_Empleado</a:t>
                      </a:r>
                      <a:endParaRPr lang="en-US" sz="1600" b="1" u="sng" dirty="0">
                        <a:solidFill>
                          <a:schemeClr val="bg1"/>
                        </a:solidFill>
                        <a:effectLst>
                          <a:outerShdw blurRad="38100" dist="38100" dir="2700000" algn="tl">
                            <a:srgbClr val="000000">
                              <a:alpha val="43137"/>
                            </a:srgbClr>
                          </a:outerShdw>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b="1" u="none" dirty="0" smtClean="0">
                          <a:solidFill>
                            <a:schemeClr val="bg1"/>
                          </a:solidFill>
                          <a:effectLst/>
                          <a:latin typeface="Ubuntu Light"/>
                          <a:ea typeface="+mn-ea"/>
                          <a:cs typeface="+mn-cs"/>
                        </a:rPr>
                        <a:t>Nombre</a:t>
                      </a:r>
                      <a:endParaRPr lang="en-US" sz="1600" b="1" u="none"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dirty="0" err="1" smtClean="0">
                          <a:effectLst/>
                          <a:latin typeface="Ubuntu Light"/>
                        </a:rPr>
                        <a:t>Provincia_Nacimiento</a:t>
                      </a:r>
                      <a:endParaRPr lang="en-US" sz="1600" b="1" dirty="0">
                        <a:solidFill>
                          <a:schemeClr val="bg1"/>
                        </a:solidFill>
                        <a:effectLst/>
                        <a:latin typeface="Ubuntu Light"/>
                        <a:ea typeface="Times New Roman"/>
                        <a:cs typeface="Times New Roman"/>
                      </a:endParaRPr>
                    </a:p>
                  </a:txBody>
                  <a:tcPr marL="68580" marR="68580" marT="0" marB="0" anchor="ctr"/>
                </a:tc>
                <a:tc>
                  <a:txBody>
                    <a:bodyPr/>
                    <a:lstStyle/>
                    <a:p>
                      <a:pPr marL="278130" marR="0" algn="ctr">
                        <a:lnSpc>
                          <a:spcPts val="1440"/>
                        </a:lnSpc>
                        <a:spcBef>
                          <a:spcPts val="0"/>
                        </a:spcBef>
                        <a:spcAft>
                          <a:spcPts val="0"/>
                        </a:spcAft>
                      </a:pPr>
                      <a:r>
                        <a:rPr lang="es-ES" sz="1600" dirty="0" err="1" smtClean="0">
                          <a:latin typeface="Ubuntu Light"/>
                        </a:rPr>
                        <a:t>Capital_Provincia</a:t>
                      </a:r>
                      <a:endParaRPr lang="en-US" sz="1600" b="1" dirty="0">
                        <a:solidFill>
                          <a:schemeClr val="bg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44.234.234</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Juan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effectLst/>
                          <a:latin typeface="Ubuntu Light"/>
                        </a:rPr>
                        <a:t>Vizcaya</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Bilbao</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44.543.219</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Luis</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Vizcaya</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Bilbao</a:t>
                      </a: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sp>
        <p:nvSpPr>
          <p:cNvPr id="6" name="TextBox 5"/>
          <p:cNvSpPr txBox="1"/>
          <p:nvPr/>
        </p:nvSpPr>
        <p:spPr>
          <a:xfrm>
            <a:off x="7193969" y="4640834"/>
            <a:ext cx="1156086" cy="415498"/>
          </a:xfrm>
          <a:prstGeom prst="rect">
            <a:avLst/>
          </a:prstGeom>
          <a:noFill/>
        </p:spPr>
        <p:txBody>
          <a:bodyPr wrap="none" rtlCol="0">
            <a:spAutoFit/>
          </a:bodyPr>
          <a:lstStyle/>
          <a:p>
            <a:r>
              <a:rPr lang="es-CR" sz="2100" dirty="0" smtClean="0">
                <a:solidFill>
                  <a:srgbClr val="FF0000"/>
                </a:solidFill>
                <a:latin typeface="Ubuntu Light"/>
              </a:rPr>
              <a:t>Sin 3FN</a:t>
            </a:r>
            <a:endParaRPr lang="es-CR" sz="2100" dirty="0">
              <a:solidFill>
                <a:srgbClr val="FF0000"/>
              </a:solidFill>
              <a:latin typeface="Ubuntu Light"/>
            </a:endParaRPr>
          </a:p>
        </p:txBody>
      </p:sp>
      <p:sp>
        <p:nvSpPr>
          <p:cNvPr id="7" name="CuadroTexto 7"/>
          <p:cNvSpPr txBox="1"/>
          <p:nvPr/>
        </p:nvSpPr>
        <p:spPr>
          <a:xfrm>
            <a:off x="793945" y="5355837"/>
            <a:ext cx="755611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R" sz="1800" dirty="0">
                <a:latin typeface="Ubuntu Light"/>
              </a:rPr>
              <a:t>Es necesario descomponer y separar el </a:t>
            </a:r>
            <a:r>
              <a:rPr lang="es-CR" sz="1800" dirty="0" smtClean="0">
                <a:latin typeface="Ubuntu Light"/>
              </a:rPr>
              <a:t>atributo </a:t>
            </a:r>
            <a:r>
              <a:rPr lang="es-CR" sz="1800" dirty="0" err="1" smtClean="0">
                <a:latin typeface="Ubuntu Light"/>
              </a:rPr>
              <a:t>Capital_Provincia</a:t>
            </a:r>
            <a:r>
              <a:rPr lang="es-CR" sz="1800" dirty="0" smtClean="0">
                <a:latin typeface="Ubuntu Light"/>
              </a:rPr>
              <a:t> </a:t>
            </a:r>
            <a:r>
              <a:rPr lang="es-CR" sz="1800" dirty="0">
                <a:latin typeface="Ubuntu Light"/>
              </a:rPr>
              <a:t>que depende </a:t>
            </a:r>
            <a:r>
              <a:rPr lang="es-CR" sz="1800" dirty="0" smtClean="0">
                <a:latin typeface="Ubuntu Light"/>
              </a:rPr>
              <a:t>transitivamente de </a:t>
            </a:r>
            <a:r>
              <a:rPr lang="es-CR" sz="1800" dirty="0">
                <a:latin typeface="Ubuntu Light"/>
              </a:rPr>
              <a:t>la clave del esquema</a:t>
            </a:r>
            <a:r>
              <a:rPr lang="es-CR" sz="1800" dirty="0" smtClean="0">
                <a:latin typeface="Ubuntu Light"/>
              </a:rPr>
              <a:t>.</a:t>
            </a:r>
            <a:endParaRPr lang="es-CR" sz="1800" dirty="0">
              <a:latin typeface="Ubuntu Light"/>
            </a:endParaRPr>
          </a:p>
        </p:txBody>
      </p:sp>
    </p:spTree>
    <p:extLst>
      <p:ext uri="{BB962C8B-B14F-4D97-AF65-F5344CB8AC3E}">
        <p14:creationId xmlns:p14="http://schemas.microsoft.com/office/powerpoint/2010/main" val="28197900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Formas</a:t>
            </a:r>
            <a:r>
              <a:rPr lang="en-US" dirty="0" smtClean="0"/>
              <a:t> </a:t>
            </a:r>
            <a:r>
              <a:rPr lang="en-US" dirty="0" err="1" smtClean="0"/>
              <a:t>normales</a:t>
            </a:r>
            <a:r>
              <a:rPr lang="en-US" dirty="0" smtClean="0"/>
              <a:t> – </a:t>
            </a:r>
            <a:r>
              <a:rPr lang="en-US" dirty="0" err="1" smtClean="0"/>
              <a:t>Ejemplo</a:t>
            </a:r>
            <a:r>
              <a:rPr lang="en-US" dirty="0" smtClean="0"/>
              <a:t> </a:t>
            </a:r>
            <a:r>
              <a:rPr lang="en-US" dirty="0" err="1" smtClean="0"/>
              <a:t>completo</a:t>
            </a:r>
            <a:r>
              <a:rPr lang="en-US" dirty="0" smtClean="0"/>
              <a:t> 1</a:t>
            </a:r>
            <a:endParaRPr lang="en-US" dirty="0"/>
          </a:p>
        </p:txBody>
      </p:sp>
      <p:sp>
        <p:nvSpPr>
          <p:cNvPr id="3" name="Content Placeholder 2"/>
          <p:cNvSpPr>
            <a:spLocks noGrp="1"/>
          </p:cNvSpPr>
          <p:nvPr>
            <p:ph idx="1"/>
          </p:nvPr>
        </p:nvSpPr>
        <p:spPr/>
        <p:txBody>
          <a:bodyPr/>
          <a:lstStyle/>
          <a:p>
            <a:r>
              <a:rPr lang="en-US" dirty="0" smtClean="0"/>
              <a:t>Sea el </a:t>
            </a:r>
            <a:r>
              <a:rPr lang="en-US" dirty="0" err="1" smtClean="0"/>
              <a:t>esquema</a:t>
            </a:r>
            <a:r>
              <a:rPr lang="en-US" dirty="0" smtClean="0"/>
              <a:t> de </a:t>
            </a:r>
            <a:r>
              <a:rPr lang="en-US" dirty="0" err="1" smtClean="0"/>
              <a:t>relación</a:t>
            </a:r>
            <a:r>
              <a:rPr lang="en-US" dirty="0" smtClean="0"/>
              <a:t> </a:t>
            </a:r>
            <a:r>
              <a:rPr lang="en-US" dirty="0" err="1" smtClean="0"/>
              <a:t>Empleado</a:t>
            </a:r>
            <a:r>
              <a:rPr lang="en-US" dirty="0" smtClean="0"/>
              <a:t> (T, L):</a:t>
            </a:r>
          </a:p>
          <a:p>
            <a:pPr lvl="1"/>
            <a:r>
              <a:rPr lang="en-US" dirty="0"/>
              <a:t>T = {</a:t>
            </a:r>
            <a:r>
              <a:rPr lang="en-US" dirty="0" err="1"/>
              <a:t>Num_Empleado</a:t>
            </a:r>
            <a:r>
              <a:rPr lang="en-US" dirty="0"/>
              <a:t>, </a:t>
            </a:r>
            <a:r>
              <a:rPr lang="en-US" dirty="0" err="1"/>
              <a:t>Nombre</a:t>
            </a:r>
            <a:r>
              <a:rPr lang="en-US" dirty="0"/>
              <a:t>, </a:t>
            </a:r>
            <a:r>
              <a:rPr lang="en-US" dirty="0" err="1"/>
              <a:t>Categoria</a:t>
            </a:r>
            <a:r>
              <a:rPr lang="en-US" dirty="0"/>
              <a:t>, </a:t>
            </a:r>
            <a:r>
              <a:rPr lang="en-US" dirty="0" err="1"/>
              <a:t>Salario</a:t>
            </a:r>
            <a:r>
              <a:rPr lang="en-US" dirty="0"/>
              <a:t>, </a:t>
            </a:r>
            <a:r>
              <a:rPr lang="en-US" dirty="0" err="1"/>
              <a:t>Titulacion</a:t>
            </a:r>
            <a:r>
              <a:rPr lang="en-US" dirty="0" smtClean="0"/>
              <a:t>}.</a:t>
            </a:r>
          </a:p>
          <a:p>
            <a:pPr lvl="1"/>
            <a:r>
              <a:rPr lang="en-US" dirty="0"/>
              <a:t>L = {</a:t>
            </a:r>
            <a:r>
              <a:rPr lang="en-US" dirty="0" err="1"/>
              <a:t>Num_Empleado</a:t>
            </a:r>
            <a:r>
              <a:rPr lang="en-US" dirty="0"/>
              <a:t> </a:t>
            </a:r>
            <a:r>
              <a:rPr lang="en-US" dirty="0" smtClean="0"/>
              <a:t>--&gt; </a:t>
            </a:r>
            <a:r>
              <a:rPr lang="en-US" dirty="0" err="1"/>
              <a:t>Nombre</a:t>
            </a:r>
            <a:r>
              <a:rPr lang="en-US" dirty="0"/>
              <a:t>, </a:t>
            </a:r>
            <a:r>
              <a:rPr lang="en-US" dirty="0" err="1"/>
              <a:t>Categoria</a:t>
            </a:r>
            <a:r>
              <a:rPr lang="en-US" dirty="0"/>
              <a:t>, </a:t>
            </a:r>
            <a:r>
              <a:rPr lang="en-US" dirty="0" err="1"/>
              <a:t>Salario</a:t>
            </a:r>
            <a:r>
              <a:rPr lang="en-US" dirty="0"/>
              <a:t>; </a:t>
            </a:r>
            <a:r>
              <a:rPr lang="en-US" dirty="0" err="1"/>
              <a:t>Categoria</a:t>
            </a:r>
            <a:r>
              <a:rPr lang="en-US"/>
              <a:t> --&gt; </a:t>
            </a:r>
            <a:r>
              <a:rPr lang="en-US" dirty="0" err="1"/>
              <a:t>Salario</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52</a:t>
            </a:fld>
            <a:endParaRPr lang="en-US"/>
          </a:p>
        </p:txBody>
      </p:sp>
      <p:graphicFrame>
        <p:nvGraphicFramePr>
          <p:cNvPr id="8" name="Marcador de contenido 4"/>
          <p:cNvGraphicFramePr>
            <a:graphicFrameLocks/>
          </p:cNvGraphicFramePr>
          <p:nvPr>
            <p:extLst>
              <p:ext uri="{D42A27DB-BD31-4B8C-83A1-F6EECF244321}">
                <p14:modId xmlns:p14="http://schemas.microsoft.com/office/powerpoint/2010/main" val="2881595203"/>
              </p:ext>
            </p:extLst>
          </p:nvPr>
        </p:nvGraphicFramePr>
        <p:xfrm>
          <a:off x="628650" y="3055104"/>
          <a:ext cx="7886700" cy="1306840"/>
        </p:xfrm>
        <a:graphic>
          <a:graphicData uri="http://schemas.openxmlformats.org/drawingml/2006/table">
            <a:tbl>
              <a:tblPr firstRow="1" bandRow="1">
                <a:tableStyleId>{69012ECD-51FC-41F1-AA8D-1B2483CD663E}</a:tableStyleId>
              </a:tblPr>
              <a:tblGrid>
                <a:gridCol w="1577340"/>
                <a:gridCol w="1577340"/>
                <a:gridCol w="1577340"/>
                <a:gridCol w="1577340"/>
                <a:gridCol w="1577340"/>
              </a:tblGrid>
              <a:tr h="468000">
                <a:tc>
                  <a:txBody>
                    <a:bodyPr/>
                    <a:lstStyle/>
                    <a:p>
                      <a:pPr marL="0" marR="0" algn="ctr">
                        <a:lnSpc>
                          <a:spcPts val="1440"/>
                        </a:lnSpc>
                        <a:spcBef>
                          <a:spcPts val="0"/>
                        </a:spcBef>
                        <a:spcAft>
                          <a:spcPts val="0"/>
                        </a:spcAft>
                      </a:pPr>
                      <a:r>
                        <a:rPr lang="es-CR" sz="1600" u="sng" dirty="0" err="1" smtClean="0">
                          <a:effectLst/>
                          <a:latin typeface="Ubuntu Light"/>
                        </a:rPr>
                        <a:t>Num_empleado</a:t>
                      </a:r>
                      <a:endParaRPr lang="en-US" sz="1600" b="1" u="sng" dirty="0">
                        <a:solidFill>
                          <a:schemeClr val="bg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Nombre</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dirty="0" err="1" smtClean="0">
                          <a:effectLst/>
                          <a:latin typeface="Ubuntu Light"/>
                        </a:rPr>
                        <a:t>Categoria</a:t>
                      </a:r>
                      <a:endParaRPr lang="en-US" sz="1600" b="1" dirty="0">
                        <a:solidFill>
                          <a:schemeClr val="bg1"/>
                        </a:solidFill>
                        <a:effectLst/>
                        <a:latin typeface="Ubuntu Light"/>
                        <a:ea typeface="Times New Roman"/>
                        <a:cs typeface="Times New Roman"/>
                      </a:endParaRPr>
                    </a:p>
                  </a:txBody>
                  <a:tcPr marL="68580" marR="68580" marT="0" marB="0" anchor="ctr"/>
                </a:tc>
                <a:tc>
                  <a:txBody>
                    <a:bodyPr/>
                    <a:lstStyle/>
                    <a:p>
                      <a:pPr marL="278130" marR="0" algn="ctr">
                        <a:lnSpc>
                          <a:spcPts val="1440"/>
                        </a:lnSpc>
                        <a:spcBef>
                          <a:spcPts val="0"/>
                        </a:spcBef>
                        <a:spcAft>
                          <a:spcPts val="0"/>
                        </a:spcAft>
                      </a:pPr>
                      <a:r>
                        <a:rPr lang="en-US" sz="1600" dirty="0" err="1" smtClean="0">
                          <a:effectLst/>
                          <a:latin typeface="Ubuntu Light"/>
                        </a:rPr>
                        <a:t>Salario</a:t>
                      </a:r>
                      <a:endParaRPr lang="en-US" sz="1600" b="1" dirty="0">
                        <a:solidFill>
                          <a:schemeClr val="bg1"/>
                        </a:solidFill>
                        <a:effectLst/>
                        <a:latin typeface="Ubuntu Light"/>
                        <a:ea typeface="Times New Roman"/>
                        <a:cs typeface="Times New Roman"/>
                      </a:endParaRPr>
                    </a:p>
                  </a:txBody>
                  <a:tcPr marL="68580" marR="68580" marT="0" marB="0" anchor="ctr"/>
                </a:tc>
                <a:tc>
                  <a:txBody>
                    <a:bodyPr/>
                    <a:lstStyle/>
                    <a:p>
                      <a:pPr marL="278130" marR="0" algn="ctr">
                        <a:lnSpc>
                          <a:spcPts val="1440"/>
                        </a:lnSpc>
                        <a:spcBef>
                          <a:spcPts val="0"/>
                        </a:spcBef>
                        <a:spcAft>
                          <a:spcPts val="0"/>
                        </a:spcAft>
                      </a:pPr>
                      <a:r>
                        <a:rPr lang="en-US" sz="1600" b="1" dirty="0" err="1" smtClean="0">
                          <a:solidFill>
                            <a:schemeClr val="bg1"/>
                          </a:solidFill>
                          <a:effectLst/>
                          <a:latin typeface="Ubuntu Light"/>
                          <a:ea typeface="Times New Roman"/>
                          <a:cs typeface="Times New Roman"/>
                        </a:rPr>
                        <a:t>Titulacion</a:t>
                      </a:r>
                      <a:endParaRPr lang="en-US" sz="1600" b="1" dirty="0">
                        <a:solidFill>
                          <a:schemeClr val="bg1"/>
                        </a:solidFill>
                        <a:effectLst/>
                        <a:latin typeface="Ubuntu Light"/>
                        <a:ea typeface="Times New Roman"/>
                        <a:cs typeface="Times New Roman"/>
                      </a:endParaRPr>
                    </a:p>
                  </a:txBody>
                  <a:tcPr marL="68580" marR="68580" marT="0" marB="0" anchor="ctr"/>
                </a:tc>
              </a:tr>
              <a:tr h="46800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E-4444</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Juan </a:t>
                      </a:r>
                      <a:r>
                        <a:rPr lang="es-CR" sz="1600" dirty="0" err="1" smtClean="0">
                          <a:effectLst/>
                          <a:latin typeface="Ubuntu Light"/>
                        </a:rPr>
                        <a:t>Vazquez</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effectLst/>
                          <a:latin typeface="Ubuntu Light"/>
                        </a:rPr>
                        <a:t>Jefe </a:t>
                      </a:r>
                      <a:r>
                        <a:rPr lang="es-CR" sz="1600" dirty="0" err="1" smtClean="0">
                          <a:effectLst/>
                          <a:latin typeface="Ubuntu Light"/>
                        </a:rPr>
                        <a:t>Seccion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5000</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Derecho</a:t>
                      </a:r>
                      <a:r>
                        <a:rPr lang="en-US" sz="1600" dirty="0" smtClean="0">
                          <a:solidFill>
                            <a:schemeClr val="tx1"/>
                          </a:solidFill>
                          <a:effectLst/>
                          <a:latin typeface="Ubuntu Light"/>
                          <a:ea typeface="Times New Roman"/>
                          <a:cs typeface="Times New Roman"/>
                        </a:rPr>
                        <a:t>, </a:t>
                      </a:r>
                      <a:r>
                        <a:rPr lang="en-US" sz="1600" dirty="0" err="1" smtClean="0">
                          <a:solidFill>
                            <a:schemeClr val="tx1"/>
                          </a:solidFill>
                          <a:effectLst/>
                          <a:latin typeface="Ubuntu Light"/>
                          <a:ea typeface="Times New Roman"/>
                          <a:cs typeface="Times New Roman"/>
                        </a:rPr>
                        <a:t>Economía</a:t>
                      </a:r>
                      <a:endParaRPr lang="en-US" sz="1600" dirty="0">
                        <a:solidFill>
                          <a:schemeClr val="tx1"/>
                        </a:solidFill>
                        <a:effectLst/>
                        <a:latin typeface="Ubuntu Light"/>
                        <a:ea typeface="Times New Roman"/>
                        <a:cs typeface="Times New Roman"/>
                      </a:endParaRPr>
                    </a:p>
                  </a:txBody>
                  <a:tcPr marL="68580" marR="68580" marT="0" marB="0" anchor="ctr">
                    <a:solidFill>
                      <a:srgbClr val="F9ADA5"/>
                    </a:solidFill>
                  </a:tcP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E-4454</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Eva Martin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effectLst/>
                          <a:latin typeface="Ubuntu Light"/>
                        </a:rPr>
                        <a:t>Directora</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4250</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Empresariales</a:t>
                      </a: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sp>
        <p:nvSpPr>
          <p:cNvPr id="9" name="CuadroTexto 7"/>
          <p:cNvSpPr txBox="1"/>
          <p:nvPr/>
        </p:nvSpPr>
        <p:spPr>
          <a:xfrm>
            <a:off x="1197072" y="4876800"/>
            <a:ext cx="674985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R" sz="1800" dirty="0" smtClean="0">
                <a:latin typeface="Ubuntu Light"/>
              </a:rPr>
              <a:t>El esquema no está en 1FN; el atributo </a:t>
            </a:r>
            <a:r>
              <a:rPr lang="es-CR" sz="1800" dirty="0" err="1" smtClean="0">
                <a:latin typeface="Ubuntu Light"/>
              </a:rPr>
              <a:t>Titulacion</a:t>
            </a:r>
            <a:r>
              <a:rPr lang="es-CR" sz="1800" dirty="0" smtClean="0">
                <a:latin typeface="Ubuntu Light"/>
              </a:rPr>
              <a:t> no es atómico.</a:t>
            </a:r>
            <a:endParaRPr lang="es-CR" sz="1800" dirty="0">
              <a:latin typeface="Ubuntu Light"/>
            </a:endParaRPr>
          </a:p>
        </p:txBody>
      </p:sp>
    </p:spTree>
    <p:extLst>
      <p:ext uri="{BB962C8B-B14F-4D97-AF65-F5344CB8AC3E}">
        <p14:creationId xmlns:p14="http://schemas.microsoft.com/office/powerpoint/2010/main" val="42130931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Formas</a:t>
            </a:r>
            <a:r>
              <a:rPr lang="en-US" dirty="0" smtClean="0"/>
              <a:t> </a:t>
            </a:r>
            <a:r>
              <a:rPr lang="en-US" dirty="0" err="1" smtClean="0"/>
              <a:t>normales</a:t>
            </a:r>
            <a:r>
              <a:rPr lang="en-US" dirty="0" smtClean="0"/>
              <a:t> – </a:t>
            </a:r>
            <a:r>
              <a:rPr lang="en-US" dirty="0" err="1" smtClean="0"/>
              <a:t>Ejemplo</a:t>
            </a:r>
            <a:r>
              <a:rPr lang="en-US" dirty="0" smtClean="0"/>
              <a:t> </a:t>
            </a:r>
            <a:r>
              <a:rPr lang="en-US" dirty="0" err="1" smtClean="0"/>
              <a:t>completo</a:t>
            </a:r>
            <a:r>
              <a:rPr lang="en-US" dirty="0" smtClean="0"/>
              <a:t> 1</a:t>
            </a:r>
            <a:endParaRPr lang="en-US" dirty="0"/>
          </a:p>
        </p:txBody>
      </p:sp>
      <p:sp>
        <p:nvSpPr>
          <p:cNvPr id="3" name="Content Placeholder 2"/>
          <p:cNvSpPr>
            <a:spLocks noGrp="1"/>
          </p:cNvSpPr>
          <p:nvPr>
            <p:ph idx="1"/>
          </p:nvPr>
        </p:nvSpPr>
        <p:spPr/>
        <p:txBody>
          <a:bodyPr/>
          <a:lstStyle/>
          <a:p>
            <a:r>
              <a:rPr lang="en-US" dirty="0" err="1" smtClean="0"/>
              <a:t>Solución</a:t>
            </a:r>
            <a:r>
              <a:rPr lang="en-US" dirty="0" smtClean="0"/>
              <a:t>:</a:t>
            </a:r>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53</a:t>
            </a:fld>
            <a:endParaRPr lang="en-US"/>
          </a:p>
        </p:txBody>
      </p:sp>
      <p:graphicFrame>
        <p:nvGraphicFramePr>
          <p:cNvPr id="8" name="Marcador de contenido 4"/>
          <p:cNvGraphicFramePr>
            <a:graphicFrameLocks/>
          </p:cNvGraphicFramePr>
          <p:nvPr>
            <p:extLst>
              <p:ext uri="{D42A27DB-BD31-4B8C-83A1-F6EECF244321}">
                <p14:modId xmlns:p14="http://schemas.microsoft.com/office/powerpoint/2010/main" val="3662577738"/>
              </p:ext>
            </p:extLst>
          </p:nvPr>
        </p:nvGraphicFramePr>
        <p:xfrm>
          <a:off x="628650" y="2102604"/>
          <a:ext cx="7886700" cy="1774840"/>
        </p:xfrm>
        <a:graphic>
          <a:graphicData uri="http://schemas.openxmlformats.org/drawingml/2006/table">
            <a:tbl>
              <a:tblPr firstRow="1" bandRow="1">
                <a:tableStyleId>{69012ECD-51FC-41F1-AA8D-1B2483CD663E}</a:tableStyleId>
              </a:tblPr>
              <a:tblGrid>
                <a:gridCol w="1577340"/>
                <a:gridCol w="1577340"/>
                <a:gridCol w="1577340"/>
                <a:gridCol w="1577340"/>
                <a:gridCol w="1577340"/>
              </a:tblGrid>
              <a:tr h="468000">
                <a:tc>
                  <a:txBody>
                    <a:bodyPr/>
                    <a:lstStyle/>
                    <a:p>
                      <a:pPr marL="0" marR="0" algn="ctr">
                        <a:lnSpc>
                          <a:spcPts val="1440"/>
                        </a:lnSpc>
                        <a:spcBef>
                          <a:spcPts val="0"/>
                        </a:spcBef>
                        <a:spcAft>
                          <a:spcPts val="0"/>
                        </a:spcAft>
                      </a:pPr>
                      <a:r>
                        <a:rPr lang="es-CR" sz="1600" u="sng" dirty="0" err="1" smtClean="0">
                          <a:effectLst/>
                          <a:latin typeface="Ubuntu Light"/>
                        </a:rPr>
                        <a:t>Num_empleado</a:t>
                      </a:r>
                      <a:endParaRPr lang="en-US" sz="1600" b="1" u="sng" dirty="0">
                        <a:solidFill>
                          <a:schemeClr val="bg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Nombre</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dirty="0" err="1" smtClean="0">
                          <a:effectLst/>
                          <a:latin typeface="Ubuntu Light"/>
                        </a:rPr>
                        <a:t>Categoria</a:t>
                      </a:r>
                      <a:endParaRPr lang="en-US" sz="1600" b="1" dirty="0">
                        <a:solidFill>
                          <a:schemeClr val="bg1"/>
                        </a:solidFill>
                        <a:effectLst/>
                        <a:latin typeface="Ubuntu Light"/>
                        <a:ea typeface="Times New Roman"/>
                        <a:cs typeface="Times New Roman"/>
                      </a:endParaRPr>
                    </a:p>
                  </a:txBody>
                  <a:tcPr marL="68580" marR="68580" marT="0" marB="0" anchor="ctr"/>
                </a:tc>
                <a:tc>
                  <a:txBody>
                    <a:bodyPr/>
                    <a:lstStyle/>
                    <a:p>
                      <a:pPr marL="278130" marR="0" algn="ctr">
                        <a:lnSpc>
                          <a:spcPts val="1440"/>
                        </a:lnSpc>
                        <a:spcBef>
                          <a:spcPts val="0"/>
                        </a:spcBef>
                        <a:spcAft>
                          <a:spcPts val="0"/>
                        </a:spcAft>
                      </a:pPr>
                      <a:r>
                        <a:rPr lang="en-US" sz="1600" dirty="0" err="1" smtClean="0">
                          <a:effectLst/>
                          <a:latin typeface="Ubuntu Light"/>
                        </a:rPr>
                        <a:t>Salario</a:t>
                      </a:r>
                      <a:endParaRPr lang="en-US" sz="1600" b="1" dirty="0">
                        <a:solidFill>
                          <a:schemeClr val="bg1"/>
                        </a:solidFill>
                        <a:effectLst/>
                        <a:latin typeface="Ubuntu Light"/>
                        <a:ea typeface="Times New Roman"/>
                        <a:cs typeface="Times New Roman"/>
                      </a:endParaRPr>
                    </a:p>
                  </a:txBody>
                  <a:tcPr marL="68580" marR="68580" marT="0" marB="0" anchor="ctr"/>
                </a:tc>
                <a:tc>
                  <a:txBody>
                    <a:bodyPr/>
                    <a:lstStyle/>
                    <a:p>
                      <a:pPr marL="278130" marR="0" algn="ctr">
                        <a:lnSpc>
                          <a:spcPts val="1440"/>
                        </a:lnSpc>
                        <a:spcBef>
                          <a:spcPts val="0"/>
                        </a:spcBef>
                        <a:spcAft>
                          <a:spcPts val="0"/>
                        </a:spcAft>
                      </a:pPr>
                      <a:r>
                        <a:rPr lang="en-US" sz="1600" b="1" dirty="0" err="1" smtClean="0">
                          <a:solidFill>
                            <a:schemeClr val="bg1"/>
                          </a:solidFill>
                          <a:effectLst/>
                          <a:latin typeface="Ubuntu Light"/>
                          <a:ea typeface="Times New Roman"/>
                          <a:cs typeface="Times New Roman"/>
                        </a:rPr>
                        <a:t>Titulacion</a:t>
                      </a:r>
                      <a:endParaRPr lang="en-US" sz="1600" b="1" dirty="0">
                        <a:solidFill>
                          <a:schemeClr val="bg1"/>
                        </a:solidFill>
                        <a:effectLst/>
                        <a:latin typeface="Ubuntu Light"/>
                        <a:ea typeface="Times New Roman"/>
                        <a:cs typeface="Times New Roman"/>
                      </a:endParaRPr>
                    </a:p>
                  </a:txBody>
                  <a:tcPr marL="68580" marR="68580" marT="0" marB="0" anchor="ctr"/>
                </a:tc>
              </a:tr>
              <a:tr h="46800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E-4444</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Juan </a:t>
                      </a:r>
                      <a:r>
                        <a:rPr lang="es-CR" sz="1600" dirty="0" err="1" smtClean="0">
                          <a:effectLst/>
                          <a:latin typeface="Ubuntu Light"/>
                        </a:rPr>
                        <a:t>Vazquez</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effectLst/>
                          <a:latin typeface="Ubuntu Light"/>
                        </a:rPr>
                        <a:t>Jefe </a:t>
                      </a:r>
                      <a:r>
                        <a:rPr lang="es-CR" sz="1600" dirty="0" err="1" smtClean="0">
                          <a:effectLst/>
                          <a:latin typeface="Ubuntu Light"/>
                        </a:rPr>
                        <a:t>Seccion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5000</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Derecho</a:t>
                      </a:r>
                      <a:endParaRPr lang="en-US" sz="1600" dirty="0">
                        <a:solidFill>
                          <a:schemeClr val="tx1"/>
                        </a:solidFill>
                        <a:effectLst/>
                        <a:latin typeface="Ubuntu Light"/>
                        <a:ea typeface="Times New Roman"/>
                        <a:cs typeface="Times New Roman"/>
                      </a:endParaRPr>
                    </a:p>
                  </a:txBody>
                  <a:tcPr marL="68580" marR="68580" marT="0" marB="0" anchor="ctr">
                    <a:solidFill>
                      <a:srgbClr val="F9ADA5"/>
                    </a:solidFill>
                  </a:tcPr>
                </a:tc>
              </a:tr>
              <a:tr h="46800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E-4444</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Juan </a:t>
                      </a:r>
                      <a:r>
                        <a:rPr lang="es-CR" sz="1600" dirty="0" err="1" smtClean="0">
                          <a:effectLst/>
                          <a:latin typeface="Ubuntu Light"/>
                        </a:rPr>
                        <a:t>Vazquez</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effectLst/>
                          <a:latin typeface="Ubuntu Light"/>
                        </a:rPr>
                        <a:t>Jefe </a:t>
                      </a:r>
                      <a:r>
                        <a:rPr lang="es-CR" sz="1600" dirty="0" err="1" smtClean="0">
                          <a:effectLst/>
                          <a:latin typeface="Ubuntu Light"/>
                        </a:rPr>
                        <a:t>Seccion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5000</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Economía</a:t>
                      </a:r>
                      <a:endParaRPr lang="en-US" sz="1600" dirty="0">
                        <a:solidFill>
                          <a:schemeClr val="tx1"/>
                        </a:solidFill>
                        <a:effectLst/>
                        <a:latin typeface="Ubuntu Light"/>
                        <a:ea typeface="Times New Roman"/>
                        <a:cs typeface="Times New Roman"/>
                      </a:endParaRPr>
                    </a:p>
                  </a:txBody>
                  <a:tcPr marL="68580" marR="68580" marT="0" marB="0" anchor="ctr">
                    <a:solidFill>
                      <a:srgbClr val="F9ADA5"/>
                    </a:solidFill>
                  </a:tcP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E-4454</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Eva Martin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effectLst/>
                          <a:latin typeface="Ubuntu Light"/>
                        </a:rPr>
                        <a:t>Directora</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4250</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Empresariales</a:t>
                      </a: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2042087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Formas</a:t>
            </a:r>
            <a:r>
              <a:rPr lang="en-US" dirty="0" smtClean="0"/>
              <a:t> </a:t>
            </a:r>
            <a:r>
              <a:rPr lang="en-US" dirty="0" err="1" smtClean="0"/>
              <a:t>normales</a:t>
            </a:r>
            <a:r>
              <a:rPr lang="en-US" dirty="0" smtClean="0"/>
              <a:t> – </a:t>
            </a:r>
            <a:r>
              <a:rPr lang="en-US" dirty="0" err="1" smtClean="0"/>
              <a:t>Ejemplo</a:t>
            </a:r>
            <a:r>
              <a:rPr lang="en-US" dirty="0" smtClean="0"/>
              <a:t> </a:t>
            </a:r>
            <a:r>
              <a:rPr lang="en-US" dirty="0" err="1" smtClean="0"/>
              <a:t>completo</a:t>
            </a:r>
            <a:r>
              <a:rPr lang="en-US" dirty="0" smtClean="0"/>
              <a:t> 2</a:t>
            </a:r>
            <a:endParaRPr lang="en-US" dirty="0"/>
          </a:p>
        </p:txBody>
      </p:sp>
      <p:sp>
        <p:nvSpPr>
          <p:cNvPr id="3" name="Content Placeholder 2"/>
          <p:cNvSpPr>
            <a:spLocks noGrp="1"/>
          </p:cNvSpPr>
          <p:nvPr>
            <p:ph idx="1"/>
          </p:nvPr>
        </p:nvSpPr>
        <p:spPr/>
        <p:txBody>
          <a:bodyPr/>
          <a:lstStyle/>
          <a:p>
            <a:r>
              <a:rPr lang="es-CR" dirty="0"/>
              <a:t>La clave del esquema </a:t>
            </a:r>
            <a:r>
              <a:rPr lang="es-CR" dirty="0" smtClean="0"/>
              <a:t>Empleado(T</a:t>
            </a:r>
            <a:r>
              <a:rPr lang="es-CR" dirty="0"/>
              <a:t>, L</a:t>
            </a:r>
            <a:r>
              <a:rPr lang="es-CR" dirty="0" smtClean="0"/>
              <a:t>):</a:t>
            </a:r>
            <a:endParaRPr lang="en-US" dirty="0"/>
          </a:p>
          <a:p>
            <a:pPr lvl="1"/>
            <a:r>
              <a:rPr lang="en-US" dirty="0"/>
              <a:t>T = {</a:t>
            </a:r>
            <a:r>
              <a:rPr lang="en-US" dirty="0" err="1"/>
              <a:t>Num_Empleado</a:t>
            </a:r>
            <a:r>
              <a:rPr lang="en-US" dirty="0"/>
              <a:t>, </a:t>
            </a:r>
            <a:r>
              <a:rPr lang="en-US" dirty="0" err="1"/>
              <a:t>Nombre</a:t>
            </a:r>
            <a:r>
              <a:rPr lang="en-US" dirty="0"/>
              <a:t>, </a:t>
            </a:r>
            <a:r>
              <a:rPr lang="en-US" dirty="0" err="1"/>
              <a:t>Categoria</a:t>
            </a:r>
            <a:r>
              <a:rPr lang="en-US" dirty="0"/>
              <a:t>, </a:t>
            </a:r>
            <a:r>
              <a:rPr lang="en-US" dirty="0" err="1"/>
              <a:t>Salario</a:t>
            </a:r>
            <a:r>
              <a:rPr lang="en-US" dirty="0"/>
              <a:t>, </a:t>
            </a:r>
            <a:r>
              <a:rPr lang="en-US" dirty="0" err="1"/>
              <a:t>Titulacion</a:t>
            </a:r>
            <a:r>
              <a:rPr lang="en-US" dirty="0" smtClean="0"/>
              <a:t>}.</a:t>
            </a:r>
            <a:endParaRPr lang="en-US" dirty="0"/>
          </a:p>
          <a:p>
            <a:pPr lvl="1"/>
            <a:r>
              <a:rPr lang="en-US" dirty="0"/>
              <a:t>L = {</a:t>
            </a:r>
            <a:r>
              <a:rPr lang="en-US" dirty="0" err="1"/>
              <a:t>Num_Empleado</a:t>
            </a:r>
            <a:r>
              <a:rPr lang="en-US" dirty="0"/>
              <a:t> ? </a:t>
            </a:r>
            <a:r>
              <a:rPr lang="en-US" dirty="0" err="1"/>
              <a:t>Nombre</a:t>
            </a:r>
            <a:r>
              <a:rPr lang="en-US" dirty="0"/>
              <a:t>, </a:t>
            </a:r>
            <a:r>
              <a:rPr lang="en-US" dirty="0" err="1"/>
              <a:t>Categoria</a:t>
            </a:r>
            <a:r>
              <a:rPr lang="en-US" dirty="0"/>
              <a:t>, </a:t>
            </a:r>
            <a:r>
              <a:rPr lang="en-US" dirty="0" err="1"/>
              <a:t>Salario</a:t>
            </a:r>
            <a:r>
              <a:rPr lang="en-US" dirty="0"/>
              <a:t>; </a:t>
            </a:r>
            <a:r>
              <a:rPr lang="en-US" dirty="0" err="1"/>
              <a:t>Categoria</a:t>
            </a:r>
            <a:r>
              <a:rPr lang="en-US" dirty="0"/>
              <a:t> ? </a:t>
            </a:r>
            <a:r>
              <a:rPr lang="en-US" dirty="0" err="1"/>
              <a:t>Salario</a:t>
            </a:r>
            <a:r>
              <a:rPr lang="en-US" dirty="0" smtClean="0"/>
              <a:t>}.</a:t>
            </a:r>
          </a:p>
          <a:p>
            <a:pPr lvl="2"/>
            <a:r>
              <a:rPr lang="en-US" sz="1800" dirty="0" err="1"/>
              <a:t>Es</a:t>
            </a:r>
            <a:r>
              <a:rPr lang="en-US" sz="1800" dirty="0"/>
              <a:t>: </a:t>
            </a:r>
            <a:r>
              <a:rPr lang="en-US" sz="1800" dirty="0" err="1"/>
              <a:t>Num_Empleado</a:t>
            </a:r>
            <a:r>
              <a:rPr lang="en-US" sz="1800" dirty="0"/>
              <a:t>, </a:t>
            </a:r>
            <a:r>
              <a:rPr lang="en-US" sz="1800" dirty="0" err="1" smtClean="0"/>
              <a:t>Titulacion</a:t>
            </a:r>
            <a:r>
              <a:rPr lang="en-US" sz="1800" dirty="0" smtClean="0"/>
              <a:t>.</a:t>
            </a:r>
          </a:p>
          <a:p>
            <a:pPr lvl="3"/>
            <a:r>
              <a:rPr lang="es-CR" sz="1600" dirty="0"/>
              <a:t>Todas las DF con </a:t>
            </a:r>
            <a:r>
              <a:rPr lang="es-CR" sz="1600" dirty="0" err="1"/>
              <a:t>implicante</a:t>
            </a:r>
            <a:r>
              <a:rPr lang="es-CR" sz="1600" dirty="0"/>
              <a:t> </a:t>
            </a:r>
            <a:r>
              <a:rPr lang="es-CR" sz="1600" dirty="0" err="1"/>
              <a:t>Num_Empleadoson</a:t>
            </a:r>
            <a:r>
              <a:rPr lang="es-CR" sz="1600" dirty="0"/>
              <a:t> parciales</a:t>
            </a:r>
            <a:r>
              <a:rPr lang="es-CR" sz="1600" dirty="0" smtClean="0"/>
              <a:t>.</a:t>
            </a:r>
          </a:p>
          <a:p>
            <a:pPr lvl="3"/>
            <a:endParaRPr lang="es-CR" sz="1600" dirty="0"/>
          </a:p>
          <a:p>
            <a:r>
              <a:rPr lang="es-CR" dirty="0" smtClean="0"/>
              <a:t>Solución: Hay que descomponer el esquema.</a:t>
            </a:r>
          </a:p>
          <a:p>
            <a:pPr lvl="1"/>
            <a:r>
              <a:rPr lang="es-CR" dirty="0" smtClean="0"/>
              <a:t>Titulaciones (T1, L1); </a:t>
            </a:r>
            <a:r>
              <a:rPr lang="es-CR" dirty="0"/>
              <a:t>Clave del esquema: (</a:t>
            </a:r>
            <a:r>
              <a:rPr lang="es-CR" dirty="0" err="1"/>
              <a:t>Num_Empleado,Titulación</a:t>
            </a:r>
            <a:r>
              <a:rPr lang="es-CR" dirty="0" smtClean="0"/>
              <a:t>).</a:t>
            </a:r>
          </a:p>
          <a:p>
            <a:pPr lvl="2"/>
            <a:r>
              <a:rPr lang="en-US" dirty="0" smtClean="0"/>
              <a:t>T1 = </a:t>
            </a:r>
            <a:r>
              <a:rPr lang="en-US" dirty="0"/>
              <a:t>{</a:t>
            </a:r>
            <a:r>
              <a:rPr lang="en-US" dirty="0" err="1"/>
              <a:t>Num_Empleado</a:t>
            </a:r>
            <a:r>
              <a:rPr lang="en-US" dirty="0"/>
              <a:t>, </a:t>
            </a:r>
            <a:r>
              <a:rPr lang="en-US" dirty="0" err="1"/>
              <a:t>Titulación</a:t>
            </a:r>
            <a:r>
              <a:rPr lang="en-US" dirty="0" smtClean="0"/>
              <a:t>}, L1 </a:t>
            </a:r>
            <a:r>
              <a:rPr lang="en-US" dirty="0" smtClean="0">
                <a:latin typeface="Times New Roman" panose="02020603050405020304" pitchFamily="18" charset="0"/>
                <a:cs typeface="Times New Roman" panose="02020603050405020304" pitchFamily="18" charset="0"/>
              </a:rPr>
              <a:t>≠ </a:t>
            </a:r>
            <a:r>
              <a:rPr lang="es-CR" dirty="0" smtClean="0"/>
              <a:t>ø.</a:t>
            </a:r>
          </a:p>
          <a:p>
            <a:pPr lvl="1"/>
            <a:r>
              <a:rPr lang="es-CR" dirty="0" smtClean="0"/>
              <a:t>Empleados = &lt;T2, L2&gt;; </a:t>
            </a:r>
            <a:r>
              <a:rPr lang="es-CR" dirty="0"/>
              <a:t>Clave del esquema: (</a:t>
            </a:r>
            <a:r>
              <a:rPr lang="es-CR" dirty="0" err="1"/>
              <a:t>Num_Empleado</a:t>
            </a:r>
            <a:r>
              <a:rPr lang="es-CR" dirty="0" smtClean="0"/>
              <a:t>).</a:t>
            </a:r>
          </a:p>
          <a:p>
            <a:pPr lvl="2"/>
            <a:r>
              <a:rPr lang="es-CR" dirty="0" smtClean="0"/>
              <a:t>T2 = </a:t>
            </a:r>
            <a:r>
              <a:rPr lang="es-CR" dirty="0"/>
              <a:t>{</a:t>
            </a:r>
            <a:r>
              <a:rPr lang="es-CR" dirty="0" err="1"/>
              <a:t>Num_Empleado</a:t>
            </a:r>
            <a:r>
              <a:rPr lang="es-CR" dirty="0"/>
              <a:t>, Nombre, Categoría, Salario</a:t>
            </a:r>
            <a:r>
              <a:rPr lang="es-CR" dirty="0" smtClean="0"/>
              <a:t>}.</a:t>
            </a:r>
          </a:p>
          <a:p>
            <a:pPr lvl="2"/>
            <a:r>
              <a:rPr lang="es-CR" dirty="0" smtClean="0"/>
              <a:t>L2 = </a:t>
            </a:r>
            <a:r>
              <a:rPr lang="es-CR" dirty="0"/>
              <a:t>{</a:t>
            </a:r>
            <a:r>
              <a:rPr lang="es-CR" dirty="0" err="1"/>
              <a:t>Num_Empleado</a:t>
            </a:r>
            <a:r>
              <a:rPr lang="es-CR" dirty="0"/>
              <a:t> </a:t>
            </a:r>
            <a:r>
              <a:rPr lang="es-CR" dirty="0" smtClean="0">
                <a:sym typeface="Wingdings" panose="05000000000000000000" pitchFamily="2" charset="2"/>
              </a:rPr>
              <a:t> </a:t>
            </a:r>
            <a:r>
              <a:rPr lang="es-CR" dirty="0" smtClean="0"/>
              <a:t>Nombre</a:t>
            </a:r>
            <a:r>
              <a:rPr lang="es-CR" dirty="0"/>
              <a:t>, Categoría, Salario; Categoría </a:t>
            </a:r>
            <a:r>
              <a:rPr lang="es-CR" dirty="0" smtClean="0">
                <a:sym typeface="Wingdings" panose="05000000000000000000" pitchFamily="2" charset="2"/>
              </a:rPr>
              <a:t></a:t>
            </a:r>
            <a:r>
              <a:rPr lang="es-CR" dirty="0" smtClean="0"/>
              <a:t> </a:t>
            </a:r>
            <a:r>
              <a:rPr lang="es-CR" dirty="0"/>
              <a:t>Salario</a:t>
            </a:r>
            <a:r>
              <a:rPr lang="es-CR" dirty="0" smtClean="0"/>
              <a:t>}.</a:t>
            </a:r>
            <a:endParaRPr lang="en-US" dirty="0"/>
          </a:p>
          <a:p>
            <a:pPr lvl="3"/>
            <a:endParaRPr lang="en-US" sz="1600" dirty="0" smtClean="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54</a:t>
            </a:fld>
            <a:endParaRPr lang="en-US"/>
          </a:p>
        </p:txBody>
      </p:sp>
    </p:spTree>
    <p:extLst>
      <p:ext uri="{BB962C8B-B14F-4D97-AF65-F5344CB8AC3E}">
        <p14:creationId xmlns:p14="http://schemas.microsoft.com/office/powerpoint/2010/main" val="1026081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Formas</a:t>
            </a:r>
            <a:r>
              <a:rPr lang="en-US" dirty="0" smtClean="0"/>
              <a:t> </a:t>
            </a:r>
            <a:r>
              <a:rPr lang="en-US" dirty="0" err="1" smtClean="0"/>
              <a:t>normales</a:t>
            </a:r>
            <a:r>
              <a:rPr lang="en-US" dirty="0" smtClean="0"/>
              <a:t> – </a:t>
            </a:r>
            <a:r>
              <a:rPr lang="en-US" dirty="0" err="1" smtClean="0"/>
              <a:t>Ejemplo</a:t>
            </a:r>
            <a:r>
              <a:rPr lang="en-US" dirty="0" smtClean="0"/>
              <a:t> </a:t>
            </a:r>
            <a:r>
              <a:rPr lang="en-US" dirty="0" err="1" smtClean="0"/>
              <a:t>completo</a:t>
            </a:r>
            <a:r>
              <a:rPr lang="en-US" dirty="0" smtClean="0"/>
              <a:t> 2</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55</a:t>
            </a:fld>
            <a:endParaRPr lang="en-US"/>
          </a:p>
        </p:txBody>
      </p:sp>
      <p:graphicFrame>
        <p:nvGraphicFramePr>
          <p:cNvPr id="6" name="Marcador de contenido 4"/>
          <p:cNvGraphicFramePr>
            <a:graphicFrameLocks/>
          </p:cNvGraphicFramePr>
          <p:nvPr>
            <p:extLst>
              <p:ext uri="{D42A27DB-BD31-4B8C-83A1-F6EECF244321}">
                <p14:modId xmlns:p14="http://schemas.microsoft.com/office/powerpoint/2010/main" val="1228713509"/>
              </p:ext>
            </p:extLst>
          </p:nvPr>
        </p:nvGraphicFramePr>
        <p:xfrm>
          <a:off x="628650" y="1645404"/>
          <a:ext cx="3562350" cy="1483360"/>
        </p:xfrm>
        <a:graphic>
          <a:graphicData uri="http://schemas.openxmlformats.org/drawingml/2006/table">
            <a:tbl>
              <a:tblPr firstRow="1" bandRow="1">
                <a:tableStyleId>{69012ECD-51FC-41F1-AA8D-1B2483CD663E}</a:tableStyleId>
              </a:tblPr>
              <a:tblGrid>
                <a:gridCol w="1781175"/>
                <a:gridCol w="1781175"/>
              </a:tblGrid>
              <a:tr h="370840">
                <a:tc>
                  <a:txBody>
                    <a:bodyPr/>
                    <a:lstStyle/>
                    <a:p>
                      <a:pPr marL="0" marR="0" indent="0" algn="ctr" defTabSz="685800" rtl="0" eaLnBrk="1" fontAlgn="auto" latinLnBrk="0" hangingPunct="1">
                        <a:lnSpc>
                          <a:spcPts val="1440"/>
                        </a:lnSpc>
                        <a:spcBef>
                          <a:spcPts val="0"/>
                        </a:spcBef>
                        <a:spcAft>
                          <a:spcPts val="0"/>
                        </a:spcAft>
                        <a:buClrTx/>
                        <a:buSzTx/>
                        <a:buFontTx/>
                        <a:buNone/>
                        <a:tabLst/>
                        <a:defRPr/>
                      </a:pPr>
                      <a:r>
                        <a:rPr lang="es-CR" sz="1600" u="sng" dirty="0" err="1" smtClean="0">
                          <a:effectLst/>
                          <a:latin typeface="Ubuntu Light"/>
                        </a:rPr>
                        <a:t>Num_empleado</a:t>
                      </a:r>
                      <a:endParaRPr lang="en-US" sz="1600" b="1" u="sng" dirty="0" smtClean="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u="sng" dirty="0" err="1" smtClean="0">
                          <a:effectLst/>
                          <a:latin typeface="Ubuntu Light"/>
                        </a:rPr>
                        <a:t>Titulacion</a:t>
                      </a:r>
                      <a:endParaRPr lang="en-US" sz="1600" b="1" u="sng" dirty="0">
                        <a:solidFill>
                          <a:schemeClr val="bg1"/>
                        </a:solidFill>
                        <a:effectLst/>
                        <a:latin typeface="Ubuntu Light"/>
                        <a:ea typeface="Times New Roman"/>
                        <a:cs typeface="Times New Roman"/>
                      </a:endParaRPr>
                    </a:p>
                  </a:txBody>
                  <a:tcPr marL="68580" marR="68580" marT="0" marB="0" anchor="ctr">
                    <a:solidFill>
                      <a:schemeClr val="accent5"/>
                    </a:solidFill>
                  </a:tcPr>
                </a:tc>
              </a:tr>
              <a:tr h="370840">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E-4444</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err="1" smtClean="0">
                          <a:solidFill>
                            <a:schemeClr val="tx1"/>
                          </a:solidFill>
                          <a:effectLst/>
                          <a:latin typeface="Ubuntu Light"/>
                          <a:ea typeface="+mn-ea"/>
                          <a:cs typeface="+mn-cs"/>
                        </a:rPr>
                        <a:t>Derecho</a:t>
                      </a:r>
                      <a:endParaRPr lang="en-US" sz="1600" kern="1200" dirty="0">
                        <a:solidFill>
                          <a:schemeClr val="tx1"/>
                        </a:solidFill>
                        <a:effectLst/>
                        <a:latin typeface="Ubuntu Light"/>
                        <a:ea typeface="+mn-ea"/>
                        <a:cs typeface="+mn-cs"/>
                      </a:endParaRPr>
                    </a:p>
                  </a:txBody>
                  <a:tcPr marL="68580" marR="68580" marT="0" marB="0" anchor="ctr"/>
                </a:tc>
              </a:tr>
              <a:tr h="370840">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E-4444</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err="1" smtClean="0">
                          <a:solidFill>
                            <a:schemeClr val="tx1"/>
                          </a:solidFill>
                          <a:effectLst/>
                          <a:latin typeface="Ubuntu Light"/>
                          <a:ea typeface="+mn-ea"/>
                          <a:cs typeface="+mn-cs"/>
                        </a:rPr>
                        <a:t>Economía</a:t>
                      </a:r>
                      <a:endParaRPr lang="en-US" sz="1600" kern="1200" dirty="0">
                        <a:solidFill>
                          <a:schemeClr val="tx1"/>
                        </a:solidFill>
                        <a:effectLst/>
                        <a:latin typeface="Ubuntu Light"/>
                        <a:ea typeface="+mn-ea"/>
                        <a:cs typeface="+mn-cs"/>
                      </a:endParaRPr>
                    </a:p>
                  </a:txBody>
                  <a:tcPr marL="68580" marR="68580" marT="0" marB="0" anchor="ctr"/>
                </a:tc>
              </a:tr>
              <a:tr h="370840">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E-4444</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err="1" smtClean="0">
                          <a:solidFill>
                            <a:schemeClr val="tx1"/>
                          </a:solidFill>
                          <a:effectLst/>
                          <a:latin typeface="Ubuntu Light"/>
                          <a:ea typeface="+mn-ea"/>
                          <a:cs typeface="+mn-cs"/>
                        </a:rPr>
                        <a:t>Empresariales</a:t>
                      </a:r>
                      <a:endParaRPr lang="en-US" sz="1600" kern="1200" dirty="0">
                        <a:solidFill>
                          <a:schemeClr val="tx1"/>
                        </a:solidFill>
                        <a:effectLst/>
                        <a:latin typeface="Ubuntu Light"/>
                        <a:ea typeface="+mn-ea"/>
                        <a:cs typeface="+mn-cs"/>
                      </a:endParaRPr>
                    </a:p>
                  </a:txBody>
                  <a:tcPr marL="68580" marR="68580" marT="0" marB="0" anchor="ctr"/>
                </a:tc>
              </a:tr>
            </a:tbl>
          </a:graphicData>
        </a:graphic>
      </p:graphicFrame>
      <p:graphicFrame>
        <p:nvGraphicFramePr>
          <p:cNvPr id="8" name="Marcador de contenido 4"/>
          <p:cNvGraphicFramePr>
            <a:graphicFrameLocks/>
          </p:cNvGraphicFramePr>
          <p:nvPr>
            <p:extLst>
              <p:ext uri="{D42A27DB-BD31-4B8C-83A1-F6EECF244321}">
                <p14:modId xmlns:p14="http://schemas.microsoft.com/office/powerpoint/2010/main" val="2460309123"/>
              </p:ext>
            </p:extLst>
          </p:nvPr>
        </p:nvGraphicFramePr>
        <p:xfrm>
          <a:off x="628650" y="3486904"/>
          <a:ext cx="7886700" cy="1112520"/>
        </p:xfrm>
        <a:graphic>
          <a:graphicData uri="http://schemas.openxmlformats.org/drawingml/2006/table">
            <a:tbl>
              <a:tblPr firstRow="1" bandRow="1">
                <a:tableStyleId>{69012ECD-51FC-41F1-AA8D-1B2483CD663E}</a:tableStyleId>
              </a:tblPr>
              <a:tblGrid>
                <a:gridCol w="1971675"/>
                <a:gridCol w="1971675"/>
                <a:gridCol w="1971675"/>
                <a:gridCol w="1971675"/>
              </a:tblGrid>
              <a:tr h="370840">
                <a:tc>
                  <a:txBody>
                    <a:bodyPr/>
                    <a:lstStyle/>
                    <a:p>
                      <a:pPr marL="0" marR="0" indent="0" algn="ctr" defTabSz="685800" rtl="0" eaLnBrk="1" fontAlgn="auto" latinLnBrk="0" hangingPunct="1">
                        <a:lnSpc>
                          <a:spcPts val="1440"/>
                        </a:lnSpc>
                        <a:spcBef>
                          <a:spcPts val="0"/>
                        </a:spcBef>
                        <a:spcAft>
                          <a:spcPts val="0"/>
                        </a:spcAft>
                        <a:buClrTx/>
                        <a:buSzTx/>
                        <a:buFontTx/>
                        <a:buNone/>
                        <a:tabLst/>
                        <a:defRPr/>
                      </a:pPr>
                      <a:r>
                        <a:rPr lang="es-CR" sz="1600" u="sng" dirty="0" err="1" smtClean="0">
                          <a:effectLst/>
                          <a:latin typeface="Ubuntu Light"/>
                        </a:rPr>
                        <a:t>Num_empleado</a:t>
                      </a:r>
                      <a:endParaRPr lang="en-US" sz="1600" b="1" u="sng" dirty="0" smtClean="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dirty="0" smtClean="0">
                          <a:effectLst/>
                          <a:latin typeface="Ubuntu Light"/>
                        </a:rPr>
                        <a:t>Nombre</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dirty="0" err="1" smtClean="0">
                          <a:effectLst/>
                          <a:latin typeface="Ubuntu Light"/>
                        </a:rPr>
                        <a:t>Categoria</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n-US" sz="1600" b="1" dirty="0" err="1" smtClean="0">
                          <a:solidFill>
                            <a:schemeClr val="bg1"/>
                          </a:solidFill>
                          <a:effectLst/>
                          <a:latin typeface="Ubuntu Light"/>
                          <a:ea typeface="Times New Roman"/>
                          <a:cs typeface="Times New Roman"/>
                        </a:rPr>
                        <a:t>Salario</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r>
              <a:tr h="370840">
                <a:tc>
                  <a:txBody>
                    <a:bodyPr/>
                    <a:lstStyle/>
                    <a:p>
                      <a:pPr marL="0" marR="0" algn="ctr">
                        <a:lnSpc>
                          <a:spcPts val="1440"/>
                        </a:lnSpc>
                        <a:spcBef>
                          <a:spcPts val="0"/>
                        </a:spcBef>
                        <a:spcAft>
                          <a:spcPts val="0"/>
                        </a:spcAft>
                      </a:pPr>
                      <a:r>
                        <a:rPr lang="es-CR" sz="1600" dirty="0" smtClean="0">
                          <a:solidFill>
                            <a:schemeClr val="tx1"/>
                          </a:solidFill>
                          <a:effectLst/>
                          <a:latin typeface="Ubuntu Light"/>
                        </a:rPr>
                        <a:t>E-4444</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solidFill>
                            <a:schemeClr val="tx1"/>
                          </a:solidFill>
                          <a:effectLst/>
                          <a:latin typeface="Ubuntu Light"/>
                        </a:rPr>
                        <a:t>Juan </a:t>
                      </a:r>
                      <a:r>
                        <a:rPr lang="es-CR" sz="1600" dirty="0" err="1" smtClean="0">
                          <a:solidFill>
                            <a:schemeClr val="tx1"/>
                          </a:solidFill>
                          <a:effectLst/>
                          <a:latin typeface="Ubuntu Light"/>
                        </a:rPr>
                        <a:t>Vazquez</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Jefe</a:t>
                      </a:r>
                      <a:r>
                        <a:rPr lang="en-US" sz="1600" dirty="0" smtClean="0">
                          <a:solidFill>
                            <a:schemeClr val="tx1"/>
                          </a:solidFill>
                          <a:effectLst/>
                          <a:latin typeface="Ubuntu Light"/>
                          <a:ea typeface="Times New Roman"/>
                          <a:cs typeface="Times New Roman"/>
                        </a:rPr>
                        <a:t> </a:t>
                      </a:r>
                      <a:r>
                        <a:rPr lang="en-US" sz="1600" dirty="0" err="1" smtClean="0">
                          <a:solidFill>
                            <a:schemeClr val="tx1"/>
                          </a:solidFill>
                          <a:effectLst/>
                          <a:latin typeface="Ubuntu Light"/>
                          <a:ea typeface="Times New Roman"/>
                          <a:cs typeface="Times New Roman"/>
                        </a:rPr>
                        <a:t>Seccion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5000</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s-CR" sz="1600" dirty="0" smtClean="0">
                          <a:solidFill>
                            <a:schemeClr val="tx1"/>
                          </a:solidFill>
                          <a:effectLst/>
                          <a:latin typeface="Ubuntu Light"/>
                        </a:rPr>
                        <a:t>E-4454</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solidFill>
                            <a:schemeClr val="tx1"/>
                          </a:solidFill>
                          <a:effectLst/>
                          <a:latin typeface="Ubuntu Light"/>
                          <a:ea typeface="+mn-ea"/>
                          <a:cs typeface="+mn-cs"/>
                        </a:rPr>
                        <a:t>Eva Martin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Directora</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4250</a:t>
                      </a: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794153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Formas</a:t>
            </a:r>
            <a:r>
              <a:rPr lang="en-US" dirty="0" smtClean="0"/>
              <a:t> </a:t>
            </a:r>
            <a:r>
              <a:rPr lang="en-US" dirty="0" err="1" smtClean="0"/>
              <a:t>normales</a:t>
            </a:r>
            <a:r>
              <a:rPr lang="en-US" dirty="0" smtClean="0"/>
              <a:t> – </a:t>
            </a:r>
            <a:r>
              <a:rPr lang="en-US" dirty="0" err="1" smtClean="0"/>
              <a:t>Ejemplo</a:t>
            </a:r>
            <a:r>
              <a:rPr lang="en-US" dirty="0" smtClean="0"/>
              <a:t> </a:t>
            </a:r>
            <a:r>
              <a:rPr lang="en-US" dirty="0" err="1" smtClean="0"/>
              <a:t>completo</a:t>
            </a:r>
            <a:r>
              <a:rPr lang="en-US" dirty="0" smtClean="0"/>
              <a:t> 3</a:t>
            </a:r>
            <a:endParaRPr lang="en-US" dirty="0"/>
          </a:p>
        </p:txBody>
      </p:sp>
      <p:sp>
        <p:nvSpPr>
          <p:cNvPr id="3" name="Content Placeholder 2"/>
          <p:cNvSpPr>
            <a:spLocks noGrp="1"/>
          </p:cNvSpPr>
          <p:nvPr>
            <p:ph idx="1"/>
          </p:nvPr>
        </p:nvSpPr>
        <p:spPr/>
        <p:txBody>
          <a:bodyPr/>
          <a:lstStyle/>
          <a:p>
            <a:r>
              <a:rPr lang="es-CR" dirty="0"/>
              <a:t>La clave del esquema </a:t>
            </a:r>
            <a:r>
              <a:rPr lang="es-CR" dirty="0" smtClean="0"/>
              <a:t>Empleado(T2, L2):</a:t>
            </a:r>
            <a:endParaRPr lang="en-US" dirty="0"/>
          </a:p>
          <a:p>
            <a:pPr lvl="1"/>
            <a:r>
              <a:rPr lang="en-US" dirty="0"/>
              <a:t>T = {</a:t>
            </a:r>
            <a:r>
              <a:rPr lang="en-US" dirty="0" err="1"/>
              <a:t>Num_Empleado</a:t>
            </a:r>
            <a:r>
              <a:rPr lang="en-US" dirty="0"/>
              <a:t>, </a:t>
            </a:r>
            <a:r>
              <a:rPr lang="en-US" dirty="0" err="1"/>
              <a:t>Nombre</a:t>
            </a:r>
            <a:r>
              <a:rPr lang="en-US" dirty="0"/>
              <a:t>, </a:t>
            </a:r>
            <a:r>
              <a:rPr lang="en-US" dirty="0" err="1"/>
              <a:t>Categoria</a:t>
            </a:r>
            <a:r>
              <a:rPr lang="en-US" dirty="0"/>
              <a:t>, </a:t>
            </a:r>
            <a:r>
              <a:rPr lang="en-US" dirty="0" err="1"/>
              <a:t>Salario</a:t>
            </a:r>
            <a:r>
              <a:rPr lang="en-US" dirty="0"/>
              <a:t>, </a:t>
            </a:r>
            <a:r>
              <a:rPr lang="en-US" dirty="0" err="1"/>
              <a:t>Titulacion</a:t>
            </a:r>
            <a:r>
              <a:rPr lang="en-US" dirty="0" smtClean="0"/>
              <a:t>}.</a:t>
            </a:r>
            <a:endParaRPr lang="en-US" dirty="0"/>
          </a:p>
          <a:p>
            <a:pPr lvl="1"/>
            <a:r>
              <a:rPr lang="en-US" dirty="0"/>
              <a:t>L = {</a:t>
            </a:r>
            <a:r>
              <a:rPr lang="en-US" dirty="0" err="1"/>
              <a:t>Num_Empleado</a:t>
            </a:r>
            <a:r>
              <a:rPr lang="en-US" dirty="0"/>
              <a:t> ? </a:t>
            </a:r>
            <a:r>
              <a:rPr lang="en-US" dirty="0" err="1"/>
              <a:t>Nombre</a:t>
            </a:r>
            <a:r>
              <a:rPr lang="en-US" dirty="0"/>
              <a:t>, </a:t>
            </a:r>
            <a:r>
              <a:rPr lang="en-US" dirty="0" err="1"/>
              <a:t>Categoria</a:t>
            </a:r>
            <a:r>
              <a:rPr lang="en-US" dirty="0"/>
              <a:t>, </a:t>
            </a:r>
            <a:r>
              <a:rPr lang="en-US" dirty="0" err="1"/>
              <a:t>Salario</a:t>
            </a:r>
            <a:r>
              <a:rPr lang="en-US" dirty="0"/>
              <a:t>; </a:t>
            </a:r>
            <a:r>
              <a:rPr lang="en-US" dirty="0" err="1"/>
              <a:t>Categoria</a:t>
            </a:r>
            <a:r>
              <a:rPr lang="en-US" dirty="0"/>
              <a:t> ? </a:t>
            </a:r>
            <a:r>
              <a:rPr lang="en-US" dirty="0" err="1"/>
              <a:t>Salario</a:t>
            </a:r>
            <a:r>
              <a:rPr lang="en-US" dirty="0" smtClean="0"/>
              <a:t>}.</a:t>
            </a:r>
          </a:p>
          <a:p>
            <a:pPr lvl="2"/>
            <a:r>
              <a:rPr lang="en-US" sz="1800" dirty="0" err="1" smtClean="0"/>
              <a:t>Cuya</a:t>
            </a:r>
            <a:r>
              <a:rPr lang="en-US" sz="1800" dirty="0" smtClean="0"/>
              <a:t> clave </a:t>
            </a:r>
            <a:r>
              <a:rPr lang="en-US" sz="1800" dirty="0" err="1" smtClean="0"/>
              <a:t>es</a:t>
            </a:r>
            <a:r>
              <a:rPr lang="en-US" sz="1800" dirty="0" smtClean="0"/>
              <a:t>: </a:t>
            </a:r>
            <a:r>
              <a:rPr lang="en-US" sz="1800" dirty="0" err="1" smtClean="0"/>
              <a:t>Num_Empleado</a:t>
            </a:r>
            <a:r>
              <a:rPr lang="en-US" sz="1800" dirty="0" smtClean="0"/>
              <a:t>.</a:t>
            </a:r>
          </a:p>
          <a:p>
            <a:pPr lvl="3"/>
            <a:r>
              <a:rPr lang="es-CR" sz="1600" dirty="0" smtClean="0"/>
              <a:t>La DF con </a:t>
            </a:r>
            <a:r>
              <a:rPr lang="es-CR" sz="1600" dirty="0" err="1" smtClean="0"/>
              <a:t>implicante</a:t>
            </a:r>
            <a:r>
              <a:rPr lang="es-CR" sz="1600" dirty="0" smtClean="0"/>
              <a:t> </a:t>
            </a:r>
            <a:r>
              <a:rPr lang="es-CR" sz="1600" dirty="0" err="1" smtClean="0"/>
              <a:t>Categoria</a:t>
            </a:r>
            <a:r>
              <a:rPr lang="es-CR" sz="1600" dirty="0" smtClean="0"/>
              <a:t> es transitiva. </a:t>
            </a:r>
          </a:p>
          <a:p>
            <a:pPr lvl="3"/>
            <a:endParaRPr lang="es-CR" sz="1600" dirty="0"/>
          </a:p>
          <a:p>
            <a:r>
              <a:rPr lang="es-CR" dirty="0" smtClean="0"/>
              <a:t>Solución: Hay que descomponer el esquema.</a:t>
            </a:r>
          </a:p>
          <a:p>
            <a:pPr lvl="1"/>
            <a:r>
              <a:rPr lang="es-CR" dirty="0" err="1" smtClean="0"/>
              <a:t>Categorias</a:t>
            </a:r>
            <a:r>
              <a:rPr lang="es-CR" dirty="0" smtClean="0"/>
              <a:t> (T21, L21); </a:t>
            </a:r>
            <a:r>
              <a:rPr lang="es-CR" dirty="0"/>
              <a:t>Clave del esquema: </a:t>
            </a:r>
            <a:r>
              <a:rPr lang="es-CR" dirty="0" smtClean="0"/>
              <a:t>(</a:t>
            </a:r>
            <a:r>
              <a:rPr lang="es-CR" dirty="0" err="1" smtClean="0"/>
              <a:t>Categoria</a:t>
            </a:r>
            <a:r>
              <a:rPr lang="es-CR" dirty="0" smtClean="0"/>
              <a:t>).</a:t>
            </a:r>
          </a:p>
          <a:p>
            <a:pPr lvl="2"/>
            <a:r>
              <a:rPr lang="en-US" dirty="0" smtClean="0"/>
              <a:t>T21 = {</a:t>
            </a:r>
            <a:r>
              <a:rPr lang="en-US" dirty="0" err="1" smtClean="0"/>
              <a:t>Categoria</a:t>
            </a:r>
            <a:r>
              <a:rPr lang="en-US" dirty="0" smtClean="0"/>
              <a:t>, </a:t>
            </a:r>
            <a:r>
              <a:rPr lang="en-US" dirty="0" err="1" smtClean="0"/>
              <a:t>Salario</a:t>
            </a:r>
            <a:r>
              <a:rPr lang="en-US" dirty="0" smtClean="0"/>
              <a:t>}, L21 </a:t>
            </a:r>
            <a:r>
              <a:rPr lang="en-US" dirty="0" smtClean="0">
                <a:latin typeface="Times New Roman" panose="02020603050405020304" pitchFamily="18" charset="0"/>
                <a:cs typeface="Times New Roman" panose="02020603050405020304" pitchFamily="18" charset="0"/>
              </a:rPr>
              <a:t>= </a:t>
            </a:r>
            <a:r>
              <a:rPr lang="en-US" dirty="0"/>
              <a:t>{</a:t>
            </a:r>
            <a:r>
              <a:rPr lang="en-US" dirty="0" err="1" smtClean="0"/>
              <a:t>Categoria</a:t>
            </a:r>
            <a:r>
              <a:rPr lang="en-US" dirty="0" smtClean="0"/>
              <a:t>  </a:t>
            </a:r>
            <a:r>
              <a:rPr lang="en-US" dirty="0" smtClean="0">
                <a:sym typeface="Wingdings" panose="05000000000000000000" pitchFamily="2" charset="2"/>
              </a:rPr>
              <a:t> </a:t>
            </a:r>
            <a:r>
              <a:rPr lang="en-US" dirty="0" err="1" smtClean="0"/>
              <a:t>Salario</a:t>
            </a:r>
            <a:r>
              <a:rPr lang="en-US" dirty="0" smtClean="0"/>
              <a:t>}.</a:t>
            </a:r>
            <a:endParaRPr lang="es-CR" dirty="0" smtClean="0"/>
          </a:p>
          <a:p>
            <a:pPr lvl="1"/>
            <a:r>
              <a:rPr lang="es-CR" dirty="0" smtClean="0"/>
              <a:t>Empleados = &lt;T22, L22&gt;; Clave del esquema: (</a:t>
            </a:r>
            <a:r>
              <a:rPr lang="es-CR" dirty="0" err="1" smtClean="0"/>
              <a:t>Num_Empleado</a:t>
            </a:r>
            <a:r>
              <a:rPr lang="es-CR" dirty="0" smtClean="0"/>
              <a:t>).</a:t>
            </a:r>
          </a:p>
          <a:p>
            <a:pPr lvl="2"/>
            <a:r>
              <a:rPr lang="es-CR" dirty="0" smtClean="0"/>
              <a:t>T22 = </a:t>
            </a:r>
            <a:r>
              <a:rPr lang="es-CR" dirty="0"/>
              <a:t>{</a:t>
            </a:r>
            <a:r>
              <a:rPr lang="es-CR" dirty="0" err="1"/>
              <a:t>Num_Empleado</a:t>
            </a:r>
            <a:r>
              <a:rPr lang="es-CR" dirty="0"/>
              <a:t>, Nombre, </a:t>
            </a:r>
            <a:r>
              <a:rPr lang="es-CR" dirty="0" smtClean="0"/>
              <a:t>Categoría}.</a:t>
            </a:r>
          </a:p>
          <a:p>
            <a:pPr lvl="2"/>
            <a:r>
              <a:rPr lang="es-CR" dirty="0" smtClean="0"/>
              <a:t>L22 = </a:t>
            </a:r>
            <a:r>
              <a:rPr lang="es-CR" dirty="0"/>
              <a:t>{</a:t>
            </a:r>
            <a:r>
              <a:rPr lang="es-CR" dirty="0" err="1"/>
              <a:t>Num_Empleado</a:t>
            </a:r>
            <a:r>
              <a:rPr lang="es-CR" dirty="0"/>
              <a:t> </a:t>
            </a:r>
            <a:r>
              <a:rPr lang="es-CR" dirty="0" smtClean="0">
                <a:sym typeface="Wingdings" panose="05000000000000000000" pitchFamily="2" charset="2"/>
              </a:rPr>
              <a:t> </a:t>
            </a:r>
            <a:r>
              <a:rPr lang="es-CR" dirty="0" smtClean="0"/>
              <a:t>Nombre</a:t>
            </a:r>
            <a:r>
              <a:rPr lang="es-CR" dirty="0"/>
              <a:t>, Categoría, </a:t>
            </a:r>
            <a:r>
              <a:rPr lang="es-CR" dirty="0" smtClean="0"/>
              <a:t>Salario}.</a:t>
            </a:r>
            <a:endParaRPr lang="en-US" dirty="0"/>
          </a:p>
          <a:p>
            <a:pPr lvl="3"/>
            <a:endParaRPr lang="en-US" sz="1600" dirty="0" smtClean="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56</a:t>
            </a:fld>
            <a:endParaRPr lang="en-US"/>
          </a:p>
        </p:txBody>
      </p:sp>
    </p:spTree>
    <p:extLst>
      <p:ext uri="{BB962C8B-B14F-4D97-AF65-F5344CB8AC3E}">
        <p14:creationId xmlns:p14="http://schemas.microsoft.com/office/powerpoint/2010/main" val="1026644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Formas</a:t>
            </a:r>
            <a:r>
              <a:rPr lang="en-US" dirty="0" smtClean="0"/>
              <a:t> </a:t>
            </a:r>
            <a:r>
              <a:rPr lang="en-US" dirty="0" err="1" smtClean="0"/>
              <a:t>normales</a:t>
            </a:r>
            <a:r>
              <a:rPr lang="en-US" dirty="0" smtClean="0"/>
              <a:t> – </a:t>
            </a:r>
            <a:r>
              <a:rPr lang="en-US" dirty="0" err="1" smtClean="0"/>
              <a:t>Ejemplo</a:t>
            </a:r>
            <a:r>
              <a:rPr lang="en-US" dirty="0" smtClean="0"/>
              <a:t> </a:t>
            </a:r>
            <a:r>
              <a:rPr lang="en-US" dirty="0" err="1" smtClean="0"/>
              <a:t>completo</a:t>
            </a:r>
            <a:r>
              <a:rPr lang="en-US" dirty="0" smtClean="0"/>
              <a:t> 3</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57</a:t>
            </a:fld>
            <a:endParaRPr lang="en-US"/>
          </a:p>
        </p:txBody>
      </p:sp>
      <p:graphicFrame>
        <p:nvGraphicFramePr>
          <p:cNvPr id="6" name="Marcador de contenido 4"/>
          <p:cNvGraphicFramePr>
            <a:graphicFrameLocks/>
          </p:cNvGraphicFramePr>
          <p:nvPr>
            <p:extLst>
              <p:ext uri="{D42A27DB-BD31-4B8C-83A1-F6EECF244321}">
                <p14:modId xmlns:p14="http://schemas.microsoft.com/office/powerpoint/2010/main" val="819012633"/>
              </p:ext>
            </p:extLst>
          </p:nvPr>
        </p:nvGraphicFramePr>
        <p:xfrm>
          <a:off x="628650" y="1645404"/>
          <a:ext cx="3562350" cy="1112520"/>
        </p:xfrm>
        <a:graphic>
          <a:graphicData uri="http://schemas.openxmlformats.org/drawingml/2006/table">
            <a:tbl>
              <a:tblPr firstRow="1" bandRow="1">
                <a:tableStyleId>{69012ECD-51FC-41F1-AA8D-1B2483CD663E}</a:tableStyleId>
              </a:tblPr>
              <a:tblGrid>
                <a:gridCol w="1781175"/>
                <a:gridCol w="1781175"/>
              </a:tblGrid>
              <a:tr h="370840">
                <a:tc>
                  <a:txBody>
                    <a:bodyPr/>
                    <a:lstStyle/>
                    <a:p>
                      <a:pPr marL="0" marR="0" indent="0" algn="ctr" defTabSz="685800" rtl="0" eaLnBrk="1" fontAlgn="auto" latinLnBrk="0" hangingPunct="1">
                        <a:lnSpc>
                          <a:spcPts val="1440"/>
                        </a:lnSpc>
                        <a:spcBef>
                          <a:spcPts val="0"/>
                        </a:spcBef>
                        <a:spcAft>
                          <a:spcPts val="0"/>
                        </a:spcAft>
                        <a:buClrTx/>
                        <a:buSzTx/>
                        <a:buFontTx/>
                        <a:buNone/>
                        <a:tabLst/>
                        <a:defRPr/>
                      </a:pPr>
                      <a:r>
                        <a:rPr lang="es-CR" sz="1600" u="sng" dirty="0" err="1" smtClean="0">
                          <a:effectLst/>
                          <a:latin typeface="Ubuntu Light"/>
                        </a:rPr>
                        <a:t>Categoria</a:t>
                      </a:r>
                      <a:endParaRPr lang="en-US" sz="1600" b="1" u="sng" dirty="0" smtClean="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u="none" dirty="0" smtClean="0">
                          <a:effectLst/>
                          <a:latin typeface="Ubuntu Light"/>
                        </a:rPr>
                        <a:t>Salario</a:t>
                      </a:r>
                      <a:endParaRPr lang="en-US" sz="1600" b="1" u="none" dirty="0">
                        <a:solidFill>
                          <a:schemeClr val="bg1"/>
                        </a:solidFill>
                        <a:effectLst/>
                        <a:latin typeface="Ubuntu Light"/>
                        <a:ea typeface="Times New Roman"/>
                        <a:cs typeface="Times New Roman"/>
                      </a:endParaRPr>
                    </a:p>
                  </a:txBody>
                  <a:tcPr marL="68580" marR="68580" marT="0" marB="0" anchor="ctr">
                    <a:solidFill>
                      <a:schemeClr val="accent5"/>
                    </a:solidFill>
                  </a:tcPr>
                </a:tc>
              </a:tr>
              <a:tr h="370840">
                <a:tc>
                  <a:txBody>
                    <a:bodyPr/>
                    <a:lstStyle/>
                    <a:p>
                      <a:pPr marL="142875"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Jefe</a:t>
                      </a:r>
                      <a:r>
                        <a:rPr lang="en-US" sz="1600" dirty="0" smtClean="0">
                          <a:solidFill>
                            <a:schemeClr val="tx1"/>
                          </a:solidFill>
                          <a:effectLst/>
                          <a:latin typeface="Ubuntu Light"/>
                          <a:ea typeface="Times New Roman"/>
                          <a:cs typeface="Times New Roman"/>
                        </a:rPr>
                        <a:t> </a:t>
                      </a:r>
                      <a:r>
                        <a:rPr lang="en-US" sz="1600" dirty="0" err="1" smtClean="0">
                          <a:solidFill>
                            <a:schemeClr val="tx1"/>
                          </a:solidFill>
                          <a:effectLst/>
                          <a:latin typeface="Ubuntu Light"/>
                          <a:ea typeface="Times New Roman"/>
                          <a:cs typeface="Times New Roman"/>
                        </a:rPr>
                        <a:t>Seccion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smtClean="0">
                          <a:solidFill>
                            <a:schemeClr val="tx1"/>
                          </a:solidFill>
                          <a:effectLst/>
                          <a:latin typeface="Ubuntu Light"/>
                          <a:ea typeface="+mn-ea"/>
                          <a:cs typeface="+mn-cs"/>
                        </a:rPr>
                        <a:t>5000</a:t>
                      </a:r>
                      <a:endParaRPr lang="en-US" sz="1600" kern="1200" dirty="0">
                        <a:solidFill>
                          <a:schemeClr val="tx1"/>
                        </a:solidFill>
                        <a:effectLst/>
                        <a:latin typeface="Ubuntu Light"/>
                        <a:ea typeface="+mn-ea"/>
                        <a:cs typeface="+mn-cs"/>
                      </a:endParaRPr>
                    </a:p>
                  </a:txBody>
                  <a:tcPr marL="68580" marR="68580" marT="0" marB="0" anchor="ctr"/>
                </a:tc>
              </a:tr>
              <a:tr h="370840">
                <a:tc>
                  <a:txBody>
                    <a:bodyPr/>
                    <a:lstStyle/>
                    <a:p>
                      <a:pPr marL="142875" marR="0" algn="ctr" defTabSz="685800" rtl="0" eaLnBrk="1" latinLnBrk="0" hangingPunct="1">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Directora</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dirty="0" smtClean="0">
                          <a:solidFill>
                            <a:schemeClr val="tx1"/>
                          </a:solidFill>
                          <a:effectLst/>
                          <a:latin typeface="Ubuntu Light"/>
                          <a:ea typeface="Times New Roman"/>
                          <a:cs typeface="Times New Roman"/>
                        </a:rPr>
                        <a:t>4250</a:t>
                      </a:r>
                      <a:endParaRPr lang="en-US" sz="1600" kern="1200" dirty="0">
                        <a:solidFill>
                          <a:schemeClr val="tx1"/>
                        </a:solidFill>
                        <a:effectLst/>
                        <a:latin typeface="Ubuntu Light"/>
                        <a:ea typeface="+mn-ea"/>
                        <a:cs typeface="+mn-cs"/>
                      </a:endParaRPr>
                    </a:p>
                  </a:txBody>
                  <a:tcPr marL="68580" marR="68580" marT="0" marB="0" anchor="ctr"/>
                </a:tc>
              </a:tr>
            </a:tbl>
          </a:graphicData>
        </a:graphic>
      </p:graphicFrame>
      <p:graphicFrame>
        <p:nvGraphicFramePr>
          <p:cNvPr id="8" name="Marcador de contenido 4"/>
          <p:cNvGraphicFramePr>
            <a:graphicFrameLocks/>
          </p:cNvGraphicFramePr>
          <p:nvPr>
            <p:extLst>
              <p:ext uri="{D42A27DB-BD31-4B8C-83A1-F6EECF244321}">
                <p14:modId xmlns:p14="http://schemas.microsoft.com/office/powerpoint/2010/main" val="3325521049"/>
              </p:ext>
            </p:extLst>
          </p:nvPr>
        </p:nvGraphicFramePr>
        <p:xfrm>
          <a:off x="628650" y="3486904"/>
          <a:ext cx="5915025" cy="1112520"/>
        </p:xfrm>
        <a:graphic>
          <a:graphicData uri="http://schemas.openxmlformats.org/drawingml/2006/table">
            <a:tbl>
              <a:tblPr firstRow="1" bandRow="1">
                <a:tableStyleId>{69012ECD-51FC-41F1-AA8D-1B2483CD663E}</a:tableStyleId>
              </a:tblPr>
              <a:tblGrid>
                <a:gridCol w="1971675"/>
                <a:gridCol w="1971675"/>
                <a:gridCol w="1971675"/>
              </a:tblGrid>
              <a:tr h="370840">
                <a:tc>
                  <a:txBody>
                    <a:bodyPr/>
                    <a:lstStyle/>
                    <a:p>
                      <a:pPr marL="0" marR="0" indent="0" algn="ctr" defTabSz="685800" rtl="0" eaLnBrk="1" fontAlgn="auto" latinLnBrk="0" hangingPunct="1">
                        <a:lnSpc>
                          <a:spcPts val="1440"/>
                        </a:lnSpc>
                        <a:spcBef>
                          <a:spcPts val="0"/>
                        </a:spcBef>
                        <a:spcAft>
                          <a:spcPts val="0"/>
                        </a:spcAft>
                        <a:buClrTx/>
                        <a:buSzTx/>
                        <a:buFontTx/>
                        <a:buNone/>
                        <a:tabLst/>
                        <a:defRPr/>
                      </a:pPr>
                      <a:r>
                        <a:rPr lang="es-CR" sz="1600" u="sng" dirty="0" err="1" smtClean="0">
                          <a:effectLst/>
                          <a:latin typeface="Ubuntu Light"/>
                        </a:rPr>
                        <a:t>Num_empleado</a:t>
                      </a:r>
                      <a:endParaRPr lang="en-US" sz="1600" b="1" u="sng" dirty="0" smtClean="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dirty="0" smtClean="0">
                          <a:effectLst/>
                          <a:latin typeface="Ubuntu Light"/>
                        </a:rPr>
                        <a:t>Nombre</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dirty="0" err="1" smtClean="0">
                          <a:effectLst/>
                          <a:latin typeface="Ubuntu Light"/>
                        </a:rPr>
                        <a:t>Categoria</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r>
              <a:tr h="370840">
                <a:tc>
                  <a:txBody>
                    <a:bodyPr/>
                    <a:lstStyle/>
                    <a:p>
                      <a:pPr marL="0" marR="0" algn="ctr">
                        <a:lnSpc>
                          <a:spcPts val="1440"/>
                        </a:lnSpc>
                        <a:spcBef>
                          <a:spcPts val="0"/>
                        </a:spcBef>
                        <a:spcAft>
                          <a:spcPts val="0"/>
                        </a:spcAft>
                      </a:pPr>
                      <a:r>
                        <a:rPr lang="es-CR" sz="1600" dirty="0" smtClean="0">
                          <a:solidFill>
                            <a:schemeClr val="tx1"/>
                          </a:solidFill>
                          <a:effectLst/>
                          <a:latin typeface="Ubuntu Light"/>
                        </a:rPr>
                        <a:t>E-4444</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solidFill>
                            <a:schemeClr val="tx1"/>
                          </a:solidFill>
                          <a:effectLst/>
                          <a:latin typeface="Ubuntu Light"/>
                        </a:rPr>
                        <a:t>Juan </a:t>
                      </a:r>
                      <a:r>
                        <a:rPr lang="es-CR" sz="1600" dirty="0" err="1" smtClean="0">
                          <a:solidFill>
                            <a:schemeClr val="tx1"/>
                          </a:solidFill>
                          <a:effectLst/>
                          <a:latin typeface="Ubuntu Light"/>
                        </a:rPr>
                        <a:t>Vazquez</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Jefe</a:t>
                      </a:r>
                      <a:r>
                        <a:rPr lang="en-US" sz="1600" dirty="0" smtClean="0">
                          <a:solidFill>
                            <a:schemeClr val="tx1"/>
                          </a:solidFill>
                          <a:effectLst/>
                          <a:latin typeface="Ubuntu Light"/>
                          <a:ea typeface="Times New Roman"/>
                          <a:cs typeface="Times New Roman"/>
                        </a:rPr>
                        <a:t> </a:t>
                      </a:r>
                      <a:r>
                        <a:rPr lang="en-US" sz="1600" dirty="0" err="1" smtClean="0">
                          <a:solidFill>
                            <a:schemeClr val="tx1"/>
                          </a:solidFill>
                          <a:effectLst/>
                          <a:latin typeface="Ubuntu Light"/>
                          <a:ea typeface="Times New Roman"/>
                          <a:cs typeface="Times New Roman"/>
                        </a:rPr>
                        <a:t>Seccion</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s-CR" sz="1600" dirty="0" smtClean="0">
                          <a:solidFill>
                            <a:schemeClr val="tx1"/>
                          </a:solidFill>
                          <a:effectLst/>
                          <a:latin typeface="Ubuntu Light"/>
                        </a:rPr>
                        <a:t>E-4454</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solidFill>
                            <a:schemeClr val="tx1"/>
                          </a:solidFill>
                          <a:effectLst/>
                          <a:latin typeface="Ubuntu Light"/>
                          <a:ea typeface="+mn-ea"/>
                          <a:cs typeface="+mn-cs"/>
                        </a:rPr>
                        <a:t>Eva Martin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Directora</a:t>
                      </a: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36680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Formas</a:t>
            </a:r>
            <a:r>
              <a:rPr lang="en-US" dirty="0" smtClean="0"/>
              <a:t> </a:t>
            </a:r>
            <a:r>
              <a:rPr lang="en-US" dirty="0" err="1" smtClean="0"/>
              <a:t>normales</a:t>
            </a:r>
            <a:r>
              <a:rPr lang="en-US" dirty="0" smtClean="0"/>
              <a:t> – </a:t>
            </a:r>
            <a:r>
              <a:rPr lang="en-US" dirty="0" err="1" smtClean="0"/>
              <a:t>Ejemplo</a:t>
            </a:r>
            <a:r>
              <a:rPr lang="en-US" dirty="0" smtClean="0"/>
              <a:t> final </a:t>
            </a:r>
            <a:r>
              <a:rPr lang="en-US" dirty="0" err="1" smtClean="0"/>
              <a:t>completo</a:t>
            </a:r>
            <a:r>
              <a:rPr lang="en-US" dirty="0"/>
              <a:t> </a:t>
            </a:r>
            <a:r>
              <a:rPr lang="en-US" dirty="0" smtClean="0"/>
              <a:t>(y 4)</a:t>
            </a:r>
            <a:endParaRPr lang="en-US" dirty="0"/>
          </a:p>
        </p:txBody>
      </p:sp>
      <p:sp>
        <p:nvSpPr>
          <p:cNvPr id="3" name="Content Placeholder 2"/>
          <p:cNvSpPr>
            <a:spLocks noGrp="1"/>
          </p:cNvSpPr>
          <p:nvPr>
            <p:ph idx="1"/>
          </p:nvPr>
        </p:nvSpPr>
        <p:spPr/>
        <p:txBody>
          <a:bodyPr/>
          <a:lstStyle/>
          <a:p>
            <a:r>
              <a:rPr lang="es-CR" dirty="0" smtClean="0"/>
              <a:t>Solución final:</a:t>
            </a:r>
          </a:p>
          <a:p>
            <a:pPr lvl="1"/>
            <a:r>
              <a:rPr lang="es-CR" dirty="0" smtClean="0"/>
              <a:t>Titulaciones (T1, L1); </a:t>
            </a:r>
            <a:r>
              <a:rPr lang="es-CR" dirty="0"/>
              <a:t>Clave del esquema: </a:t>
            </a:r>
            <a:r>
              <a:rPr lang="es-CR" dirty="0" smtClean="0"/>
              <a:t>(</a:t>
            </a:r>
            <a:r>
              <a:rPr lang="es-CR" dirty="0" err="1" smtClean="0"/>
              <a:t>Num_Empleado</a:t>
            </a:r>
            <a:r>
              <a:rPr lang="es-CR" dirty="0" smtClean="0"/>
              <a:t>, </a:t>
            </a:r>
            <a:r>
              <a:rPr lang="es-CR" dirty="0" err="1" smtClean="0"/>
              <a:t>Titulacion</a:t>
            </a:r>
            <a:r>
              <a:rPr lang="es-CR" dirty="0" smtClean="0"/>
              <a:t>).</a:t>
            </a:r>
          </a:p>
          <a:p>
            <a:pPr lvl="2"/>
            <a:r>
              <a:rPr lang="en-US" dirty="0" smtClean="0"/>
              <a:t>T1 = {</a:t>
            </a:r>
            <a:r>
              <a:rPr lang="es-CR" dirty="0" err="1"/>
              <a:t>Num_Empleado</a:t>
            </a:r>
            <a:r>
              <a:rPr lang="es-CR" dirty="0"/>
              <a:t>, </a:t>
            </a:r>
            <a:r>
              <a:rPr lang="es-CR" dirty="0" err="1"/>
              <a:t>Titulacion</a:t>
            </a:r>
            <a:r>
              <a:rPr lang="en-US" dirty="0" smtClean="0"/>
              <a:t>}.</a:t>
            </a:r>
          </a:p>
          <a:p>
            <a:pPr lvl="2"/>
            <a:r>
              <a:rPr lang="en-US" dirty="0" smtClean="0"/>
              <a:t>L1 = </a:t>
            </a:r>
            <a:r>
              <a:rPr lang="es-CR" dirty="0" smtClean="0"/>
              <a:t>ø.</a:t>
            </a:r>
          </a:p>
          <a:p>
            <a:pPr lvl="1"/>
            <a:r>
              <a:rPr lang="es-CR" dirty="0" err="1" smtClean="0"/>
              <a:t>Categorias</a:t>
            </a:r>
            <a:r>
              <a:rPr lang="es-CR" dirty="0" smtClean="0"/>
              <a:t> </a:t>
            </a:r>
            <a:r>
              <a:rPr lang="es-CR" dirty="0"/>
              <a:t>(</a:t>
            </a:r>
            <a:r>
              <a:rPr lang="es-CR" dirty="0" smtClean="0"/>
              <a:t>T2, L2); Clave del esquema: (</a:t>
            </a:r>
            <a:r>
              <a:rPr lang="es-CR" dirty="0"/>
              <a:t>Categoría</a:t>
            </a:r>
            <a:r>
              <a:rPr lang="es-CR" dirty="0" smtClean="0"/>
              <a:t>).</a:t>
            </a:r>
          </a:p>
          <a:p>
            <a:pPr lvl="2"/>
            <a:r>
              <a:rPr lang="es-CR" dirty="0" smtClean="0"/>
              <a:t>T2 = {</a:t>
            </a:r>
            <a:r>
              <a:rPr lang="es-CR" dirty="0"/>
              <a:t>Categoría, Salario</a:t>
            </a:r>
            <a:r>
              <a:rPr lang="es-CR" dirty="0" smtClean="0"/>
              <a:t>}.</a:t>
            </a:r>
          </a:p>
          <a:p>
            <a:pPr lvl="2"/>
            <a:r>
              <a:rPr lang="es-CR" dirty="0" smtClean="0"/>
              <a:t>L2 = {Categoría </a:t>
            </a:r>
            <a:r>
              <a:rPr lang="es-CR" dirty="0" smtClean="0">
                <a:sym typeface="Wingdings" panose="05000000000000000000" pitchFamily="2" charset="2"/>
              </a:rPr>
              <a:t>-&gt; </a:t>
            </a:r>
            <a:r>
              <a:rPr lang="es-CR" dirty="0" smtClean="0"/>
              <a:t>Salario}.</a:t>
            </a:r>
          </a:p>
          <a:p>
            <a:pPr lvl="1"/>
            <a:r>
              <a:rPr lang="es-CR" dirty="0"/>
              <a:t>Empleados = &lt;</a:t>
            </a:r>
            <a:r>
              <a:rPr lang="es-CR" dirty="0" smtClean="0"/>
              <a:t>T3, L3&gt;; </a:t>
            </a:r>
            <a:r>
              <a:rPr lang="es-CR" dirty="0"/>
              <a:t>Clave del esquema: (</a:t>
            </a:r>
            <a:r>
              <a:rPr lang="es-CR" dirty="0" err="1"/>
              <a:t>Num_Empleado</a:t>
            </a:r>
            <a:r>
              <a:rPr lang="es-CR" dirty="0"/>
              <a:t>).</a:t>
            </a:r>
          </a:p>
          <a:p>
            <a:pPr lvl="2"/>
            <a:r>
              <a:rPr lang="es-CR" dirty="0" smtClean="0"/>
              <a:t>T3 </a:t>
            </a:r>
            <a:r>
              <a:rPr lang="es-CR" dirty="0"/>
              <a:t>= {</a:t>
            </a:r>
            <a:r>
              <a:rPr lang="es-CR" dirty="0" err="1"/>
              <a:t>Num_Empleado</a:t>
            </a:r>
            <a:r>
              <a:rPr lang="es-CR" dirty="0"/>
              <a:t>, Nombre, Categoría}.</a:t>
            </a:r>
          </a:p>
          <a:p>
            <a:pPr lvl="2"/>
            <a:r>
              <a:rPr lang="es-CR" dirty="0" smtClean="0"/>
              <a:t>L3 </a:t>
            </a:r>
            <a:r>
              <a:rPr lang="es-CR" dirty="0"/>
              <a:t>= {</a:t>
            </a:r>
            <a:r>
              <a:rPr lang="es-CR" dirty="0" err="1"/>
              <a:t>Num_Empleado</a:t>
            </a:r>
            <a:r>
              <a:rPr lang="es-CR" dirty="0"/>
              <a:t> </a:t>
            </a:r>
            <a:r>
              <a:rPr lang="es-CR" dirty="0">
                <a:sym typeface="Wingdings" panose="05000000000000000000" pitchFamily="2" charset="2"/>
              </a:rPr>
              <a:t>-&gt; </a:t>
            </a:r>
            <a:r>
              <a:rPr lang="es-CR" dirty="0"/>
              <a:t>Nombre, Categoría, Salario}.</a:t>
            </a:r>
            <a:endParaRPr lang="en-US" dirty="0"/>
          </a:p>
          <a:p>
            <a:pPr lvl="2"/>
            <a:endParaRPr lang="en-US" dirty="0"/>
          </a:p>
          <a:p>
            <a:pPr lvl="3"/>
            <a:endParaRPr lang="en-US" sz="1600" dirty="0" smtClean="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58</a:t>
            </a:fld>
            <a:endParaRPr lang="en-US"/>
          </a:p>
        </p:txBody>
      </p:sp>
    </p:spTree>
    <p:extLst>
      <p:ext uri="{BB962C8B-B14F-4D97-AF65-F5344CB8AC3E}">
        <p14:creationId xmlns:p14="http://schemas.microsoft.com/office/powerpoint/2010/main" val="4056238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Formas</a:t>
            </a:r>
            <a:r>
              <a:rPr lang="en-US" dirty="0"/>
              <a:t> </a:t>
            </a:r>
            <a:r>
              <a:rPr lang="en-US" dirty="0" err="1"/>
              <a:t>normales</a:t>
            </a:r>
            <a:r>
              <a:rPr lang="en-US" dirty="0"/>
              <a:t> – </a:t>
            </a:r>
            <a:r>
              <a:rPr lang="en-US" dirty="0" err="1"/>
              <a:t>Ejemplo</a:t>
            </a:r>
            <a:r>
              <a:rPr lang="en-US" dirty="0"/>
              <a:t> final </a:t>
            </a:r>
            <a:r>
              <a:rPr lang="en-US" dirty="0" err="1"/>
              <a:t>completo</a:t>
            </a:r>
            <a:r>
              <a:rPr lang="en-US" dirty="0"/>
              <a:t> (y 4)</a:t>
            </a:r>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59</a:t>
            </a:fld>
            <a:endParaRPr lang="en-US"/>
          </a:p>
        </p:txBody>
      </p:sp>
      <p:graphicFrame>
        <p:nvGraphicFramePr>
          <p:cNvPr id="6" name="Marcador de contenido 4"/>
          <p:cNvGraphicFramePr>
            <a:graphicFrameLocks/>
          </p:cNvGraphicFramePr>
          <p:nvPr>
            <p:extLst>
              <p:ext uri="{D42A27DB-BD31-4B8C-83A1-F6EECF244321}">
                <p14:modId xmlns:p14="http://schemas.microsoft.com/office/powerpoint/2010/main" val="819012633"/>
              </p:ext>
            </p:extLst>
          </p:nvPr>
        </p:nvGraphicFramePr>
        <p:xfrm>
          <a:off x="628650" y="1645404"/>
          <a:ext cx="3562350" cy="1112520"/>
        </p:xfrm>
        <a:graphic>
          <a:graphicData uri="http://schemas.openxmlformats.org/drawingml/2006/table">
            <a:tbl>
              <a:tblPr firstRow="1" bandRow="1">
                <a:tableStyleId>{69012ECD-51FC-41F1-AA8D-1B2483CD663E}</a:tableStyleId>
              </a:tblPr>
              <a:tblGrid>
                <a:gridCol w="1781175"/>
                <a:gridCol w="1781175"/>
              </a:tblGrid>
              <a:tr h="370840">
                <a:tc>
                  <a:txBody>
                    <a:bodyPr/>
                    <a:lstStyle/>
                    <a:p>
                      <a:pPr marL="0" marR="0" indent="0" algn="ctr" defTabSz="685800" rtl="0" eaLnBrk="1" fontAlgn="auto" latinLnBrk="0" hangingPunct="1">
                        <a:lnSpc>
                          <a:spcPts val="1440"/>
                        </a:lnSpc>
                        <a:spcBef>
                          <a:spcPts val="0"/>
                        </a:spcBef>
                        <a:spcAft>
                          <a:spcPts val="0"/>
                        </a:spcAft>
                        <a:buClrTx/>
                        <a:buSzTx/>
                        <a:buFontTx/>
                        <a:buNone/>
                        <a:tabLst/>
                        <a:defRPr/>
                      </a:pPr>
                      <a:r>
                        <a:rPr lang="es-CR" sz="1600" u="sng" dirty="0" err="1" smtClean="0">
                          <a:effectLst/>
                          <a:latin typeface="Ubuntu Light"/>
                        </a:rPr>
                        <a:t>Categoria</a:t>
                      </a:r>
                      <a:endParaRPr lang="en-US" sz="1600" b="1" u="sng" dirty="0" smtClean="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u="none" dirty="0" smtClean="0">
                          <a:effectLst/>
                          <a:latin typeface="Ubuntu Light"/>
                        </a:rPr>
                        <a:t>Salario</a:t>
                      </a:r>
                      <a:endParaRPr lang="en-US" sz="1600" b="1" u="none" dirty="0">
                        <a:solidFill>
                          <a:schemeClr val="bg1"/>
                        </a:solidFill>
                        <a:effectLst/>
                        <a:latin typeface="Ubuntu Light"/>
                        <a:ea typeface="Times New Roman"/>
                        <a:cs typeface="Times New Roman"/>
                      </a:endParaRPr>
                    </a:p>
                  </a:txBody>
                  <a:tcPr marL="68580" marR="68580" marT="0" marB="0" anchor="ctr">
                    <a:solidFill>
                      <a:schemeClr val="accent5"/>
                    </a:solidFill>
                  </a:tcPr>
                </a:tc>
              </a:tr>
              <a:tr h="370840">
                <a:tc>
                  <a:txBody>
                    <a:bodyPr/>
                    <a:lstStyle/>
                    <a:p>
                      <a:pPr marL="142875"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Jefe</a:t>
                      </a:r>
                      <a:r>
                        <a:rPr lang="en-US" sz="1600" dirty="0" smtClean="0">
                          <a:solidFill>
                            <a:schemeClr val="tx1"/>
                          </a:solidFill>
                          <a:effectLst/>
                          <a:latin typeface="Ubuntu Light"/>
                          <a:ea typeface="Times New Roman"/>
                          <a:cs typeface="Times New Roman"/>
                        </a:rPr>
                        <a:t> </a:t>
                      </a:r>
                      <a:r>
                        <a:rPr lang="en-US" sz="1600" dirty="0" err="1" smtClean="0">
                          <a:solidFill>
                            <a:schemeClr val="tx1"/>
                          </a:solidFill>
                          <a:effectLst/>
                          <a:latin typeface="Ubuntu Light"/>
                          <a:ea typeface="Times New Roman"/>
                          <a:cs typeface="Times New Roman"/>
                        </a:rPr>
                        <a:t>Seccion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smtClean="0">
                          <a:solidFill>
                            <a:schemeClr val="tx1"/>
                          </a:solidFill>
                          <a:effectLst/>
                          <a:latin typeface="Ubuntu Light"/>
                          <a:ea typeface="+mn-ea"/>
                          <a:cs typeface="+mn-cs"/>
                        </a:rPr>
                        <a:t>5000</a:t>
                      </a:r>
                      <a:endParaRPr lang="en-US" sz="1600" kern="1200" dirty="0">
                        <a:solidFill>
                          <a:schemeClr val="tx1"/>
                        </a:solidFill>
                        <a:effectLst/>
                        <a:latin typeface="Ubuntu Light"/>
                        <a:ea typeface="+mn-ea"/>
                        <a:cs typeface="+mn-cs"/>
                      </a:endParaRPr>
                    </a:p>
                  </a:txBody>
                  <a:tcPr marL="68580" marR="68580" marT="0" marB="0" anchor="ctr"/>
                </a:tc>
              </a:tr>
              <a:tr h="370840">
                <a:tc>
                  <a:txBody>
                    <a:bodyPr/>
                    <a:lstStyle/>
                    <a:p>
                      <a:pPr marL="142875" marR="0" algn="ctr" defTabSz="685800" rtl="0" eaLnBrk="1" latinLnBrk="0" hangingPunct="1">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Directora</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dirty="0" smtClean="0">
                          <a:solidFill>
                            <a:schemeClr val="tx1"/>
                          </a:solidFill>
                          <a:effectLst/>
                          <a:latin typeface="Ubuntu Light"/>
                          <a:ea typeface="Times New Roman"/>
                          <a:cs typeface="Times New Roman"/>
                        </a:rPr>
                        <a:t>4250</a:t>
                      </a:r>
                      <a:endParaRPr lang="en-US" sz="1600" kern="1200" dirty="0">
                        <a:solidFill>
                          <a:schemeClr val="tx1"/>
                        </a:solidFill>
                        <a:effectLst/>
                        <a:latin typeface="Ubuntu Light"/>
                        <a:ea typeface="+mn-ea"/>
                        <a:cs typeface="+mn-cs"/>
                      </a:endParaRPr>
                    </a:p>
                  </a:txBody>
                  <a:tcPr marL="68580" marR="68580" marT="0" marB="0" anchor="ctr"/>
                </a:tc>
              </a:tr>
            </a:tbl>
          </a:graphicData>
        </a:graphic>
      </p:graphicFrame>
      <p:graphicFrame>
        <p:nvGraphicFramePr>
          <p:cNvPr id="8" name="Marcador de contenido 4"/>
          <p:cNvGraphicFramePr>
            <a:graphicFrameLocks/>
          </p:cNvGraphicFramePr>
          <p:nvPr>
            <p:extLst>
              <p:ext uri="{D42A27DB-BD31-4B8C-83A1-F6EECF244321}">
                <p14:modId xmlns:p14="http://schemas.microsoft.com/office/powerpoint/2010/main" val="585503415"/>
              </p:ext>
            </p:extLst>
          </p:nvPr>
        </p:nvGraphicFramePr>
        <p:xfrm>
          <a:off x="628650" y="4800600"/>
          <a:ext cx="5915025" cy="1112520"/>
        </p:xfrm>
        <a:graphic>
          <a:graphicData uri="http://schemas.openxmlformats.org/drawingml/2006/table">
            <a:tbl>
              <a:tblPr firstRow="1" bandRow="1">
                <a:tableStyleId>{69012ECD-51FC-41F1-AA8D-1B2483CD663E}</a:tableStyleId>
              </a:tblPr>
              <a:tblGrid>
                <a:gridCol w="1971675"/>
                <a:gridCol w="1971675"/>
                <a:gridCol w="1971675"/>
              </a:tblGrid>
              <a:tr h="370840">
                <a:tc>
                  <a:txBody>
                    <a:bodyPr/>
                    <a:lstStyle/>
                    <a:p>
                      <a:pPr marL="0" marR="0" indent="0" algn="ctr" defTabSz="685800" rtl="0" eaLnBrk="1" fontAlgn="auto" latinLnBrk="0" hangingPunct="1">
                        <a:lnSpc>
                          <a:spcPts val="1440"/>
                        </a:lnSpc>
                        <a:spcBef>
                          <a:spcPts val="0"/>
                        </a:spcBef>
                        <a:spcAft>
                          <a:spcPts val="0"/>
                        </a:spcAft>
                        <a:buClrTx/>
                        <a:buSzTx/>
                        <a:buFontTx/>
                        <a:buNone/>
                        <a:tabLst/>
                        <a:defRPr/>
                      </a:pPr>
                      <a:r>
                        <a:rPr lang="es-CR" sz="1600" u="sng" dirty="0" err="1" smtClean="0">
                          <a:effectLst/>
                          <a:latin typeface="Ubuntu Light"/>
                        </a:rPr>
                        <a:t>Num_empleado</a:t>
                      </a:r>
                      <a:endParaRPr lang="en-US" sz="1600" b="1" u="sng" dirty="0" smtClean="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dirty="0" smtClean="0">
                          <a:effectLst/>
                          <a:latin typeface="Ubuntu Light"/>
                        </a:rPr>
                        <a:t>Nombre</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dirty="0" err="1" smtClean="0">
                          <a:effectLst/>
                          <a:latin typeface="Ubuntu Light"/>
                        </a:rPr>
                        <a:t>Categoria</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r>
              <a:tr h="370840">
                <a:tc>
                  <a:txBody>
                    <a:bodyPr/>
                    <a:lstStyle/>
                    <a:p>
                      <a:pPr marL="0" marR="0" algn="ctr">
                        <a:lnSpc>
                          <a:spcPts val="1440"/>
                        </a:lnSpc>
                        <a:spcBef>
                          <a:spcPts val="0"/>
                        </a:spcBef>
                        <a:spcAft>
                          <a:spcPts val="0"/>
                        </a:spcAft>
                      </a:pPr>
                      <a:r>
                        <a:rPr lang="es-CR" sz="1600" dirty="0" smtClean="0">
                          <a:solidFill>
                            <a:schemeClr val="tx1"/>
                          </a:solidFill>
                          <a:effectLst/>
                          <a:latin typeface="Ubuntu Light"/>
                        </a:rPr>
                        <a:t>E-4444</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solidFill>
                            <a:schemeClr val="tx1"/>
                          </a:solidFill>
                          <a:effectLst/>
                          <a:latin typeface="Ubuntu Light"/>
                        </a:rPr>
                        <a:t>Juan </a:t>
                      </a:r>
                      <a:r>
                        <a:rPr lang="es-CR" sz="1600" dirty="0" err="1" smtClean="0">
                          <a:solidFill>
                            <a:schemeClr val="tx1"/>
                          </a:solidFill>
                          <a:effectLst/>
                          <a:latin typeface="Ubuntu Light"/>
                        </a:rPr>
                        <a:t>Vazquez</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Jefe</a:t>
                      </a:r>
                      <a:r>
                        <a:rPr lang="en-US" sz="1600" dirty="0" smtClean="0">
                          <a:solidFill>
                            <a:schemeClr val="tx1"/>
                          </a:solidFill>
                          <a:effectLst/>
                          <a:latin typeface="Ubuntu Light"/>
                          <a:ea typeface="Times New Roman"/>
                          <a:cs typeface="Times New Roman"/>
                        </a:rPr>
                        <a:t> </a:t>
                      </a:r>
                      <a:r>
                        <a:rPr lang="en-US" sz="1600" dirty="0" err="1" smtClean="0">
                          <a:solidFill>
                            <a:schemeClr val="tx1"/>
                          </a:solidFill>
                          <a:effectLst/>
                          <a:latin typeface="Ubuntu Light"/>
                          <a:ea typeface="Times New Roman"/>
                          <a:cs typeface="Times New Roman"/>
                        </a:rPr>
                        <a:t>Seccion</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s-CR" sz="1600" dirty="0" smtClean="0">
                          <a:solidFill>
                            <a:schemeClr val="tx1"/>
                          </a:solidFill>
                          <a:effectLst/>
                          <a:latin typeface="Ubuntu Light"/>
                        </a:rPr>
                        <a:t>E-4454</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solidFill>
                            <a:schemeClr val="tx1"/>
                          </a:solidFill>
                          <a:effectLst/>
                          <a:latin typeface="Ubuntu Light"/>
                          <a:ea typeface="+mn-ea"/>
                          <a:cs typeface="+mn-cs"/>
                        </a:rPr>
                        <a:t>Eva Martin</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Directora</a:t>
                      </a: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graphicFrame>
        <p:nvGraphicFramePr>
          <p:cNvPr id="7" name="Marcador de contenido 4"/>
          <p:cNvGraphicFramePr>
            <a:graphicFrameLocks/>
          </p:cNvGraphicFramePr>
          <p:nvPr>
            <p:extLst>
              <p:ext uri="{D42A27DB-BD31-4B8C-83A1-F6EECF244321}">
                <p14:modId xmlns:p14="http://schemas.microsoft.com/office/powerpoint/2010/main" val="3098642964"/>
              </p:ext>
            </p:extLst>
          </p:nvPr>
        </p:nvGraphicFramePr>
        <p:xfrm>
          <a:off x="628650" y="3048000"/>
          <a:ext cx="3562350" cy="1483360"/>
        </p:xfrm>
        <a:graphic>
          <a:graphicData uri="http://schemas.openxmlformats.org/drawingml/2006/table">
            <a:tbl>
              <a:tblPr firstRow="1" bandRow="1">
                <a:tableStyleId>{69012ECD-51FC-41F1-AA8D-1B2483CD663E}</a:tableStyleId>
              </a:tblPr>
              <a:tblGrid>
                <a:gridCol w="1781175"/>
                <a:gridCol w="1781175"/>
              </a:tblGrid>
              <a:tr h="370840">
                <a:tc>
                  <a:txBody>
                    <a:bodyPr/>
                    <a:lstStyle/>
                    <a:p>
                      <a:pPr marL="0" marR="0" indent="0" algn="ctr" defTabSz="685800" rtl="0" eaLnBrk="1" fontAlgn="auto" latinLnBrk="0" hangingPunct="1">
                        <a:lnSpc>
                          <a:spcPts val="1440"/>
                        </a:lnSpc>
                        <a:spcBef>
                          <a:spcPts val="0"/>
                        </a:spcBef>
                        <a:spcAft>
                          <a:spcPts val="0"/>
                        </a:spcAft>
                        <a:buClrTx/>
                        <a:buSzTx/>
                        <a:buFontTx/>
                        <a:buNone/>
                        <a:tabLst/>
                        <a:defRPr/>
                      </a:pPr>
                      <a:r>
                        <a:rPr lang="es-CR" sz="1600" u="sng" dirty="0" err="1" smtClean="0">
                          <a:effectLst/>
                          <a:latin typeface="Ubuntu Light"/>
                        </a:rPr>
                        <a:t>Num_empleado</a:t>
                      </a:r>
                      <a:endParaRPr lang="en-US" sz="1600" b="1" u="sng" dirty="0" smtClean="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u="sng" dirty="0" err="1" smtClean="0">
                          <a:effectLst/>
                          <a:latin typeface="Ubuntu Light"/>
                        </a:rPr>
                        <a:t>Titulacion</a:t>
                      </a:r>
                      <a:endParaRPr lang="en-US" sz="1600" b="1" u="sng" dirty="0">
                        <a:solidFill>
                          <a:schemeClr val="bg1"/>
                        </a:solidFill>
                        <a:effectLst/>
                        <a:latin typeface="Ubuntu Light"/>
                        <a:ea typeface="Times New Roman"/>
                        <a:cs typeface="Times New Roman"/>
                      </a:endParaRPr>
                    </a:p>
                  </a:txBody>
                  <a:tcPr marL="68580" marR="68580" marT="0" marB="0" anchor="ctr">
                    <a:solidFill>
                      <a:schemeClr val="accent5"/>
                    </a:solidFill>
                  </a:tcPr>
                </a:tc>
              </a:tr>
              <a:tr h="370840">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E-4444</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err="1" smtClean="0">
                          <a:solidFill>
                            <a:schemeClr val="tx1"/>
                          </a:solidFill>
                          <a:effectLst/>
                          <a:latin typeface="Ubuntu Light"/>
                          <a:ea typeface="+mn-ea"/>
                          <a:cs typeface="+mn-cs"/>
                        </a:rPr>
                        <a:t>Derecho</a:t>
                      </a:r>
                      <a:endParaRPr lang="en-US" sz="1600" kern="1200" dirty="0">
                        <a:solidFill>
                          <a:schemeClr val="tx1"/>
                        </a:solidFill>
                        <a:effectLst/>
                        <a:latin typeface="Ubuntu Light"/>
                        <a:ea typeface="+mn-ea"/>
                        <a:cs typeface="+mn-cs"/>
                      </a:endParaRPr>
                    </a:p>
                  </a:txBody>
                  <a:tcPr marL="68580" marR="68580" marT="0" marB="0" anchor="ctr"/>
                </a:tc>
              </a:tr>
              <a:tr h="370840">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E-4444</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err="1" smtClean="0">
                          <a:solidFill>
                            <a:schemeClr val="tx1"/>
                          </a:solidFill>
                          <a:effectLst/>
                          <a:latin typeface="Ubuntu Light"/>
                          <a:ea typeface="+mn-ea"/>
                          <a:cs typeface="+mn-cs"/>
                        </a:rPr>
                        <a:t>Economía</a:t>
                      </a:r>
                      <a:endParaRPr lang="en-US" sz="1600" kern="1200" dirty="0">
                        <a:solidFill>
                          <a:schemeClr val="tx1"/>
                        </a:solidFill>
                        <a:effectLst/>
                        <a:latin typeface="Ubuntu Light"/>
                        <a:ea typeface="+mn-ea"/>
                        <a:cs typeface="+mn-cs"/>
                      </a:endParaRPr>
                    </a:p>
                  </a:txBody>
                  <a:tcPr marL="68580" marR="68580" marT="0" marB="0" anchor="ctr"/>
                </a:tc>
              </a:tr>
              <a:tr h="370840">
                <a:tc>
                  <a:txBody>
                    <a:bodyPr/>
                    <a:lstStyle/>
                    <a:p>
                      <a:pPr marL="142875" marR="0" algn="ctr" defTabSz="685800" rtl="0" eaLnBrk="1" latinLnBrk="0" hangingPunct="1">
                        <a:lnSpc>
                          <a:spcPts val="1440"/>
                        </a:lnSpc>
                        <a:spcBef>
                          <a:spcPts val="0"/>
                        </a:spcBef>
                        <a:spcAft>
                          <a:spcPts val="0"/>
                        </a:spcAft>
                      </a:pPr>
                      <a:r>
                        <a:rPr lang="es-CR" sz="1600" kern="1200" dirty="0" smtClean="0">
                          <a:solidFill>
                            <a:schemeClr val="tx1"/>
                          </a:solidFill>
                          <a:effectLst/>
                          <a:latin typeface="Ubuntu Light"/>
                          <a:ea typeface="+mn-ea"/>
                          <a:cs typeface="+mn-cs"/>
                        </a:rPr>
                        <a:t>E-4444</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err="1" smtClean="0">
                          <a:solidFill>
                            <a:schemeClr val="tx1"/>
                          </a:solidFill>
                          <a:effectLst/>
                          <a:latin typeface="Ubuntu Light"/>
                          <a:ea typeface="+mn-ea"/>
                          <a:cs typeface="+mn-cs"/>
                        </a:rPr>
                        <a:t>Empresariales</a:t>
                      </a:r>
                      <a:endParaRPr lang="en-US" sz="1600" kern="1200" dirty="0">
                        <a:solidFill>
                          <a:schemeClr val="tx1"/>
                        </a:solidFill>
                        <a:effectLst/>
                        <a:latin typeface="Ubuntu Light"/>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90932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Anomalía</a:t>
            </a:r>
            <a:r>
              <a:rPr lang="en-US" dirty="0" smtClean="0"/>
              <a:t> de </a:t>
            </a:r>
            <a:r>
              <a:rPr lang="en-US" dirty="0" err="1" smtClean="0"/>
              <a:t>inserción</a:t>
            </a:r>
            <a:endParaRPr lang="en-US" dirty="0"/>
          </a:p>
        </p:txBody>
      </p:sp>
      <p:sp>
        <p:nvSpPr>
          <p:cNvPr id="3" name="Content Placeholder 2"/>
          <p:cNvSpPr>
            <a:spLocks noGrp="1"/>
          </p:cNvSpPr>
          <p:nvPr>
            <p:ph idx="1"/>
          </p:nvPr>
        </p:nvSpPr>
        <p:spPr/>
        <p:txBody>
          <a:bodyPr/>
          <a:lstStyle/>
          <a:p>
            <a:r>
              <a:rPr lang="es-CR" dirty="0" smtClean="0"/>
              <a:t>Se requiere insertar un nuevo proveedor:</a:t>
            </a:r>
          </a:p>
          <a:p>
            <a:pPr lvl="1"/>
            <a:r>
              <a:rPr lang="es-CR" dirty="0"/>
              <a:t>P-24680 de </a:t>
            </a:r>
            <a:r>
              <a:rPr lang="es-CR" dirty="0" err="1" smtClean="0"/>
              <a:t>Leon</a:t>
            </a:r>
            <a:r>
              <a:rPr lang="es-CR" dirty="0" smtClean="0"/>
              <a:t>.</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6</a:t>
            </a:fld>
            <a:endParaRPr lang="en-US"/>
          </a:p>
        </p:txBody>
      </p:sp>
      <p:graphicFrame>
        <p:nvGraphicFramePr>
          <p:cNvPr id="7" name="Marcador de contenido 4"/>
          <p:cNvGraphicFramePr>
            <a:graphicFrameLocks/>
          </p:cNvGraphicFramePr>
          <p:nvPr>
            <p:extLst>
              <p:ext uri="{D42A27DB-BD31-4B8C-83A1-F6EECF244321}">
                <p14:modId xmlns:p14="http://schemas.microsoft.com/office/powerpoint/2010/main" val="154811846"/>
              </p:ext>
            </p:extLst>
          </p:nvPr>
        </p:nvGraphicFramePr>
        <p:xfrm>
          <a:off x="628650" y="2450886"/>
          <a:ext cx="7886700" cy="2595880"/>
        </p:xfrm>
        <a:graphic>
          <a:graphicData uri="http://schemas.openxmlformats.org/drawingml/2006/table">
            <a:tbl>
              <a:tblPr firstRow="1" bandRow="1">
                <a:tableStyleId>{69012ECD-51FC-41F1-AA8D-1B2483CD663E}</a:tableStyleId>
              </a:tblPr>
              <a:tblGrid>
                <a:gridCol w="1971675"/>
                <a:gridCol w="1971675"/>
                <a:gridCol w="1971675"/>
                <a:gridCol w="1971675"/>
              </a:tblGrid>
              <a:tr h="370840">
                <a:tc>
                  <a:txBody>
                    <a:bodyPr/>
                    <a:lstStyle/>
                    <a:p>
                      <a:pPr marL="0" marR="0" algn="ctr">
                        <a:lnSpc>
                          <a:spcPts val="1440"/>
                        </a:lnSpc>
                        <a:spcBef>
                          <a:spcPts val="0"/>
                        </a:spcBef>
                        <a:spcAft>
                          <a:spcPts val="0"/>
                        </a:spcAft>
                      </a:pPr>
                      <a:r>
                        <a:rPr lang="en-US" sz="1600" b="1" u="sng" dirty="0" err="1" smtClean="0">
                          <a:solidFill>
                            <a:schemeClr val="bg1"/>
                          </a:solidFill>
                          <a:effectLst/>
                          <a:latin typeface="Ubuntu Light"/>
                          <a:ea typeface="Times New Roman"/>
                          <a:cs typeface="Times New Roman"/>
                        </a:rPr>
                        <a:t>Cod_Proveedor</a:t>
                      </a:r>
                      <a:endParaRPr lang="en-US" sz="1600" b="1" u="sng" dirty="0">
                        <a:solidFill>
                          <a:schemeClr val="bg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Ciudad</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u="sng" dirty="0" err="1" smtClean="0">
                          <a:effectLst/>
                          <a:latin typeface="Ubuntu Light"/>
                        </a:rPr>
                        <a:t>Cod_Articulo</a:t>
                      </a:r>
                      <a:endParaRPr lang="en-US" sz="1600" b="1" u="sng" dirty="0">
                        <a:solidFill>
                          <a:schemeClr val="bg1"/>
                        </a:solidFill>
                        <a:effectLst/>
                        <a:latin typeface="Ubuntu Light"/>
                        <a:ea typeface="Times New Roman"/>
                        <a:cs typeface="Times New Roman"/>
                      </a:endParaRPr>
                    </a:p>
                  </a:txBody>
                  <a:tcPr marL="68580" marR="68580" marT="0" marB="0" anchor="ctr"/>
                </a:tc>
                <a:tc>
                  <a:txBody>
                    <a:bodyPr/>
                    <a:lstStyle/>
                    <a:p>
                      <a:pPr marL="278130" marR="0" algn="ctr">
                        <a:lnSpc>
                          <a:spcPts val="1440"/>
                        </a:lnSpc>
                        <a:spcBef>
                          <a:spcPts val="0"/>
                        </a:spcBef>
                        <a:spcAft>
                          <a:spcPts val="0"/>
                        </a:spcAft>
                      </a:pPr>
                      <a:r>
                        <a:rPr lang="en-US" sz="1600" dirty="0" err="1" smtClean="0">
                          <a:effectLst/>
                          <a:latin typeface="Ubuntu Light"/>
                        </a:rPr>
                        <a:t>Precio</a:t>
                      </a:r>
                      <a:endParaRPr lang="en-US" sz="1600" b="1" dirty="0">
                        <a:solidFill>
                          <a:schemeClr val="bg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P-12345</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Madrid</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effectLst/>
                          <a:latin typeface="Ubuntu Light"/>
                        </a:rPr>
                        <a:t>A-123</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100</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P-12345</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Madrid</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effectLst/>
                          <a:latin typeface="Ubuntu Light"/>
                        </a:rPr>
                        <a:t>A-456</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80</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P-98765</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Sevilla</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effectLst/>
                          <a:latin typeface="Ubuntu Light"/>
                        </a:rPr>
                        <a:t>A-789</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75</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P-13579</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Lugo</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A-246</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120</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P-13579</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Lugo</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A-456</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90</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P-24680</a:t>
                      </a:r>
                      <a:endParaRPr lang="en-US" sz="1600" dirty="0">
                        <a:solidFill>
                          <a:schemeClr val="tx1"/>
                        </a:solidFill>
                        <a:effectLst/>
                        <a:latin typeface="Ubuntu Light"/>
                        <a:ea typeface="Times New Roman"/>
                        <a:cs typeface="Times New Roman"/>
                      </a:endParaRPr>
                    </a:p>
                  </a:txBody>
                  <a:tcPr marL="68580" marR="68580" marT="0" marB="0" anchor="ctr">
                    <a:solidFill>
                      <a:srgbClr val="F9ADA5"/>
                    </a:solidFill>
                  </a:tcPr>
                </a:tc>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Leon</a:t>
                      </a:r>
                      <a:endParaRPr lang="en-US" sz="1600" dirty="0">
                        <a:solidFill>
                          <a:schemeClr val="tx1"/>
                        </a:solidFill>
                        <a:effectLst/>
                        <a:latin typeface="Ubuntu Light"/>
                        <a:ea typeface="Times New Roman"/>
                        <a:cs typeface="Times New Roman"/>
                      </a:endParaRPr>
                    </a:p>
                  </a:txBody>
                  <a:tcPr marL="68580" marR="68580" marT="0" marB="0" anchor="ctr">
                    <a:solidFill>
                      <a:srgbClr val="F9ADA5"/>
                    </a:solidFill>
                  </a:tcP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a:t>
                      </a:r>
                      <a:endParaRPr lang="en-US" sz="1600" dirty="0">
                        <a:solidFill>
                          <a:schemeClr val="tx1"/>
                        </a:solidFill>
                        <a:effectLst/>
                        <a:latin typeface="Ubuntu Light"/>
                        <a:ea typeface="Times New Roman"/>
                        <a:cs typeface="Times New Roman"/>
                      </a:endParaRPr>
                    </a:p>
                  </a:txBody>
                  <a:tcPr marL="68580" marR="68580" marT="0" marB="0" anchor="ctr">
                    <a:solidFill>
                      <a:srgbClr val="F9ADA5"/>
                    </a:solidFill>
                  </a:tcP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a:t>
                      </a:r>
                      <a:endParaRPr lang="en-US" sz="1600" dirty="0">
                        <a:solidFill>
                          <a:schemeClr val="tx1"/>
                        </a:solidFill>
                        <a:effectLst/>
                        <a:latin typeface="Ubuntu Light"/>
                        <a:ea typeface="Times New Roman"/>
                        <a:cs typeface="Times New Roman"/>
                      </a:endParaRPr>
                    </a:p>
                  </a:txBody>
                  <a:tcPr marL="68580" marR="68580" marT="0" marB="0" anchor="ctr">
                    <a:solidFill>
                      <a:srgbClr val="F9ADA5"/>
                    </a:solidFill>
                  </a:tcPr>
                </a:tc>
              </a:tr>
            </a:tbl>
          </a:graphicData>
        </a:graphic>
      </p:graphicFrame>
      <p:sp>
        <p:nvSpPr>
          <p:cNvPr id="6" name="CuadroTexto 9"/>
          <p:cNvSpPr txBox="1"/>
          <p:nvPr/>
        </p:nvSpPr>
        <p:spPr>
          <a:xfrm>
            <a:off x="1581405" y="5638800"/>
            <a:ext cx="5981189"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s-CR" sz="1800" dirty="0" smtClean="0">
                <a:latin typeface="Ubuntu Light"/>
              </a:rPr>
              <a:t>Imposible insertar, la clave </a:t>
            </a:r>
            <a:r>
              <a:rPr lang="es-CR" sz="1800" dirty="0" err="1" smtClean="0">
                <a:latin typeface="Ubuntu Light"/>
              </a:rPr>
              <a:t>Cod_Articulo</a:t>
            </a:r>
            <a:r>
              <a:rPr lang="es-CR" sz="1800" dirty="0" smtClean="0">
                <a:latin typeface="Ubuntu Light"/>
              </a:rPr>
              <a:t> tiene valor nulo.</a:t>
            </a:r>
            <a:endParaRPr lang="es-CR" sz="1800" dirty="0">
              <a:latin typeface="Ubuntu Light"/>
            </a:endParaRPr>
          </a:p>
        </p:txBody>
      </p:sp>
      <p:cxnSp>
        <p:nvCxnSpPr>
          <p:cNvPr id="8" name="Conector recto de flecha 10"/>
          <p:cNvCxnSpPr/>
          <p:nvPr/>
        </p:nvCxnSpPr>
        <p:spPr>
          <a:xfrm>
            <a:off x="4114800" y="4892038"/>
            <a:ext cx="0" cy="7467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5635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3FN</a:t>
            </a:r>
            <a:endParaRPr lang="en-US" dirty="0"/>
          </a:p>
        </p:txBody>
      </p:sp>
      <p:sp>
        <p:nvSpPr>
          <p:cNvPr id="3" name="Subtitle 2"/>
          <p:cNvSpPr>
            <a:spLocks noGrp="1"/>
          </p:cNvSpPr>
          <p:nvPr>
            <p:ph type="subTitle" idx="1"/>
          </p:nvPr>
        </p:nvSpPr>
        <p:spPr/>
        <p:txBody>
          <a:bodyPr/>
          <a:lstStyle/>
          <a:p>
            <a:r>
              <a:rPr lang="en-US" dirty="0"/>
              <a:t>Boyce - </a:t>
            </a:r>
            <a:r>
              <a:rPr lang="en-US" dirty="0" err="1"/>
              <a:t>Codd</a:t>
            </a:r>
            <a:endParaRPr lang="en-US" dirty="0"/>
          </a:p>
        </p:txBody>
      </p:sp>
      <p:sp>
        <p:nvSpPr>
          <p:cNvPr id="4" name="Slide Number Placeholder 3"/>
          <p:cNvSpPr>
            <a:spLocks noGrp="1"/>
          </p:cNvSpPr>
          <p:nvPr>
            <p:ph type="sldNum" sz="quarter" idx="10"/>
          </p:nvPr>
        </p:nvSpPr>
        <p:spPr/>
        <p:txBody>
          <a:bodyPr/>
          <a:lstStyle/>
          <a:p>
            <a:pPr>
              <a:defRPr/>
            </a:pPr>
            <a:fld id="{2030AEAB-95F1-42F7-9393-E796F82D04F1}" type="slidenum">
              <a:rPr lang="en-US" smtClean="0"/>
              <a:pPr>
                <a:defRPr/>
              </a:pPr>
              <a:t>60</a:t>
            </a:fld>
            <a:endParaRPr lang="en-US"/>
          </a:p>
        </p:txBody>
      </p:sp>
    </p:spTree>
    <p:extLst>
      <p:ext uri="{BB962C8B-B14F-4D97-AF65-F5344CB8AC3E}">
        <p14:creationId xmlns:p14="http://schemas.microsoft.com/office/powerpoint/2010/main" val="5763897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 normal Boyce-</a:t>
            </a:r>
            <a:r>
              <a:rPr lang="en-US" dirty="0" err="1" smtClean="0"/>
              <a:t>Codd</a:t>
            </a:r>
            <a:endParaRPr lang="en-US" dirty="0"/>
          </a:p>
        </p:txBody>
      </p:sp>
      <p:sp>
        <p:nvSpPr>
          <p:cNvPr id="3" name="Content Placeholder 2"/>
          <p:cNvSpPr>
            <a:spLocks noGrp="1"/>
          </p:cNvSpPr>
          <p:nvPr>
            <p:ph idx="1"/>
          </p:nvPr>
        </p:nvSpPr>
        <p:spPr/>
        <p:txBody>
          <a:bodyPr/>
          <a:lstStyle/>
          <a:p>
            <a:r>
              <a:rPr lang="es-CR" dirty="0" smtClean="0"/>
              <a:t>Es </a:t>
            </a:r>
            <a:r>
              <a:rPr lang="es-CR" dirty="0"/>
              <a:t>una versión más fuerte de la </a:t>
            </a:r>
            <a:r>
              <a:rPr lang="es-CR" dirty="0" smtClean="0"/>
              <a:t>3FN.</a:t>
            </a:r>
          </a:p>
          <a:p>
            <a:r>
              <a:rPr lang="en-US" dirty="0" smtClean="0"/>
              <a:t>Solo en </a:t>
            </a:r>
            <a:r>
              <a:rPr lang="en-US" dirty="0" err="1" smtClean="0"/>
              <a:t>casos</a:t>
            </a:r>
            <a:r>
              <a:rPr lang="en-US" dirty="0" smtClean="0"/>
              <a:t> </a:t>
            </a:r>
            <a:r>
              <a:rPr lang="en-US" dirty="0" err="1" smtClean="0"/>
              <a:t>muy</a:t>
            </a:r>
            <a:r>
              <a:rPr lang="en-US" dirty="0" smtClean="0"/>
              <a:t> </a:t>
            </a:r>
            <a:r>
              <a:rPr lang="en-US" dirty="0" err="1" smtClean="0"/>
              <a:t>raros</a:t>
            </a:r>
            <a:r>
              <a:rPr lang="en-US" dirty="0" smtClean="0"/>
              <a:t> </a:t>
            </a:r>
            <a:r>
              <a:rPr lang="en-US" dirty="0" err="1" smtClean="0"/>
              <a:t>una</a:t>
            </a:r>
            <a:r>
              <a:rPr lang="en-US" dirty="0" smtClean="0"/>
              <a:t> </a:t>
            </a:r>
            <a:r>
              <a:rPr lang="en-US" dirty="0" err="1" smtClean="0"/>
              <a:t>tabla</a:t>
            </a:r>
            <a:r>
              <a:rPr lang="en-US" dirty="0" smtClean="0"/>
              <a:t> en 3NF no </a:t>
            </a:r>
            <a:r>
              <a:rPr lang="en-US" dirty="0" err="1" smtClean="0"/>
              <a:t>cumple</a:t>
            </a:r>
            <a:r>
              <a:rPr lang="en-US" dirty="0" smtClean="0"/>
              <a:t> con BCNF</a:t>
            </a:r>
            <a:endParaRPr lang="es-CR" dirty="0" smtClean="0"/>
          </a:p>
          <a:p>
            <a:r>
              <a:rPr lang="en-US" dirty="0"/>
              <a:t>When a relation has more than one candidate key, anomalies may result even though the relation is in 3NF. </a:t>
            </a:r>
            <a:endParaRPr lang="es-CR" dirty="0"/>
          </a:p>
          <a:p>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61</a:t>
            </a:fld>
            <a:endParaRPr lang="en-US"/>
          </a:p>
        </p:txBody>
      </p:sp>
    </p:spTree>
    <p:extLst>
      <p:ext uri="{BB962C8B-B14F-4D97-AF65-F5344CB8AC3E}">
        <p14:creationId xmlns:p14="http://schemas.microsoft.com/office/powerpoint/2010/main" val="37057088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Problemas</a:t>
            </a:r>
            <a:r>
              <a:rPr lang="en-US" dirty="0" smtClean="0"/>
              <a:t> de BCNF</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62</a:t>
            </a:fld>
            <a:endParaRPr lang="en-US"/>
          </a:p>
        </p:txBody>
      </p:sp>
      <p:graphicFrame>
        <p:nvGraphicFramePr>
          <p:cNvPr id="6" name="Marcador de contenido 4"/>
          <p:cNvGraphicFramePr>
            <a:graphicFrameLocks/>
          </p:cNvGraphicFramePr>
          <p:nvPr>
            <p:extLst>
              <p:ext uri="{D42A27DB-BD31-4B8C-83A1-F6EECF244321}">
                <p14:modId xmlns:p14="http://schemas.microsoft.com/office/powerpoint/2010/main" val="3945769465"/>
              </p:ext>
            </p:extLst>
          </p:nvPr>
        </p:nvGraphicFramePr>
        <p:xfrm>
          <a:off x="628650" y="1447800"/>
          <a:ext cx="7886700" cy="1944000"/>
        </p:xfrm>
        <a:graphic>
          <a:graphicData uri="http://schemas.openxmlformats.org/drawingml/2006/table">
            <a:tbl>
              <a:tblPr firstRow="1" bandRow="1">
                <a:tableStyleId>{69012ECD-51FC-41F1-AA8D-1B2483CD663E}</a:tableStyleId>
              </a:tblPr>
              <a:tblGrid>
                <a:gridCol w="2628900"/>
                <a:gridCol w="2628900"/>
                <a:gridCol w="2628900"/>
              </a:tblGrid>
              <a:tr h="324000">
                <a:tc>
                  <a:txBody>
                    <a:bodyPr/>
                    <a:lstStyle/>
                    <a:p>
                      <a:pPr marL="0" marR="0" algn="ctr">
                        <a:lnSpc>
                          <a:spcPts val="1440"/>
                        </a:lnSpc>
                        <a:spcBef>
                          <a:spcPts val="0"/>
                        </a:spcBef>
                        <a:spcAft>
                          <a:spcPts val="0"/>
                        </a:spcAft>
                      </a:pPr>
                      <a:r>
                        <a:rPr lang="es-CR" sz="1600" b="1" dirty="0" smtClean="0">
                          <a:solidFill>
                            <a:schemeClr val="bg1"/>
                          </a:solidFill>
                          <a:effectLst/>
                          <a:latin typeface="Ubuntu Light"/>
                          <a:ea typeface="+mn-ea"/>
                          <a:cs typeface="+mn-cs"/>
                        </a:rPr>
                        <a:t>Estudiante</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dirty="0" smtClean="0">
                          <a:effectLst/>
                          <a:latin typeface="Ubuntu Light"/>
                        </a:rPr>
                        <a:t>Especialidad</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b="1" dirty="0" smtClean="0">
                          <a:solidFill>
                            <a:schemeClr val="bg1"/>
                          </a:solidFill>
                          <a:effectLst/>
                          <a:latin typeface="Ubuntu Light"/>
                          <a:ea typeface="+mn-ea"/>
                          <a:cs typeface="+mn-cs"/>
                        </a:rPr>
                        <a:t>Instructor</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r>
              <a:tr h="324000">
                <a:tc>
                  <a:txBody>
                    <a:bodyPr/>
                    <a:lstStyle/>
                    <a:p>
                      <a:pPr algn="ctr" fontAlgn="b"/>
                      <a:r>
                        <a:rPr lang="es-CR" sz="1600" u="none" strike="noStrike" dirty="0" smtClean="0">
                          <a:effectLst/>
                          <a:latin typeface="Ubuntu Light"/>
                        </a:rPr>
                        <a:t>123</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smtClean="0">
                          <a:effectLst/>
                          <a:latin typeface="Ubuntu Light"/>
                        </a:rPr>
                        <a:t>Física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smtClean="0">
                          <a:effectLst/>
                          <a:latin typeface="Ubuntu Light"/>
                        </a:rPr>
                        <a:t>Einstein</a:t>
                      </a:r>
                      <a:endParaRPr lang="es-CR" sz="1600" b="0" i="0" u="none" strike="noStrike" dirty="0">
                        <a:solidFill>
                          <a:srgbClr val="000000"/>
                        </a:solidFill>
                        <a:effectLst/>
                        <a:latin typeface="Ubuntu Light"/>
                      </a:endParaRPr>
                    </a:p>
                  </a:txBody>
                  <a:tcPr marL="9525" marR="9525" marT="9525" marB="0" anchor="b"/>
                </a:tc>
              </a:tr>
              <a:tr h="324000">
                <a:tc>
                  <a:txBody>
                    <a:bodyPr/>
                    <a:lstStyle/>
                    <a:p>
                      <a:pPr algn="ctr" fontAlgn="b"/>
                      <a:r>
                        <a:rPr lang="es-CR" sz="1600" u="none" strike="noStrike" dirty="0" smtClean="0">
                          <a:effectLst/>
                          <a:latin typeface="Ubuntu Light"/>
                        </a:rPr>
                        <a:t>123</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smtClean="0">
                          <a:effectLst/>
                          <a:latin typeface="Ubuntu Light"/>
                        </a:rPr>
                        <a:t>Música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smtClean="0">
                          <a:effectLst/>
                          <a:latin typeface="Ubuntu Light"/>
                        </a:rPr>
                        <a:t>Mozart</a:t>
                      </a:r>
                      <a:endParaRPr lang="es-CR" sz="1600" b="0" i="0" u="none" strike="noStrike" dirty="0">
                        <a:solidFill>
                          <a:srgbClr val="000000"/>
                        </a:solidFill>
                        <a:effectLst/>
                        <a:latin typeface="Ubuntu Light"/>
                      </a:endParaRPr>
                    </a:p>
                  </a:txBody>
                  <a:tcPr marL="9525" marR="9525" marT="9525" marB="0" anchor="b"/>
                </a:tc>
              </a:tr>
              <a:tr h="324000">
                <a:tc>
                  <a:txBody>
                    <a:bodyPr/>
                    <a:lstStyle/>
                    <a:p>
                      <a:pPr algn="ctr" fontAlgn="b"/>
                      <a:r>
                        <a:rPr lang="es-CR" sz="1600" b="0" i="0" u="none" strike="noStrike" dirty="0" smtClean="0">
                          <a:solidFill>
                            <a:schemeClr val="tx1"/>
                          </a:solidFill>
                          <a:effectLst/>
                          <a:latin typeface="Ubuntu Light"/>
                        </a:rPr>
                        <a:t>456</a:t>
                      </a:r>
                      <a:endParaRPr lang="es-CR" sz="1600" b="0" i="0" u="none" strike="noStrike" dirty="0">
                        <a:solidFill>
                          <a:srgbClr val="000000"/>
                        </a:solidFill>
                        <a:effectLst/>
                        <a:latin typeface="Ubuntu Light"/>
                      </a:endParaRPr>
                    </a:p>
                  </a:txBody>
                  <a:tcPr marL="9525" marR="9525" marT="9525" marB="0" anchor="b">
                    <a:solidFill>
                      <a:srgbClr val="F9ADA5"/>
                    </a:solidFill>
                  </a:tcPr>
                </a:tc>
                <a:tc>
                  <a:txBody>
                    <a:bodyPr/>
                    <a:lstStyle/>
                    <a:p>
                      <a:pPr algn="ctr" fontAlgn="b"/>
                      <a:r>
                        <a:rPr lang="es-CR" sz="1600" u="none" strike="noStrike" dirty="0" smtClean="0">
                          <a:effectLst/>
                          <a:latin typeface="Ubuntu Light"/>
                        </a:rPr>
                        <a:t>Biología</a:t>
                      </a:r>
                      <a:endParaRPr lang="es-CR" sz="1600" b="0" i="0" u="none" strike="noStrike" dirty="0">
                        <a:solidFill>
                          <a:srgbClr val="000000"/>
                        </a:solidFill>
                        <a:effectLst/>
                        <a:latin typeface="Ubuntu Light"/>
                      </a:endParaRPr>
                    </a:p>
                  </a:txBody>
                  <a:tcPr marL="9525" marR="9525" marT="9525" marB="0" anchor="b">
                    <a:solidFill>
                      <a:srgbClr val="F9ADA5"/>
                    </a:solidFill>
                  </a:tcPr>
                </a:tc>
                <a:tc>
                  <a:txBody>
                    <a:bodyPr/>
                    <a:lstStyle/>
                    <a:p>
                      <a:pPr algn="ctr" fontAlgn="b"/>
                      <a:r>
                        <a:rPr lang="es-CR" sz="1600" u="none" strike="noStrike" dirty="0" smtClean="0">
                          <a:effectLst/>
                          <a:latin typeface="Ubuntu Light"/>
                        </a:rPr>
                        <a:t>Darwin</a:t>
                      </a:r>
                      <a:endParaRPr lang="es-CR" sz="1600" b="0" i="0" u="none" strike="noStrike" dirty="0">
                        <a:solidFill>
                          <a:srgbClr val="000000"/>
                        </a:solidFill>
                        <a:effectLst/>
                        <a:latin typeface="Ubuntu Light"/>
                      </a:endParaRPr>
                    </a:p>
                  </a:txBody>
                  <a:tcPr marL="9525" marR="9525" marT="9525" marB="0" anchor="b">
                    <a:solidFill>
                      <a:srgbClr val="F9ADA5"/>
                    </a:solidFill>
                  </a:tcPr>
                </a:tc>
              </a:tr>
              <a:tr h="324000">
                <a:tc>
                  <a:txBody>
                    <a:bodyPr/>
                    <a:lstStyle/>
                    <a:p>
                      <a:pPr algn="ctr" fontAlgn="b"/>
                      <a:r>
                        <a:rPr lang="es-CR" sz="1600" u="none" strike="noStrike" dirty="0" smtClean="0">
                          <a:effectLst/>
                          <a:latin typeface="Ubuntu Light"/>
                        </a:rPr>
                        <a:t>789</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smtClean="0">
                          <a:effectLst/>
                          <a:latin typeface="Ubuntu Light"/>
                        </a:rPr>
                        <a:t>Física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smtClean="0">
                          <a:effectLst/>
                          <a:latin typeface="Ubuntu Light"/>
                        </a:rPr>
                        <a:t>Bohr</a:t>
                      </a:r>
                      <a:endParaRPr lang="es-CR" sz="1600" b="0" i="0" u="none" strike="noStrike" dirty="0">
                        <a:solidFill>
                          <a:srgbClr val="000000"/>
                        </a:solidFill>
                        <a:effectLst/>
                        <a:latin typeface="Ubuntu Light"/>
                      </a:endParaRPr>
                    </a:p>
                  </a:txBody>
                  <a:tcPr marL="9525" marR="9525" marT="9525" marB="0" anchor="b"/>
                </a:tc>
              </a:tr>
              <a:tr h="324000">
                <a:tc>
                  <a:txBody>
                    <a:bodyPr/>
                    <a:lstStyle/>
                    <a:p>
                      <a:pPr algn="ctr" fontAlgn="b"/>
                      <a:r>
                        <a:rPr lang="es-CR" sz="1600" u="none" strike="noStrike" dirty="0" smtClean="0">
                          <a:effectLst/>
                          <a:latin typeface="Ubuntu Light"/>
                        </a:rPr>
                        <a:t>999</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smtClean="0">
                          <a:effectLst/>
                          <a:latin typeface="Ubuntu Light"/>
                        </a:rPr>
                        <a:t>Física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smtClean="0">
                          <a:effectLst/>
                          <a:latin typeface="Ubuntu Light"/>
                        </a:rPr>
                        <a:t>Einstein</a:t>
                      </a:r>
                      <a:endParaRPr lang="es-CR" sz="1600" b="0" i="0" u="none" strike="noStrike" dirty="0">
                        <a:solidFill>
                          <a:srgbClr val="000000"/>
                        </a:solidFill>
                        <a:effectLst/>
                        <a:latin typeface="Ubuntu Light"/>
                      </a:endParaRPr>
                    </a:p>
                  </a:txBody>
                  <a:tcPr marL="9525" marR="9525" marT="9525" marB="0" anchor="b"/>
                </a:tc>
              </a:tr>
            </a:tbl>
          </a:graphicData>
        </a:graphic>
      </p:graphicFrame>
      <p:sp>
        <p:nvSpPr>
          <p:cNvPr id="7" name="Content Placeholder 2"/>
          <p:cNvSpPr>
            <a:spLocks noGrp="1"/>
          </p:cNvSpPr>
          <p:nvPr>
            <p:ph idx="1"/>
          </p:nvPr>
        </p:nvSpPr>
        <p:spPr>
          <a:xfrm>
            <a:off x="628650" y="3581400"/>
            <a:ext cx="7886700" cy="2575562"/>
          </a:xfrm>
        </p:spPr>
        <p:txBody>
          <a:bodyPr/>
          <a:lstStyle/>
          <a:p>
            <a:r>
              <a:rPr lang="es-ES" dirty="0"/>
              <a:t>Si se elimina </a:t>
            </a:r>
            <a:r>
              <a:rPr lang="es-ES" dirty="0" smtClean="0"/>
              <a:t>el estudiante </a:t>
            </a:r>
            <a:r>
              <a:rPr lang="es-ES" dirty="0"/>
              <a:t>456 </a:t>
            </a:r>
            <a:r>
              <a:rPr lang="es-ES" dirty="0" smtClean="0"/>
              <a:t>perderemos </a:t>
            </a:r>
            <a:r>
              <a:rPr lang="es-ES" dirty="0"/>
              <a:t>no sólo </a:t>
            </a:r>
            <a:r>
              <a:rPr lang="es-ES" dirty="0" smtClean="0"/>
              <a:t>la información </a:t>
            </a:r>
            <a:r>
              <a:rPr lang="es-ES" dirty="0"/>
              <a:t>sobre </a:t>
            </a:r>
            <a:r>
              <a:rPr lang="es-ES" dirty="0" smtClean="0"/>
              <a:t>el estudiantes 456, </a:t>
            </a:r>
            <a:r>
              <a:rPr lang="es-ES" dirty="0"/>
              <a:t>sino también el hecho de que </a:t>
            </a:r>
            <a:r>
              <a:rPr lang="es-ES" dirty="0" smtClean="0"/>
              <a:t>Darwin es instructor en Biología.</a:t>
            </a:r>
          </a:p>
          <a:p>
            <a:r>
              <a:rPr lang="es-ES" dirty="0"/>
              <a:t>N</a:t>
            </a:r>
            <a:r>
              <a:rPr lang="es-ES" dirty="0" smtClean="0"/>
              <a:t>o </a:t>
            </a:r>
            <a:r>
              <a:rPr lang="es-ES" dirty="0"/>
              <a:t>podemos </a:t>
            </a:r>
            <a:r>
              <a:rPr lang="es-ES" dirty="0" smtClean="0"/>
              <a:t>registrar a Watson como instructor de Computación hasta </a:t>
            </a:r>
            <a:r>
              <a:rPr lang="es-ES" dirty="0"/>
              <a:t>que tengamos un estudiante con </a:t>
            </a:r>
            <a:r>
              <a:rPr lang="es-ES" dirty="0" smtClean="0"/>
              <a:t>especialidad en Computación al que podemos asignarle a Watson como instructor.</a:t>
            </a:r>
            <a:endParaRPr lang="en-US" dirty="0"/>
          </a:p>
        </p:txBody>
      </p:sp>
    </p:spTree>
    <p:extLst>
      <p:ext uri="{BB962C8B-B14F-4D97-AF65-F5344CB8AC3E}">
        <p14:creationId xmlns:p14="http://schemas.microsoft.com/office/powerpoint/2010/main" val="10522341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Problemas</a:t>
            </a:r>
            <a:r>
              <a:rPr lang="en-US" dirty="0" smtClean="0"/>
              <a:t> de BCNF – </a:t>
            </a:r>
            <a:r>
              <a:rPr lang="en-US" dirty="0" err="1" smtClean="0"/>
              <a:t>Solución</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63</a:t>
            </a:fld>
            <a:endParaRPr lang="en-US"/>
          </a:p>
        </p:txBody>
      </p:sp>
      <p:graphicFrame>
        <p:nvGraphicFramePr>
          <p:cNvPr id="6" name="Marcador de contenido 4"/>
          <p:cNvGraphicFramePr>
            <a:graphicFrameLocks/>
          </p:cNvGraphicFramePr>
          <p:nvPr>
            <p:extLst>
              <p:ext uri="{D42A27DB-BD31-4B8C-83A1-F6EECF244321}">
                <p14:modId xmlns:p14="http://schemas.microsoft.com/office/powerpoint/2010/main" val="1358445189"/>
              </p:ext>
            </p:extLst>
          </p:nvPr>
        </p:nvGraphicFramePr>
        <p:xfrm>
          <a:off x="628650" y="1447800"/>
          <a:ext cx="3486150" cy="1944000"/>
        </p:xfrm>
        <a:graphic>
          <a:graphicData uri="http://schemas.openxmlformats.org/drawingml/2006/table">
            <a:tbl>
              <a:tblPr firstRow="1" bandRow="1">
                <a:tableStyleId>{69012ECD-51FC-41F1-AA8D-1B2483CD663E}</a:tableStyleId>
              </a:tblPr>
              <a:tblGrid>
                <a:gridCol w="1743075"/>
                <a:gridCol w="1743075"/>
              </a:tblGrid>
              <a:tr h="324000">
                <a:tc>
                  <a:txBody>
                    <a:bodyPr/>
                    <a:lstStyle/>
                    <a:p>
                      <a:pPr marL="0" marR="0" algn="ctr">
                        <a:lnSpc>
                          <a:spcPts val="1440"/>
                        </a:lnSpc>
                        <a:spcBef>
                          <a:spcPts val="0"/>
                        </a:spcBef>
                        <a:spcAft>
                          <a:spcPts val="0"/>
                        </a:spcAft>
                      </a:pPr>
                      <a:r>
                        <a:rPr lang="es-CR" sz="1600" b="1" dirty="0" smtClean="0">
                          <a:solidFill>
                            <a:schemeClr val="bg1"/>
                          </a:solidFill>
                          <a:effectLst/>
                          <a:latin typeface="Ubuntu Light"/>
                          <a:ea typeface="+mn-ea"/>
                          <a:cs typeface="+mn-cs"/>
                        </a:rPr>
                        <a:t>Estudiante</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b="1" dirty="0" smtClean="0">
                          <a:solidFill>
                            <a:schemeClr val="bg1"/>
                          </a:solidFill>
                          <a:effectLst/>
                          <a:latin typeface="Ubuntu Light"/>
                          <a:ea typeface="+mn-ea"/>
                          <a:cs typeface="+mn-cs"/>
                        </a:rPr>
                        <a:t>Instructor</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r>
              <a:tr h="324000">
                <a:tc>
                  <a:txBody>
                    <a:bodyPr/>
                    <a:lstStyle/>
                    <a:p>
                      <a:pPr algn="ctr" fontAlgn="b"/>
                      <a:r>
                        <a:rPr lang="es-CR" sz="1600" u="none" strike="noStrike" dirty="0" smtClean="0">
                          <a:effectLst/>
                          <a:latin typeface="Ubuntu Light"/>
                        </a:rPr>
                        <a:t>123</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smtClean="0">
                          <a:effectLst/>
                          <a:latin typeface="Ubuntu Light"/>
                        </a:rPr>
                        <a:t>Einstein</a:t>
                      </a:r>
                      <a:endParaRPr lang="es-CR" sz="1600" b="0" i="0" u="none" strike="noStrike" dirty="0">
                        <a:solidFill>
                          <a:srgbClr val="000000"/>
                        </a:solidFill>
                        <a:effectLst/>
                        <a:latin typeface="Ubuntu Light"/>
                      </a:endParaRPr>
                    </a:p>
                  </a:txBody>
                  <a:tcPr marL="9525" marR="9525" marT="9525" marB="0" anchor="b"/>
                </a:tc>
              </a:tr>
              <a:tr h="324000">
                <a:tc>
                  <a:txBody>
                    <a:bodyPr/>
                    <a:lstStyle/>
                    <a:p>
                      <a:pPr algn="ctr" fontAlgn="b"/>
                      <a:r>
                        <a:rPr lang="es-CR" sz="1600" u="none" strike="noStrike" dirty="0" smtClean="0">
                          <a:effectLst/>
                          <a:latin typeface="Ubuntu Light"/>
                        </a:rPr>
                        <a:t>123</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smtClean="0">
                          <a:effectLst/>
                          <a:latin typeface="Ubuntu Light"/>
                        </a:rPr>
                        <a:t>Mozart</a:t>
                      </a:r>
                      <a:endParaRPr lang="es-CR" sz="1600" b="0" i="0" u="none" strike="noStrike" dirty="0">
                        <a:solidFill>
                          <a:srgbClr val="000000"/>
                        </a:solidFill>
                        <a:effectLst/>
                        <a:latin typeface="Ubuntu Light"/>
                      </a:endParaRPr>
                    </a:p>
                  </a:txBody>
                  <a:tcPr marL="9525" marR="9525" marT="9525" marB="0" anchor="b"/>
                </a:tc>
              </a:tr>
              <a:tr h="324000">
                <a:tc>
                  <a:txBody>
                    <a:bodyPr/>
                    <a:lstStyle/>
                    <a:p>
                      <a:pPr algn="ctr" fontAlgn="b"/>
                      <a:r>
                        <a:rPr lang="es-CR" sz="1600" b="0" i="0" u="none" strike="noStrike" dirty="0" smtClean="0">
                          <a:solidFill>
                            <a:schemeClr val="tx1"/>
                          </a:solidFill>
                          <a:effectLst/>
                          <a:latin typeface="Ubuntu Light"/>
                        </a:rPr>
                        <a:t>456</a:t>
                      </a:r>
                      <a:endParaRPr lang="es-CR" sz="1600" b="0" i="0" u="none" strike="noStrike" dirty="0">
                        <a:solidFill>
                          <a:srgbClr val="000000"/>
                        </a:solidFill>
                        <a:effectLst/>
                        <a:latin typeface="Ubuntu Light"/>
                      </a:endParaRPr>
                    </a:p>
                  </a:txBody>
                  <a:tcPr marL="9525" marR="9525" marT="9525" marB="0" anchor="b">
                    <a:solidFill>
                      <a:schemeClr val="bg1"/>
                    </a:solidFill>
                  </a:tcPr>
                </a:tc>
                <a:tc>
                  <a:txBody>
                    <a:bodyPr/>
                    <a:lstStyle/>
                    <a:p>
                      <a:pPr algn="ctr" fontAlgn="b"/>
                      <a:r>
                        <a:rPr lang="es-CR" sz="1600" u="none" strike="noStrike" dirty="0" smtClean="0">
                          <a:effectLst/>
                          <a:latin typeface="Ubuntu Light"/>
                        </a:rPr>
                        <a:t>Darwin</a:t>
                      </a:r>
                      <a:endParaRPr lang="es-CR" sz="1600" b="0" i="0" u="none" strike="noStrike" dirty="0">
                        <a:solidFill>
                          <a:srgbClr val="000000"/>
                        </a:solidFill>
                        <a:effectLst/>
                        <a:latin typeface="Ubuntu Light"/>
                      </a:endParaRPr>
                    </a:p>
                  </a:txBody>
                  <a:tcPr marL="9525" marR="9525" marT="9525" marB="0" anchor="b">
                    <a:solidFill>
                      <a:schemeClr val="bg1"/>
                    </a:solidFill>
                  </a:tcPr>
                </a:tc>
              </a:tr>
              <a:tr h="324000">
                <a:tc>
                  <a:txBody>
                    <a:bodyPr/>
                    <a:lstStyle/>
                    <a:p>
                      <a:pPr algn="ctr" fontAlgn="b"/>
                      <a:r>
                        <a:rPr lang="es-CR" sz="1600" u="none" strike="noStrike" dirty="0" smtClean="0">
                          <a:effectLst/>
                          <a:latin typeface="Ubuntu Light"/>
                        </a:rPr>
                        <a:t>789</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smtClean="0">
                          <a:effectLst/>
                          <a:latin typeface="Ubuntu Light"/>
                        </a:rPr>
                        <a:t>Bohr</a:t>
                      </a:r>
                      <a:endParaRPr lang="es-CR" sz="1600" b="0" i="0" u="none" strike="noStrike" dirty="0">
                        <a:solidFill>
                          <a:srgbClr val="000000"/>
                        </a:solidFill>
                        <a:effectLst/>
                        <a:latin typeface="Ubuntu Light"/>
                      </a:endParaRPr>
                    </a:p>
                  </a:txBody>
                  <a:tcPr marL="9525" marR="9525" marT="9525" marB="0" anchor="b"/>
                </a:tc>
              </a:tr>
              <a:tr h="324000">
                <a:tc>
                  <a:txBody>
                    <a:bodyPr/>
                    <a:lstStyle/>
                    <a:p>
                      <a:pPr algn="ctr" fontAlgn="b"/>
                      <a:r>
                        <a:rPr lang="es-CR" sz="1600" u="none" strike="noStrike" dirty="0" smtClean="0">
                          <a:effectLst/>
                          <a:latin typeface="Ubuntu Light"/>
                        </a:rPr>
                        <a:t>999</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smtClean="0">
                          <a:effectLst/>
                          <a:latin typeface="Ubuntu Light"/>
                        </a:rPr>
                        <a:t>Einstein</a:t>
                      </a:r>
                      <a:endParaRPr lang="es-CR" sz="1600" b="0" i="0" u="none" strike="noStrike" dirty="0">
                        <a:solidFill>
                          <a:srgbClr val="000000"/>
                        </a:solidFill>
                        <a:effectLst/>
                        <a:latin typeface="Ubuntu Light"/>
                      </a:endParaRPr>
                    </a:p>
                  </a:txBody>
                  <a:tcPr marL="9525" marR="9525" marT="9525"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13844588"/>
              </p:ext>
            </p:extLst>
          </p:nvPr>
        </p:nvGraphicFramePr>
        <p:xfrm>
          <a:off x="5037160" y="1447800"/>
          <a:ext cx="3484800" cy="1944000"/>
        </p:xfrm>
        <a:graphic>
          <a:graphicData uri="http://schemas.openxmlformats.org/drawingml/2006/table">
            <a:tbl>
              <a:tblPr firstRow="1" bandRow="1">
                <a:tableStyleId>{69012ECD-51FC-41F1-AA8D-1B2483CD663E}</a:tableStyleId>
              </a:tblPr>
              <a:tblGrid>
                <a:gridCol w="1742400"/>
                <a:gridCol w="1742400"/>
              </a:tblGrid>
              <a:tr h="324000">
                <a:tc>
                  <a:txBody>
                    <a:bodyPr/>
                    <a:lstStyle/>
                    <a:p>
                      <a:pPr marL="278130" marR="0" algn="ctr">
                        <a:lnSpc>
                          <a:spcPts val="1440"/>
                        </a:lnSpc>
                        <a:spcBef>
                          <a:spcPts val="0"/>
                        </a:spcBef>
                        <a:spcAft>
                          <a:spcPts val="0"/>
                        </a:spcAft>
                      </a:pPr>
                      <a:r>
                        <a:rPr lang="es-CR" sz="1600" b="1" dirty="0" smtClean="0">
                          <a:solidFill>
                            <a:schemeClr val="bg1"/>
                          </a:solidFill>
                          <a:effectLst/>
                          <a:latin typeface="Ubuntu Light"/>
                          <a:ea typeface="+mn-ea"/>
                          <a:cs typeface="+mn-cs"/>
                        </a:rPr>
                        <a:t>Instructor</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dirty="0" smtClean="0">
                          <a:effectLst/>
                          <a:latin typeface="Ubuntu Light"/>
                        </a:rPr>
                        <a:t>Especialidad</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r>
              <a:tr h="324000">
                <a:tc>
                  <a:txBody>
                    <a:bodyPr/>
                    <a:lstStyle/>
                    <a:p>
                      <a:pPr algn="ctr" fontAlgn="b"/>
                      <a:r>
                        <a:rPr lang="es-CR" sz="1600" u="none" strike="noStrike" dirty="0" smtClean="0">
                          <a:effectLst/>
                          <a:latin typeface="Ubuntu Light"/>
                        </a:rPr>
                        <a:t>Einstein</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smtClean="0">
                          <a:effectLst/>
                          <a:latin typeface="Ubuntu Light"/>
                        </a:rPr>
                        <a:t>Física</a:t>
                      </a:r>
                      <a:endParaRPr lang="es-CR" sz="1600" b="0" i="0" u="none" strike="noStrike" dirty="0">
                        <a:solidFill>
                          <a:srgbClr val="000000"/>
                        </a:solidFill>
                        <a:effectLst/>
                        <a:latin typeface="Ubuntu Light"/>
                      </a:endParaRPr>
                    </a:p>
                  </a:txBody>
                  <a:tcPr marL="9525" marR="9525" marT="9525" marB="0" anchor="b"/>
                </a:tc>
              </a:tr>
              <a:tr h="324000">
                <a:tc>
                  <a:txBody>
                    <a:bodyPr/>
                    <a:lstStyle/>
                    <a:p>
                      <a:pPr algn="ctr" fontAlgn="b"/>
                      <a:r>
                        <a:rPr lang="es-CR" sz="1600" u="none" strike="noStrike" dirty="0" smtClean="0">
                          <a:effectLst/>
                          <a:latin typeface="Ubuntu Light"/>
                        </a:rPr>
                        <a:t>Mozart</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smtClean="0">
                          <a:effectLst/>
                          <a:latin typeface="Ubuntu Light"/>
                        </a:rPr>
                        <a:t>Música</a:t>
                      </a:r>
                      <a:endParaRPr lang="es-CR" sz="1600" b="0" i="0" u="none" strike="noStrike" dirty="0">
                        <a:solidFill>
                          <a:srgbClr val="000000"/>
                        </a:solidFill>
                        <a:effectLst/>
                        <a:latin typeface="Ubuntu Light"/>
                      </a:endParaRPr>
                    </a:p>
                  </a:txBody>
                  <a:tcPr marL="9525" marR="9525" marT="9525" marB="0" anchor="b"/>
                </a:tc>
              </a:tr>
              <a:tr h="324000">
                <a:tc>
                  <a:txBody>
                    <a:bodyPr/>
                    <a:lstStyle/>
                    <a:p>
                      <a:pPr algn="ctr" fontAlgn="b"/>
                      <a:r>
                        <a:rPr lang="es-CR" sz="1600" u="none" strike="noStrike" dirty="0" smtClean="0">
                          <a:effectLst/>
                          <a:latin typeface="Ubuntu Light"/>
                        </a:rPr>
                        <a:t>Darwin</a:t>
                      </a:r>
                      <a:endParaRPr lang="es-CR" sz="1600" b="0" i="0" u="none" strike="noStrike" dirty="0">
                        <a:solidFill>
                          <a:srgbClr val="000000"/>
                        </a:solidFill>
                        <a:effectLst/>
                        <a:latin typeface="Ubuntu Light"/>
                      </a:endParaRPr>
                    </a:p>
                  </a:txBody>
                  <a:tcPr marL="9525" marR="9525" marT="9525" marB="0" anchor="b">
                    <a:solidFill>
                      <a:schemeClr val="bg1"/>
                    </a:solidFill>
                  </a:tcPr>
                </a:tc>
                <a:tc>
                  <a:txBody>
                    <a:bodyPr/>
                    <a:lstStyle/>
                    <a:p>
                      <a:pPr algn="ctr" fontAlgn="b"/>
                      <a:r>
                        <a:rPr lang="es-CR" sz="1600" u="none" strike="noStrike" dirty="0" smtClean="0">
                          <a:effectLst/>
                          <a:latin typeface="Ubuntu Light"/>
                        </a:rPr>
                        <a:t>Biología</a:t>
                      </a:r>
                      <a:endParaRPr lang="es-CR" sz="1600" b="0" i="0" u="none" strike="noStrike" dirty="0">
                        <a:solidFill>
                          <a:srgbClr val="000000"/>
                        </a:solidFill>
                        <a:effectLst/>
                        <a:latin typeface="Ubuntu Light"/>
                      </a:endParaRPr>
                    </a:p>
                  </a:txBody>
                  <a:tcPr marL="9525" marR="9525" marT="9525" marB="0" anchor="b">
                    <a:solidFill>
                      <a:schemeClr val="bg1"/>
                    </a:solidFill>
                  </a:tcPr>
                </a:tc>
              </a:tr>
              <a:tr h="324000">
                <a:tc>
                  <a:txBody>
                    <a:bodyPr/>
                    <a:lstStyle/>
                    <a:p>
                      <a:pPr algn="ctr" fontAlgn="b"/>
                      <a:r>
                        <a:rPr lang="es-CR" sz="1600" u="none" strike="noStrike" dirty="0" smtClean="0">
                          <a:effectLst/>
                          <a:latin typeface="Ubuntu Light"/>
                        </a:rPr>
                        <a:t>Bohr</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smtClean="0">
                          <a:effectLst/>
                          <a:latin typeface="Ubuntu Light"/>
                        </a:rPr>
                        <a:t>Física</a:t>
                      </a:r>
                      <a:endParaRPr lang="es-CR" sz="1600" b="0" i="0" u="none" strike="noStrike" dirty="0">
                        <a:solidFill>
                          <a:srgbClr val="000000"/>
                        </a:solidFill>
                        <a:effectLst/>
                        <a:latin typeface="Ubuntu Light"/>
                      </a:endParaRPr>
                    </a:p>
                  </a:txBody>
                  <a:tcPr marL="9525" marR="9525" marT="9525" marB="0" anchor="b"/>
                </a:tc>
              </a:tr>
              <a:tr h="324000">
                <a:tc>
                  <a:txBody>
                    <a:bodyPr/>
                    <a:lstStyle/>
                    <a:p>
                      <a:pPr algn="ctr" fontAlgn="b"/>
                      <a:r>
                        <a:rPr lang="es-CR" sz="1600" u="none" strike="noStrike" dirty="0" smtClean="0">
                          <a:effectLst/>
                          <a:latin typeface="Ubuntu Light"/>
                        </a:rPr>
                        <a:t>Einstein</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smtClean="0">
                          <a:effectLst/>
                          <a:latin typeface="Ubuntu Light"/>
                        </a:rPr>
                        <a:t>Física</a:t>
                      </a:r>
                      <a:endParaRPr lang="es-CR" sz="1600" b="0" i="0" u="none" strike="noStrike" dirty="0">
                        <a:solidFill>
                          <a:srgbClr val="000000"/>
                        </a:solidFill>
                        <a:effectLst/>
                        <a:latin typeface="Ubuntu Light"/>
                      </a:endParaRPr>
                    </a:p>
                  </a:txBody>
                  <a:tcPr marL="9525" marR="9525" marT="9525" marB="0" anchor="b"/>
                </a:tc>
              </a:tr>
            </a:tbl>
          </a:graphicData>
        </a:graphic>
      </p:graphicFrame>
    </p:spTree>
    <p:extLst>
      <p:ext uri="{BB962C8B-B14F-4D97-AF65-F5344CB8AC3E}">
        <p14:creationId xmlns:p14="http://schemas.microsoft.com/office/powerpoint/2010/main" val="35331747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Unión sin </a:t>
            </a:r>
            <a:r>
              <a:rPr lang="en-US" dirty="0" err="1" smtClean="0"/>
              <a:t>perdida</a:t>
            </a:r>
            <a:r>
              <a:rPr lang="en-US" dirty="0" smtClean="0"/>
              <a:t> de </a:t>
            </a:r>
            <a:r>
              <a:rPr lang="en-US" dirty="0" err="1" smtClean="0"/>
              <a:t>información</a:t>
            </a:r>
            <a:r>
              <a:rPr lang="en-US" dirty="0" smtClean="0"/>
              <a:t> (</a:t>
            </a:r>
            <a:r>
              <a:rPr lang="en-US" dirty="0" err="1" smtClean="0"/>
              <a:t>propiedad</a:t>
            </a:r>
            <a:r>
              <a:rPr lang="en-US" dirty="0" smtClean="0"/>
              <a:t> LJ)</a:t>
            </a:r>
            <a:endParaRPr lang="en-US" dirty="0"/>
          </a:p>
        </p:txBody>
      </p:sp>
      <p:sp>
        <p:nvSpPr>
          <p:cNvPr id="3" name="Content Placeholder 2"/>
          <p:cNvSpPr>
            <a:spLocks noGrp="1"/>
          </p:cNvSpPr>
          <p:nvPr>
            <p:ph idx="1"/>
          </p:nvPr>
        </p:nvSpPr>
        <p:spPr/>
        <p:txBody>
          <a:bodyPr/>
          <a:lstStyle/>
          <a:p>
            <a:r>
              <a:rPr lang="es-CR" dirty="0"/>
              <a:t>¿</a:t>
            </a:r>
            <a:r>
              <a:rPr lang="es-CR" dirty="0" smtClean="0"/>
              <a:t>Obtener la capital de la provincia dónde han nacido los empleados de la empresa?</a:t>
            </a:r>
            <a:endParaRPr lang="en-US" dirty="0"/>
          </a:p>
          <a:p>
            <a:pPr lvl="2"/>
            <a:endParaRPr lang="en-US" dirty="0"/>
          </a:p>
          <a:p>
            <a:pPr lvl="3"/>
            <a:endParaRPr lang="en-US" sz="1600" dirty="0" smtClean="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64</a:t>
            </a:fld>
            <a:endParaRPr lang="en-US"/>
          </a:p>
        </p:txBody>
      </p:sp>
      <p:graphicFrame>
        <p:nvGraphicFramePr>
          <p:cNvPr id="5" name="Marcador de contenido 4"/>
          <p:cNvGraphicFramePr>
            <a:graphicFrameLocks/>
          </p:cNvGraphicFramePr>
          <p:nvPr>
            <p:extLst>
              <p:ext uri="{D42A27DB-BD31-4B8C-83A1-F6EECF244321}">
                <p14:modId xmlns:p14="http://schemas.microsoft.com/office/powerpoint/2010/main" val="3741438394"/>
              </p:ext>
            </p:extLst>
          </p:nvPr>
        </p:nvGraphicFramePr>
        <p:xfrm>
          <a:off x="838200" y="2438400"/>
          <a:ext cx="5915025" cy="1616520"/>
        </p:xfrm>
        <a:graphic>
          <a:graphicData uri="http://schemas.openxmlformats.org/drawingml/2006/table">
            <a:tbl>
              <a:tblPr firstRow="1" bandRow="1">
                <a:tableStyleId>{69012ECD-51FC-41F1-AA8D-1B2483CD663E}</a:tableStyleId>
              </a:tblPr>
              <a:tblGrid>
                <a:gridCol w="1971675"/>
                <a:gridCol w="1971675"/>
                <a:gridCol w="1971675"/>
              </a:tblGrid>
              <a:tr h="504000">
                <a:tc>
                  <a:txBody>
                    <a:bodyPr/>
                    <a:lstStyle/>
                    <a:p>
                      <a:pPr marL="0" marR="0" indent="0" algn="ctr" defTabSz="685800" rtl="0" eaLnBrk="1" fontAlgn="auto" latinLnBrk="0" hangingPunct="1">
                        <a:lnSpc>
                          <a:spcPts val="1440"/>
                        </a:lnSpc>
                        <a:spcBef>
                          <a:spcPts val="0"/>
                        </a:spcBef>
                        <a:spcAft>
                          <a:spcPts val="0"/>
                        </a:spcAft>
                        <a:buClrTx/>
                        <a:buSzTx/>
                        <a:buFontTx/>
                        <a:buNone/>
                        <a:tabLst/>
                        <a:defRPr/>
                      </a:pPr>
                      <a:r>
                        <a:rPr lang="es-CR" sz="1600" u="sng" dirty="0" err="1" smtClean="0">
                          <a:effectLst/>
                          <a:latin typeface="Ubuntu Light"/>
                        </a:rPr>
                        <a:t>DNI_empleado</a:t>
                      </a:r>
                      <a:endParaRPr lang="en-US" sz="1600" b="1" u="sng" dirty="0" smtClean="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dirty="0" smtClean="0">
                          <a:effectLst/>
                          <a:latin typeface="Ubuntu Light"/>
                        </a:rPr>
                        <a:t>Nombre</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dirty="0" err="1" smtClean="0">
                          <a:effectLst/>
                          <a:latin typeface="Ubuntu Light"/>
                        </a:rPr>
                        <a:t>Provincia_Nacimiento</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r>
              <a:tr h="370840">
                <a:tc>
                  <a:txBody>
                    <a:bodyPr/>
                    <a:lstStyle/>
                    <a:p>
                      <a:pPr marL="0" marR="0" algn="ctr">
                        <a:lnSpc>
                          <a:spcPts val="1440"/>
                        </a:lnSpc>
                        <a:spcBef>
                          <a:spcPts val="0"/>
                        </a:spcBef>
                        <a:spcAft>
                          <a:spcPts val="0"/>
                        </a:spcAft>
                      </a:pPr>
                      <a:r>
                        <a:rPr lang="es-CR" sz="1600" dirty="0" smtClean="0">
                          <a:solidFill>
                            <a:schemeClr val="tx1"/>
                          </a:solidFill>
                          <a:effectLst/>
                          <a:latin typeface="Ubuntu Light"/>
                        </a:rPr>
                        <a:t>18.234.455</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solidFill>
                            <a:schemeClr val="tx1"/>
                          </a:solidFill>
                          <a:effectLst/>
                          <a:latin typeface="Ubuntu Light"/>
                        </a:rPr>
                        <a:t>Luis</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Vizcaya</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s-CR" sz="1600" dirty="0" smtClean="0">
                          <a:solidFill>
                            <a:schemeClr val="tx1"/>
                          </a:solidFill>
                          <a:effectLst/>
                          <a:latin typeface="Ubuntu Light"/>
                        </a:rPr>
                        <a:t>23.432.987</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solidFill>
                            <a:schemeClr val="tx1"/>
                          </a:solidFill>
                          <a:effectLst/>
                          <a:latin typeface="Ubuntu Light"/>
                          <a:ea typeface="+mn-ea"/>
                          <a:cs typeface="+mn-cs"/>
                        </a:rPr>
                        <a:t>María</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Navarra</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23.777.666</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Antonio</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Navarra</a:t>
                      </a: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graphicFrame>
        <p:nvGraphicFramePr>
          <p:cNvPr id="6" name="Marcador de contenido 4"/>
          <p:cNvGraphicFramePr>
            <a:graphicFrameLocks/>
          </p:cNvGraphicFramePr>
          <p:nvPr>
            <p:extLst>
              <p:ext uri="{D42A27DB-BD31-4B8C-83A1-F6EECF244321}">
                <p14:modId xmlns:p14="http://schemas.microsoft.com/office/powerpoint/2010/main" val="1297404516"/>
              </p:ext>
            </p:extLst>
          </p:nvPr>
        </p:nvGraphicFramePr>
        <p:xfrm>
          <a:off x="838200" y="4419600"/>
          <a:ext cx="3733800" cy="1616400"/>
        </p:xfrm>
        <a:graphic>
          <a:graphicData uri="http://schemas.openxmlformats.org/drawingml/2006/table">
            <a:tbl>
              <a:tblPr firstRow="1" bandRow="1">
                <a:tableStyleId>{69012ECD-51FC-41F1-AA8D-1B2483CD663E}</a:tableStyleId>
              </a:tblPr>
              <a:tblGrid>
                <a:gridCol w="1866900"/>
                <a:gridCol w="1866900"/>
              </a:tblGrid>
              <a:tr h="538800">
                <a:tc>
                  <a:txBody>
                    <a:bodyPr/>
                    <a:lstStyle/>
                    <a:p>
                      <a:pPr marL="0" marR="0" indent="0" algn="ctr" defTabSz="685800" rtl="0" eaLnBrk="1" fontAlgn="auto" latinLnBrk="0" hangingPunct="1">
                        <a:lnSpc>
                          <a:spcPts val="1440"/>
                        </a:lnSpc>
                        <a:spcBef>
                          <a:spcPts val="0"/>
                        </a:spcBef>
                        <a:spcAft>
                          <a:spcPts val="0"/>
                        </a:spcAft>
                        <a:buClrTx/>
                        <a:buSzTx/>
                        <a:buFontTx/>
                        <a:buNone/>
                        <a:tabLst/>
                        <a:defRPr/>
                      </a:pPr>
                      <a:r>
                        <a:rPr lang="es-CR" sz="1600" u="sng" dirty="0" err="1" smtClean="0">
                          <a:effectLst/>
                          <a:latin typeface="Ubuntu Light"/>
                        </a:rPr>
                        <a:t>Provincia_Nacimiento</a:t>
                      </a:r>
                      <a:endParaRPr lang="en-US" sz="1600" b="1" u="sng" dirty="0" smtClean="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u="none" dirty="0" err="1" smtClean="0">
                          <a:effectLst/>
                          <a:latin typeface="Ubuntu Light"/>
                        </a:rPr>
                        <a:t>Capital_Provincia</a:t>
                      </a:r>
                      <a:endParaRPr lang="en-US" sz="1600" b="1" u="none" dirty="0">
                        <a:solidFill>
                          <a:schemeClr val="bg1"/>
                        </a:solidFill>
                        <a:effectLst/>
                        <a:latin typeface="Ubuntu Light"/>
                        <a:ea typeface="Times New Roman"/>
                        <a:cs typeface="Times New Roman"/>
                      </a:endParaRPr>
                    </a:p>
                  </a:txBody>
                  <a:tcPr marL="68580" marR="68580" marT="0" marB="0" anchor="ctr">
                    <a:solidFill>
                      <a:schemeClr val="accent5"/>
                    </a:solidFill>
                  </a:tcPr>
                </a:tc>
              </a:tr>
              <a:tr h="538800">
                <a:tc>
                  <a:txBody>
                    <a:bodyPr/>
                    <a:lstStyle/>
                    <a:p>
                      <a:pPr marL="142875"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Vizcaya</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kern="1200" dirty="0" smtClean="0">
                          <a:solidFill>
                            <a:schemeClr val="tx1"/>
                          </a:solidFill>
                          <a:effectLst/>
                          <a:latin typeface="Ubuntu Light"/>
                          <a:ea typeface="+mn-ea"/>
                          <a:cs typeface="+mn-cs"/>
                        </a:rPr>
                        <a:t>Bilbao</a:t>
                      </a:r>
                      <a:endParaRPr lang="en-US" sz="1600" kern="1200" dirty="0">
                        <a:solidFill>
                          <a:schemeClr val="tx1"/>
                        </a:solidFill>
                        <a:effectLst/>
                        <a:latin typeface="Ubuntu Light"/>
                        <a:ea typeface="+mn-ea"/>
                        <a:cs typeface="+mn-cs"/>
                      </a:endParaRPr>
                    </a:p>
                  </a:txBody>
                  <a:tcPr marL="68580" marR="68580" marT="0" marB="0" anchor="ctr"/>
                </a:tc>
              </a:tr>
              <a:tr h="538800">
                <a:tc>
                  <a:txBody>
                    <a:bodyPr/>
                    <a:lstStyle/>
                    <a:p>
                      <a:pPr marL="142875" marR="0" algn="ctr" defTabSz="685800" rtl="0" eaLnBrk="1" latinLnBrk="0" hangingPunct="1">
                        <a:lnSpc>
                          <a:spcPts val="1440"/>
                        </a:lnSpc>
                        <a:spcBef>
                          <a:spcPts val="0"/>
                        </a:spcBef>
                        <a:spcAft>
                          <a:spcPts val="0"/>
                        </a:spcAft>
                      </a:pPr>
                      <a:r>
                        <a:rPr lang="en-US" sz="1600" dirty="0" smtClean="0">
                          <a:solidFill>
                            <a:schemeClr val="tx1"/>
                          </a:solidFill>
                          <a:effectLst/>
                          <a:latin typeface="Ubuntu Light"/>
                          <a:ea typeface="Times New Roman"/>
                          <a:cs typeface="Times New Roman"/>
                        </a:rPr>
                        <a:t>Navarra</a:t>
                      </a:r>
                      <a:endParaRPr lang="en-US" sz="1600" kern="1200" dirty="0">
                        <a:solidFill>
                          <a:schemeClr val="tx1"/>
                        </a:solidFill>
                        <a:effectLst/>
                        <a:latin typeface="Ubuntu Light"/>
                        <a:ea typeface="+mn-ea"/>
                        <a:cs typeface="+mn-cs"/>
                      </a:endParaRPr>
                    </a:p>
                  </a:txBody>
                  <a:tcPr marL="68580" marR="68580" marT="0" marB="0" anchor="ctr"/>
                </a:tc>
                <a:tc>
                  <a:txBody>
                    <a:bodyPr/>
                    <a:lstStyle/>
                    <a:p>
                      <a:pPr marL="142875" marR="0" algn="ctr" defTabSz="685800" rtl="0" eaLnBrk="1" latinLnBrk="0" hangingPunct="1">
                        <a:lnSpc>
                          <a:spcPts val="1440"/>
                        </a:lnSpc>
                        <a:spcBef>
                          <a:spcPts val="0"/>
                        </a:spcBef>
                        <a:spcAft>
                          <a:spcPts val="0"/>
                        </a:spcAft>
                      </a:pPr>
                      <a:r>
                        <a:rPr lang="en-US" sz="1600" dirty="0" smtClean="0">
                          <a:solidFill>
                            <a:schemeClr val="tx1"/>
                          </a:solidFill>
                          <a:effectLst/>
                          <a:latin typeface="Ubuntu Light"/>
                          <a:ea typeface="Times New Roman"/>
                          <a:cs typeface="Times New Roman"/>
                        </a:rPr>
                        <a:t>Pamplona</a:t>
                      </a:r>
                      <a:endParaRPr lang="en-US" sz="1600" kern="1200" dirty="0">
                        <a:solidFill>
                          <a:schemeClr val="tx1"/>
                        </a:solidFill>
                        <a:effectLst/>
                        <a:latin typeface="Ubuntu Light"/>
                        <a:ea typeface="+mn-ea"/>
                        <a:cs typeface="+mn-cs"/>
                      </a:endParaRPr>
                    </a:p>
                  </a:txBody>
                  <a:tcPr marL="68580" marR="68580" marT="0" marB="0" anchor="ctr"/>
                </a:tc>
              </a:tr>
            </a:tbl>
          </a:graphicData>
        </a:graphic>
      </p:graphicFrame>
      <p:sp>
        <p:nvSpPr>
          <p:cNvPr id="7" name="CuadroTexto 7"/>
          <p:cNvSpPr txBox="1"/>
          <p:nvPr/>
        </p:nvSpPr>
        <p:spPr>
          <a:xfrm>
            <a:off x="5029200" y="4554744"/>
            <a:ext cx="32766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R" sz="1800" dirty="0" smtClean="0">
                <a:latin typeface="Ubuntu Light"/>
              </a:rPr>
              <a:t>Unión natural o </a:t>
            </a:r>
            <a:r>
              <a:rPr lang="es-CR" sz="1800" dirty="0" err="1" smtClean="0">
                <a:latin typeface="Ubuntu Light"/>
              </a:rPr>
              <a:t>join</a:t>
            </a:r>
            <a:r>
              <a:rPr lang="es-CR" sz="1800" dirty="0" smtClean="0">
                <a:latin typeface="Ubuntu Light"/>
              </a:rPr>
              <a:t>.</a:t>
            </a:r>
          </a:p>
          <a:p>
            <a:r>
              <a:rPr lang="es-CR" sz="1800" dirty="0">
                <a:latin typeface="Ubuntu Light"/>
              </a:rPr>
              <a:t>Consecuencia, </a:t>
            </a:r>
            <a:r>
              <a:rPr lang="es-CR" sz="1800" dirty="0" smtClean="0">
                <a:latin typeface="Ubuntu Light"/>
              </a:rPr>
              <a:t>aumenta </a:t>
            </a:r>
            <a:r>
              <a:rPr lang="es-CR" sz="1800" dirty="0">
                <a:latin typeface="Ubuntu Light"/>
              </a:rPr>
              <a:t>el </a:t>
            </a:r>
            <a:r>
              <a:rPr lang="es-CR" sz="1800" dirty="0" smtClean="0">
                <a:latin typeface="Ubuntu Light"/>
              </a:rPr>
              <a:t>costo </a:t>
            </a:r>
            <a:r>
              <a:rPr lang="es-CR" sz="1800" dirty="0">
                <a:latin typeface="Ubuntu Light"/>
              </a:rPr>
              <a:t>de acceso a la </a:t>
            </a:r>
            <a:r>
              <a:rPr lang="es-CR" sz="1800" dirty="0" smtClean="0">
                <a:latin typeface="Ubuntu Light"/>
              </a:rPr>
              <a:t>información.</a:t>
            </a:r>
            <a:endParaRPr lang="es-CR" sz="1800" dirty="0">
              <a:latin typeface="Ubuntu Light"/>
            </a:endParaRPr>
          </a:p>
        </p:txBody>
      </p:sp>
    </p:spTree>
    <p:extLst>
      <p:ext uri="{BB962C8B-B14F-4D97-AF65-F5344CB8AC3E}">
        <p14:creationId xmlns:p14="http://schemas.microsoft.com/office/powerpoint/2010/main" val="571465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4FN</a:t>
            </a:r>
            <a:endParaRPr lang="en-US" dirty="0"/>
          </a:p>
        </p:txBody>
      </p:sp>
      <p:sp>
        <p:nvSpPr>
          <p:cNvPr id="3" name="Subtitle 2"/>
          <p:cNvSpPr>
            <a:spLocks noGrp="1"/>
          </p:cNvSpPr>
          <p:nvPr>
            <p:ph type="subTitle" idx="1"/>
          </p:nvPr>
        </p:nvSpPr>
        <p:spPr/>
        <p:txBody>
          <a:bodyPr/>
          <a:lstStyle/>
          <a:p>
            <a:r>
              <a:rPr lang="en-US" dirty="0" err="1" smtClean="0"/>
              <a:t>Dependencia</a:t>
            </a:r>
            <a:r>
              <a:rPr lang="en-US" dirty="0" smtClean="0"/>
              <a:t> </a:t>
            </a:r>
            <a:r>
              <a:rPr lang="en-US" dirty="0" err="1" smtClean="0"/>
              <a:t>multivalor</a:t>
            </a:r>
            <a:endParaRPr lang="en-US" dirty="0"/>
          </a:p>
        </p:txBody>
      </p:sp>
      <p:sp>
        <p:nvSpPr>
          <p:cNvPr id="4" name="Slide Number Placeholder 3"/>
          <p:cNvSpPr>
            <a:spLocks noGrp="1"/>
          </p:cNvSpPr>
          <p:nvPr>
            <p:ph type="sldNum" sz="quarter" idx="10"/>
          </p:nvPr>
        </p:nvSpPr>
        <p:spPr/>
        <p:txBody>
          <a:bodyPr/>
          <a:lstStyle/>
          <a:p>
            <a:pPr>
              <a:defRPr/>
            </a:pPr>
            <a:fld id="{2030AEAB-95F1-42F7-9393-E796F82D04F1}" type="slidenum">
              <a:rPr lang="en-US" smtClean="0"/>
              <a:pPr>
                <a:defRPr/>
              </a:pPr>
              <a:t>65</a:t>
            </a:fld>
            <a:endParaRPr lang="en-US"/>
          </a:p>
        </p:txBody>
      </p:sp>
    </p:spTree>
    <p:extLst>
      <p:ext uri="{BB962C8B-B14F-4D97-AF65-F5344CB8AC3E}">
        <p14:creationId xmlns:p14="http://schemas.microsoft.com/office/powerpoint/2010/main" val="24680872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Cuarta</a:t>
            </a:r>
            <a:r>
              <a:rPr lang="en-US" dirty="0"/>
              <a:t> formal normal (4FN)</a:t>
            </a:r>
          </a:p>
        </p:txBody>
      </p:sp>
      <p:sp>
        <p:nvSpPr>
          <p:cNvPr id="3" name="Content Placeholder 2"/>
          <p:cNvSpPr>
            <a:spLocks noGrp="1"/>
          </p:cNvSpPr>
          <p:nvPr>
            <p:ph idx="1"/>
          </p:nvPr>
        </p:nvSpPr>
        <p:spPr/>
        <p:txBody>
          <a:bodyPr/>
          <a:lstStyle/>
          <a:p>
            <a:r>
              <a:rPr lang="es-ES" dirty="0" smtClean="0"/>
              <a:t>Consecuencia </a:t>
            </a:r>
            <a:r>
              <a:rPr lang="es-ES" dirty="0"/>
              <a:t>de la </a:t>
            </a:r>
            <a:r>
              <a:rPr lang="es-ES" dirty="0" smtClean="0"/>
              <a:t>1NF que </a:t>
            </a:r>
            <a:r>
              <a:rPr lang="es-ES" dirty="0"/>
              <a:t>prohíbe que una </a:t>
            </a:r>
            <a:r>
              <a:rPr lang="es-ES" dirty="0" err="1"/>
              <a:t>tupla</a:t>
            </a:r>
            <a:r>
              <a:rPr lang="es-ES" dirty="0"/>
              <a:t> tenga un conjunto </a:t>
            </a:r>
            <a:r>
              <a:rPr lang="es-ES" dirty="0" smtClean="0"/>
              <a:t>de valores</a:t>
            </a:r>
          </a:p>
          <a:p>
            <a:r>
              <a:rPr lang="es-ES" dirty="0" smtClean="0"/>
              <a:t>Dos </a:t>
            </a:r>
            <a:r>
              <a:rPr lang="es-ES" dirty="0"/>
              <a:t>o más atributos </a:t>
            </a:r>
            <a:r>
              <a:rPr lang="es-ES" dirty="0" err="1"/>
              <a:t>multivalor</a:t>
            </a:r>
            <a:r>
              <a:rPr lang="es-ES" dirty="0"/>
              <a:t> </a:t>
            </a:r>
            <a:r>
              <a:rPr lang="es-ES" dirty="0" smtClean="0"/>
              <a:t>independientes </a:t>
            </a:r>
            <a:r>
              <a:rPr lang="es-ES" dirty="0"/>
              <a:t>en el mismo esquema de </a:t>
            </a:r>
            <a:r>
              <a:rPr lang="es-ES" dirty="0" smtClean="0"/>
              <a:t>relación produce el </a:t>
            </a:r>
            <a:r>
              <a:rPr lang="es-ES" dirty="0"/>
              <a:t>problema de tener que repetir cada valor de uno de </a:t>
            </a:r>
            <a:r>
              <a:rPr lang="es-ES" dirty="0" smtClean="0"/>
              <a:t>los atributos </a:t>
            </a:r>
            <a:r>
              <a:rPr lang="es-ES" dirty="0"/>
              <a:t>con cada valor del otro atributo para mantener la consistencia del estado de la relación y la </a:t>
            </a:r>
            <a:r>
              <a:rPr lang="es-ES" dirty="0" smtClean="0"/>
              <a:t>independencia </a:t>
            </a:r>
            <a:r>
              <a:rPr lang="es-ES" dirty="0"/>
              <a:t>entre los atributos implicados</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66</a:t>
            </a:fld>
            <a:endParaRPr lang="en-US"/>
          </a:p>
        </p:txBody>
      </p:sp>
    </p:spTree>
    <p:extLst>
      <p:ext uri="{BB962C8B-B14F-4D97-AF65-F5344CB8AC3E}">
        <p14:creationId xmlns:p14="http://schemas.microsoft.com/office/powerpoint/2010/main" val="22332898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Cuarta</a:t>
            </a:r>
            <a:r>
              <a:rPr lang="en-US" dirty="0" smtClean="0"/>
              <a:t> formal </a:t>
            </a:r>
            <a:r>
              <a:rPr lang="en-US" dirty="0"/>
              <a:t>normal </a:t>
            </a:r>
            <a:r>
              <a:rPr lang="en-US" dirty="0" smtClean="0"/>
              <a:t>(4FN</a:t>
            </a:r>
            <a:r>
              <a:rPr lang="en-US" dirty="0"/>
              <a:t>)</a:t>
            </a:r>
          </a:p>
        </p:txBody>
      </p:sp>
      <p:sp>
        <p:nvSpPr>
          <p:cNvPr id="3" name="Content Placeholder 2"/>
          <p:cNvSpPr>
            <a:spLocks noGrp="1"/>
          </p:cNvSpPr>
          <p:nvPr>
            <p:ph idx="1"/>
          </p:nvPr>
        </p:nvSpPr>
        <p:spPr/>
        <p:txBody>
          <a:bodyPr/>
          <a:lstStyle/>
          <a:p>
            <a:pPr marL="0" indent="0">
              <a:buNone/>
            </a:pPr>
            <a:r>
              <a:rPr lang="en-US" sz="1800" dirty="0" err="1" smtClean="0"/>
              <a:t>Permutaciones</a:t>
            </a:r>
            <a:r>
              <a:rPr lang="en-US" sz="1800" dirty="0" smtClean="0"/>
              <a:t> de </a:t>
            </a:r>
            <a:r>
              <a:rPr lang="en-US" sz="1800" dirty="0" err="1" smtClean="0"/>
              <a:t>envíos</a:t>
            </a:r>
            <a:r>
              <a:rPr lang="en-US" sz="1800" dirty="0" smtClean="0"/>
              <a:t> de pizzas</a:t>
            </a:r>
            <a:endParaRPr lang="en-US" sz="1800"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67</a:t>
            </a:fld>
            <a:endParaRPr lang="en-US"/>
          </a:p>
        </p:txBody>
      </p:sp>
      <p:graphicFrame>
        <p:nvGraphicFramePr>
          <p:cNvPr id="6" name="Marcador de contenido 4"/>
          <p:cNvGraphicFramePr>
            <a:graphicFrameLocks/>
          </p:cNvGraphicFramePr>
          <p:nvPr>
            <p:extLst>
              <p:ext uri="{D42A27DB-BD31-4B8C-83A1-F6EECF244321}">
                <p14:modId xmlns:p14="http://schemas.microsoft.com/office/powerpoint/2010/main" val="3630194938"/>
              </p:ext>
            </p:extLst>
          </p:nvPr>
        </p:nvGraphicFramePr>
        <p:xfrm>
          <a:off x="628650" y="1905000"/>
          <a:ext cx="7886700" cy="4212000"/>
        </p:xfrm>
        <a:graphic>
          <a:graphicData uri="http://schemas.openxmlformats.org/drawingml/2006/table">
            <a:tbl>
              <a:tblPr firstRow="1" bandRow="1">
                <a:tableStyleId>{69012ECD-51FC-41F1-AA8D-1B2483CD663E}</a:tableStyleId>
              </a:tblPr>
              <a:tblGrid>
                <a:gridCol w="2628900"/>
                <a:gridCol w="2628900"/>
                <a:gridCol w="2628900"/>
              </a:tblGrid>
              <a:tr h="324000">
                <a:tc>
                  <a:txBody>
                    <a:bodyPr/>
                    <a:lstStyle/>
                    <a:p>
                      <a:pPr marL="0" marR="0" algn="ctr">
                        <a:lnSpc>
                          <a:spcPts val="1440"/>
                        </a:lnSpc>
                        <a:spcBef>
                          <a:spcPts val="0"/>
                        </a:spcBef>
                        <a:spcAft>
                          <a:spcPts val="0"/>
                        </a:spcAft>
                      </a:pPr>
                      <a:r>
                        <a:rPr lang="es-CR" sz="1600" b="1" u="sng" dirty="0" smtClean="0">
                          <a:solidFill>
                            <a:schemeClr val="bg1"/>
                          </a:solidFill>
                          <a:effectLst/>
                          <a:latin typeface="Ubuntu Light"/>
                          <a:ea typeface="+mn-ea"/>
                          <a:cs typeface="+mn-cs"/>
                        </a:rPr>
                        <a:t>Restaurante</a:t>
                      </a:r>
                      <a:endParaRPr lang="en-US" sz="1600" b="1" u="sng"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u="sng" dirty="0" smtClean="0">
                          <a:effectLst/>
                          <a:latin typeface="Ubuntu Light"/>
                        </a:rPr>
                        <a:t>Variedad de pizza</a:t>
                      </a:r>
                      <a:endParaRPr lang="en-US" sz="1600" b="1" u="sng"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b="1" u="sng" dirty="0" smtClean="0">
                          <a:solidFill>
                            <a:schemeClr val="bg1"/>
                          </a:solidFill>
                          <a:effectLst/>
                          <a:latin typeface="Ubuntu Light"/>
                          <a:ea typeface="+mn-ea"/>
                          <a:cs typeface="+mn-cs"/>
                        </a:rPr>
                        <a:t>Área</a:t>
                      </a:r>
                      <a:r>
                        <a:rPr lang="es-CR" sz="1600" b="1" u="sng" baseline="0" dirty="0" smtClean="0">
                          <a:solidFill>
                            <a:schemeClr val="bg1"/>
                          </a:solidFill>
                          <a:effectLst/>
                          <a:latin typeface="Ubuntu Light"/>
                          <a:ea typeface="+mn-ea"/>
                          <a:cs typeface="+mn-cs"/>
                        </a:rPr>
                        <a:t> de envío</a:t>
                      </a:r>
                      <a:endParaRPr lang="en-US" sz="1600" b="1" u="sng" dirty="0">
                        <a:solidFill>
                          <a:schemeClr val="bg1"/>
                        </a:solidFill>
                        <a:effectLst/>
                        <a:latin typeface="Ubuntu Light"/>
                        <a:ea typeface="Times New Roman"/>
                        <a:cs typeface="Times New Roman"/>
                      </a:endParaRPr>
                    </a:p>
                  </a:txBody>
                  <a:tcPr marL="68580" marR="68580" marT="0" marB="0" anchor="ctr">
                    <a:solidFill>
                      <a:schemeClr val="accent5"/>
                    </a:solidFill>
                  </a:tcPr>
                </a:tc>
              </a:tr>
              <a:tr h="324000">
                <a:tc>
                  <a:txBody>
                    <a:bodyPr/>
                    <a:lstStyle/>
                    <a:p>
                      <a:pPr algn="ctr" fontAlgn="b"/>
                      <a:r>
                        <a:rPr lang="es-CR" sz="1600" u="none" strike="noStrike" dirty="0" smtClean="0">
                          <a:effectLst/>
                          <a:latin typeface="Ubuntu Light"/>
                        </a:rPr>
                        <a:t>Oteros Pizza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a:effectLst/>
                          <a:latin typeface="Ubuntu Light"/>
                        </a:rPr>
                        <a:t>Corteza gruesa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a:effectLst/>
                          <a:latin typeface="Ubuntu Light"/>
                        </a:rPr>
                        <a:t>Springfield</a:t>
                      </a:r>
                      <a:endParaRPr lang="es-CR" sz="1600" b="0" i="0" u="none" strike="noStrike">
                        <a:solidFill>
                          <a:srgbClr val="000000"/>
                        </a:solidFill>
                        <a:effectLst/>
                        <a:latin typeface="Ubuntu Light"/>
                      </a:endParaRPr>
                    </a:p>
                  </a:txBody>
                  <a:tcPr marL="9525" marR="9525" marT="9525" marB="0" anchor="b"/>
                </a:tc>
              </a:tr>
              <a:tr h="324000">
                <a:tc>
                  <a:txBody>
                    <a:bodyPr/>
                    <a:lstStyle/>
                    <a:p>
                      <a:pPr algn="ctr" fontAlgn="b"/>
                      <a:r>
                        <a:rPr lang="es-CR" sz="1600" u="none" strike="noStrike" dirty="0" smtClean="0">
                          <a:effectLst/>
                          <a:latin typeface="Ubuntu Light"/>
                        </a:rPr>
                        <a:t>Oteros Pizza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a:effectLst/>
                          <a:latin typeface="Ubuntu Light"/>
                        </a:rPr>
                        <a:t>Corteza gruesa</a:t>
                      </a:r>
                      <a:endParaRPr lang="es-CR" sz="1600" b="0" i="0" u="none" strike="noStrike">
                        <a:solidFill>
                          <a:srgbClr val="000000"/>
                        </a:solidFill>
                        <a:effectLst/>
                        <a:latin typeface="Ubuntu Light"/>
                      </a:endParaRPr>
                    </a:p>
                  </a:txBody>
                  <a:tcPr marL="9525" marR="9525" marT="9525" marB="0" anchor="b"/>
                </a:tc>
                <a:tc>
                  <a:txBody>
                    <a:bodyPr/>
                    <a:lstStyle/>
                    <a:p>
                      <a:pPr algn="ctr" fontAlgn="b"/>
                      <a:r>
                        <a:rPr lang="es-CR" sz="1600" u="none" strike="noStrike" dirty="0" err="1">
                          <a:effectLst/>
                          <a:latin typeface="Ubuntu Light"/>
                        </a:rPr>
                        <a:t>Shelbyville</a:t>
                      </a:r>
                      <a:endParaRPr lang="es-CR" sz="1600" b="0" i="0" u="none" strike="noStrike" dirty="0">
                        <a:solidFill>
                          <a:srgbClr val="000000"/>
                        </a:solidFill>
                        <a:effectLst/>
                        <a:latin typeface="Ubuntu Light"/>
                      </a:endParaRPr>
                    </a:p>
                  </a:txBody>
                  <a:tcPr marL="9525" marR="9525" marT="9525" marB="0" anchor="b"/>
                </a:tc>
              </a:tr>
              <a:tr h="324000">
                <a:tc>
                  <a:txBody>
                    <a:bodyPr/>
                    <a:lstStyle/>
                    <a:p>
                      <a:pPr algn="ctr" fontAlgn="b"/>
                      <a:r>
                        <a:rPr lang="es-CR" sz="1600" u="none" strike="noStrike" dirty="0" smtClean="0">
                          <a:effectLst/>
                          <a:latin typeface="Ubuntu Light"/>
                        </a:rPr>
                        <a:t>Oteros Pizza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a:effectLst/>
                          <a:latin typeface="Ubuntu Light"/>
                        </a:rPr>
                        <a:t>Corteza fina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a:effectLst/>
                          <a:latin typeface="Ubuntu Light"/>
                        </a:rPr>
                        <a:t>Springfield</a:t>
                      </a:r>
                      <a:endParaRPr lang="es-CR" sz="1600" b="0" i="0" u="none" strike="noStrike">
                        <a:solidFill>
                          <a:srgbClr val="000000"/>
                        </a:solidFill>
                        <a:effectLst/>
                        <a:latin typeface="Ubuntu Light"/>
                      </a:endParaRPr>
                    </a:p>
                  </a:txBody>
                  <a:tcPr marL="9525" marR="9525" marT="9525" marB="0" anchor="b"/>
                </a:tc>
              </a:tr>
              <a:tr h="324000">
                <a:tc>
                  <a:txBody>
                    <a:bodyPr/>
                    <a:lstStyle/>
                    <a:p>
                      <a:pPr algn="ctr" fontAlgn="b"/>
                      <a:r>
                        <a:rPr lang="es-CR" sz="1600" u="none" strike="noStrike" dirty="0" smtClean="0">
                          <a:effectLst/>
                          <a:latin typeface="Ubuntu Light"/>
                        </a:rPr>
                        <a:t>Oteros Pizza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a:effectLst/>
                          <a:latin typeface="Ubuntu Light"/>
                        </a:rPr>
                        <a:t>Corteza fina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a:effectLst/>
                          <a:latin typeface="Ubuntu Light"/>
                        </a:rPr>
                        <a:t>Shelbyville</a:t>
                      </a:r>
                      <a:endParaRPr lang="es-CR" sz="1600" b="0" i="0" u="none" strike="noStrike">
                        <a:solidFill>
                          <a:srgbClr val="000000"/>
                        </a:solidFill>
                        <a:effectLst/>
                        <a:latin typeface="Ubuntu Light"/>
                      </a:endParaRPr>
                    </a:p>
                  </a:txBody>
                  <a:tcPr marL="9525" marR="9525" marT="9525" marB="0" anchor="b"/>
                </a:tc>
              </a:tr>
              <a:tr h="324000">
                <a:tc>
                  <a:txBody>
                    <a:bodyPr/>
                    <a:lstStyle/>
                    <a:p>
                      <a:pPr algn="ctr" fontAlgn="b"/>
                      <a:r>
                        <a:rPr lang="es-CR" sz="1600" u="none" strike="noStrike" dirty="0" smtClean="0">
                          <a:effectLst/>
                          <a:latin typeface="Ubuntu Light"/>
                        </a:rPr>
                        <a:t>Pizza </a:t>
                      </a:r>
                      <a:r>
                        <a:rPr lang="es-CR" sz="1600" u="none" strike="noStrike" dirty="0" err="1" smtClean="0">
                          <a:effectLst/>
                          <a:latin typeface="Ubuntu Light"/>
                        </a:rPr>
                        <a:t>Hut</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a:effectLst/>
                          <a:latin typeface="Ubuntu Light"/>
                        </a:rPr>
                        <a:t>Corteza fina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a:effectLst/>
                          <a:latin typeface="Ubuntu Light"/>
                        </a:rPr>
                        <a:t>Capital City</a:t>
                      </a:r>
                      <a:endParaRPr lang="es-CR" sz="1600" b="0" i="0" u="none" strike="noStrike">
                        <a:solidFill>
                          <a:srgbClr val="000000"/>
                        </a:solidFill>
                        <a:effectLst/>
                        <a:latin typeface="Ubuntu Light"/>
                      </a:endParaRPr>
                    </a:p>
                  </a:txBody>
                  <a:tcPr marL="9525" marR="9525" marT="9525" marB="0" anchor="b"/>
                </a:tc>
              </a:tr>
              <a:tr h="324000">
                <a:tc>
                  <a:txBody>
                    <a:bodyPr/>
                    <a:lstStyle/>
                    <a:p>
                      <a:pPr algn="ctr" fontAlgn="b"/>
                      <a:r>
                        <a:rPr lang="es-CR" sz="1600" u="none" strike="noStrike" dirty="0" smtClean="0">
                          <a:effectLst/>
                          <a:latin typeface="Ubuntu Light"/>
                        </a:rPr>
                        <a:t>Pizza </a:t>
                      </a:r>
                      <a:r>
                        <a:rPr lang="es-CR" sz="1600" u="none" strike="noStrike" dirty="0" err="1" smtClean="0">
                          <a:effectLst/>
                          <a:latin typeface="Ubuntu Light"/>
                        </a:rPr>
                        <a:t>Hut</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a:effectLst/>
                          <a:latin typeface="Ubuntu Light"/>
                        </a:rPr>
                        <a:t>Corteza rellena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a:effectLst/>
                          <a:latin typeface="Ubuntu Light"/>
                        </a:rPr>
                        <a:t>Capital City</a:t>
                      </a:r>
                      <a:endParaRPr lang="es-CR" sz="1600" b="0" i="0" u="none" strike="noStrike" dirty="0">
                        <a:solidFill>
                          <a:srgbClr val="000000"/>
                        </a:solidFill>
                        <a:effectLst/>
                        <a:latin typeface="Ubuntu Light"/>
                      </a:endParaRPr>
                    </a:p>
                  </a:txBody>
                  <a:tcPr marL="9525" marR="9525" marT="9525" marB="0" anchor="b"/>
                </a:tc>
              </a:tr>
              <a:tr h="324000">
                <a:tc>
                  <a:txBody>
                    <a:bodyPr/>
                    <a:lstStyle/>
                    <a:p>
                      <a:pPr algn="ctr" fontAlgn="b"/>
                      <a:r>
                        <a:rPr lang="es-CR" sz="1600" u="none" strike="noStrike" dirty="0" err="1" smtClean="0">
                          <a:effectLst/>
                          <a:latin typeface="Ubuntu Light"/>
                        </a:rPr>
                        <a:t>Dominos</a:t>
                      </a:r>
                      <a:r>
                        <a:rPr lang="es-CR" sz="1600" u="none" strike="noStrike" dirty="0" smtClean="0">
                          <a:effectLst/>
                          <a:latin typeface="Ubuntu Light"/>
                        </a:rPr>
                        <a:t> Pizza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a:effectLst/>
                          <a:latin typeface="Ubuntu Light"/>
                        </a:rPr>
                        <a:t>Corteza gruesa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a:effectLst/>
                          <a:latin typeface="Ubuntu Light"/>
                        </a:rPr>
                        <a:t>Springfield</a:t>
                      </a:r>
                      <a:endParaRPr lang="es-CR" sz="1600" b="0" i="0" u="none" strike="noStrike">
                        <a:solidFill>
                          <a:srgbClr val="000000"/>
                        </a:solidFill>
                        <a:effectLst/>
                        <a:latin typeface="Ubuntu Light"/>
                      </a:endParaRPr>
                    </a:p>
                  </a:txBody>
                  <a:tcPr marL="9525" marR="9525" marT="9525" marB="0" anchor="b"/>
                </a:tc>
              </a:tr>
              <a:tr h="324000">
                <a:tc>
                  <a:txBody>
                    <a:bodyPr/>
                    <a:lstStyle/>
                    <a:p>
                      <a:pPr algn="ctr" fontAlgn="b"/>
                      <a:r>
                        <a:rPr lang="es-CR" sz="1600" u="none" strike="noStrike" dirty="0" err="1" smtClean="0">
                          <a:effectLst/>
                          <a:latin typeface="Ubuntu Light"/>
                        </a:rPr>
                        <a:t>Dominos</a:t>
                      </a:r>
                      <a:r>
                        <a:rPr lang="es-CR" sz="1600" u="none" strike="noStrike" dirty="0" smtClean="0">
                          <a:effectLst/>
                          <a:latin typeface="Ubuntu Light"/>
                        </a:rPr>
                        <a:t> Pizza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a:effectLst/>
                          <a:latin typeface="Ubuntu Light"/>
                        </a:rPr>
                        <a:t>Corteza gruesa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err="1">
                          <a:effectLst/>
                          <a:latin typeface="Ubuntu Light"/>
                        </a:rPr>
                        <a:t>Shelbyville</a:t>
                      </a:r>
                      <a:endParaRPr lang="es-CR" sz="1600" b="0" i="0" u="none" strike="noStrike" dirty="0">
                        <a:solidFill>
                          <a:srgbClr val="000000"/>
                        </a:solidFill>
                        <a:effectLst/>
                        <a:latin typeface="Ubuntu Light"/>
                      </a:endParaRPr>
                    </a:p>
                  </a:txBody>
                  <a:tcPr marL="9525" marR="9525" marT="9525" marB="0" anchor="b"/>
                </a:tc>
              </a:tr>
              <a:tr h="324000">
                <a:tc>
                  <a:txBody>
                    <a:bodyPr/>
                    <a:lstStyle/>
                    <a:p>
                      <a:pPr algn="ctr" fontAlgn="b"/>
                      <a:r>
                        <a:rPr lang="es-CR" sz="1600" u="none" strike="noStrike" dirty="0" err="1" smtClean="0">
                          <a:effectLst/>
                          <a:latin typeface="Ubuntu Light"/>
                        </a:rPr>
                        <a:t>Dominos</a:t>
                      </a:r>
                      <a:r>
                        <a:rPr lang="es-CR" sz="1600" u="none" strike="noStrike" dirty="0" smtClean="0">
                          <a:effectLst/>
                          <a:latin typeface="Ubuntu Light"/>
                        </a:rPr>
                        <a:t> Pizza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a:effectLst/>
                          <a:latin typeface="Ubuntu Light"/>
                        </a:rPr>
                        <a:t>Corteza gruesa</a:t>
                      </a:r>
                      <a:endParaRPr lang="es-CR" sz="1600" b="0" i="0" u="none" strike="noStrike">
                        <a:solidFill>
                          <a:srgbClr val="000000"/>
                        </a:solidFill>
                        <a:effectLst/>
                        <a:latin typeface="Ubuntu Light"/>
                      </a:endParaRPr>
                    </a:p>
                  </a:txBody>
                  <a:tcPr marL="9525" marR="9525" marT="9525" marB="0" anchor="b"/>
                </a:tc>
                <a:tc>
                  <a:txBody>
                    <a:bodyPr/>
                    <a:lstStyle/>
                    <a:p>
                      <a:pPr algn="ctr" fontAlgn="b"/>
                      <a:r>
                        <a:rPr lang="es-CR" sz="1600" u="none" strike="noStrike" dirty="0">
                          <a:effectLst/>
                          <a:latin typeface="Ubuntu Light"/>
                        </a:rPr>
                        <a:t>Capital City</a:t>
                      </a:r>
                      <a:endParaRPr lang="es-CR" sz="1600" b="0" i="0" u="none" strike="noStrike" dirty="0">
                        <a:solidFill>
                          <a:srgbClr val="000000"/>
                        </a:solidFill>
                        <a:effectLst/>
                        <a:latin typeface="Ubuntu Light"/>
                      </a:endParaRPr>
                    </a:p>
                  </a:txBody>
                  <a:tcPr marL="9525" marR="9525" marT="9525" marB="0" anchor="b"/>
                </a:tc>
              </a:tr>
              <a:tr h="324000">
                <a:tc>
                  <a:txBody>
                    <a:bodyPr/>
                    <a:lstStyle/>
                    <a:p>
                      <a:pPr algn="ctr" fontAlgn="b"/>
                      <a:r>
                        <a:rPr lang="es-CR" sz="1600" u="none" strike="noStrike" dirty="0" err="1" smtClean="0">
                          <a:effectLst/>
                          <a:latin typeface="Ubuntu Light"/>
                        </a:rPr>
                        <a:t>Dominos</a:t>
                      </a:r>
                      <a:r>
                        <a:rPr lang="es-CR" sz="1600" u="none" strike="noStrike" dirty="0" smtClean="0">
                          <a:effectLst/>
                          <a:latin typeface="Ubuntu Light"/>
                        </a:rPr>
                        <a:t> Pizza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a:effectLst/>
                          <a:latin typeface="Ubuntu Light"/>
                        </a:rPr>
                        <a:t>Corteza rellena</a:t>
                      </a:r>
                      <a:endParaRPr lang="es-CR" sz="1600" b="0" i="0" u="none" strike="noStrike">
                        <a:solidFill>
                          <a:srgbClr val="000000"/>
                        </a:solidFill>
                        <a:effectLst/>
                        <a:latin typeface="Ubuntu Light"/>
                      </a:endParaRPr>
                    </a:p>
                  </a:txBody>
                  <a:tcPr marL="9525" marR="9525" marT="9525" marB="0" anchor="b"/>
                </a:tc>
                <a:tc>
                  <a:txBody>
                    <a:bodyPr/>
                    <a:lstStyle/>
                    <a:p>
                      <a:pPr algn="ctr" fontAlgn="b"/>
                      <a:r>
                        <a:rPr lang="es-CR" sz="1600" u="none" strike="noStrike" dirty="0">
                          <a:effectLst/>
                          <a:latin typeface="Ubuntu Light"/>
                        </a:rPr>
                        <a:t>Springfield</a:t>
                      </a:r>
                      <a:endParaRPr lang="es-CR" sz="1600" b="0" i="0" u="none" strike="noStrike" dirty="0">
                        <a:solidFill>
                          <a:srgbClr val="000000"/>
                        </a:solidFill>
                        <a:effectLst/>
                        <a:latin typeface="Ubuntu Light"/>
                      </a:endParaRPr>
                    </a:p>
                  </a:txBody>
                  <a:tcPr marL="9525" marR="9525" marT="9525" marB="0" anchor="b"/>
                </a:tc>
              </a:tr>
              <a:tr h="324000">
                <a:tc>
                  <a:txBody>
                    <a:bodyPr/>
                    <a:lstStyle/>
                    <a:p>
                      <a:pPr algn="ctr" fontAlgn="b"/>
                      <a:r>
                        <a:rPr lang="es-CR" sz="1600" u="none" strike="noStrike" dirty="0" err="1" smtClean="0">
                          <a:effectLst/>
                          <a:latin typeface="Ubuntu Light"/>
                        </a:rPr>
                        <a:t>Dominos</a:t>
                      </a:r>
                      <a:r>
                        <a:rPr lang="es-CR" sz="1600" u="none" strike="noStrike" dirty="0" smtClean="0">
                          <a:effectLst/>
                          <a:latin typeface="Ubuntu Light"/>
                        </a:rPr>
                        <a:t> Pizza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a:effectLst/>
                          <a:latin typeface="Ubuntu Light"/>
                        </a:rPr>
                        <a:t>Corteza rellena</a:t>
                      </a:r>
                      <a:endParaRPr lang="es-CR" sz="1600" b="0" i="0" u="none" strike="noStrike">
                        <a:solidFill>
                          <a:srgbClr val="000000"/>
                        </a:solidFill>
                        <a:effectLst/>
                        <a:latin typeface="Ubuntu Light"/>
                      </a:endParaRPr>
                    </a:p>
                  </a:txBody>
                  <a:tcPr marL="9525" marR="9525" marT="9525" marB="0" anchor="b"/>
                </a:tc>
                <a:tc>
                  <a:txBody>
                    <a:bodyPr/>
                    <a:lstStyle/>
                    <a:p>
                      <a:pPr algn="ctr" fontAlgn="b"/>
                      <a:r>
                        <a:rPr lang="es-CR" sz="1600" u="none" strike="noStrike" dirty="0" err="1">
                          <a:effectLst/>
                          <a:latin typeface="Ubuntu Light"/>
                        </a:rPr>
                        <a:t>Shelbyville</a:t>
                      </a:r>
                      <a:endParaRPr lang="es-CR" sz="1600" b="0" i="0" u="none" strike="noStrike" dirty="0">
                        <a:solidFill>
                          <a:srgbClr val="000000"/>
                        </a:solidFill>
                        <a:effectLst/>
                        <a:latin typeface="Ubuntu Light"/>
                      </a:endParaRPr>
                    </a:p>
                  </a:txBody>
                  <a:tcPr marL="9525" marR="9525" marT="9525" marB="0" anchor="b"/>
                </a:tc>
              </a:tr>
              <a:tr h="324000">
                <a:tc>
                  <a:txBody>
                    <a:bodyPr/>
                    <a:lstStyle/>
                    <a:p>
                      <a:pPr algn="ctr" fontAlgn="b"/>
                      <a:r>
                        <a:rPr lang="es-CR" sz="1600" u="none" strike="noStrike" dirty="0" err="1" smtClean="0">
                          <a:effectLst/>
                          <a:latin typeface="Ubuntu Light"/>
                        </a:rPr>
                        <a:t>Dominos</a:t>
                      </a:r>
                      <a:r>
                        <a:rPr lang="es-CR" sz="1600" u="none" strike="noStrike" dirty="0" smtClean="0">
                          <a:effectLst/>
                          <a:latin typeface="Ubuntu Light"/>
                        </a:rPr>
                        <a:t> Pizza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a:effectLst/>
                          <a:latin typeface="Ubuntu Light"/>
                        </a:rPr>
                        <a:t>Corteza rellena</a:t>
                      </a:r>
                      <a:endParaRPr lang="es-CR" sz="1600" b="0" i="0" u="none" strike="noStrike">
                        <a:solidFill>
                          <a:srgbClr val="000000"/>
                        </a:solidFill>
                        <a:effectLst/>
                        <a:latin typeface="Ubuntu Light"/>
                      </a:endParaRPr>
                    </a:p>
                  </a:txBody>
                  <a:tcPr marL="9525" marR="9525" marT="9525" marB="0" anchor="b"/>
                </a:tc>
                <a:tc>
                  <a:txBody>
                    <a:bodyPr/>
                    <a:lstStyle/>
                    <a:p>
                      <a:pPr algn="ctr" fontAlgn="b"/>
                      <a:r>
                        <a:rPr lang="es-CR" sz="1600" u="none" strike="noStrike" dirty="0">
                          <a:effectLst/>
                          <a:latin typeface="Ubuntu Light"/>
                        </a:rPr>
                        <a:t>Capital City</a:t>
                      </a:r>
                      <a:endParaRPr lang="es-CR" sz="1600" b="0" i="0" u="none" strike="noStrike" dirty="0">
                        <a:solidFill>
                          <a:srgbClr val="000000"/>
                        </a:solidFill>
                        <a:effectLst/>
                        <a:latin typeface="Ubuntu Light"/>
                      </a:endParaRPr>
                    </a:p>
                  </a:txBody>
                  <a:tcPr marL="9525" marR="9525" marT="9525" marB="0" anchor="b"/>
                </a:tc>
              </a:tr>
            </a:tbl>
          </a:graphicData>
        </a:graphic>
      </p:graphicFrame>
    </p:spTree>
    <p:extLst>
      <p:ext uri="{BB962C8B-B14F-4D97-AF65-F5344CB8AC3E}">
        <p14:creationId xmlns:p14="http://schemas.microsoft.com/office/powerpoint/2010/main" val="15076864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Cuarta</a:t>
            </a:r>
            <a:r>
              <a:rPr lang="en-US" dirty="0"/>
              <a:t> formal normal (4FN)</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s-CR" dirty="0"/>
              <a:t>Cada fila indica que un restaurante dado puede entregar una variedad dada de pizza a un área </a:t>
            </a:r>
            <a:r>
              <a:rPr lang="es-CR" dirty="0" smtClean="0"/>
              <a:t>dada.</a:t>
            </a:r>
            <a:endParaRPr lang="es-CR" dirty="0"/>
          </a:p>
          <a:p>
            <a:pPr marL="342900" indent="-342900">
              <a:buFont typeface="Arial" panose="020B0604020202020204" pitchFamily="34" charset="0"/>
              <a:buChar char="•"/>
            </a:pPr>
            <a:r>
              <a:rPr lang="es-CR" dirty="0"/>
              <a:t>Note que debido a que la tabla tiene una clave única y ningún atributo no-clave, no viola ninguna forma </a:t>
            </a:r>
            <a:r>
              <a:rPr lang="es-CR" dirty="0" smtClean="0"/>
              <a:t>normal.</a:t>
            </a:r>
            <a:endParaRPr lang="es-CR" dirty="0"/>
          </a:p>
          <a:p>
            <a:pPr marL="342900" indent="-342900">
              <a:buFont typeface="Arial" panose="020B0604020202020204" pitchFamily="34" charset="0"/>
              <a:buChar char="•"/>
            </a:pPr>
            <a:r>
              <a:rPr lang="es-CR" dirty="0"/>
              <a:t>Pero debido a que las variedades de pizza que un restaurante ofrece son independientes de las áreas a las cuales el restaurante envía, hay redundancia </a:t>
            </a:r>
            <a:r>
              <a:rPr lang="es-CR" dirty="0" smtClean="0"/>
              <a:t>en </a:t>
            </a:r>
            <a:r>
              <a:rPr lang="es-CR" dirty="0"/>
              <a:t>la </a:t>
            </a:r>
            <a:r>
              <a:rPr lang="es-CR" dirty="0" smtClean="0"/>
              <a:t>tabla.</a:t>
            </a:r>
          </a:p>
          <a:p>
            <a:pPr marL="342900" indent="-342900">
              <a:buFont typeface="Arial" panose="020B0604020202020204" pitchFamily="34" charset="0"/>
              <a:buChar char="•"/>
            </a:pPr>
            <a:r>
              <a:rPr lang="es-CR" dirty="0" smtClean="0"/>
              <a:t>Se asume que un restaurante lleva todos sus tipos de pizza a sus áreas de envío</a:t>
            </a:r>
            <a:endParaRPr lang="es-CR"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68</a:t>
            </a:fld>
            <a:endParaRPr lang="en-US"/>
          </a:p>
        </p:txBody>
      </p:sp>
    </p:spTree>
    <p:extLst>
      <p:ext uri="{BB962C8B-B14F-4D97-AF65-F5344CB8AC3E}">
        <p14:creationId xmlns:p14="http://schemas.microsoft.com/office/powerpoint/2010/main" val="28515751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Cuarta</a:t>
            </a:r>
            <a:r>
              <a:rPr lang="en-US" dirty="0"/>
              <a:t> formal normal (4FN)</a:t>
            </a:r>
          </a:p>
        </p:txBody>
      </p:sp>
      <p:sp>
        <p:nvSpPr>
          <p:cNvPr id="3" name="Content Placeholder 2"/>
          <p:cNvSpPr>
            <a:spLocks noGrp="1"/>
          </p:cNvSpPr>
          <p:nvPr>
            <p:ph idx="1"/>
          </p:nvPr>
        </p:nvSpPr>
        <p:spPr/>
        <p:txBody>
          <a:bodyPr/>
          <a:lstStyle/>
          <a:p>
            <a:pPr marL="342900" indent="-342900">
              <a:buFont typeface="Arial" pitchFamily="34" charset="0"/>
              <a:buChar char="•"/>
            </a:pPr>
            <a:r>
              <a:rPr lang="es-CR" dirty="0"/>
              <a:t>Por ejemplo, se dice tres veces que </a:t>
            </a:r>
            <a:r>
              <a:rPr lang="es-CR" dirty="0" err="1"/>
              <a:t>Dominos</a:t>
            </a:r>
            <a:r>
              <a:rPr lang="es-CR" dirty="0"/>
              <a:t> Pizza ofrece la Corteza rellena, y si también comienza a producir pizzas de Corteza de queso entonces se necesitaría agregar múltiples registros, uno para cada una de las áreas de enví­o de </a:t>
            </a:r>
            <a:r>
              <a:rPr lang="es-CR" dirty="0" err="1"/>
              <a:t>Dominos</a:t>
            </a:r>
            <a:r>
              <a:rPr lang="es-CR" dirty="0"/>
              <a:t> </a:t>
            </a:r>
            <a:r>
              <a:rPr lang="es-CR" dirty="0" smtClean="0"/>
              <a:t>Pizza.</a:t>
            </a:r>
            <a:endParaRPr lang="es-CR" dirty="0"/>
          </a:p>
          <a:p>
            <a:pPr marL="342900" indent="-342900">
              <a:buFont typeface="Arial" pitchFamily="34" charset="0"/>
              <a:buChar char="•"/>
            </a:pPr>
            <a:r>
              <a:rPr lang="es-CR" dirty="0"/>
              <a:t>En términos formales, esto se describe como que Variedad de pizza está teniendo una dependencia </a:t>
            </a:r>
            <a:r>
              <a:rPr lang="es-CR" dirty="0" err="1"/>
              <a:t>multivalor</a:t>
            </a:r>
            <a:r>
              <a:rPr lang="es-CR" dirty="0"/>
              <a:t> en </a:t>
            </a:r>
            <a:r>
              <a:rPr lang="es-CR" dirty="0" smtClean="0"/>
              <a:t>Restaurante.</a:t>
            </a:r>
            <a:endParaRPr lang="es-CR"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69</a:t>
            </a:fld>
            <a:endParaRPr lang="en-US"/>
          </a:p>
        </p:txBody>
      </p:sp>
    </p:spTree>
    <p:extLst>
      <p:ext uri="{BB962C8B-B14F-4D97-AF65-F5344CB8AC3E}">
        <p14:creationId xmlns:p14="http://schemas.microsoft.com/office/powerpoint/2010/main" val="431656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Anomalía</a:t>
            </a:r>
            <a:r>
              <a:rPr lang="en-US" dirty="0" smtClean="0"/>
              <a:t> de </a:t>
            </a:r>
            <a:r>
              <a:rPr lang="en-US" dirty="0" err="1" smtClean="0"/>
              <a:t>borrado</a:t>
            </a:r>
            <a:endParaRPr lang="en-US" dirty="0"/>
          </a:p>
        </p:txBody>
      </p:sp>
      <p:sp>
        <p:nvSpPr>
          <p:cNvPr id="3" name="Content Placeholder 2"/>
          <p:cNvSpPr>
            <a:spLocks noGrp="1"/>
          </p:cNvSpPr>
          <p:nvPr>
            <p:ph idx="1"/>
          </p:nvPr>
        </p:nvSpPr>
        <p:spPr/>
        <p:txBody>
          <a:bodyPr/>
          <a:lstStyle/>
          <a:p>
            <a:r>
              <a:rPr lang="es-CR" dirty="0" smtClean="0"/>
              <a:t>Se quiere borrar el proveedor P-98765</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7</a:t>
            </a:fld>
            <a:endParaRPr lang="en-US"/>
          </a:p>
        </p:txBody>
      </p:sp>
      <p:graphicFrame>
        <p:nvGraphicFramePr>
          <p:cNvPr id="7" name="Marcador de contenido 4"/>
          <p:cNvGraphicFramePr>
            <a:graphicFrameLocks/>
          </p:cNvGraphicFramePr>
          <p:nvPr>
            <p:extLst>
              <p:ext uri="{D42A27DB-BD31-4B8C-83A1-F6EECF244321}">
                <p14:modId xmlns:p14="http://schemas.microsoft.com/office/powerpoint/2010/main" val="3868410988"/>
              </p:ext>
            </p:extLst>
          </p:nvPr>
        </p:nvGraphicFramePr>
        <p:xfrm>
          <a:off x="628650" y="2450886"/>
          <a:ext cx="7886700" cy="2225040"/>
        </p:xfrm>
        <a:graphic>
          <a:graphicData uri="http://schemas.openxmlformats.org/drawingml/2006/table">
            <a:tbl>
              <a:tblPr firstRow="1" bandRow="1">
                <a:tableStyleId>{69012ECD-51FC-41F1-AA8D-1B2483CD663E}</a:tableStyleId>
              </a:tblPr>
              <a:tblGrid>
                <a:gridCol w="1971675"/>
                <a:gridCol w="1971675"/>
                <a:gridCol w="1971675"/>
                <a:gridCol w="1971675"/>
              </a:tblGrid>
              <a:tr h="370840">
                <a:tc>
                  <a:txBody>
                    <a:bodyPr/>
                    <a:lstStyle/>
                    <a:p>
                      <a:pPr marL="0" marR="0" algn="ctr">
                        <a:lnSpc>
                          <a:spcPts val="1440"/>
                        </a:lnSpc>
                        <a:spcBef>
                          <a:spcPts val="0"/>
                        </a:spcBef>
                        <a:spcAft>
                          <a:spcPts val="0"/>
                        </a:spcAft>
                      </a:pPr>
                      <a:r>
                        <a:rPr lang="en-US" sz="1600" b="1" u="sng" dirty="0" err="1" smtClean="0">
                          <a:solidFill>
                            <a:schemeClr val="bg1"/>
                          </a:solidFill>
                          <a:effectLst/>
                          <a:latin typeface="Ubuntu Light"/>
                          <a:ea typeface="Times New Roman"/>
                          <a:cs typeface="Times New Roman"/>
                        </a:rPr>
                        <a:t>Cod_Proveedor</a:t>
                      </a:r>
                      <a:endParaRPr lang="en-US" sz="1600" b="1" u="sng" dirty="0">
                        <a:solidFill>
                          <a:schemeClr val="bg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Ciudad</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u="sng" dirty="0" err="1" smtClean="0">
                          <a:effectLst/>
                          <a:latin typeface="Ubuntu Light"/>
                        </a:rPr>
                        <a:t>Cod_Articulo</a:t>
                      </a:r>
                      <a:endParaRPr lang="en-US" sz="1600" b="1" u="sng" dirty="0">
                        <a:solidFill>
                          <a:schemeClr val="bg1"/>
                        </a:solidFill>
                        <a:effectLst/>
                        <a:latin typeface="Ubuntu Light"/>
                        <a:ea typeface="Times New Roman"/>
                        <a:cs typeface="Times New Roman"/>
                      </a:endParaRPr>
                    </a:p>
                  </a:txBody>
                  <a:tcPr marL="68580" marR="68580" marT="0" marB="0" anchor="ctr"/>
                </a:tc>
                <a:tc>
                  <a:txBody>
                    <a:bodyPr/>
                    <a:lstStyle/>
                    <a:p>
                      <a:pPr marL="278130" marR="0" algn="ctr">
                        <a:lnSpc>
                          <a:spcPts val="1440"/>
                        </a:lnSpc>
                        <a:spcBef>
                          <a:spcPts val="0"/>
                        </a:spcBef>
                        <a:spcAft>
                          <a:spcPts val="0"/>
                        </a:spcAft>
                      </a:pPr>
                      <a:r>
                        <a:rPr lang="en-US" sz="1600" dirty="0" err="1" smtClean="0">
                          <a:effectLst/>
                          <a:latin typeface="Ubuntu Light"/>
                        </a:rPr>
                        <a:t>Precio</a:t>
                      </a:r>
                      <a:endParaRPr lang="en-US" sz="1600" b="1" dirty="0">
                        <a:solidFill>
                          <a:schemeClr val="bg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P-12345</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Madrid</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effectLst/>
                          <a:latin typeface="Ubuntu Light"/>
                        </a:rPr>
                        <a:t>A-123</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100</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P-12345</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Madrid</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effectLst/>
                          <a:latin typeface="Ubuntu Light"/>
                        </a:rPr>
                        <a:t>A-456</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80</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P-98765</a:t>
                      </a:r>
                      <a:endParaRPr lang="en-US" sz="1600" dirty="0">
                        <a:solidFill>
                          <a:schemeClr val="tx1"/>
                        </a:solidFill>
                        <a:effectLst/>
                        <a:latin typeface="Ubuntu Light"/>
                        <a:ea typeface="Times New Roman"/>
                        <a:cs typeface="Times New Roman"/>
                      </a:endParaRPr>
                    </a:p>
                  </a:txBody>
                  <a:tcPr marL="68580" marR="68580" marT="0" marB="0" anchor="ctr">
                    <a:solidFill>
                      <a:srgbClr val="F9ADA5"/>
                    </a:solidFill>
                  </a:tcPr>
                </a:tc>
                <a:tc>
                  <a:txBody>
                    <a:bodyPr/>
                    <a:lstStyle/>
                    <a:p>
                      <a:pPr marL="0" marR="0" algn="ctr">
                        <a:lnSpc>
                          <a:spcPts val="1440"/>
                        </a:lnSpc>
                        <a:spcBef>
                          <a:spcPts val="0"/>
                        </a:spcBef>
                        <a:spcAft>
                          <a:spcPts val="0"/>
                        </a:spcAft>
                      </a:pPr>
                      <a:r>
                        <a:rPr lang="es-CR" sz="1600" dirty="0" smtClean="0">
                          <a:effectLst/>
                          <a:latin typeface="Ubuntu Light"/>
                        </a:rPr>
                        <a:t>Sevilla</a:t>
                      </a:r>
                      <a:endParaRPr lang="en-US" sz="1600" dirty="0">
                        <a:solidFill>
                          <a:schemeClr val="tx1"/>
                        </a:solidFill>
                        <a:effectLst/>
                        <a:latin typeface="Ubuntu Light"/>
                        <a:ea typeface="Times New Roman"/>
                        <a:cs typeface="Times New Roman"/>
                      </a:endParaRPr>
                    </a:p>
                  </a:txBody>
                  <a:tcPr marL="68580" marR="68580" marT="0" marB="0" anchor="ctr">
                    <a:solidFill>
                      <a:srgbClr val="F9ADA5"/>
                    </a:solidFill>
                  </a:tcPr>
                </a:tc>
                <a:tc>
                  <a:txBody>
                    <a:bodyPr/>
                    <a:lstStyle/>
                    <a:p>
                      <a:pPr marL="142875" marR="0" algn="ctr">
                        <a:lnSpc>
                          <a:spcPts val="1440"/>
                        </a:lnSpc>
                        <a:spcBef>
                          <a:spcPts val="0"/>
                        </a:spcBef>
                        <a:spcAft>
                          <a:spcPts val="0"/>
                        </a:spcAft>
                      </a:pPr>
                      <a:r>
                        <a:rPr lang="es-CR" sz="1600" dirty="0" smtClean="0">
                          <a:effectLst/>
                          <a:latin typeface="Ubuntu Light"/>
                        </a:rPr>
                        <a:t>A-789</a:t>
                      </a:r>
                      <a:endParaRPr lang="en-US" sz="1600" dirty="0">
                        <a:solidFill>
                          <a:schemeClr val="tx1"/>
                        </a:solidFill>
                        <a:effectLst/>
                        <a:latin typeface="Ubuntu Light"/>
                        <a:ea typeface="Times New Roman"/>
                        <a:cs typeface="Times New Roman"/>
                      </a:endParaRPr>
                    </a:p>
                  </a:txBody>
                  <a:tcPr marL="68580" marR="68580" marT="0" marB="0" anchor="ctr">
                    <a:solidFill>
                      <a:srgbClr val="F9ADA5"/>
                    </a:solidFill>
                  </a:tcPr>
                </a:tc>
                <a:tc>
                  <a:txBody>
                    <a:bodyPr/>
                    <a:lstStyle/>
                    <a:p>
                      <a:pPr marL="142875" marR="0" algn="ctr">
                        <a:lnSpc>
                          <a:spcPts val="1440"/>
                        </a:lnSpc>
                        <a:spcBef>
                          <a:spcPts val="0"/>
                        </a:spcBef>
                        <a:spcAft>
                          <a:spcPts val="0"/>
                        </a:spcAft>
                      </a:pPr>
                      <a:r>
                        <a:rPr lang="en-US" sz="1600" dirty="0" smtClean="0">
                          <a:effectLst/>
                          <a:latin typeface="Ubuntu Light"/>
                        </a:rPr>
                        <a:t>75</a:t>
                      </a:r>
                      <a:endParaRPr lang="en-US" sz="1600" dirty="0">
                        <a:solidFill>
                          <a:schemeClr val="tx1"/>
                        </a:solidFill>
                        <a:effectLst/>
                        <a:latin typeface="Ubuntu Light"/>
                        <a:ea typeface="Times New Roman"/>
                        <a:cs typeface="Times New Roman"/>
                      </a:endParaRPr>
                    </a:p>
                  </a:txBody>
                  <a:tcPr marL="68580" marR="68580" marT="0" marB="0" anchor="ctr">
                    <a:solidFill>
                      <a:srgbClr val="F9ADA5"/>
                    </a:solidFill>
                  </a:tcP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P-13579</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Lugo</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A-246</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120</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P-13579</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Lugo</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A-456</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90</a:t>
                      </a: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sp>
        <p:nvSpPr>
          <p:cNvPr id="6" name="CuadroTexto 9"/>
          <p:cNvSpPr txBox="1"/>
          <p:nvPr/>
        </p:nvSpPr>
        <p:spPr>
          <a:xfrm>
            <a:off x="1317615" y="5638800"/>
            <a:ext cx="6506909"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s-CR" sz="1800" dirty="0" smtClean="0">
                <a:latin typeface="Ubuntu Light"/>
              </a:rPr>
              <a:t>Se pierde información útil de que el proveedor vive en Sevilla.</a:t>
            </a:r>
            <a:endParaRPr lang="es-CR" sz="1800" dirty="0">
              <a:latin typeface="Ubuntu Light"/>
            </a:endParaRPr>
          </a:p>
        </p:txBody>
      </p:sp>
      <p:cxnSp>
        <p:nvCxnSpPr>
          <p:cNvPr id="8" name="Conector recto de flecha 10"/>
          <p:cNvCxnSpPr/>
          <p:nvPr/>
        </p:nvCxnSpPr>
        <p:spPr>
          <a:xfrm>
            <a:off x="4495800" y="3810000"/>
            <a:ext cx="0" cy="1828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7811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Cuarta</a:t>
            </a:r>
            <a:r>
              <a:rPr lang="en-US" dirty="0" smtClean="0"/>
              <a:t> formal </a:t>
            </a:r>
            <a:r>
              <a:rPr lang="en-US" dirty="0"/>
              <a:t>normal </a:t>
            </a:r>
            <a:r>
              <a:rPr lang="en-US" dirty="0" smtClean="0"/>
              <a:t>(4FN</a:t>
            </a:r>
            <a:r>
              <a:rPr lang="en-US" dirty="0"/>
              <a:t>)</a:t>
            </a:r>
          </a:p>
        </p:txBody>
      </p:sp>
      <p:sp>
        <p:nvSpPr>
          <p:cNvPr id="3" name="Content Placeholder 2"/>
          <p:cNvSpPr>
            <a:spLocks noGrp="1"/>
          </p:cNvSpPr>
          <p:nvPr>
            <p:ph idx="1"/>
          </p:nvPr>
        </p:nvSpPr>
        <p:spPr>
          <a:xfrm>
            <a:off x="628650" y="1463038"/>
            <a:ext cx="3181350" cy="365762"/>
          </a:xfrm>
        </p:spPr>
        <p:txBody>
          <a:bodyPr/>
          <a:lstStyle/>
          <a:p>
            <a:pPr marL="0" indent="0">
              <a:buNone/>
            </a:pPr>
            <a:r>
              <a:rPr lang="en-US" sz="1800" dirty="0" err="1" smtClean="0"/>
              <a:t>Variedades</a:t>
            </a:r>
            <a:r>
              <a:rPr lang="en-US" sz="1800" dirty="0" smtClean="0"/>
              <a:t> </a:t>
            </a:r>
            <a:r>
              <a:rPr lang="en-US" sz="1800" dirty="0" err="1" smtClean="0"/>
              <a:t>por</a:t>
            </a:r>
            <a:r>
              <a:rPr lang="en-US" sz="1800" dirty="0" smtClean="0"/>
              <a:t> </a:t>
            </a:r>
            <a:r>
              <a:rPr lang="en-US" sz="1800" dirty="0" err="1" smtClean="0"/>
              <a:t>restaurante</a:t>
            </a:r>
            <a:endParaRPr lang="en-US" sz="1800"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70</a:t>
            </a:fld>
            <a:endParaRPr lang="en-US"/>
          </a:p>
        </p:txBody>
      </p:sp>
      <p:graphicFrame>
        <p:nvGraphicFramePr>
          <p:cNvPr id="6" name="Marcador de contenido 4"/>
          <p:cNvGraphicFramePr>
            <a:graphicFrameLocks/>
          </p:cNvGraphicFramePr>
          <p:nvPr>
            <p:extLst>
              <p:ext uri="{D42A27DB-BD31-4B8C-83A1-F6EECF244321}">
                <p14:modId xmlns:p14="http://schemas.microsoft.com/office/powerpoint/2010/main" val="2393082554"/>
              </p:ext>
            </p:extLst>
          </p:nvPr>
        </p:nvGraphicFramePr>
        <p:xfrm>
          <a:off x="533400" y="1905000"/>
          <a:ext cx="3867150" cy="2895601"/>
        </p:xfrm>
        <a:graphic>
          <a:graphicData uri="http://schemas.openxmlformats.org/drawingml/2006/table">
            <a:tbl>
              <a:tblPr firstRow="1" bandRow="1">
                <a:tableStyleId>{69012ECD-51FC-41F1-AA8D-1B2483CD663E}</a:tableStyleId>
              </a:tblPr>
              <a:tblGrid>
                <a:gridCol w="1933575"/>
                <a:gridCol w="1933575"/>
              </a:tblGrid>
              <a:tr h="447763">
                <a:tc>
                  <a:txBody>
                    <a:bodyPr/>
                    <a:lstStyle/>
                    <a:p>
                      <a:pPr marL="0" marR="0" algn="ctr">
                        <a:lnSpc>
                          <a:spcPts val="1440"/>
                        </a:lnSpc>
                        <a:spcBef>
                          <a:spcPts val="0"/>
                        </a:spcBef>
                        <a:spcAft>
                          <a:spcPts val="0"/>
                        </a:spcAft>
                      </a:pPr>
                      <a:r>
                        <a:rPr lang="es-CR" sz="1600" b="1" dirty="0" smtClean="0">
                          <a:solidFill>
                            <a:schemeClr val="bg1"/>
                          </a:solidFill>
                          <a:effectLst/>
                          <a:latin typeface="Ubuntu Light"/>
                          <a:ea typeface="+mn-ea"/>
                          <a:cs typeface="+mn-cs"/>
                        </a:rPr>
                        <a:t>Restaurante</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dirty="0" smtClean="0">
                          <a:effectLst/>
                          <a:latin typeface="Ubuntu Light"/>
                        </a:rPr>
                        <a:t>Variedad de pizza</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r>
              <a:tr h="407973">
                <a:tc>
                  <a:txBody>
                    <a:bodyPr/>
                    <a:lstStyle/>
                    <a:p>
                      <a:pPr algn="ctr" fontAlgn="b"/>
                      <a:r>
                        <a:rPr lang="es-CR" sz="1600" u="none" strike="noStrike" dirty="0" smtClean="0">
                          <a:effectLst/>
                          <a:latin typeface="Ubuntu Light"/>
                        </a:rPr>
                        <a:t>Oteros Pizza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a:effectLst/>
                          <a:latin typeface="Ubuntu Light"/>
                        </a:rPr>
                        <a:t>Corteza gruesa</a:t>
                      </a:r>
                      <a:endParaRPr lang="es-CR" sz="1600" b="0" i="0" u="none" strike="noStrike" dirty="0">
                        <a:solidFill>
                          <a:srgbClr val="000000"/>
                        </a:solidFill>
                        <a:effectLst/>
                        <a:latin typeface="Ubuntu Light"/>
                      </a:endParaRPr>
                    </a:p>
                  </a:txBody>
                  <a:tcPr marL="9525" marR="9525" marT="9525" marB="0" anchor="b"/>
                </a:tc>
              </a:tr>
              <a:tr h="407973">
                <a:tc>
                  <a:txBody>
                    <a:bodyPr/>
                    <a:lstStyle/>
                    <a:p>
                      <a:pPr algn="ctr" fontAlgn="b"/>
                      <a:r>
                        <a:rPr lang="es-CR" sz="1600" u="none" strike="noStrike" dirty="0" smtClean="0">
                          <a:effectLst/>
                          <a:latin typeface="Ubuntu Light"/>
                        </a:rPr>
                        <a:t>Oteros Pizza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a:effectLst/>
                          <a:latin typeface="Ubuntu Light"/>
                        </a:rPr>
                        <a:t>Corteza gruesa</a:t>
                      </a:r>
                      <a:endParaRPr lang="es-CR" sz="1600" b="0" i="0" u="none" strike="noStrike" dirty="0">
                        <a:solidFill>
                          <a:srgbClr val="000000"/>
                        </a:solidFill>
                        <a:effectLst/>
                        <a:latin typeface="Ubuntu Light"/>
                      </a:endParaRPr>
                    </a:p>
                  </a:txBody>
                  <a:tcPr marL="9525" marR="9525" marT="9525" marB="0" anchor="b"/>
                </a:tc>
              </a:tr>
              <a:tr h="407973">
                <a:tc>
                  <a:txBody>
                    <a:bodyPr/>
                    <a:lstStyle/>
                    <a:p>
                      <a:pPr algn="ctr" fontAlgn="b"/>
                      <a:r>
                        <a:rPr lang="es-CR" sz="1600" u="none" strike="noStrike" dirty="0" smtClean="0">
                          <a:effectLst/>
                          <a:latin typeface="Ubuntu Light"/>
                        </a:rPr>
                        <a:t>Oteros Pizza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a:effectLst/>
                          <a:latin typeface="Ubuntu Light"/>
                        </a:rPr>
                        <a:t>Corteza fina</a:t>
                      </a:r>
                      <a:endParaRPr lang="es-CR" sz="1600" b="0" i="0" u="none" strike="noStrike" dirty="0">
                        <a:solidFill>
                          <a:srgbClr val="000000"/>
                        </a:solidFill>
                        <a:effectLst/>
                        <a:latin typeface="Ubuntu Light"/>
                      </a:endParaRPr>
                    </a:p>
                  </a:txBody>
                  <a:tcPr marL="9525" marR="9525" marT="9525" marB="0" anchor="b"/>
                </a:tc>
              </a:tr>
              <a:tr h="407973">
                <a:tc>
                  <a:txBody>
                    <a:bodyPr/>
                    <a:lstStyle/>
                    <a:p>
                      <a:pPr algn="ctr" fontAlgn="b"/>
                      <a:r>
                        <a:rPr lang="es-CR" sz="1600" u="none" strike="noStrike" dirty="0" smtClean="0">
                          <a:effectLst/>
                          <a:latin typeface="Ubuntu Light"/>
                        </a:rPr>
                        <a:t>Oteros Pizza</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a:effectLst/>
                          <a:latin typeface="Ubuntu Light"/>
                        </a:rPr>
                        <a:t>Corteza fina</a:t>
                      </a:r>
                      <a:endParaRPr lang="es-CR" sz="1600" b="0" i="0" u="none" strike="noStrike" dirty="0">
                        <a:solidFill>
                          <a:srgbClr val="000000"/>
                        </a:solidFill>
                        <a:effectLst/>
                        <a:latin typeface="Ubuntu Light"/>
                      </a:endParaRPr>
                    </a:p>
                  </a:txBody>
                  <a:tcPr marL="9525" marR="9525" marT="9525" marB="0" anchor="b"/>
                </a:tc>
              </a:tr>
              <a:tr h="407973">
                <a:tc>
                  <a:txBody>
                    <a:bodyPr/>
                    <a:lstStyle/>
                    <a:p>
                      <a:pPr algn="ctr" fontAlgn="b"/>
                      <a:r>
                        <a:rPr lang="es-CR" sz="1600" u="none" strike="noStrike" dirty="0" smtClean="0">
                          <a:effectLst/>
                          <a:latin typeface="Ubuntu Light"/>
                        </a:rPr>
                        <a:t>Pizza </a:t>
                      </a:r>
                      <a:r>
                        <a:rPr lang="es-CR" sz="1600" u="none" strike="noStrike" dirty="0" err="1" smtClean="0">
                          <a:effectLst/>
                          <a:latin typeface="Ubuntu Light"/>
                        </a:rPr>
                        <a:t>Hut</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a:effectLst/>
                          <a:latin typeface="Ubuntu Light"/>
                        </a:rPr>
                        <a:t>Corteza fina</a:t>
                      </a:r>
                      <a:endParaRPr lang="es-CR" sz="1600" b="0" i="0" u="none" strike="noStrike" dirty="0">
                        <a:solidFill>
                          <a:srgbClr val="000000"/>
                        </a:solidFill>
                        <a:effectLst/>
                        <a:latin typeface="Ubuntu Light"/>
                      </a:endParaRPr>
                    </a:p>
                  </a:txBody>
                  <a:tcPr marL="9525" marR="9525" marT="9525" marB="0" anchor="b"/>
                </a:tc>
              </a:tr>
              <a:tr h="407973">
                <a:tc>
                  <a:txBody>
                    <a:bodyPr/>
                    <a:lstStyle/>
                    <a:p>
                      <a:pPr algn="ctr" fontAlgn="b"/>
                      <a:r>
                        <a:rPr lang="es-CR" sz="1600" u="none" strike="noStrike" dirty="0" smtClean="0">
                          <a:effectLst/>
                          <a:latin typeface="Ubuntu Light"/>
                        </a:rPr>
                        <a:t>Pizza </a:t>
                      </a:r>
                      <a:r>
                        <a:rPr lang="es-CR" sz="1600" u="none" strike="noStrike" dirty="0" err="1" smtClean="0">
                          <a:effectLst/>
                          <a:latin typeface="Ubuntu Light"/>
                        </a:rPr>
                        <a:t>Hut</a:t>
                      </a:r>
                      <a:endParaRPr lang="es-CR" sz="1600" b="0" i="0" u="none" strike="noStrike" dirty="0">
                        <a:solidFill>
                          <a:srgbClr val="000000"/>
                        </a:solidFill>
                        <a:effectLst/>
                        <a:latin typeface="Ubuntu Light"/>
                      </a:endParaRPr>
                    </a:p>
                  </a:txBody>
                  <a:tcPr marL="9525" marR="9525" marT="9525" marB="0" anchor="b"/>
                </a:tc>
                <a:tc>
                  <a:txBody>
                    <a:bodyPr/>
                    <a:lstStyle/>
                    <a:p>
                      <a:pPr algn="ctr" fontAlgn="b"/>
                      <a:r>
                        <a:rPr lang="es-CR" sz="1600" u="none" strike="noStrike" dirty="0">
                          <a:effectLst/>
                          <a:latin typeface="Ubuntu Light"/>
                        </a:rPr>
                        <a:t>Corteza rellena</a:t>
                      </a:r>
                      <a:endParaRPr lang="es-CR" sz="1600" b="0" i="0" u="none" strike="noStrike" dirty="0">
                        <a:solidFill>
                          <a:srgbClr val="000000"/>
                        </a:solidFill>
                        <a:effectLst/>
                        <a:latin typeface="Ubuntu Light"/>
                      </a:endParaRPr>
                    </a:p>
                  </a:txBody>
                  <a:tcPr marL="9525" marR="9525" marT="9525" marB="0" anchor="b"/>
                </a:tc>
              </a:tr>
            </a:tbl>
          </a:graphicData>
        </a:graphic>
      </p:graphicFrame>
      <p:sp>
        <p:nvSpPr>
          <p:cNvPr id="7" name="Content Placeholder 2"/>
          <p:cNvSpPr txBox="1">
            <a:spLocks/>
          </p:cNvSpPr>
          <p:nvPr/>
        </p:nvSpPr>
        <p:spPr bwMode="auto">
          <a:xfrm>
            <a:off x="4904096" y="1463038"/>
            <a:ext cx="3477904" cy="3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ct val="30000"/>
              </a:spcBef>
              <a:spcAft>
                <a:spcPct val="0"/>
              </a:spcAft>
              <a:buClr>
                <a:srgbClr val="C00000"/>
              </a:buClr>
              <a:buSzPct val="150000"/>
              <a:buFont typeface="Arial" charset="0"/>
              <a:buChar char="•"/>
              <a:defRPr sz="2100" kern="1200">
                <a:solidFill>
                  <a:schemeClr val="tx1"/>
                </a:solidFill>
                <a:latin typeface="Ubuntu Light" pitchFamily="34" charset="0"/>
                <a:ea typeface="DejaVu Sans Light" pitchFamily="34" charset="0"/>
                <a:cs typeface="DejaVu Sans Light" pitchFamily="34" charset="0"/>
              </a:defRPr>
            </a:lvl1pPr>
            <a:lvl2pPr marL="514350" indent="-171450" algn="l" defTabSz="685800" rtl="0" eaLnBrk="0" fontAlgn="base" hangingPunct="0">
              <a:lnSpc>
                <a:spcPct val="90000"/>
              </a:lnSpc>
              <a:spcBef>
                <a:spcPct val="30000"/>
              </a:spcBef>
              <a:spcAft>
                <a:spcPct val="0"/>
              </a:spcAft>
              <a:buClr>
                <a:srgbClr val="C00000"/>
              </a:buClr>
              <a:buSzPct val="150000"/>
              <a:buFont typeface="Arial" charset="0"/>
              <a:buChar char="•"/>
              <a:defRPr kern="1200">
                <a:solidFill>
                  <a:schemeClr val="tx1"/>
                </a:solidFill>
                <a:latin typeface="Ubuntu Light" pitchFamily="34" charset="0"/>
                <a:ea typeface="DejaVu Sans Light" pitchFamily="34" charset="0"/>
                <a:cs typeface="DejaVu Sans Light" pitchFamily="34" charset="0"/>
              </a:defRPr>
            </a:lvl2pPr>
            <a:lvl3pPr marL="857250" indent="-171450" algn="l" defTabSz="685800" rtl="0" eaLnBrk="0" fontAlgn="base" hangingPunct="0">
              <a:lnSpc>
                <a:spcPct val="90000"/>
              </a:lnSpc>
              <a:spcBef>
                <a:spcPct val="30000"/>
              </a:spcBef>
              <a:spcAft>
                <a:spcPct val="0"/>
              </a:spcAft>
              <a:buClr>
                <a:srgbClr val="C00000"/>
              </a:buClr>
              <a:buSzPct val="150000"/>
              <a:buFont typeface="Arial" charset="0"/>
              <a:buChar char="•"/>
              <a:defRPr sz="1500" kern="1200">
                <a:solidFill>
                  <a:schemeClr val="tx1"/>
                </a:solidFill>
                <a:latin typeface="Ubuntu Light" pitchFamily="34" charset="0"/>
                <a:ea typeface="DejaVu Sans Light" pitchFamily="34" charset="0"/>
                <a:cs typeface="DejaVu Sans Light" pitchFamily="34" charset="0"/>
              </a:defRPr>
            </a:lvl3pPr>
            <a:lvl4pPr marL="1200150" indent="-171450" algn="l" defTabSz="685800" rtl="0" eaLnBrk="0" fontAlgn="base" hangingPunct="0">
              <a:lnSpc>
                <a:spcPct val="90000"/>
              </a:lnSpc>
              <a:spcBef>
                <a:spcPct val="30000"/>
              </a:spcBef>
              <a:spcAft>
                <a:spcPct val="0"/>
              </a:spcAft>
              <a:buClr>
                <a:srgbClr val="C00000"/>
              </a:buClr>
              <a:buSzPct val="150000"/>
              <a:buFont typeface="Arial" charset="0"/>
              <a:buChar char="•"/>
              <a:defRPr sz="1300" kern="1200">
                <a:solidFill>
                  <a:schemeClr val="tx1"/>
                </a:solidFill>
                <a:latin typeface="Ubuntu Light" pitchFamily="34" charset="0"/>
                <a:ea typeface="DejaVu Sans Light" pitchFamily="34" charset="0"/>
                <a:cs typeface="DejaVu Sans Light" pitchFamily="34" charset="0"/>
              </a:defRPr>
            </a:lvl4pPr>
            <a:lvl5pPr marL="1543050" indent="-171450" algn="l" defTabSz="685800" rtl="0" eaLnBrk="0" fontAlgn="base" hangingPunct="0">
              <a:lnSpc>
                <a:spcPct val="90000"/>
              </a:lnSpc>
              <a:spcBef>
                <a:spcPct val="30000"/>
              </a:spcBef>
              <a:spcAft>
                <a:spcPct val="0"/>
              </a:spcAft>
              <a:buClr>
                <a:srgbClr val="C00000"/>
              </a:buClr>
              <a:buSzPct val="150000"/>
              <a:buFont typeface="Arial" charset="0"/>
              <a:buChar char="•"/>
              <a:defRPr sz="1300" kern="1200">
                <a:solidFill>
                  <a:schemeClr val="tx1"/>
                </a:solidFill>
                <a:latin typeface="Ubuntu Light" pitchFamily="34" charset="0"/>
                <a:ea typeface="DejaVu Sans Light" pitchFamily="34" charset="0"/>
                <a:cs typeface="DejaVu Sans Light" pitchFamily="34" charset="0"/>
              </a:defRPr>
            </a:lvl5pPr>
            <a:lvl6pPr marL="18859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charset="0"/>
              <a:buNone/>
            </a:pPr>
            <a:r>
              <a:rPr lang="en-US" sz="1800" dirty="0" err="1" smtClean="0"/>
              <a:t>Áreas</a:t>
            </a:r>
            <a:r>
              <a:rPr lang="en-US" sz="1800" dirty="0" smtClean="0"/>
              <a:t> de </a:t>
            </a:r>
            <a:r>
              <a:rPr lang="en-US" sz="1800" dirty="0" err="1" smtClean="0"/>
              <a:t>envío</a:t>
            </a:r>
            <a:r>
              <a:rPr lang="en-US" sz="1800" dirty="0" smtClean="0"/>
              <a:t> </a:t>
            </a:r>
            <a:r>
              <a:rPr lang="en-US" sz="1800" dirty="0" err="1" smtClean="0"/>
              <a:t>por</a:t>
            </a:r>
            <a:r>
              <a:rPr lang="en-US" sz="1800" dirty="0" smtClean="0"/>
              <a:t> </a:t>
            </a:r>
            <a:r>
              <a:rPr lang="en-US" sz="1800" dirty="0" err="1" smtClean="0"/>
              <a:t>restaurante</a:t>
            </a:r>
            <a:endParaRPr lang="en-US" sz="1800" dirty="0"/>
          </a:p>
        </p:txBody>
      </p:sp>
      <p:graphicFrame>
        <p:nvGraphicFramePr>
          <p:cNvPr id="8" name="Marcador de contenido 4"/>
          <p:cNvGraphicFramePr>
            <a:graphicFrameLocks/>
          </p:cNvGraphicFramePr>
          <p:nvPr>
            <p:extLst>
              <p:ext uri="{D42A27DB-BD31-4B8C-83A1-F6EECF244321}">
                <p14:modId xmlns:p14="http://schemas.microsoft.com/office/powerpoint/2010/main" val="1354274306"/>
              </p:ext>
            </p:extLst>
          </p:nvPr>
        </p:nvGraphicFramePr>
        <p:xfrm>
          <a:off x="4800600" y="1905000"/>
          <a:ext cx="3858904" cy="2895601"/>
        </p:xfrm>
        <a:graphic>
          <a:graphicData uri="http://schemas.openxmlformats.org/drawingml/2006/table">
            <a:tbl>
              <a:tblPr firstRow="1" bandRow="1">
                <a:tableStyleId>{69012ECD-51FC-41F1-AA8D-1B2483CD663E}</a:tableStyleId>
              </a:tblPr>
              <a:tblGrid>
                <a:gridCol w="1929452"/>
                <a:gridCol w="1929452"/>
              </a:tblGrid>
              <a:tr h="447763">
                <a:tc>
                  <a:txBody>
                    <a:bodyPr/>
                    <a:lstStyle/>
                    <a:p>
                      <a:pPr marL="0" marR="0" algn="ctr">
                        <a:lnSpc>
                          <a:spcPts val="1440"/>
                        </a:lnSpc>
                        <a:spcBef>
                          <a:spcPts val="0"/>
                        </a:spcBef>
                        <a:spcAft>
                          <a:spcPts val="0"/>
                        </a:spcAft>
                      </a:pPr>
                      <a:r>
                        <a:rPr lang="es-CR" sz="1600" b="1" dirty="0" smtClean="0">
                          <a:solidFill>
                            <a:schemeClr val="bg1"/>
                          </a:solidFill>
                          <a:effectLst/>
                          <a:latin typeface="Ubuntu Light"/>
                          <a:ea typeface="+mn-ea"/>
                          <a:cs typeface="+mn-cs"/>
                        </a:rPr>
                        <a:t>Restaurante</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dirty="0" smtClean="0">
                          <a:effectLst/>
                          <a:latin typeface="Ubuntu Light"/>
                        </a:rPr>
                        <a:t>Área de envío</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r>
              <a:tr h="407973">
                <a:tc>
                  <a:txBody>
                    <a:bodyPr/>
                    <a:lstStyle/>
                    <a:p>
                      <a:pPr marL="0" algn="ctr" defTabSz="685800" rtl="0" eaLnBrk="1" fontAlgn="b" latinLnBrk="0" hangingPunct="1"/>
                      <a:r>
                        <a:rPr lang="es-CR" sz="1600" u="none" strike="noStrike" kern="1200" smtClean="0">
                          <a:solidFill>
                            <a:schemeClr val="tx1"/>
                          </a:solidFill>
                          <a:effectLst/>
                          <a:latin typeface="Ubuntu Light"/>
                          <a:ea typeface="+mn-ea"/>
                          <a:cs typeface="+mn-cs"/>
                        </a:rPr>
                        <a:t>Oteros Pizza</a:t>
                      </a:r>
                      <a:endParaRPr lang="es-CR" sz="1600" u="none" strike="noStrike" kern="1200" dirty="0">
                        <a:solidFill>
                          <a:schemeClr val="tx1"/>
                        </a:solidFill>
                        <a:effectLst/>
                        <a:latin typeface="Ubuntu Light"/>
                        <a:ea typeface="+mn-ea"/>
                        <a:cs typeface="+mn-cs"/>
                      </a:endParaRPr>
                    </a:p>
                  </a:txBody>
                  <a:tcPr marL="9525" marR="9525" marT="9525" marB="0" anchor="b"/>
                </a:tc>
                <a:tc>
                  <a:txBody>
                    <a:bodyPr/>
                    <a:lstStyle/>
                    <a:p>
                      <a:pPr marL="0" algn="ctr" defTabSz="685800" rtl="0" eaLnBrk="1" fontAlgn="b" latinLnBrk="0" hangingPunct="1"/>
                      <a:r>
                        <a:rPr lang="es-CR" sz="1600" u="none" strike="noStrike" kern="1200">
                          <a:solidFill>
                            <a:schemeClr val="tx1"/>
                          </a:solidFill>
                          <a:effectLst/>
                          <a:latin typeface="Ubuntu Light"/>
                          <a:ea typeface="+mn-ea"/>
                          <a:cs typeface="+mn-cs"/>
                        </a:rPr>
                        <a:t>Springfield</a:t>
                      </a:r>
                    </a:p>
                  </a:txBody>
                  <a:tcPr marL="9525" marR="9525" marT="9525" marB="0" anchor="b"/>
                </a:tc>
              </a:tr>
              <a:tr h="407973">
                <a:tc>
                  <a:txBody>
                    <a:bodyPr/>
                    <a:lstStyle/>
                    <a:p>
                      <a:pPr marL="0" algn="ctr" defTabSz="685800" rtl="0" eaLnBrk="1" fontAlgn="b" latinLnBrk="0" hangingPunct="1"/>
                      <a:r>
                        <a:rPr lang="es-CR" sz="1600" u="none" strike="noStrike" kern="1200" dirty="0" smtClean="0">
                          <a:solidFill>
                            <a:schemeClr val="tx1"/>
                          </a:solidFill>
                          <a:effectLst/>
                          <a:latin typeface="Ubuntu Light"/>
                          <a:ea typeface="+mn-ea"/>
                          <a:cs typeface="+mn-cs"/>
                        </a:rPr>
                        <a:t>Oteros Pizza</a:t>
                      </a:r>
                      <a:endParaRPr lang="es-CR" sz="1600" u="none" strike="noStrike" kern="1200" dirty="0">
                        <a:solidFill>
                          <a:schemeClr val="tx1"/>
                        </a:solidFill>
                        <a:effectLst/>
                        <a:latin typeface="Ubuntu Light"/>
                        <a:ea typeface="+mn-ea"/>
                        <a:cs typeface="+mn-cs"/>
                      </a:endParaRPr>
                    </a:p>
                  </a:txBody>
                  <a:tcPr marL="9525" marR="9525" marT="9525" marB="0" anchor="b"/>
                </a:tc>
                <a:tc>
                  <a:txBody>
                    <a:bodyPr/>
                    <a:lstStyle/>
                    <a:p>
                      <a:pPr marL="0" algn="ctr" defTabSz="685800" rtl="0" eaLnBrk="1" fontAlgn="b" latinLnBrk="0" hangingPunct="1"/>
                      <a:r>
                        <a:rPr lang="es-CR" sz="1600" u="none" strike="noStrike" kern="1200" dirty="0" err="1">
                          <a:solidFill>
                            <a:schemeClr val="tx1"/>
                          </a:solidFill>
                          <a:effectLst/>
                          <a:latin typeface="Ubuntu Light"/>
                          <a:ea typeface="+mn-ea"/>
                          <a:cs typeface="+mn-cs"/>
                        </a:rPr>
                        <a:t>Shelbyville</a:t>
                      </a:r>
                      <a:endParaRPr lang="es-CR" sz="1600" u="none" strike="noStrike" kern="1200" dirty="0">
                        <a:solidFill>
                          <a:schemeClr val="tx1"/>
                        </a:solidFill>
                        <a:effectLst/>
                        <a:latin typeface="Ubuntu Light"/>
                        <a:ea typeface="+mn-ea"/>
                        <a:cs typeface="+mn-cs"/>
                      </a:endParaRPr>
                    </a:p>
                  </a:txBody>
                  <a:tcPr marL="9525" marR="9525" marT="9525" marB="0" anchor="b"/>
                </a:tc>
              </a:tr>
              <a:tr h="407973">
                <a:tc>
                  <a:txBody>
                    <a:bodyPr/>
                    <a:lstStyle/>
                    <a:p>
                      <a:pPr marL="0" algn="ctr" defTabSz="685800" rtl="0" eaLnBrk="1" fontAlgn="b" latinLnBrk="0" hangingPunct="1"/>
                      <a:r>
                        <a:rPr lang="es-CR" sz="1600" u="none" strike="noStrike" kern="1200" dirty="0" smtClean="0">
                          <a:solidFill>
                            <a:schemeClr val="tx1"/>
                          </a:solidFill>
                          <a:effectLst/>
                          <a:latin typeface="Ubuntu Light"/>
                          <a:ea typeface="+mn-ea"/>
                          <a:cs typeface="+mn-cs"/>
                        </a:rPr>
                        <a:t>Pizza </a:t>
                      </a:r>
                      <a:r>
                        <a:rPr lang="es-CR" sz="1600" u="none" strike="noStrike" kern="1200" dirty="0" err="1" smtClean="0">
                          <a:solidFill>
                            <a:schemeClr val="tx1"/>
                          </a:solidFill>
                          <a:effectLst/>
                          <a:latin typeface="Ubuntu Light"/>
                          <a:ea typeface="+mn-ea"/>
                          <a:cs typeface="+mn-cs"/>
                        </a:rPr>
                        <a:t>Hut</a:t>
                      </a:r>
                      <a:endParaRPr lang="es-CR" sz="1600" u="none" strike="noStrike" kern="1200" dirty="0">
                        <a:solidFill>
                          <a:schemeClr val="tx1"/>
                        </a:solidFill>
                        <a:effectLst/>
                        <a:latin typeface="Ubuntu Light"/>
                        <a:ea typeface="+mn-ea"/>
                        <a:cs typeface="+mn-cs"/>
                      </a:endParaRPr>
                    </a:p>
                  </a:txBody>
                  <a:tcPr marL="9525" marR="9525" marT="9525" marB="0" anchor="b"/>
                </a:tc>
                <a:tc>
                  <a:txBody>
                    <a:bodyPr/>
                    <a:lstStyle/>
                    <a:p>
                      <a:pPr marL="0" algn="ctr" defTabSz="685800" rtl="0" eaLnBrk="1" fontAlgn="b" latinLnBrk="0" hangingPunct="1"/>
                      <a:r>
                        <a:rPr lang="es-CR" sz="1600" u="none" strike="noStrike" kern="1200" dirty="0">
                          <a:solidFill>
                            <a:schemeClr val="tx1"/>
                          </a:solidFill>
                          <a:effectLst/>
                          <a:latin typeface="Ubuntu Light"/>
                          <a:ea typeface="+mn-ea"/>
                          <a:cs typeface="+mn-cs"/>
                        </a:rPr>
                        <a:t>Capital City</a:t>
                      </a:r>
                    </a:p>
                  </a:txBody>
                  <a:tcPr marL="9525" marR="9525" marT="9525" marB="0" anchor="b"/>
                </a:tc>
              </a:tr>
              <a:tr h="407973">
                <a:tc>
                  <a:txBody>
                    <a:bodyPr/>
                    <a:lstStyle/>
                    <a:p>
                      <a:pPr marL="0" algn="ctr" defTabSz="685800" rtl="0" eaLnBrk="1" fontAlgn="b" latinLnBrk="0" hangingPunct="1"/>
                      <a:r>
                        <a:rPr lang="es-CR" sz="1600" u="none" strike="noStrike" kern="1200" smtClean="0">
                          <a:solidFill>
                            <a:schemeClr val="tx1"/>
                          </a:solidFill>
                          <a:effectLst/>
                          <a:latin typeface="Ubuntu Light"/>
                          <a:ea typeface="+mn-ea"/>
                          <a:cs typeface="+mn-cs"/>
                        </a:rPr>
                        <a:t>Dominos Pizza</a:t>
                      </a:r>
                      <a:endParaRPr lang="es-CR" sz="1600" u="none" strike="noStrike" kern="1200" dirty="0">
                        <a:solidFill>
                          <a:schemeClr val="tx1"/>
                        </a:solidFill>
                        <a:effectLst/>
                        <a:latin typeface="Ubuntu Light"/>
                        <a:ea typeface="+mn-ea"/>
                        <a:cs typeface="+mn-cs"/>
                      </a:endParaRPr>
                    </a:p>
                  </a:txBody>
                  <a:tcPr marL="9525" marR="9525" marT="9525" marB="0" anchor="b"/>
                </a:tc>
                <a:tc>
                  <a:txBody>
                    <a:bodyPr/>
                    <a:lstStyle/>
                    <a:p>
                      <a:pPr marL="0" algn="ctr" defTabSz="685800" rtl="0" eaLnBrk="1" fontAlgn="b" latinLnBrk="0" hangingPunct="1"/>
                      <a:r>
                        <a:rPr lang="es-CR" sz="1600" u="none" strike="noStrike" kern="1200" dirty="0">
                          <a:solidFill>
                            <a:schemeClr val="tx1"/>
                          </a:solidFill>
                          <a:effectLst/>
                          <a:latin typeface="Ubuntu Light"/>
                          <a:ea typeface="+mn-ea"/>
                          <a:cs typeface="+mn-cs"/>
                        </a:rPr>
                        <a:t>Springfield</a:t>
                      </a:r>
                    </a:p>
                  </a:txBody>
                  <a:tcPr marL="9525" marR="9525" marT="9525" marB="0" anchor="b"/>
                </a:tc>
              </a:tr>
              <a:tr h="407973">
                <a:tc>
                  <a:txBody>
                    <a:bodyPr/>
                    <a:lstStyle/>
                    <a:p>
                      <a:pPr marL="0" algn="ctr" defTabSz="685800" rtl="0" eaLnBrk="1" fontAlgn="b" latinLnBrk="0" hangingPunct="1"/>
                      <a:r>
                        <a:rPr lang="es-CR" sz="1600" u="none" strike="noStrike" kern="1200" smtClean="0">
                          <a:solidFill>
                            <a:schemeClr val="tx1"/>
                          </a:solidFill>
                          <a:effectLst/>
                          <a:latin typeface="Ubuntu Light"/>
                          <a:ea typeface="+mn-ea"/>
                          <a:cs typeface="+mn-cs"/>
                        </a:rPr>
                        <a:t>Dominos Pizza</a:t>
                      </a:r>
                      <a:endParaRPr lang="es-CR" sz="1600" u="none" strike="noStrike" kern="1200" dirty="0">
                        <a:solidFill>
                          <a:schemeClr val="tx1"/>
                        </a:solidFill>
                        <a:effectLst/>
                        <a:latin typeface="Ubuntu Light"/>
                        <a:ea typeface="+mn-ea"/>
                        <a:cs typeface="+mn-cs"/>
                      </a:endParaRPr>
                    </a:p>
                  </a:txBody>
                  <a:tcPr marL="9525" marR="9525" marT="9525" marB="0" anchor="b"/>
                </a:tc>
                <a:tc>
                  <a:txBody>
                    <a:bodyPr/>
                    <a:lstStyle/>
                    <a:p>
                      <a:pPr marL="0" algn="ctr" defTabSz="685800" rtl="0" eaLnBrk="1" fontAlgn="b" latinLnBrk="0" hangingPunct="1"/>
                      <a:r>
                        <a:rPr lang="es-CR" sz="1600" u="none" strike="noStrike" kern="1200" dirty="0" err="1">
                          <a:solidFill>
                            <a:schemeClr val="tx1"/>
                          </a:solidFill>
                          <a:effectLst/>
                          <a:latin typeface="Ubuntu Light"/>
                          <a:ea typeface="+mn-ea"/>
                          <a:cs typeface="+mn-cs"/>
                        </a:rPr>
                        <a:t>Shelbyville</a:t>
                      </a:r>
                      <a:endParaRPr lang="es-CR" sz="1600" u="none" strike="noStrike" kern="1200" dirty="0">
                        <a:solidFill>
                          <a:schemeClr val="tx1"/>
                        </a:solidFill>
                        <a:effectLst/>
                        <a:latin typeface="Ubuntu Light"/>
                        <a:ea typeface="+mn-ea"/>
                        <a:cs typeface="+mn-cs"/>
                      </a:endParaRPr>
                    </a:p>
                  </a:txBody>
                  <a:tcPr marL="9525" marR="9525" marT="9525" marB="0" anchor="b"/>
                </a:tc>
              </a:tr>
              <a:tr h="407973">
                <a:tc>
                  <a:txBody>
                    <a:bodyPr/>
                    <a:lstStyle/>
                    <a:p>
                      <a:pPr marL="0" algn="ctr" defTabSz="685800" rtl="0" eaLnBrk="1" fontAlgn="b" latinLnBrk="0" hangingPunct="1"/>
                      <a:r>
                        <a:rPr lang="es-CR" sz="1600" u="none" strike="noStrike" kern="1200" dirty="0" err="1" smtClean="0">
                          <a:solidFill>
                            <a:schemeClr val="tx1"/>
                          </a:solidFill>
                          <a:effectLst/>
                          <a:latin typeface="Ubuntu Light"/>
                          <a:ea typeface="+mn-ea"/>
                          <a:cs typeface="+mn-cs"/>
                        </a:rPr>
                        <a:t>Dominos</a:t>
                      </a:r>
                      <a:r>
                        <a:rPr lang="es-CR" sz="1600" u="none" strike="noStrike" kern="1200" dirty="0" smtClean="0">
                          <a:solidFill>
                            <a:schemeClr val="tx1"/>
                          </a:solidFill>
                          <a:effectLst/>
                          <a:latin typeface="Ubuntu Light"/>
                          <a:ea typeface="+mn-ea"/>
                          <a:cs typeface="+mn-cs"/>
                        </a:rPr>
                        <a:t> Pizza</a:t>
                      </a:r>
                      <a:endParaRPr lang="es-CR" sz="1600" u="none" strike="noStrike" kern="1200" dirty="0">
                        <a:solidFill>
                          <a:schemeClr val="tx1"/>
                        </a:solidFill>
                        <a:effectLst/>
                        <a:latin typeface="Ubuntu Light"/>
                        <a:ea typeface="+mn-ea"/>
                        <a:cs typeface="+mn-cs"/>
                      </a:endParaRPr>
                    </a:p>
                  </a:txBody>
                  <a:tcPr marL="9525" marR="9525" marT="9525" marB="0" anchor="b"/>
                </a:tc>
                <a:tc>
                  <a:txBody>
                    <a:bodyPr/>
                    <a:lstStyle/>
                    <a:p>
                      <a:pPr marL="0" algn="ctr" defTabSz="685800" rtl="0" eaLnBrk="1" fontAlgn="b" latinLnBrk="0" hangingPunct="1"/>
                      <a:r>
                        <a:rPr lang="es-CR" sz="1600" u="none" strike="noStrike" kern="1200" dirty="0">
                          <a:solidFill>
                            <a:schemeClr val="tx1"/>
                          </a:solidFill>
                          <a:effectLst/>
                          <a:latin typeface="Ubuntu Light"/>
                          <a:ea typeface="+mn-ea"/>
                          <a:cs typeface="+mn-cs"/>
                        </a:rPr>
                        <a:t>Capital City</a:t>
                      </a:r>
                    </a:p>
                  </a:txBody>
                  <a:tcPr marL="9525" marR="9525" marT="9525" marB="0" anchor="b"/>
                </a:tc>
              </a:tr>
            </a:tbl>
          </a:graphicData>
        </a:graphic>
      </p:graphicFrame>
    </p:spTree>
    <p:extLst>
      <p:ext uri="{BB962C8B-B14F-4D97-AF65-F5344CB8AC3E}">
        <p14:creationId xmlns:p14="http://schemas.microsoft.com/office/powerpoint/2010/main" val="7876132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Cuarta</a:t>
            </a:r>
            <a:r>
              <a:rPr lang="en-US" dirty="0"/>
              <a:t> formal normal (4FN)</a:t>
            </a:r>
          </a:p>
        </p:txBody>
      </p:sp>
      <p:sp>
        <p:nvSpPr>
          <p:cNvPr id="3" name="Content Placeholder 2"/>
          <p:cNvSpPr>
            <a:spLocks noGrp="1"/>
          </p:cNvSpPr>
          <p:nvPr>
            <p:ph idx="1"/>
          </p:nvPr>
        </p:nvSpPr>
        <p:spPr/>
        <p:txBody>
          <a:bodyPr/>
          <a:lstStyle/>
          <a:p>
            <a:pPr marL="342900" indent="-342900">
              <a:buFont typeface="Arial" pitchFamily="34" charset="0"/>
              <a:buChar char="•"/>
            </a:pPr>
            <a:r>
              <a:rPr lang="es-CR" dirty="0"/>
              <a:t>Una tabla está en 4NF si y solo si está en Tercera forma normal o en BCNF (Cualquiera de ambas) y no posee dependencias </a:t>
            </a:r>
            <a:r>
              <a:rPr lang="es-CR" dirty="0" err="1"/>
              <a:t>multivaluadas</a:t>
            </a:r>
            <a:r>
              <a:rPr lang="es-CR" dirty="0"/>
              <a:t> no </a:t>
            </a:r>
            <a:r>
              <a:rPr lang="es-CR" dirty="0" smtClean="0"/>
              <a:t>triviales.</a:t>
            </a:r>
            <a:endParaRPr lang="es-CR" dirty="0"/>
          </a:p>
          <a:p>
            <a:pPr marL="342900" indent="-342900">
              <a:buFont typeface="Arial" pitchFamily="34" charset="0"/>
              <a:buChar char="•"/>
            </a:pPr>
            <a:r>
              <a:rPr lang="es-CR" dirty="0"/>
              <a:t>Una tabla con una dependencia </a:t>
            </a:r>
            <a:r>
              <a:rPr lang="es-CR" dirty="0" err="1"/>
              <a:t>multivaluada</a:t>
            </a:r>
            <a:r>
              <a:rPr lang="es-CR" dirty="0"/>
              <a:t> es una donde la existencia de dos o más relaciones independientes muchos a muchos causa </a:t>
            </a:r>
            <a:r>
              <a:rPr lang="es-CR" dirty="0" smtClean="0"/>
              <a:t>redundancia.</a:t>
            </a:r>
            <a:endParaRPr lang="es-CR" dirty="0"/>
          </a:p>
          <a:p>
            <a:pPr marL="342900" indent="-342900">
              <a:buFont typeface="Arial" pitchFamily="34" charset="0"/>
              <a:buChar char="•"/>
            </a:pPr>
            <a:r>
              <a:rPr lang="es-CR" dirty="0"/>
              <a:t>Esta redundancia la que es suprimida por la cuarta forma </a:t>
            </a:r>
            <a:r>
              <a:rPr lang="es-CR" dirty="0" smtClean="0"/>
              <a:t>normal.</a:t>
            </a:r>
            <a:endParaRPr lang="es-CR"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71</a:t>
            </a:fld>
            <a:endParaRPr lang="en-US"/>
          </a:p>
        </p:txBody>
      </p:sp>
    </p:spTree>
    <p:extLst>
      <p:ext uri="{BB962C8B-B14F-4D97-AF65-F5344CB8AC3E}">
        <p14:creationId xmlns:p14="http://schemas.microsoft.com/office/powerpoint/2010/main" val="32077371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Cuarta</a:t>
            </a:r>
            <a:r>
              <a:rPr lang="en-US" dirty="0"/>
              <a:t> formal normal (4FN)</a:t>
            </a:r>
          </a:p>
        </p:txBody>
      </p:sp>
      <p:sp>
        <p:nvSpPr>
          <p:cNvPr id="3" name="Content Placeholder 2"/>
          <p:cNvSpPr>
            <a:spLocks noGrp="1"/>
          </p:cNvSpPr>
          <p:nvPr>
            <p:ph idx="1"/>
          </p:nvPr>
        </p:nvSpPr>
        <p:spPr>
          <a:xfrm>
            <a:off x="628650" y="1315919"/>
            <a:ext cx="7886700" cy="365762"/>
          </a:xfrm>
        </p:spPr>
        <p:txBody>
          <a:bodyPr/>
          <a:lstStyle/>
          <a:p>
            <a:pPr marL="0" indent="0">
              <a:buNone/>
            </a:pPr>
            <a:r>
              <a:rPr lang="en-US" sz="1800" dirty="0" err="1" smtClean="0"/>
              <a:t>Figuras</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72</a:t>
            </a:fld>
            <a:endParaRPr lang="en-US"/>
          </a:p>
        </p:txBody>
      </p:sp>
      <p:graphicFrame>
        <p:nvGraphicFramePr>
          <p:cNvPr id="7" name="Marcador de contenido 4"/>
          <p:cNvGraphicFramePr>
            <a:graphicFrameLocks/>
          </p:cNvGraphicFramePr>
          <p:nvPr>
            <p:extLst>
              <p:ext uri="{D42A27DB-BD31-4B8C-83A1-F6EECF244321}">
                <p14:modId xmlns:p14="http://schemas.microsoft.com/office/powerpoint/2010/main" val="973825685"/>
              </p:ext>
            </p:extLst>
          </p:nvPr>
        </p:nvGraphicFramePr>
        <p:xfrm>
          <a:off x="628650" y="1734304"/>
          <a:ext cx="7886700" cy="2966720"/>
        </p:xfrm>
        <a:graphic>
          <a:graphicData uri="http://schemas.openxmlformats.org/drawingml/2006/table">
            <a:tbl>
              <a:tblPr firstRow="1" bandRow="1">
                <a:tableStyleId>{69012ECD-51FC-41F1-AA8D-1B2483CD663E}</a:tableStyleId>
              </a:tblPr>
              <a:tblGrid>
                <a:gridCol w="2628900"/>
                <a:gridCol w="2628900"/>
                <a:gridCol w="2628900"/>
              </a:tblGrid>
              <a:tr h="370840">
                <a:tc>
                  <a:txBody>
                    <a:bodyPr/>
                    <a:lstStyle/>
                    <a:p>
                      <a:pPr marL="0" marR="0" algn="ctr">
                        <a:lnSpc>
                          <a:spcPts val="1440"/>
                        </a:lnSpc>
                        <a:spcBef>
                          <a:spcPts val="0"/>
                        </a:spcBef>
                        <a:spcAft>
                          <a:spcPts val="0"/>
                        </a:spcAft>
                      </a:pPr>
                      <a:r>
                        <a:rPr lang="es-CR" sz="1600" b="1" dirty="0" smtClean="0">
                          <a:solidFill>
                            <a:schemeClr val="bg1"/>
                          </a:solidFill>
                          <a:effectLst/>
                          <a:latin typeface="Ubuntu Light"/>
                          <a:ea typeface="+mn-ea"/>
                          <a:cs typeface="+mn-cs"/>
                        </a:rPr>
                        <a:t>Figura</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dirty="0" smtClean="0">
                          <a:effectLst/>
                          <a:latin typeface="Ubuntu Light"/>
                        </a:rPr>
                        <a:t>Color</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dirty="0" smtClean="0">
                          <a:effectLst/>
                          <a:latin typeface="Ubuntu Light"/>
                        </a:rPr>
                        <a:t>Tamaño</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r>
              <a:tr h="370840">
                <a:tc>
                  <a:txBody>
                    <a:bodyPr/>
                    <a:lstStyle/>
                    <a:p>
                      <a:pPr marL="0" marR="0" algn="ctr">
                        <a:lnSpc>
                          <a:spcPts val="1440"/>
                        </a:lnSpc>
                        <a:spcBef>
                          <a:spcPts val="0"/>
                        </a:spcBef>
                        <a:spcAft>
                          <a:spcPts val="0"/>
                        </a:spcAft>
                      </a:pPr>
                      <a:r>
                        <a:rPr lang="es-CR" sz="1600" dirty="0" smtClean="0">
                          <a:solidFill>
                            <a:schemeClr val="tx1"/>
                          </a:solidFill>
                          <a:effectLst/>
                          <a:latin typeface="Ubuntu Light"/>
                        </a:rPr>
                        <a:t>Esfera</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solidFill>
                            <a:schemeClr val="tx1"/>
                          </a:solidFill>
                          <a:effectLst/>
                          <a:latin typeface="Ubuntu Light"/>
                        </a:rPr>
                        <a:t>Rojo</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Grande</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s-CR" sz="1600" dirty="0" smtClean="0">
                          <a:solidFill>
                            <a:schemeClr val="tx1"/>
                          </a:solidFill>
                          <a:effectLst/>
                          <a:latin typeface="Ubuntu Light"/>
                        </a:rPr>
                        <a:t>Esfera</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solidFill>
                            <a:schemeClr val="tx1"/>
                          </a:solidFill>
                          <a:effectLst/>
                          <a:latin typeface="Ubuntu Light"/>
                          <a:ea typeface="+mn-ea"/>
                          <a:cs typeface="+mn-cs"/>
                        </a:rPr>
                        <a:t>Verde</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Grande</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s-CR" sz="1600" dirty="0" smtClean="0">
                          <a:solidFill>
                            <a:schemeClr val="tx1"/>
                          </a:solidFill>
                          <a:effectLst/>
                          <a:latin typeface="Ubuntu Light"/>
                        </a:rPr>
                        <a:t>Cubo</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Blanco</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Grande</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s-CR" sz="1600" dirty="0" smtClean="0">
                          <a:solidFill>
                            <a:schemeClr val="tx1"/>
                          </a:solidFill>
                          <a:effectLst/>
                          <a:latin typeface="Ubuntu Light"/>
                        </a:rPr>
                        <a:t>Cubo</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Azul</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Grande</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Pirámide</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Blanco</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Grande</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Pirámide</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Blanco</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Mediano</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err="1" smtClean="0">
                          <a:solidFill>
                            <a:schemeClr val="tx1"/>
                          </a:solidFill>
                          <a:effectLst/>
                          <a:latin typeface="Ubuntu Light"/>
                          <a:ea typeface="Times New Roman"/>
                          <a:cs typeface="Times New Roman"/>
                        </a:rPr>
                        <a:t>Pirámide</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solidFill>
                            <a:schemeClr val="tx1"/>
                          </a:solidFill>
                          <a:effectLst/>
                          <a:latin typeface="Ubuntu Light"/>
                        </a:rPr>
                        <a:t>Rojo</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Grande</a:t>
                      </a: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211625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Cuarta</a:t>
            </a:r>
            <a:r>
              <a:rPr lang="en-US" dirty="0"/>
              <a:t> formal normal (4FN)</a:t>
            </a:r>
          </a:p>
        </p:txBody>
      </p:sp>
      <p:sp>
        <p:nvSpPr>
          <p:cNvPr id="3" name="Content Placeholder 2"/>
          <p:cNvSpPr>
            <a:spLocks noGrp="1"/>
          </p:cNvSpPr>
          <p:nvPr>
            <p:ph idx="1"/>
          </p:nvPr>
        </p:nvSpPr>
        <p:spPr/>
        <p:txBody>
          <a:bodyPr/>
          <a:lstStyle/>
          <a:p>
            <a:r>
              <a:rPr lang="es-ES" dirty="0"/>
              <a:t>La Figura determina valores múltiples de </a:t>
            </a:r>
            <a:r>
              <a:rPr lang="es-ES" dirty="0" smtClean="0"/>
              <a:t>Tamaño </a:t>
            </a:r>
            <a:r>
              <a:rPr lang="es-ES" dirty="0"/>
              <a:t>y </a:t>
            </a:r>
            <a:r>
              <a:rPr lang="es-ES" dirty="0" smtClean="0"/>
              <a:t>Color</a:t>
            </a:r>
            <a:r>
              <a:rPr lang="es-ES" dirty="0"/>
              <a:t>.</a:t>
            </a:r>
            <a:endParaRPr lang="es-ES" dirty="0" smtClean="0"/>
          </a:p>
          <a:p>
            <a:r>
              <a:rPr lang="es-ES" dirty="0" smtClean="0"/>
              <a:t>Todas </a:t>
            </a:r>
            <a:r>
              <a:rPr lang="es-ES" dirty="0"/>
              <a:t>estas son independientes entre sí si estuvieran separadas. Sin embargo se repiten: Esfera grande, Pirámide blanco y Pirámide grande. </a:t>
            </a:r>
            <a:endParaRPr lang="es-ES" dirty="0" smtClean="0"/>
          </a:p>
          <a:p>
            <a:r>
              <a:rPr lang="es-ES" dirty="0" smtClean="0"/>
              <a:t>Estas </a:t>
            </a:r>
            <a:r>
              <a:rPr lang="es-ES" dirty="0"/>
              <a:t>repeticiones entre la figura y el tamaño hace que no esté en 4 Forma Normal.</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73</a:t>
            </a:fld>
            <a:endParaRPr lang="en-US"/>
          </a:p>
        </p:txBody>
      </p:sp>
    </p:spTree>
    <p:extLst>
      <p:ext uri="{BB962C8B-B14F-4D97-AF65-F5344CB8AC3E}">
        <p14:creationId xmlns:p14="http://schemas.microsoft.com/office/powerpoint/2010/main" val="141485322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5</a:t>
            </a:r>
            <a:r>
              <a:rPr lang="en-US" dirty="0" smtClean="0"/>
              <a:t>FN</a:t>
            </a:r>
            <a:endParaRPr lang="en-US" dirty="0"/>
          </a:p>
        </p:txBody>
      </p:sp>
      <p:sp>
        <p:nvSpPr>
          <p:cNvPr id="3" name="Subtitle 2"/>
          <p:cNvSpPr>
            <a:spLocks noGrp="1"/>
          </p:cNvSpPr>
          <p:nvPr>
            <p:ph type="subTitle" idx="1"/>
          </p:nvPr>
        </p:nvSpPr>
        <p:spPr/>
        <p:txBody>
          <a:bodyPr/>
          <a:lstStyle/>
          <a:p>
            <a:r>
              <a:rPr lang="en-US" dirty="0" err="1" smtClean="0"/>
              <a:t>Proyección</a:t>
            </a:r>
            <a:r>
              <a:rPr lang="en-US" dirty="0" smtClean="0"/>
              <a:t> - Unión</a:t>
            </a:r>
            <a:endParaRPr lang="en-US" dirty="0"/>
          </a:p>
        </p:txBody>
      </p:sp>
      <p:sp>
        <p:nvSpPr>
          <p:cNvPr id="4" name="Slide Number Placeholder 3"/>
          <p:cNvSpPr>
            <a:spLocks noGrp="1"/>
          </p:cNvSpPr>
          <p:nvPr>
            <p:ph type="sldNum" sz="quarter" idx="10"/>
          </p:nvPr>
        </p:nvSpPr>
        <p:spPr/>
        <p:txBody>
          <a:bodyPr/>
          <a:lstStyle/>
          <a:p>
            <a:pPr>
              <a:defRPr/>
            </a:pPr>
            <a:fld id="{2030AEAB-95F1-42F7-9393-E796F82D04F1}" type="slidenum">
              <a:rPr lang="en-US" smtClean="0"/>
              <a:pPr>
                <a:defRPr/>
              </a:pPr>
              <a:t>74</a:t>
            </a:fld>
            <a:endParaRPr lang="en-US"/>
          </a:p>
        </p:txBody>
      </p:sp>
    </p:spTree>
    <p:extLst>
      <p:ext uri="{BB962C8B-B14F-4D97-AF65-F5344CB8AC3E}">
        <p14:creationId xmlns:p14="http://schemas.microsoft.com/office/powerpoint/2010/main" val="331578209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Quinta formal </a:t>
            </a:r>
            <a:r>
              <a:rPr lang="en-US" dirty="0"/>
              <a:t>normal </a:t>
            </a:r>
            <a:r>
              <a:rPr lang="en-US" dirty="0" smtClean="0"/>
              <a:t>(5FN</a:t>
            </a:r>
            <a:r>
              <a:rPr lang="en-US" dirty="0"/>
              <a:t>)</a:t>
            </a:r>
          </a:p>
        </p:txBody>
      </p:sp>
      <p:sp>
        <p:nvSpPr>
          <p:cNvPr id="3" name="Content Placeholder 2"/>
          <p:cNvSpPr>
            <a:spLocks noGrp="1"/>
          </p:cNvSpPr>
          <p:nvPr>
            <p:ph idx="1"/>
          </p:nvPr>
        </p:nvSpPr>
        <p:spPr/>
        <p:txBody>
          <a:bodyPr/>
          <a:lstStyle/>
          <a:p>
            <a:pPr marL="342900" indent="-342900">
              <a:buFont typeface="Arial" pitchFamily="34" charset="0"/>
              <a:buChar char="•"/>
            </a:pPr>
            <a:r>
              <a:rPr lang="pt-BR" dirty="0"/>
              <a:t>La quinta forma normal (5FN), también se conoce como forma normal de </a:t>
            </a:r>
            <a:r>
              <a:rPr lang="pt-BR" dirty="0" smtClean="0"/>
              <a:t>Proyección-Unión </a:t>
            </a:r>
            <a:r>
              <a:rPr lang="pt-BR" dirty="0"/>
              <a:t>(</a:t>
            </a:r>
            <a:r>
              <a:rPr lang="pt-BR" dirty="0" smtClean="0"/>
              <a:t>PJ NF)</a:t>
            </a:r>
          </a:p>
          <a:p>
            <a:pPr marL="342900" indent="-342900">
              <a:buFont typeface="Arial" pitchFamily="34" charset="0"/>
              <a:buChar char="•"/>
            </a:pPr>
            <a:r>
              <a:rPr lang="es-ES" dirty="0" smtClean="0"/>
              <a:t>Es </a:t>
            </a:r>
            <a:r>
              <a:rPr lang="es-ES" dirty="0"/>
              <a:t>una restricción con una semántica muy peculiar que resulta muy </a:t>
            </a:r>
            <a:r>
              <a:rPr lang="es-ES" dirty="0" smtClean="0"/>
              <a:t>difícil </a:t>
            </a:r>
            <a:r>
              <a:rPr lang="es-ES" dirty="0"/>
              <a:t>de </a:t>
            </a:r>
            <a:r>
              <a:rPr lang="es-ES" dirty="0" smtClean="0"/>
              <a:t>detectar </a:t>
            </a:r>
            <a:r>
              <a:rPr lang="es-ES" dirty="0"/>
              <a:t>en la práctica</a:t>
            </a:r>
            <a:endParaRPr lang="pt-BR" dirty="0"/>
          </a:p>
          <a:p>
            <a:pPr marL="342900" indent="-342900">
              <a:buFont typeface="Arial" pitchFamily="34" charset="0"/>
              <a:buChar char="•"/>
            </a:pPr>
            <a:r>
              <a:rPr lang="es-CR" dirty="0"/>
              <a:t>Diseñado para reducir redundancia en las bases de datos relacionales que guardan hechos </a:t>
            </a:r>
            <a:r>
              <a:rPr lang="es-CR" dirty="0" err="1"/>
              <a:t>multi</a:t>
            </a:r>
            <a:r>
              <a:rPr lang="es-CR" dirty="0"/>
              <a:t>-valores aislando semánticamente relaciones múltiples </a:t>
            </a:r>
            <a:r>
              <a:rPr lang="es-CR" dirty="0" smtClean="0"/>
              <a:t>relacionadas</a:t>
            </a:r>
            <a:endParaRPr lang="es-CR" dirty="0"/>
          </a:p>
          <a:p>
            <a:pPr marL="342900" indent="-342900">
              <a:buFont typeface="Arial" pitchFamily="34" charset="0"/>
              <a:buChar char="•"/>
            </a:pPr>
            <a:r>
              <a:rPr lang="es-CR" dirty="0"/>
              <a:t>Una tabla se dice que está en 5NF si y sólo si está en 4NF y cada dependencia de unión (</a:t>
            </a:r>
            <a:r>
              <a:rPr lang="es-CR" dirty="0" err="1"/>
              <a:t>join</a:t>
            </a:r>
            <a:r>
              <a:rPr lang="es-CR" dirty="0"/>
              <a:t>) en ella es implicada por las claves </a:t>
            </a:r>
            <a:r>
              <a:rPr lang="es-CR" dirty="0" smtClean="0"/>
              <a:t>candidatas.</a:t>
            </a:r>
            <a:endParaRPr lang="es-CR"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75</a:t>
            </a:fld>
            <a:endParaRPr lang="en-US"/>
          </a:p>
        </p:txBody>
      </p:sp>
    </p:spTree>
    <p:extLst>
      <p:ext uri="{BB962C8B-B14F-4D97-AF65-F5344CB8AC3E}">
        <p14:creationId xmlns:p14="http://schemas.microsoft.com/office/powerpoint/2010/main" val="30762007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Quinta formal </a:t>
            </a:r>
            <a:r>
              <a:rPr lang="en-US" dirty="0"/>
              <a:t>normal </a:t>
            </a:r>
            <a:r>
              <a:rPr lang="en-US" dirty="0" smtClean="0"/>
              <a:t>(5FN</a:t>
            </a:r>
            <a:r>
              <a:rPr lang="en-US" dirty="0"/>
              <a:t>)</a:t>
            </a:r>
          </a:p>
        </p:txBody>
      </p:sp>
      <p:sp>
        <p:nvSpPr>
          <p:cNvPr id="3" name="Content Placeholder 2"/>
          <p:cNvSpPr>
            <a:spLocks noGrp="1"/>
          </p:cNvSpPr>
          <p:nvPr>
            <p:ph idx="1"/>
          </p:nvPr>
        </p:nvSpPr>
        <p:spPr/>
        <p:txBody>
          <a:bodyPr/>
          <a:lstStyle/>
          <a:p>
            <a:r>
              <a:rPr lang="en-US" dirty="0" err="1"/>
              <a:t>Dependencias</a:t>
            </a:r>
            <a:r>
              <a:rPr lang="en-US" dirty="0"/>
              <a:t> </a:t>
            </a:r>
            <a:r>
              <a:rPr lang="en-US" dirty="0" err="1"/>
              <a:t>producto</a:t>
            </a:r>
            <a:r>
              <a:rPr lang="en-US" dirty="0"/>
              <a:t> </a:t>
            </a:r>
            <a:r>
              <a:rPr lang="en-US" dirty="0" err="1"/>
              <a:t>que</a:t>
            </a:r>
            <a:r>
              <a:rPr lang="en-US" dirty="0"/>
              <a:t> </a:t>
            </a:r>
            <a:r>
              <a:rPr lang="en-US" dirty="0" err="1"/>
              <a:t>garantizan</a:t>
            </a:r>
            <a:r>
              <a:rPr lang="en-US" dirty="0"/>
              <a:t> la </a:t>
            </a:r>
            <a:r>
              <a:rPr lang="en-US" dirty="0" err="1"/>
              <a:t>descomposición</a:t>
            </a:r>
            <a:r>
              <a:rPr lang="en-US" dirty="0"/>
              <a:t> en </a:t>
            </a:r>
            <a:r>
              <a:rPr lang="en-US" dirty="0" err="1"/>
              <a:t>una</a:t>
            </a:r>
            <a:r>
              <a:rPr lang="en-US" dirty="0"/>
              <a:t> </a:t>
            </a:r>
            <a:r>
              <a:rPr lang="en-US" dirty="0" err="1"/>
              <a:t>relación</a:t>
            </a:r>
            <a:r>
              <a:rPr lang="en-US" dirty="0"/>
              <a:t> de 3 o </a:t>
            </a:r>
            <a:r>
              <a:rPr lang="en-US" dirty="0" err="1"/>
              <a:t>más</a:t>
            </a:r>
            <a:r>
              <a:rPr lang="en-US" dirty="0"/>
              <a:t> </a:t>
            </a:r>
            <a:r>
              <a:rPr lang="en-US" dirty="0" err="1"/>
              <a:t>relaciones</a:t>
            </a:r>
            <a:r>
              <a:rPr lang="en-US" dirty="0"/>
              <a:t>, </a:t>
            </a:r>
            <a:r>
              <a:rPr lang="en-US" dirty="0" err="1"/>
              <a:t>manteniendo</a:t>
            </a:r>
            <a:r>
              <a:rPr lang="en-US" dirty="0"/>
              <a:t> el </a:t>
            </a:r>
            <a:r>
              <a:rPr lang="en-US" dirty="0" err="1"/>
              <a:t>contenido</a:t>
            </a:r>
            <a:r>
              <a:rPr lang="en-US" dirty="0"/>
              <a:t> original y s</a:t>
            </a:r>
            <a:r>
              <a:rPr lang="en-US" dirty="0" smtClean="0"/>
              <a:t>in </a:t>
            </a:r>
            <a:r>
              <a:rPr lang="en-US" dirty="0" err="1"/>
              <a:t>menor</a:t>
            </a:r>
            <a:r>
              <a:rPr lang="en-US" dirty="0"/>
              <a:t> </a:t>
            </a:r>
            <a:r>
              <a:rPr lang="en-US" dirty="0" err="1" smtClean="0"/>
              <a:t>redundancia</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76</a:t>
            </a:fld>
            <a:endParaRPr lang="en-US"/>
          </a:p>
        </p:txBody>
      </p:sp>
    </p:spTree>
    <p:extLst>
      <p:ext uri="{BB962C8B-B14F-4D97-AF65-F5344CB8AC3E}">
        <p14:creationId xmlns:p14="http://schemas.microsoft.com/office/powerpoint/2010/main" val="33796353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Quinta formal normal (5FN)</a:t>
            </a:r>
          </a:p>
        </p:txBody>
      </p:sp>
      <p:sp>
        <p:nvSpPr>
          <p:cNvPr id="3" name="Content Placeholder 2"/>
          <p:cNvSpPr>
            <a:spLocks noGrp="1"/>
          </p:cNvSpPr>
          <p:nvPr>
            <p:ph idx="1"/>
          </p:nvPr>
        </p:nvSpPr>
        <p:spPr>
          <a:xfrm>
            <a:off x="628650" y="1315919"/>
            <a:ext cx="7886700" cy="365762"/>
          </a:xfrm>
        </p:spPr>
        <p:txBody>
          <a:bodyPr/>
          <a:lstStyle/>
          <a:p>
            <a:pPr marL="0" indent="0">
              <a:buNone/>
            </a:pPr>
            <a:r>
              <a:rPr lang="en-US" sz="1800" dirty="0" err="1" smtClean="0"/>
              <a:t>Psiquiatra</a:t>
            </a:r>
            <a:r>
              <a:rPr lang="en-US" sz="1800" dirty="0" smtClean="0"/>
              <a:t>-para-</a:t>
            </a:r>
            <a:r>
              <a:rPr lang="en-US" sz="1800" dirty="0" err="1" smtClean="0"/>
              <a:t>Asegurador</a:t>
            </a:r>
            <a:r>
              <a:rPr lang="en-US" sz="1800" dirty="0" smtClean="0"/>
              <a:t>-para-</a:t>
            </a:r>
            <a:r>
              <a:rPr lang="en-US" sz="1800" dirty="0" err="1" smtClean="0"/>
              <a:t>Condición</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77</a:t>
            </a:fld>
            <a:endParaRPr lang="en-US"/>
          </a:p>
        </p:txBody>
      </p:sp>
      <p:graphicFrame>
        <p:nvGraphicFramePr>
          <p:cNvPr id="7" name="Marcador de contenido 4"/>
          <p:cNvGraphicFramePr>
            <a:graphicFrameLocks/>
          </p:cNvGraphicFramePr>
          <p:nvPr>
            <p:extLst>
              <p:ext uri="{D42A27DB-BD31-4B8C-83A1-F6EECF244321}">
                <p14:modId xmlns:p14="http://schemas.microsoft.com/office/powerpoint/2010/main" val="2154715000"/>
              </p:ext>
            </p:extLst>
          </p:nvPr>
        </p:nvGraphicFramePr>
        <p:xfrm>
          <a:off x="628650" y="1734304"/>
          <a:ext cx="7886700" cy="3708400"/>
        </p:xfrm>
        <a:graphic>
          <a:graphicData uri="http://schemas.openxmlformats.org/drawingml/2006/table">
            <a:tbl>
              <a:tblPr firstRow="1" bandRow="1">
                <a:tableStyleId>{69012ECD-51FC-41F1-AA8D-1B2483CD663E}</a:tableStyleId>
              </a:tblPr>
              <a:tblGrid>
                <a:gridCol w="2628900"/>
                <a:gridCol w="2628900"/>
                <a:gridCol w="2628900"/>
              </a:tblGrid>
              <a:tr h="370840">
                <a:tc>
                  <a:txBody>
                    <a:bodyPr/>
                    <a:lstStyle/>
                    <a:p>
                      <a:pPr marL="0" marR="0" algn="ctr">
                        <a:lnSpc>
                          <a:spcPts val="1440"/>
                        </a:lnSpc>
                        <a:spcBef>
                          <a:spcPts val="0"/>
                        </a:spcBef>
                        <a:spcAft>
                          <a:spcPts val="0"/>
                        </a:spcAft>
                      </a:pPr>
                      <a:r>
                        <a:rPr lang="es-CR" sz="1600" b="1" dirty="0" smtClean="0">
                          <a:solidFill>
                            <a:schemeClr val="bg1"/>
                          </a:solidFill>
                          <a:effectLst/>
                          <a:latin typeface="Ubuntu Light"/>
                          <a:ea typeface="+mn-ea"/>
                          <a:cs typeface="+mn-cs"/>
                        </a:rPr>
                        <a:t>Psiquiatra</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0" marR="0" algn="ctr">
                        <a:lnSpc>
                          <a:spcPts val="1440"/>
                        </a:lnSpc>
                        <a:spcBef>
                          <a:spcPts val="0"/>
                        </a:spcBef>
                        <a:spcAft>
                          <a:spcPts val="0"/>
                        </a:spcAft>
                      </a:pPr>
                      <a:r>
                        <a:rPr lang="es-CR" sz="1600" dirty="0" smtClean="0">
                          <a:effectLst/>
                          <a:latin typeface="Ubuntu Light"/>
                        </a:rPr>
                        <a:t>Asegurador</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dirty="0" smtClean="0">
                          <a:effectLst/>
                          <a:latin typeface="Ubuntu Light"/>
                        </a:rPr>
                        <a:t>Condición</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r>
              <a:tr h="370840">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Dr. James</a:t>
                      </a: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Healthco</a:t>
                      </a: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Ansiedad</a:t>
                      </a:r>
                    </a:p>
                  </a:txBody>
                  <a:tcPr marL="9798" marR="9798" marT="9798"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Dr. James</a:t>
                      </a: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dirty="0" err="1">
                          <a:solidFill>
                            <a:schemeClr val="tx1"/>
                          </a:solidFill>
                          <a:effectLst/>
                          <a:latin typeface="Ubuntu Light"/>
                          <a:ea typeface="Times New Roman"/>
                          <a:cs typeface="Times New Roman"/>
                        </a:rPr>
                        <a:t>Healthco</a:t>
                      </a:r>
                      <a:endParaRPr lang="es-CR" sz="1600" kern="1200" dirty="0">
                        <a:solidFill>
                          <a:schemeClr val="tx1"/>
                        </a:solidFill>
                        <a:effectLst/>
                        <a:latin typeface="Ubuntu Light"/>
                        <a:ea typeface="Times New Roman"/>
                        <a:cs typeface="Times New Roman"/>
                      </a:endParaRP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Depresión</a:t>
                      </a:r>
                    </a:p>
                  </a:txBody>
                  <a:tcPr marL="9798" marR="9798" marT="9798"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Dr. </a:t>
                      </a:r>
                      <a:r>
                        <a:rPr lang="es-CR" sz="1600" kern="1200" dirty="0" err="1">
                          <a:solidFill>
                            <a:schemeClr val="tx1"/>
                          </a:solidFill>
                          <a:effectLst/>
                          <a:latin typeface="Ubuntu Light"/>
                          <a:ea typeface="Times New Roman"/>
                          <a:cs typeface="Times New Roman"/>
                        </a:rPr>
                        <a:t>Kendrick</a:t>
                      </a:r>
                      <a:endParaRPr lang="es-CR" sz="1600" kern="1200" dirty="0">
                        <a:solidFill>
                          <a:schemeClr val="tx1"/>
                        </a:solidFill>
                        <a:effectLst/>
                        <a:latin typeface="Ubuntu Light"/>
                        <a:ea typeface="Times New Roman"/>
                        <a:cs typeface="Times New Roman"/>
                      </a:endParaRP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dirty="0" err="1">
                          <a:solidFill>
                            <a:schemeClr val="tx1"/>
                          </a:solidFill>
                          <a:effectLst/>
                          <a:latin typeface="Ubuntu Light"/>
                          <a:ea typeface="Times New Roman"/>
                          <a:cs typeface="Times New Roman"/>
                        </a:rPr>
                        <a:t>FriendlyCare</a:t>
                      </a:r>
                      <a:endParaRPr lang="es-CR" sz="1600" kern="1200" dirty="0">
                        <a:solidFill>
                          <a:schemeClr val="tx1"/>
                        </a:solidFill>
                        <a:effectLst/>
                        <a:latin typeface="Ubuntu Light"/>
                        <a:ea typeface="Times New Roman"/>
                        <a:cs typeface="Times New Roman"/>
                      </a:endParaRP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OCD</a:t>
                      </a:r>
                    </a:p>
                  </a:txBody>
                  <a:tcPr marL="9798" marR="9798" marT="9798"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Dr. </a:t>
                      </a:r>
                      <a:r>
                        <a:rPr lang="es-CR" sz="1600" kern="1200" dirty="0" err="1">
                          <a:solidFill>
                            <a:schemeClr val="tx1"/>
                          </a:solidFill>
                          <a:effectLst/>
                          <a:latin typeface="Ubuntu Light"/>
                          <a:ea typeface="Times New Roman"/>
                          <a:cs typeface="Times New Roman"/>
                        </a:rPr>
                        <a:t>Kendrick</a:t>
                      </a:r>
                      <a:endParaRPr lang="es-CR" sz="1600" kern="1200" dirty="0">
                        <a:solidFill>
                          <a:schemeClr val="tx1"/>
                        </a:solidFill>
                        <a:effectLst/>
                        <a:latin typeface="Ubuntu Light"/>
                        <a:ea typeface="Times New Roman"/>
                        <a:cs typeface="Times New Roman"/>
                      </a:endParaRP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FriendlyCare</a:t>
                      </a: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Ansiedad</a:t>
                      </a:r>
                    </a:p>
                  </a:txBody>
                  <a:tcPr marL="9798" marR="9798" marT="9798"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Dr. </a:t>
                      </a:r>
                      <a:r>
                        <a:rPr lang="es-CR" sz="1600" kern="1200" dirty="0" err="1">
                          <a:solidFill>
                            <a:schemeClr val="tx1"/>
                          </a:solidFill>
                          <a:effectLst/>
                          <a:latin typeface="Ubuntu Light"/>
                          <a:ea typeface="Times New Roman"/>
                          <a:cs typeface="Times New Roman"/>
                        </a:rPr>
                        <a:t>Kendrick</a:t>
                      </a:r>
                      <a:endParaRPr lang="es-CR" sz="1600" kern="1200" dirty="0">
                        <a:solidFill>
                          <a:schemeClr val="tx1"/>
                        </a:solidFill>
                        <a:effectLst/>
                        <a:latin typeface="Ubuntu Light"/>
                        <a:ea typeface="Times New Roman"/>
                        <a:cs typeface="Times New Roman"/>
                      </a:endParaRP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FriendlyCare</a:t>
                      </a: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Depresión</a:t>
                      </a:r>
                    </a:p>
                  </a:txBody>
                  <a:tcPr marL="9798" marR="9798" marT="9798"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Dr. </a:t>
                      </a:r>
                      <a:r>
                        <a:rPr lang="es-CR" sz="1600" kern="1200" dirty="0" err="1">
                          <a:solidFill>
                            <a:schemeClr val="tx1"/>
                          </a:solidFill>
                          <a:effectLst/>
                          <a:latin typeface="Ubuntu Light"/>
                          <a:ea typeface="Times New Roman"/>
                          <a:cs typeface="Times New Roman"/>
                        </a:rPr>
                        <a:t>Lowenstein</a:t>
                      </a:r>
                      <a:endParaRPr lang="es-CR" sz="1600" kern="1200" dirty="0">
                        <a:solidFill>
                          <a:schemeClr val="tx1"/>
                        </a:solidFill>
                        <a:effectLst/>
                        <a:latin typeface="Ubuntu Light"/>
                        <a:ea typeface="Times New Roman"/>
                        <a:cs typeface="Times New Roman"/>
                      </a:endParaRP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FriendlyCare</a:t>
                      </a: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Esquizofrenia</a:t>
                      </a:r>
                    </a:p>
                  </a:txBody>
                  <a:tcPr marL="9798" marR="9798" marT="9798"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Dr. </a:t>
                      </a:r>
                      <a:r>
                        <a:rPr lang="es-CR" sz="1600" kern="1200" dirty="0" err="1">
                          <a:solidFill>
                            <a:schemeClr val="tx1"/>
                          </a:solidFill>
                          <a:effectLst/>
                          <a:latin typeface="Ubuntu Light"/>
                          <a:ea typeface="Times New Roman"/>
                          <a:cs typeface="Times New Roman"/>
                        </a:rPr>
                        <a:t>Lowenstein</a:t>
                      </a:r>
                      <a:endParaRPr lang="es-CR" sz="1600" kern="1200" dirty="0">
                        <a:solidFill>
                          <a:schemeClr val="tx1"/>
                        </a:solidFill>
                        <a:effectLst/>
                        <a:latin typeface="Ubuntu Light"/>
                        <a:ea typeface="Times New Roman"/>
                        <a:cs typeface="Times New Roman"/>
                      </a:endParaRP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Healthco</a:t>
                      </a: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Ansiedad</a:t>
                      </a:r>
                    </a:p>
                  </a:txBody>
                  <a:tcPr marL="9798" marR="9798" marT="9798"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Dr. </a:t>
                      </a:r>
                      <a:r>
                        <a:rPr lang="es-CR" sz="1600" kern="1200" dirty="0" err="1">
                          <a:solidFill>
                            <a:schemeClr val="tx1"/>
                          </a:solidFill>
                          <a:effectLst/>
                          <a:latin typeface="Ubuntu Light"/>
                          <a:ea typeface="Times New Roman"/>
                          <a:cs typeface="Times New Roman"/>
                        </a:rPr>
                        <a:t>Lowenstein</a:t>
                      </a:r>
                      <a:endParaRPr lang="es-CR" sz="1600" kern="1200" dirty="0">
                        <a:solidFill>
                          <a:schemeClr val="tx1"/>
                        </a:solidFill>
                        <a:effectLst/>
                        <a:latin typeface="Ubuntu Light"/>
                        <a:ea typeface="Times New Roman"/>
                        <a:cs typeface="Times New Roman"/>
                      </a:endParaRP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Healthco</a:t>
                      </a: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Demencia</a:t>
                      </a:r>
                    </a:p>
                  </a:txBody>
                  <a:tcPr marL="9798" marR="9798" marT="9798"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Dr. </a:t>
                      </a:r>
                      <a:r>
                        <a:rPr lang="es-CR" sz="1600" kern="1200" dirty="0" err="1">
                          <a:solidFill>
                            <a:schemeClr val="tx1"/>
                          </a:solidFill>
                          <a:effectLst/>
                          <a:latin typeface="Ubuntu Light"/>
                          <a:ea typeface="Times New Roman"/>
                          <a:cs typeface="Times New Roman"/>
                        </a:rPr>
                        <a:t>Lowenstein</a:t>
                      </a:r>
                      <a:endParaRPr lang="es-CR" sz="1600" kern="1200" dirty="0">
                        <a:solidFill>
                          <a:schemeClr val="tx1"/>
                        </a:solidFill>
                        <a:effectLst/>
                        <a:latin typeface="Ubuntu Light"/>
                        <a:ea typeface="Times New Roman"/>
                        <a:cs typeface="Times New Roman"/>
                      </a:endParaRP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Victorian Life</a:t>
                      </a: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Trastorno de conversión</a:t>
                      </a:r>
                    </a:p>
                  </a:txBody>
                  <a:tcPr marL="9798" marR="9798" marT="9798" marB="0" anchor="b"/>
                </a:tc>
              </a:tr>
            </a:tbl>
          </a:graphicData>
        </a:graphic>
      </p:graphicFrame>
    </p:spTree>
    <p:extLst>
      <p:ext uri="{BB962C8B-B14F-4D97-AF65-F5344CB8AC3E}">
        <p14:creationId xmlns:p14="http://schemas.microsoft.com/office/powerpoint/2010/main" val="40704076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Quinta formal </a:t>
            </a:r>
            <a:r>
              <a:rPr lang="en-US" dirty="0"/>
              <a:t>normal </a:t>
            </a:r>
            <a:r>
              <a:rPr lang="en-US" dirty="0" smtClean="0"/>
              <a:t>(5FN</a:t>
            </a:r>
            <a:r>
              <a:rPr lang="en-US" dirty="0"/>
              <a:t>)</a:t>
            </a:r>
          </a:p>
        </p:txBody>
      </p:sp>
      <p:sp>
        <p:nvSpPr>
          <p:cNvPr id="3" name="Content Placeholder 2"/>
          <p:cNvSpPr>
            <a:spLocks noGrp="1"/>
          </p:cNvSpPr>
          <p:nvPr>
            <p:ph idx="1"/>
          </p:nvPr>
        </p:nvSpPr>
        <p:spPr/>
        <p:txBody>
          <a:bodyPr/>
          <a:lstStyle/>
          <a:p>
            <a:pPr marL="342900" indent="-342900">
              <a:buFont typeface="Arial" pitchFamily="34" charset="0"/>
              <a:buChar char="•"/>
            </a:pPr>
            <a:r>
              <a:rPr lang="es-CR" dirty="0"/>
              <a:t>El psiquiatra puede ofrecer tratamiento reembolsable a los pacientes que sufren de la condición dada y que son asegurados por el asegurador </a:t>
            </a:r>
            <a:r>
              <a:rPr lang="es-CR" dirty="0" smtClean="0"/>
              <a:t>dado.</a:t>
            </a:r>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78</a:t>
            </a:fld>
            <a:endParaRPr lang="en-US"/>
          </a:p>
        </p:txBody>
      </p:sp>
    </p:spTree>
    <p:extLst>
      <p:ext uri="{BB962C8B-B14F-4D97-AF65-F5344CB8AC3E}">
        <p14:creationId xmlns:p14="http://schemas.microsoft.com/office/powerpoint/2010/main" val="38587682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Quinta formal </a:t>
            </a:r>
            <a:r>
              <a:rPr lang="en-US" dirty="0"/>
              <a:t>normal </a:t>
            </a:r>
            <a:r>
              <a:rPr lang="en-US" dirty="0" smtClean="0"/>
              <a:t>(5FN</a:t>
            </a:r>
            <a:r>
              <a:rPr lang="en-US" dirty="0"/>
              <a:t>)</a:t>
            </a:r>
          </a:p>
        </p:txBody>
      </p:sp>
      <p:sp>
        <p:nvSpPr>
          <p:cNvPr id="3" name="Content Placeholder 2"/>
          <p:cNvSpPr>
            <a:spLocks noGrp="1"/>
          </p:cNvSpPr>
          <p:nvPr>
            <p:ph idx="1"/>
          </p:nvPr>
        </p:nvSpPr>
        <p:spPr/>
        <p:txBody>
          <a:bodyPr/>
          <a:lstStyle/>
          <a:p>
            <a:pPr marL="342900" indent="-342900">
              <a:buFont typeface="Arial" pitchFamily="34" charset="0"/>
              <a:buChar char="•"/>
            </a:pPr>
            <a:r>
              <a:rPr lang="es-CR" dirty="0"/>
              <a:t>Sin embargo, suponga que la siguiente regla aplica</a:t>
            </a:r>
            <a:r>
              <a:rPr lang="es-CR" dirty="0" smtClean="0"/>
              <a:t>:</a:t>
            </a:r>
            <a:endParaRPr lang="es-CR" dirty="0"/>
          </a:p>
          <a:p>
            <a:pPr marL="342900" indent="-342900">
              <a:buFont typeface="Arial" pitchFamily="34" charset="0"/>
              <a:buChar char="•"/>
            </a:pPr>
            <a:r>
              <a:rPr lang="es-CR" dirty="0"/>
              <a:t>Cuando un psiquiatra es autorizado a ofrecer el tratamiento reembolsable a los pacientes asegurados por el asegurador P, y el psiquiatra puede tratar la condición C, entonces - en caso que el asegurador P cubra la condición C - debe ser cierto que el psiquiatra puede ofrecer el tratamiento reembolsable a los pacientes que sufren de la condición C </a:t>
            </a:r>
            <a:r>
              <a:rPr lang="es-CR" dirty="0" smtClean="0"/>
              <a:t>y </a:t>
            </a:r>
            <a:r>
              <a:rPr lang="es-CR" dirty="0"/>
              <a:t>están asegurados por el asegurador </a:t>
            </a:r>
            <a:r>
              <a:rPr lang="es-CR" dirty="0" smtClean="0"/>
              <a:t>P.</a:t>
            </a:r>
            <a:endParaRPr lang="es-CR"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79</a:t>
            </a:fld>
            <a:endParaRPr lang="en-US"/>
          </a:p>
        </p:txBody>
      </p:sp>
    </p:spTree>
    <p:extLst>
      <p:ext uri="{BB962C8B-B14F-4D97-AF65-F5344CB8AC3E}">
        <p14:creationId xmlns:p14="http://schemas.microsoft.com/office/powerpoint/2010/main" val="3620559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Anomalía</a:t>
            </a:r>
            <a:r>
              <a:rPr lang="en-US" dirty="0" smtClean="0"/>
              <a:t> de </a:t>
            </a:r>
            <a:r>
              <a:rPr lang="en-US" dirty="0" err="1" smtClean="0"/>
              <a:t>actualización</a:t>
            </a:r>
            <a:r>
              <a:rPr lang="en-US" dirty="0" smtClean="0"/>
              <a:t> (</a:t>
            </a:r>
            <a:r>
              <a:rPr lang="en-US" dirty="0" err="1"/>
              <a:t>P</a:t>
            </a:r>
            <a:r>
              <a:rPr lang="en-US" dirty="0" err="1" smtClean="0"/>
              <a:t>roblema</a:t>
            </a:r>
            <a:r>
              <a:rPr lang="en-US" dirty="0" smtClean="0"/>
              <a:t> 1)</a:t>
            </a:r>
            <a:endParaRPr lang="en-US" dirty="0"/>
          </a:p>
        </p:txBody>
      </p:sp>
      <p:sp>
        <p:nvSpPr>
          <p:cNvPr id="3" name="Content Placeholder 2"/>
          <p:cNvSpPr>
            <a:spLocks noGrp="1"/>
          </p:cNvSpPr>
          <p:nvPr>
            <p:ph idx="1"/>
          </p:nvPr>
        </p:nvSpPr>
        <p:spPr/>
        <p:txBody>
          <a:bodyPr/>
          <a:lstStyle/>
          <a:p>
            <a:r>
              <a:rPr lang="es-CR" dirty="0"/>
              <a:t>Se quiere cambiar la ciudad del proveedor:</a:t>
            </a:r>
            <a:endParaRPr lang="es-CR" dirty="0" smtClean="0"/>
          </a:p>
          <a:p>
            <a:pPr lvl="1"/>
            <a:r>
              <a:rPr lang="es-CR" dirty="0" smtClean="0"/>
              <a:t>P-12345 </a:t>
            </a:r>
            <a:r>
              <a:rPr lang="es-CR" dirty="0"/>
              <a:t>por </a:t>
            </a:r>
            <a:r>
              <a:rPr lang="es-CR" dirty="0" smtClean="0"/>
              <a:t>Toledo.</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8</a:t>
            </a:fld>
            <a:endParaRPr lang="en-US"/>
          </a:p>
        </p:txBody>
      </p:sp>
      <p:graphicFrame>
        <p:nvGraphicFramePr>
          <p:cNvPr id="7" name="Marcador de contenido 4"/>
          <p:cNvGraphicFramePr>
            <a:graphicFrameLocks/>
          </p:cNvGraphicFramePr>
          <p:nvPr>
            <p:extLst>
              <p:ext uri="{D42A27DB-BD31-4B8C-83A1-F6EECF244321}">
                <p14:modId xmlns:p14="http://schemas.microsoft.com/office/powerpoint/2010/main" val="1972304447"/>
              </p:ext>
            </p:extLst>
          </p:nvPr>
        </p:nvGraphicFramePr>
        <p:xfrm>
          <a:off x="628650" y="2450886"/>
          <a:ext cx="7886700" cy="2225040"/>
        </p:xfrm>
        <a:graphic>
          <a:graphicData uri="http://schemas.openxmlformats.org/drawingml/2006/table">
            <a:tbl>
              <a:tblPr firstRow="1" bandRow="1">
                <a:tableStyleId>{69012ECD-51FC-41F1-AA8D-1B2483CD663E}</a:tableStyleId>
              </a:tblPr>
              <a:tblGrid>
                <a:gridCol w="1971675"/>
                <a:gridCol w="1971675"/>
                <a:gridCol w="1971675"/>
                <a:gridCol w="1971675"/>
              </a:tblGrid>
              <a:tr h="370840">
                <a:tc>
                  <a:txBody>
                    <a:bodyPr/>
                    <a:lstStyle/>
                    <a:p>
                      <a:pPr marL="0" marR="0" algn="ctr">
                        <a:lnSpc>
                          <a:spcPts val="1440"/>
                        </a:lnSpc>
                        <a:spcBef>
                          <a:spcPts val="0"/>
                        </a:spcBef>
                        <a:spcAft>
                          <a:spcPts val="0"/>
                        </a:spcAft>
                      </a:pPr>
                      <a:r>
                        <a:rPr lang="en-US" sz="1600" b="1" u="sng" dirty="0" err="1" smtClean="0">
                          <a:solidFill>
                            <a:schemeClr val="bg1"/>
                          </a:solidFill>
                          <a:effectLst/>
                          <a:latin typeface="Ubuntu Light"/>
                          <a:ea typeface="Times New Roman"/>
                          <a:cs typeface="Times New Roman"/>
                        </a:rPr>
                        <a:t>Cod_Proveedor</a:t>
                      </a:r>
                      <a:endParaRPr lang="en-US" sz="1600" b="1" u="sng" dirty="0">
                        <a:solidFill>
                          <a:schemeClr val="bg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Ciudad</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u="sng" dirty="0" err="1" smtClean="0">
                          <a:effectLst/>
                          <a:latin typeface="Ubuntu Light"/>
                        </a:rPr>
                        <a:t>Cod_Articulo</a:t>
                      </a:r>
                      <a:endParaRPr lang="en-US" sz="1600" b="1" u="sng" dirty="0">
                        <a:solidFill>
                          <a:schemeClr val="bg1"/>
                        </a:solidFill>
                        <a:effectLst/>
                        <a:latin typeface="Ubuntu Light"/>
                        <a:ea typeface="Times New Roman"/>
                        <a:cs typeface="Times New Roman"/>
                      </a:endParaRPr>
                    </a:p>
                  </a:txBody>
                  <a:tcPr marL="68580" marR="68580" marT="0" marB="0" anchor="ctr"/>
                </a:tc>
                <a:tc>
                  <a:txBody>
                    <a:bodyPr/>
                    <a:lstStyle/>
                    <a:p>
                      <a:pPr marL="278130" marR="0" algn="ctr">
                        <a:lnSpc>
                          <a:spcPts val="1440"/>
                        </a:lnSpc>
                        <a:spcBef>
                          <a:spcPts val="0"/>
                        </a:spcBef>
                        <a:spcAft>
                          <a:spcPts val="0"/>
                        </a:spcAft>
                      </a:pPr>
                      <a:r>
                        <a:rPr lang="en-US" sz="1600" dirty="0" err="1" smtClean="0">
                          <a:effectLst/>
                          <a:latin typeface="Ubuntu Light"/>
                        </a:rPr>
                        <a:t>Precio</a:t>
                      </a:r>
                      <a:endParaRPr lang="en-US" sz="1600" b="1" dirty="0">
                        <a:solidFill>
                          <a:schemeClr val="bg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P-12345</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Madrid</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s-CR" sz="1600" dirty="0" smtClean="0">
                          <a:effectLst/>
                          <a:latin typeface="Ubuntu Light"/>
                        </a:rPr>
                        <a:t>A-123</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100</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P-12345</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s-CR" sz="1600" dirty="0" smtClean="0">
                          <a:effectLst/>
                          <a:latin typeface="Ubuntu Light"/>
                        </a:rPr>
                        <a:t>Madrid</a:t>
                      </a:r>
                      <a:endParaRPr lang="en-US" sz="1600" dirty="0">
                        <a:solidFill>
                          <a:schemeClr val="tx1"/>
                        </a:solidFill>
                        <a:effectLst/>
                        <a:latin typeface="Ubuntu Light"/>
                        <a:ea typeface="Times New Roman"/>
                        <a:cs typeface="Times New Roman"/>
                      </a:endParaRPr>
                    </a:p>
                  </a:txBody>
                  <a:tcPr marL="68580" marR="68580" marT="0" marB="0" anchor="ctr">
                    <a:solidFill>
                      <a:srgbClr val="F9ADA5"/>
                    </a:solidFill>
                  </a:tcPr>
                </a:tc>
                <a:tc>
                  <a:txBody>
                    <a:bodyPr/>
                    <a:lstStyle/>
                    <a:p>
                      <a:pPr marL="142875" marR="0" algn="ctr">
                        <a:lnSpc>
                          <a:spcPts val="1440"/>
                        </a:lnSpc>
                        <a:spcBef>
                          <a:spcPts val="0"/>
                        </a:spcBef>
                        <a:spcAft>
                          <a:spcPts val="0"/>
                        </a:spcAft>
                      </a:pPr>
                      <a:r>
                        <a:rPr lang="es-CR" sz="1600" dirty="0" smtClean="0">
                          <a:effectLst/>
                          <a:latin typeface="Ubuntu Light"/>
                        </a:rPr>
                        <a:t>A-456</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effectLst/>
                          <a:latin typeface="Ubuntu Light"/>
                        </a:rPr>
                        <a:t>80</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P-98765</a:t>
                      </a:r>
                      <a:endParaRPr lang="en-US" sz="1600" dirty="0">
                        <a:solidFill>
                          <a:schemeClr val="tx1"/>
                        </a:solidFill>
                        <a:effectLst/>
                        <a:latin typeface="Ubuntu Light"/>
                        <a:ea typeface="Times New Roman"/>
                        <a:cs typeface="Times New Roman"/>
                      </a:endParaRPr>
                    </a:p>
                  </a:txBody>
                  <a:tcPr marL="68580" marR="68580" marT="0" marB="0" anchor="ctr">
                    <a:solidFill>
                      <a:schemeClr val="bg1"/>
                    </a:solidFill>
                  </a:tcPr>
                </a:tc>
                <a:tc>
                  <a:txBody>
                    <a:bodyPr/>
                    <a:lstStyle/>
                    <a:p>
                      <a:pPr marL="0" marR="0" algn="ctr">
                        <a:lnSpc>
                          <a:spcPts val="1440"/>
                        </a:lnSpc>
                        <a:spcBef>
                          <a:spcPts val="0"/>
                        </a:spcBef>
                        <a:spcAft>
                          <a:spcPts val="0"/>
                        </a:spcAft>
                      </a:pPr>
                      <a:r>
                        <a:rPr lang="es-CR" sz="1600" dirty="0" smtClean="0">
                          <a:effectLst/>
                          <a:latin typeface="Ubuntu Light"/>
                        </a:rPr>
                        <a:t>Sevilla</a:t>
                      </a:r>
                      <a:endParaRPr lang="en-US" sz="1600" dirty="0">
                        <a:solidFill>
                          <a:schemeClr val="tx1"/>
                        </a:solidFill>
                        <a:effectLst/>
                        <a:latin typeface="Ubuntu Light"/>
                        <a:ea typeface="Times New Roman"/>
                        <a:cs typeface="Times New Roman"/>
                      </a:endParaRPr>
                    </a:p>
                  </a:txBody>
                  <a:tcPr marL="68580" marR="68580" marT="0" marB="0" anchor="ctr">
                    <a:solidFill>
                      <a:schemeClr val="bg1"/>
                    </a:solidFill>
                  </a:tcPr>
                </a:tc>
                <a:tc>
                  <a:txBody>
                    <a:bodyPr/>
                    <a:lstStyle/>
                    <a:p>
                      <a:pPr marL="142875" marR="0" algn="ctr">
                        <a:lnSpc>
                          <a:spcPts val="1440"/>
                        </a:lnSpc>
                        <a:spcBef>
                          <a:spcPts val="0"/>
                        </a:spcBef>
                        <a:spcAft>
                          <a:spcPts val="0"/>
                        </a:spcAft>
                      </a:pPr>
                      <a:r>
                        <a:rPr lang="es-CR" sz="1600" dirty="0" smtClean="0">
                          <a:effectLst/>
                          <a:latin typeface="Ubuntu Light"/>
                        </a:rPr>
                        <a:t>A-789</a:t>
                      </a:r>
                      <a:endParaRPr lang="en-US" sz="1600" dirty="0">
                        <a:solidFill>
                          <a:schemeClr val="tx1"/>
                        </a:solidFill>
                        <a:effectLst/>
                        <a:latin typeface="Ubuntu Light"/>
                        <a:ea typeface="Times New Roman"/>
                        <a:cs typeface="Times New Roman"/>
                      </a:endParaRPr>
                    </a:p>
                  </a:txBody>
                  <a:tcPr marL="68580" marR="68580" marT="0" marB="0" anchor="ctr">
                    <a:solidFill>
                      <a:schemeClr val="bg1"/>
                    </a:solidFill>
                  </a:tcPr>
                </a:tc>
                <a:tc>
                  <a:txBody>
                    <a:bodyPr/>
                    <a:lstStyle/>
                    <a:p>
                      <a:pPr marL="142875" marR="0" algn="ctr">
                        <a:lnSpc>
                          <a:spcPts val="1440"/>
                        </a:lnSpc>
                        <a:spcBef>
                          <a:spcPts val="0"/>
                        </a:spcBef>
                        <a:spcAft>
                          <a:spcPts val="0"/>
                        </a:spcAft>
                      </a:pPr>
                      <a:r>
                        <a:rPr lang="en-US" sz="1600" dirty="0" smtClean="0">
                          <a:effectLst/>
                          <a:latin typeface="Ubuntu Light"/>
                        </a:rPr>
                        <a:t>75</a:t>
                      </a:r>
                      <a:endParaRPr lang="en-US" sz="1600" dirty="0">
                        <a:solidFill>
                          <a:schemeClr val="tx1"/>
                        </a:solidFill>
                        <a:effectLst/>
                        <a:latin typeface="Ubuntu Light"/>
                        <a:ea typeface="Times New Roman"/>
                        <a:cs typeface="Times New Roman"/>
                      </a:endParaRPr>
                    </a:p>
                  </a:txBody>
                  <a:tcPr marL="68580" marR="68580" marT="0" marB="0" anchor="ctr">
                    <a:solidFill>
                      <a:schemeClr val="bg1"/>
                    </a:solidFill>
                  </a:tcP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P-13579</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Lugo</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A-246</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120</a:t>
                      </a:r>
                      <a:endParaRPr lang="en-US" sz="1600" dirty="0">
                        <a:solidFill>
                          <a:schemeClr val="tx1"/>
                        </a:solidFill>
                        <a:effectLst/>
                        <a:latin typeface="Ubuntu Light"/>
                        <a:ea typeface="Times New Roman"/>
                        <a:cs typeface="Times New Roman"/>
                      </a:endParaRPr>
                    </a:p>
                  </a:txBody>
                  <a:tcPr marL="68580" marR="68580" marT="0" marB="0" anchor="ctr"/>
                </a:tc>
              </a:tr>
              <a:tr h="370840">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P-13579</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0"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Lugo</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A-456</a:t>
                      </a:r>
                      <a:endParaRPr lang="en-US" sz="1600" dirty="0">
                        <a:solidFill>
                          <a:schemeClr val="tx1"/>
                        </a:solidFill>
                        <a:effectLst/>
                        <a:latin typeface="Ubuntu Light"/>
                        <a:ea typeface="Times New Roman"/>
                        <a:cs typeface="Times New Roman"/>
                      </a:endParaRPr>
                    </a:p>
                  </a:txBody>
                  <a:tcPr marL="68580" marR="68580" marT="0" marB="0" anchor="ctr"/>
                </a:tc>
                <a:tc>
                  <a:txBody>
                    <a:bodyPr/>
                    <a:lstStyle/>
                    <a:p>
                      <a:pPr marL="142875" marR="0" algn="ctr">
                        <a:lnSpc>
                          <a:spcPts val="1440"/>
                        </a:lnSpc>
                        <a:spcBef>
                          <a:spcPts val="0"/>
                        </a:spcBef>
                        <a:spcAft>
                          <a:spcPts val="0"/>
                        </a:spcAft>
                      </a:pPr>
                      <a:r>
                        <a:rPr lang="en-US" sz="1600" dirty="0" smtClean="0">
                          <a:solidFill>
                            <a:schemeClr val="tx1"/>
                          </a:solidFill>
                          <a:effectLst/>
                          <a:latin typeface="Ubuntu Light"/>
                          <a:ea typeface="Times New Roman"/>
                          <a:cs typeface="Times New Roman"/>
                        </a:rPr>
                        <a:t>90</a:t>
                      </a:r>
                      <a:endParaRPr lang="en-US" sz="1600" dirty="0">
                        <a:solidFill>
                          <a:schemeClr val="tx1"/>
                        </a:solidFill>
                        <a:effectLst/>
                        <a:latin typeface="Ubuntu Light"/>
                        <a:ea typeface="Times New Roman"/>
                        <a:cs typeface="Times New Roman"/>
                      </a:endParaRPr>
                    </a:p>
                  </a:txBody>
                  <a:tcPr marL="68580" marR="68580" marT="0" marB="0" anchor="ctr"/>
                </a:tc>
              </a:tr>
            </a:tbl>
          </a:graphicData>
        </a:graphic>
      </p:graphicFrame>
      <p:sp>
        <p:nvSpPr>
          <p:cNvPr id="6" name="CuadroTexto 9"/>
          <p:cNvSpPr txBox="1"/>
          <p:nvPr/>
        </p:nvSpPr>
        <p:spPr>
          <a:xfrm>
            <a:off x="628650" y="5638800"/>
            <a:ext cx="7943200"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s-CR" sz="1800" dirty="0">
                <a:latin typeface="Ubuntu Light"/>
              </a:rPr>
              <a:t>Hay que hacer la actualización más de una </a:t>
            </a:r>
            <a:r>
              <a:rPr lang="es-CR" sz="1800" dirty="0" smtClean="0">
                <a:latin typeface="Ubuntu Light"/>
              </a:rPr>
              <a:t>vez, riesgo </a:t>
            </a:r>
            <a:r>
              <a:rPr lang="es-CR" sz="1800" dirty="0">
                <a:latin typeface="Ubuntu Light"/>
              </a:rPr>
              <a:t>de </a:t>
            </a:r>
            <a:r>
              <a:rPr lang="es-CR" sz="1800" dirty="0" smtClean="0">
                <a:latin typeface="Ubuntu Light"/>
              </a:rPr>
              <a:t>inconsistencias</a:t>
            </a:r>
            <a:r>
              <a:rPr lang="es-CR" sz="1800" dirty="0">
                <a:latin typeface="Ubuntu Light"/>
              </a:rPr>
              <a:t>.</a:t>
            </a:r>
          </a:p>
        </p:txBody>
      </p:sp>
      <p:cxnSp>
        <p:nvCxnSpPr>
          <p:cNvPr id="8" name="Conector recto de flecha 10"/>
          <p:cNvCxnSpPr/>
          <p:nvPr/>
        </p:nvCxnSpPr>
        <p:spPr>
          <a:xfrm>
            <a:off x="4419600" y="3505200"/>
            <a:ext cx="0" cy="2133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9480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Quinta formal </a:t>
            </a:r>
            <a:r>
              <a:rPr lang="en-US" dirty="0"/>
              <a:t>normal </a:t>
            </a:r>
            <a:r>
              <a:rPr lang="en-US" dirty="0" smtClean="0"/>
              <a:t>(5FN</a:t>
            </a:r>
            <a:r>
              <a:rPr lang="en-US" dirty="0"/>
              <a:t>)</a:t>
            </a:r>
          </a:p>
        </p:txBody>
      </p:sp>
      <p:sp>
        <p:nvSpPr>
          <p:cNvPr id="3" name="Content Placeholder 2"/>
          <p:cNvSpPr>
            <a:spLocks noGrp="1"/>
          </p:cNvSpPr>
          <p:nvPr>
            <p:ph idx="1"/>
          </p:nvPr>
        </p:nvSpPr>
        <p:spPr/>
        <p:txBody>
          <a:bodyPr/>
          <a:lstStyle/>
          <a:p>
            <a:r>
              <a:rPr lang="es-CR" dirty="0"/>
              <a:t>Con estas restricciones es posible dividir la relación en tres </a:t>
            </a:r>
            <a:r>
              <a:rPr lang="es-CR" dirty="0" smtClean="0"/>
              <a:t>partes:</a:t>
            </a:r>
          </a:p>
          <a:p>
            <a:pPr lvl="1"/>
            <a:r>
              <a:rPr lang="en-US" dirty="0" err="1" smtClean="0"/>
              <a:t>Psiquiatra</a:t>
            </a:r>
            <a:r>
              <a:rPr lang="en-US" dirty="0" smtClean="0"/>
              <a:t>-para-</a:t>
            </a:r>
            <a:r>
              <a:rPr lang="en-US" dirty="0" err="1" smtClean="0"/>
              <a:t>Condición</a:t>
            </a:r>
            <a:r>
              <a:rPr lang="en-US" dirty="0" smtClean="0"/>
              <a:t>.</a:t>
            </a:r>
          </a:p>
          <a:p>
            <a:pPr lvl="1"/>
            <a:r>
              <a:rPr lang="en-US" dirty="0" err="1" smtClean="0"/>
              <a:t>Psiquiatra</a:t>
            </a:r>
            <a:r>
              <a:rPr lang="en-US" dirty="0" smtClean="0"/>
              <a:t>-para-</a:t>
            </a:r>
            <a:r>
              <a:rPr lang="en-US" dirty="0" err="1" smtClean="0"/>
              <a:t>Asegurador</a:t>
            </a:r>
            <a:r>
              <a:rPr lang="en-US" dirty="0" smtClean="0"/>
              <a:t>.</a:t>
            </a:r>
          </a:p>
          <a:p>
            <a:pPr lvl="1"/>
            <a:r>
              <a:rPr lang="en-US" dirty="0" err="1" smtClean="0"/>
              <a:t>Asegurador</a:t>
            </a:r>
            <a:r>
              <a:rPr lang="en-US" dirty="0" smtClean="0"/>
              <a:t>-para-</a:t>
            </a:r>
            <a:r>
              <a:rPr lang="en-US" dirty="0" err="1" smtClean="0"/>
              <a:t>Condición</a:t>
            </a:r>
            <a:r>
              <a:rPr lang="en-US" dirty="0" smtClean="0"/>
              <a:t>.</a:t>
            </a:r>
            <a:endParaRPr lang="en-US" dirty="0"/>
          </a:p>
          <a:p>
            <a:pPr lvl="1"/>
            <a:endParaRPr lang="en-US" dirty="0" smtClean="0"/>
          </a:p>
          <a:p>
            <a:pPr lvl="1"/>
            <a:endParaRPr lang="en-US" dirty="0"/>
          </a:p>
          <a:p>
            <a:pPr lvl="1"/>
            <a:endParaRPr lang="es-CR"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80</a:t>
            </a:fld>
            <a:endParaRPr lang="en-US"/>
          </a:p>
        </p:txBody>
      </p:sp>
    </p:spTree>
    <p:extLst>
      <p:ext uri="{BB962C8B-B14F-4D97-AF65-F5344CB8AC3E}">
        <p14:creationId xmlns:p14="http://schemas.microsoft.com/office/powerpoint/2010/main" val="143492450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Quinta formal </a:t>
            </a:r>
            <a:r>
              <a:rPr lang="en-US" dirty="0"/>
              <a:t>normal </a:t>
            </a:r>
            <a:r>
              <a:rPr lang="en-US" dirty="0" smtClean="0"/>
              <a:t>(5FN</a:t>
            </a:r>
            <a:r>
              <a:rPr lang="en-US" dirty="0"/>
              <a:t>)</a:t>
            </a:r>
          </a:p>
        </p:txBody>
      </p:sp>
      <p:sp>
        <p:nvSpPr>
          <p:cNvPr id="3" name="Content Placeholder 2"/>
          <p:cNvSpPr>
            <a:spLocks noGrp="1"/>
          </p:cNvSpPr>
          <p:nvPr>
            <p:ph idx="1"/>
          </p:nvPr>
        </p:nvSpPr>
        <p:spPr>
          <a:xfrm>
            <a:off x="628650" y="1463038"/>
            <a:ext cx="7886700" cy="365762"/>
          </a:xfrm>
        </p:spPr>
        <p:txBody>
          <a:bodyPr/>
          <a:lstStyle/>
          <a:p>
            <a:pPr marL="0" indent="0">
              <a:buNone/>
            </a:pPr>
            <a:r>
              <a:rPr lang="en-US" sz="1800" dirty="0" err="1"/>
              <a:t>Psiquiatra</a:t>
            </a:r>
            <a:r>
              <a:rPr lang="en-US" sz="1800" dirty="0"/>
              <a:t>-para-</a:t>
            </a:r>
            <a:r>
              <a:rPr lang="en-US" sz="1800" dirty="0" err="1"/>
              <a:t>Condición</a:t>
            </a:r>
            <a:endParaRPr lang="en-US" sz="1800"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81</a:t>
            </a:fld>
            <a:endParaRPr lang="en-US"/>
          </a:p>
        </p:txBody>
      </p:sp>
      <p:graphicFrame>
        <p:nvGraphicFramePr>
          <p:cNvPr id="6" name="Marcador de contenido 4"/>
          <p:cNvGraphicFramePr>
            <a:graphicFrameLocks/>
          </p:cNvGraphicFramePr>
          <p:nvPr>
            <p:extLst>
              <p:ext uri="{D42A27DB-BD31-4B8C-83A1-F6EECF244321}">
                <p14:modId xmlns:p14="http://schemas.microsoft.com/office/powerpoint/2010/main" val="3831638485"/>
              </p:ext>
            </p:extLst>
          </p:nvPr>
        </p:nvGraphicFramePr>
        <p:xfrm>
          <a:off x="2209800" y="2057400"/>
          <a:ext cx="5257800" cy="3708400"/>
        </p:xfrm>
        <a:graphic>
          <a:graphicData uri="http://schemas.openxmlformats.org/drawingml/2006/table">
            <a:tbl>
              <a:tblPr firstRow="1" bandRow="1">
                <a:tableStyleId>{69012ECD-51FC-41F1-AA8D-1B2483CD663E}</a:tableStyleId>
              </a:tblPr>
              <a:tblGrid>
                <a:gridCol w="2628900"/>
                <a:gridCol w="2628900"/>
              </a:tblGrid>
              <a:tr h="370840">
                <a:tc>
                  <a:txBody>
                    <a:bodyPr/>
                    <a:lstStyle/>
                    <a:p>
                      <a:pPr marL="0" marR="0" algn="ctr">
                        <a:lnSpc>
                          <a:spcPts val="1440"/>
                        </a:lnSpc>
                        <a:spcBef>
                          <a:spcPts val="0"/>
                        </a:spcBef>
                        <a:spcAft>
                          <a:spcPts val="0"/>
                        </a:spcAft>
                      </a:pPr>
                      <a:r>
                        <a:rPr lang="es-CR" sz="1600" b="1" dirty="0" smtClean="0">
                          <a:solidFill>
                            <a:schemeClr val="bg1"/>
                          </a:solidFill>
                          <a:effectLst/>
                          <a:latin typeface="Ubuntu Light"/>
                          <a:ea typeface="+mn-ea"/>
                          <a:cs typeface="+mn-cs"/>
                        </a:rPr>
                        <a:t>Psiquiatra</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dirty="0" smtClean="0">
                          <a:effectLst/>
                          <a:latin typeface="Ubuntu Light"/>
                        </a:rPr>
                        <a:t>Condición</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r>
              <a:tr h="370840">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Dr. James</a:t>
                      </a: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Ansiedad</a:t>
                      </a:r>
                    </a:p>
                  </a:txBody>
                  <a:tcPr marL="9798" marR="9798" marT="9798"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Dr. James</a:t>
                      </a: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Depresión</a:t>
                      </a:r>
                    </a:p>
                  </a:txBody>
                  <a:tcPr marL="9798" marR="9798" marT="9798"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Dr. </a:t>
                      </a:r>
                      <a:r>
                        <a:rPr lang="es-CR" sz="1600" kern="1200" dirty="0" err="1">
                          <a:solidFill>
                            <a:schemeClr val="tx1"/>
                          </a:solidFill>
                          <a:effectLst/>
                          <a:latin typeface="Ubuntu Light"/>
                          <a:ea typeface="Times New Roman"/>
                          <a:cs typeface="Times New Roman"/>
                        </a:rPr>
                        <a:t>Kendrick</a:t>
                      </a:r>
                      <a:endParaRPr lang="es-CR" sz="1600" kern="1200" dirty="0">
                        <a:solidFill>
                          <a:schemeClr val="tx1"/>
                        </a:solidFill>
                        <a:effectLst/>
                        <a:latin typeface="Ubuntu Light"/>
                        <a:ea typeface="Times New Roman"/>
                        <a:cs typeface="Times New Roman"/>
                      </a:endParaRP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OCD</a:t>
                      </a:r>
                    </a:p>
                  </a:txBody>
                  <a:tcPr marL="9798" marR="9798" marT="9798"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Dr. </a:t>
                      </a:r>
                      <a:r>
                        <a:rPr lang="es-CR" sz="1600" kern="1200" dirty="0" err="1">
                          <a:solidFill>
                            <a:schemeClr val="tx1"/>
                          </a:solidFill>
                          <a:effectLst/>
                          <a:latin typeface="Ubuntu Light"/>
                          <a:ea typeface="Times New Roman"/>
                          <a:cs typeface="Times New Roman"/>
                        </a:rPr>
                        <a:t>Kendrick</a:t>
                      </a:r>
                      <a:endParaRPr lang="es-CR" sz="1600" kern="1200" dirty="0">
                        <a:solidFill>
                          <a:schemeClr val="tx1"/>
                        </a:solidFill>
                        <a:effectLst/>
                        <a:latin typeface="Ubuntu Light"/>
                        <a:ea typeface="Times New Roman"/>
                        <a:cs typeface="Times New Roman"/>
                      </a:endParaRP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Ansiedad</a:t>
                      </a:r>
                    </a:p>
                  </a:txBody>
                  <a:tcPr marL="9798" marR="9798" marT="9798"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Dr. </a:t>
                      </a:r>
                      <a:r>
                        <a:rPr lang="es-CR" sz="1600" kern="1200" dirty="0" err="1">
                          <a:solidFill>
                            <a:schemeClr val="tx1"/>
                          </a:solidFill>
                          <a:effectLst/>
                          <a:latin typeface="Ubuntu Light"/>
                          <a:ea typeface="Times New Roman"/>
                          <a:cs typeface="Times New Roman"/>
                        </a:rPr>
                        <a:t>Kendrick</a:t>
                      </a:r>
                      <a:endParaRPr lang="es-CR" sz="1600" kern="1200" dirty="0">
                        <a:solidFill>
                          <a:schemeClr val="tx1"/>
                        </a:solidFill>
                        <a:effectLst/>
                        <a:latin typeface="Ubuntu Light"/>
                        <a:ea typeface="Times New Roman"/>
                        <a:cs typeface="Times New Roman"/>
                      </a:endParaRP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Depresión</a:t>
                      </a:r>
                    </a:p>
                  </a:txBody>
                  <a:tcPr marL="9798" marR="9798" marT="9798"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Dr. </a:t>
                      </a:r>
                      <a:r>
                        <a:rPr lang="es-CR" sz="1600" kern="1200" dirty="0" err="1">
                          <a:solidFill>
                            <a:schemeClr val="tx1"/>
                          </a:solidFill>
                          <a:effectLst/>
                          <a:latin typeface="Ubuntu Light"/>
                          <a:ea typeface="Times New Roman"/>
                          <a:cs typeface="Times New Roman"/>
                        </a:rPr>
                        <a:t>Lowenstein</a:t>
                      </a:r>
                      <a:endParaRPr lang="es-CR" sz="1600" kern="1200" dirty="0">
                        <a:solidFill>
                          <a:schemeClr val="tx1"/>
                        </a:solidFill>
                        <a:effectLst/>
                        <a:latin typeface="Ubuntu Light"/>
                        <a:ea typeface="Times New Roman"/>
                        <a:cs typeface="Times New Roman"/>
                      </a:endParaRP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Esquizofrenia</a:t>
                      </a:r>
                    </a:p>
                  </a:txBody>
                  <a:tcPr marL="9798" marR="9798" marT="9798"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Dr. </a:t>
                      </a:r>
                      <a:r>
                        <a:rPr lang="es-CR" sz="1600" kern="1200" dirty="0" err="1">
                          <a:solidFill>
                            <a:schemeClr val="tx1"/>
                          </a:solidFill>
                          <a:effectLst/>
                          <a:latin typeface="Ubuntu Light"/>
                          <a:ea typeface="Times New Roman"/>
                          <a:cs typeface="Times New Roman"/>
                        </a:rPr>
                        <a:t>Lowenstein</a:t>
                      </a:r>
                      <a:endParaRPr lang="es-CR" sz="1600" kern="1200" dirty="0">
                        <a:solidFill>
                          <a:schemeClr val="tx1"/>
                        </a:solidFill>
                        <a:effectLst/>
                        <a:latin typeface="Ubuntu Light"/>
                        <a:ea typeface="Times New Roman"/>
                        <a:cs typeface="Times New Roman"/>
                      </a:endParaRP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Ansiedad</a:t>
                      </a:r>
                    </a:p>
                  </a:txBody>
                  <a:tcPr marL="9798" marR="9798" marT="9798"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Dr. </a:t>
                      </a:r>
                      <a:r>
                        <a:rPr lang="es-CR" sz="1600" kern="1200" dirty="0" err="1">
                          <a:solidFill>
                            <a:schemeClr val="tx1"/>
                          </a:solidFill>
                          <a:effectLst/>
                          <a:latin typeface="Ubuntu Light"/>
                          <a:ea typeface="Times New Roman"/>
                          <a:cs typeface="Times New Roman"/>
                        </a:rPr>
                        <a:t>Lowenstein</a:t>
                      </a:r>
                      <a:endParaRPr lang="es-CR" sz="1600" kern="1200" dirty="0">
                        <a:solidFill>
                          <a:schemeClr val="tx1"/>
                        </a:solidFill>
                        <a:effectLst/>
                        <a:latin typeface="Ubuntu Light"/>
                        <a:ea typeface="Times New Roman"/>
                        <a:cs typeface="Times New Roman"/>
                      </a:endParaRP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Demencia</a:t>
                      </a:r>
                    </a:p>
                  </a:txBody>
                  <a:tcPr marL="9798" marR="9798" marT="9798"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Dr. </a:t>
                      </a:r>
                      <a:r>
                        <a:rPr lang="es-CR" sz="1600" kern="1200" dirty="0" err="1">
                          <a:solidFill>
                            <a:schemeClr val="tx1"/>
                          </a:solidFill>
                          <a:effectLst/>
                          <a:latin typeface="Ubuntu Light"/>
                          <a:ea typeface="Times New Roman"/>
                          <a:cs typeface="Times New Roman"/>
                        </a:rPr>
                        <a:t>Lowenstein</a:t>
                      </a:r>
                      <a:endParaRPr lang="es-CR" sz="1600" kern="1200" dirty="0">
                        <a:solidFill>
                          <a:schemeClr val="tx1"/>
                        </a:solidFill>
                        <a:effectLst/>
                        <a:latin typeface="Ubuntu Light"/>
                        <a:ea typeface="Times New Roman"/>
                        <a:cs typeface="Times New Roman"/>
                      </a:endParaRP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Trastorno de conversión</a:t>
                      </a:r>
                    </a:p>
                  </a:txBody>
                  <a:tcPr marL="9798" marR="9798" marT="9798" marB="0" anchor="b"/>
                </a:tc>
              </a:tr>
            </a:tbl>
          </a:graphicData>
        </a:graphic>
      </p:graphicFrame>
    </p:spTree>
    <p:extLst>
      <p:ext uri="{BB962C8B-B14F-4D97-AF65-F5344CB8AC3E}">
        <p14:creationId xmlns:p14="http://schemas.microsoft.com/office/powerpoint/2010/main" val="5538513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Quinta formal </a:t>
            </a:r>
            <a:r>
              <a:rPr lang="en-US" dirty="0"/>
              <a:t>normal </a:t>
            </a:r>
            <a:r>
              <a:rPr lang="en-US" dirty="0" smtClean="0"/>
              <a:t>(5FN</a:t>
            </a:r>
            <a:r>
              <a:rPr lang="en-US" dirty="0"/>
              <a:t>)</a:t>
            </a:r>
          </a:p>
        </p:txBody>
      </p:sp>
      <p:sp>
        <p:nvSpPr>
          <p:cNvPr id="3" name="Content Placeholder 2"/>
          <p:cNvSpPr>
            <a:spLocks noGrp="1"/>
          </p:cNvSpPr>
          <p:nvPr>
            <p:ph idx="1"/>
          </p:nvPr>
        </p:nvSpPr>
        <p:spPr>
          <a:xfrm>
            <a:off x="628650" y="1463038"/>
            <a:ext cx="7886700" cy="365762"/>
          </a:xfrm>
        </p:spPr>
        <p:txBody>
          <a:bodyPr/>
          <a:lstStyle/>
          <a:p>
            <a:pPr marL="0" indent="0">
              <a:buNone/>
            </a:pPr>
            <a:r>
              <a:rPr lang="en-US" sz="1800" dirty="0" err="1" smtClean="0"/>
              <a:t>Psiquiatra</a:t>
            </a:r>
            <a:r>
              <a:rPr lang="en-US" sz="1800" dirty="0" smtClean="0"/>
              <a:t>-para-</a:t>
            </a:r>
            <a:r>
              <a:rPr lang="en-US" sz="1800" dirty="0" err="1" smtClean="0"/>
              <a:t>Asegurador</a:t>
            </a:r>
            <a:endParaRPr lang="en-US" sz="1800" dirty="0"/>
          </a:p>
          <a:p>
            <a:pPr marL="0" indent="0">
              <a:buNone/>
            </a:pPr>
            <a:endParaRPr lang="es-CR"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82</a:t>
            </a:fld>
            <a:endParaRPr lang="en-US"/>
          </a:p>
        </p:txBody>
      </p:sp>
      <p:graphicFrame>
        <p:nvGraphicFramePr>
          <p:cNvPr id="6" name="Marcador de contenido 4"/>
          <p:cNvGraphicFramePr>
            <a:graphicFrameLocks/>
          </p:cNvGraphicFramePr>
          <p:nvPr>
            <p:extLst>
              <p:ext uri="{D42A27DB-BD31-4B8C-83A1-F6EECF244321}">
                <p14:modId xmlns:p14="http://schemas.microsoft.com/office/powerpoint/2010/main" val="1220683064"/>
              </p:ext>
            </p:extLst>
          </p:nvPr>
        </p:nvGraphicFramePr>
        <p:xfrm>
          <a:off x="1981200" y="2514600"/>
          <a:ext cx="5257800" cy="2225040"/>
        </p:xfrm>
        <a:graphic>
          <a:graphicData uri="http://schemas.openxmlformats.org/drawingml/2006/table">
            <a:tbl>
              <a:tblPr firstRow="1" bandRow="1">
                <a:tableStyleId>{69012ECD-51FC-41F1-AA8D-1B2483CD663E}</a:tableStyleId>
              </a:tblPr>
              <a:tblGrid>
                <a:gridCol w="2628900"/>
                <a:gridCol w="2628900"/>
              </a:tblGrid>
              <a:tr h="370840">
                <a:tc>
                  <a:txBody>
                    <a:bodyPr/>
                    <a:lstStyle/>
                    <a:p>
                      <a:pPr marL="0" marR="0" algn="ctr">
                        <a:lnSpc>
                          <a:spcPts val="1440"/>
                        </a:lnSpc>
                        <a:spcBef>
                          <a:spcPts val="0"/>
                        </a:spcBef>
                        <a:spcAft>
                          <a:spcPts val="0"/>
                        </a:spcAft>
                      </a:pPr>
                      <a:r>
                        <a:rPr lang="es-CR" sz="1600" b="1" dirty="0" smtClean="0">
                          <a:solidFill>
                            <a:schemeClr val="bg1"/>
                          </a:solidFill>
                          <a:effectLst/>
                          <a:latin typeface="Ubuntu Light"/>
                          <a:ea typeface="+mn-ea"/>
                          <a:cs typeface="+mn-cs"/>
                        </a:rPr>
                        <a:t>Psiquiatra</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dirty="0" smtClean="0">
                          <a:effectLst/>
                          <a:latin typeface="Ubuntu Light"/>
                        </a:rPr>
                        <a:t>Asegurador</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r>
              <a:tr h="370840">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Dr. James</a:t>
                      </a: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dirty="0" err="1">
                          <a:solidFill>
                            <a:schemeClr val="tx1"/>
                          </a:solidFill>
                          <a:effectLst/>
                          <a:latin typeface="Ubuntu Light"/>
                          <a:ea typeface="Times New Roman"/>
                          <a:cs typeface="Times New Roman"/>
                        </a:rPr>
                        <a:t>Healthco</a:t>
                      </a:r>
                      <a:endParaRPr lang="es-CR" sz="1600" kern="1200" dirty="0">
                        <a:solidFill>
                          <a:schemeClr val="tx1"/>
                        </a:solidFill>
                        <a:effectLst/>
                        <a:latin typeface="Ubuntu Light"/>
                        <a:ea typeface="Times New Roman"/>
                        <a:cs typeface="Times New Roman"/>
                      </a:endParaRPr>
                    </a:p>
                  </a:txBody>
                  <a:tcPr marL="9525" marR="9525" marT="9525"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dirty="0" smtClean="0">
                          <a:solidFill>
                            <a:schemeClr val="tx1"/>
                          </a:solidFill>
                          <a:effectLst/>
                          <a:latin typeface="Ubuntu Light"/>
                          <a:ea typeface="Times New Roman"/>
                          <a:cs typeface="Times New Roman"/>
                        </a:rPr>
                        <a:t>Dr. </a:t>
                      </a:r>
                      <a:r>
                        <a:rPr lang="es-CR" sz="1600" kern="1200" dirty="0" err="1" smtClean="0">
                          <a:solidFill>
                            <a:schemeClr val="tx1"/>
                          </a:solidFill>
                          <a:effectLst/>
                          <a:latin typeface="Ubuntu Light"/>
                          <a:ea typeface="Times New Roman"/>
                          <a:cs typeface="Times New Roman"/>
                        </a:rPr>
                        <a:t>Kendrick</a:t>
                      </a:r>
                      <a:endParaRPr lang="es-CR" sz="1600" kern="1200" dirty="0">
                        <a:solidFill>
                          <a:schemeClr val="tx1"/>
                        </a:solidFill>
                        <a:effectLst/>
                        <a:latin typeface="Ubuntu Light"/>
                        <a:ea typeface="Times New Roman"/>
                        <a:cs typeface="Times New Roman"/>
                      </a:endParaRP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dirty="0" err="1">
                          <a:solidFill>
                            <a:schemeClr val="tx1"/>
                          </a:solidFill>
                          <a:effectLst/>
                          <a:latin typeface="Ubuntu Light"/>
                          <a:ea typeface="Times New Roman"/>
                          <a:cs typeface="Times New Roman"/>
                        </a:rPr>
                        <a:t>FriendlyCare</a:t>
                      </a:r>
                      <a:endParaRPr lang="es-CR" sz="1600" kern="1200" dirty="0">
                        <a:solidFill>
                          <a:schemeClr val="tx1"/>
                        </a:solidFill>
                        <a:effectLst/>
                        <a:latin typeface="Ubuntu Light"/>
                        <a:ea typeface="Times New Roman"/>
                        <a:cs typeface="Times New Roman"/>
                      </a:endParaRPr>
                    </a:p>
                  </a:txBody>
                  <a:tcPr marL="9525" marR="9525" marT="9525"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dirty="0" smtClean="0">
                          <a:solidFill>
                            <a:schemeClr val="tx1"/>
                          </a:solidFill>
                          <a:effectLst/>
                          <a:latin typeface="Ubuntu Light"/>
                          <a:ea typeface="Times New Roman"/>
                          <a:cs typeface="Times New Roman"/>
                        </a:rPr>
                        <a:t>Dr. </a:t>
                      </a:r>
                      <a:r>
                        <a:rPr lang="es-CR" sz="1600" kern="1200" dirty="0" err="1" smtClean="0">
                          <a:solidFill>
                            <a:schemeClr val="tx1"/>
                          </a:solidFill>
                          <a:effectLst/>
                          <a:latin typeface="Ubuntu Light"/>
                          <a:ea typeface="Times New Roman"/>
                          <a:cs typeface="Times New Roman"/>
                        </a:rPr>
                        <a:t>Lowenstein</a:t>
                      </a:r>
                      <a:endParaRPr lang="es-CR" sz="1600" kern="1200" dirty="0">
                        <a:solidFill>
                          <a:schemeClr val="tx1"/>
                        </a:solidFill>
                        <a:effectLst/>
                        <a:latin typeface="Ubuntu Light"/>
                        <a:ea typeface="Times New Roman"/>
                        <a:cs typeface="Times New Roman"/>
                      </a:endParaRP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dirty="0" err="1">
                          <a:solidFill>
                            <a:schemeClr val="tx1"/>
                          </a:solidFill>
                          <a:effectLst/>
                          <a:latin typeface="Ubuntu Light"/>
                          <a:ea typeface="Times New Roman"/>
                          <a:cs typeface="Times New Roman"/>
                        </a:rPr>
                        <a:t>FriendlyCare</a:t>
                      </a:r>
                      <a:endParaRPr lang="es-CR" sz="1600" kern="1200" dirty="0">
                        <a:solidFill>
                          <a:schemeClr val="tx1"/>
                        </a:solidFill>
                        <a:effectLst/>
                        <a:latin typeface="Ubuntu Light"/>
                        <a:ea typeface="Times New Roman"/>
                        <a:cs typeface="Times New Roman"/>
                      </a:endParaRPr>
                    </a:p>
                  </a:txBody>
                  <a:tcPr marL="9525" marR="9525" marT="9525"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dirty="0" smtClean="0">
                          <a:solidFill>
                            <a:schemeClr val="tx1"/>
                          </a:solidFill>
                          <a:effectLst/>
                          <a:latin typeface="Ubuntu Light"/>
                          <a:ea typeface="Times New Roman"/>
                          <a:cs typeface="Times New Roman"/>
                        </a:rPr>
                        <a:t>Dr. </a:t>
                      </a:r>
                      <a:r>
                        <a:rPr lang="es-CR" sz="1600" kern="1200" dirty="0" err="1" smtClean="0">
                          <a:solidFill>
                            <a:schemeClr val="tx1"/>
                          </a:solidFill>
                          <a:effectLst/>
                          <a:latin typeface="Ubuntu Light"/>
                          <a:ea typeface="Times New Roman"/>
                          <a:cs typeface="Times New Roman"/>
                        </a:rPr>
                        <a:t>Lowenstein</a:t>
                      </a:r>
                      <a:endParaRPr lang="es-CR" sz="1600" kern="1200" dirty="0">
                        <a:solidFill>
                          <a:schemeClr val="tx1"/>
                        </a:solidFill>
                        <a:effectLst/>
                        <a:latin typeface="Ubuntu Light"/>
                        <a:ea typeface="Times New Roman"/>
                        <a:cs typeface="Times New Roman"/>
                      </a:endParaRP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dirty="0" err="1">
                          <a:solidFill>
                            <a:schemeClr val="tx1"/>
                          </a:solidFill>
                          <a:effectLst/>
                          <a:latin typeface="Ubuntu Light"/>
                          <a:ea typeface="Times New Roman"/>
                          <a:cs typeface="Times New Roman"/>
                        </a:rPr>
                        <a:t>Healthco</a:t>
                      </a:r>
                      <a:endParaRPr lang="es-CR" sz="1600" kern="1200" dirty="0">
                        <a:solidFill>
                          <a:schemeClr val="tx1"/>
                        </a:solidFill>
                        <a:effectLst/>
                        <a:latin typeface="Ubuntu Light"/>
                        <a:ea typeface="Times New Roman"/>
                        <a:cs typeface="Times New Roman"/>
                      </a:endParaRPr>
                    </a:p>
                  </a:txBody>
                  <a:tcPr marL="9525" marR="9525" marT="9525"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dirty="0" smtClean="0">
                          <a:solidFill>
                            <a:schemeClr val="tx1"/>
                          </a:solidFill>
                          <a:effectLst/>
                          <a:latin typeface="Ubuntu Light"/>
                          <a:ea typeface="Times New Roman"/>
                          <a:cs typeface="Times New Roman"/>
                        </a:rPr>
                        <a:t>Dr. </a:t>
                      </a:r>
                      <a:r>
                        <a:rPr lang="es-CR" sz="1600" kern="1200" dirty="0" err="1" smtClean="0">
                          <a:solidFill>
                            <a:schemeClr val="tx1"/>
                          </a:solidFill>
                          <a:effectLst/>
                          <a:latin typeface="Ubuntu Light"/>
                          <a:ea typeface="Times New Roman"/>
                          <a:cs typeface="Times New Roman"/>
                        </a:rPr>
                        <a:t>Lowenstein</a:t>
                      </a:r>
                      <a:endParaRPr lang="es-CR" sz="1600" kern="1200" dirty="0">
                        <a:solidFill>
                          <a:schemeClr val="tx1"/>
                        </a:solidFill>
                        <a:effectLst/>
                        <a:latin typeface="Ubuntu Light"/>
                        <a:ea typeface="Times New Roman"/>
                        <a:cs typeface="Times New Roman"/>
                      </a:endParaRPr>
                    </a:p>
                  </a:txBody>
                  <a:tcPr marL="9798" marR="9798" marT="9798" marB="0" anchor="b"/>
                </a:tc>
                <a:tc>
                  <a:txBody>
                    <a:bodyPr/>
                    <a:lstStyle/>
                    <a:p>
                      <a:pPr marL="0" marR="0" algn="ctr" defTabSz="685800" rtl="0" eaLnBrk="1" fontAlgn="b" latinLnBrk="0" hangingPunct="1">
                        <a:lnSpc>
                          <a:spcPts val="1440"/>
                        </a:lnSpc>
                        <a:spcBef>
                          <a:spcPts val="0"/>
                        </a:spcBef>
                        <a:spcAft>
                          <a:spcPts val="0"/>
                        </a:spcAft>
                      </a:pPr>
                      <a:r>
                        <a:rPr lang="es-CR" sz="1600" kern="1200" dirty="0" err="1">
                          <a:solidFill>
                            <a:schemeClr val="tx1"/>
                          </a:solidFill>
                          <a:effectLst/>
                          <a:latin typeface="Ubuntu Light"/>
                          <a:ea typeface="Times New Roman"/>
                          <a:cs typeface="Times New Roman"/>
                        </a:rPr>
                        <a:t>Victorian</a:t>
                      </a:r>
                      <a:r>
                        <a:rPr lang="es-CR" sz="1600" kern="1200" dirty="0">
                          <a:solidFill>
                            <a:schemeClr val="tx1"/>
                          </a:solidFill>
                          <a:effectLst/>
                          <a:latin typeface="Ubuntu Light"/>
                          <a:ea typeface="Times New Roman"/>
                          <a:cs typeface="Times New Roman"/>
                        </a:rPr>
                        <a:t> </a:t>
                      </a:r>
                      <a:r>
                        <a:rPr lang="es-CR" sz="1600" kern="1200" dirty="0" err="1">
                          <a:solidFill>
                            <a:schemeClr val="tx1"/>
                          </a:solidFill>
                          <a:effectLst/>
                          <a:latin typeface="Ubuntu Light"/>
                          <a:ea typeface="Times New Roman"/>
                          <a:cs typeface="Times New Roman"/>
                        </a:rPr>
                        <a:t>Life</a:t>
                      </a:r>
                      <a:endParaRPr lang="es-CR" sz="1600" kern="1200" dirty="0">
                        <a:solidFill>
                          <a:schemeClr val="tx1"/>
                        </a:solidFill>
                        <a:effectLst/>
                        <a:latin typeface="Ubuntu Light"/>
                        <a:ea typeface="Times New Roman"/>
                        <a:cs typeface="Times New Roman"/>
                      </a:endParaRPr>
                    </a:p>
                  </a:txBody>
                  <a:tcPr marL="9525" marR="9525" marT="9525" marB="0" anchor="b"/>
                </a:tc>
              </a:tr>
            </a:tbl>
          </a:graphicData>
        </a:graphic>
      </p:graphicFrame>
    </p:spTree>
    <p:extLst>
      <p:ext uri="{BB962C8B-B14F-4D97-AF65-F5344CB8AC3E}">
        <p14:creationId xmlns:p14="http://schemas.microsoft.com/office/powerpoint/2010/main" val="137253645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Quinta formal </a:t>
            </a:r>
            <a:r>
              <a:rPr lang="en-US" dirty="0"/>
              <a:t>normal </a:t>
            </a:r>
            <a:r>
              <a:rPr lang="en-US" dirty="0" smtClean="0"/>
              <a:t>(5FN</a:t>
            </a:r>
            <a:r>
              <a:rPr lang="en-US" dirty="0"/>
              <a:t>)</a:t>
            </a:r>
          </a:p>
        </p:txBody>
      </p:sp>
      <p:sp>
        <p:nvSpPr>
          <p:cNvPr id="3" name="Content Placeholder 2"/>
          <p:cNvSpPr>
            <a:spLocks noGrp="1"/>
          </p:cNvSpPr>
          <p:nvPr>
            <p:ph idx="1"/>
          </p:nvPr>
        </p:nvSpPr>
        <p:spPr>
          <a:xfrm>
            <a:off x="628650" y="1463038"/>
            <a:ext cx="7886700" cy="365762"/>
          </a:xfrm>
        </p:spPr>
        <p:txBody>
          <a:bodyPr/>
          <a:lstStyle/>
          <a:p>
            <a:pPr marL="0" indent="0">
              <a:buNone/>
            </a:pPr>
            <a:r>
              <a:rPr lang="en-US" sz="1800" dirty="0" err="1" smtClean="0"/>
              <a:t>Asegurador</a:t>
            </a:r>
            <a:r>
              <a:rPr lang="en-US" sz="1800" dirty="0" smtClean="0"/>
              <a:t>-para-</a:t>
            </a:r>
            <a:r>
              <a:rPr lang="en-US" sz="1800" dirty="0" err="1" smtClean="0"/>
              <a:t>Condición</a:t>
            </a:r>
            <a:endParaRPr lang="en-US" sz="1800" dirty="0"/>
          </a:p>
          <a:p>
            <a:pPr marL="0" indent="0">
              <a:buNone/>
            </a:pPr>
            <a:endParaRPr lang="es-CR"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83</a:t>
            </a:fld>
            <a:endParaRPr lang="en-US"/>
          </a:p>
        </p:txBody>
      </p:sp>
      <p:graphicFrame>
        <p:nvGraphicFramePr>
          <p:cNvPr id="6" name="Marcador de contenido 4"/>
          <p:cNvGraphicFramePr>
            <a:graphicFrameLocks/>
          </p:cNvGraphicFramePr>
          <p:nvPr>
            <p:extLst>
              <p:ext uri="{D42A27DB-BD31-4B8C-83A1-F6EECF244321}">
                <p14:modId xmlns:p14="http://schemas.microsoft.com/office/powerpoint/2010/main" val="3459713897"/>
              </p:ext>
            </p:extLst>
          </p:nvPr>
        </p:nvGraphicFramePr>
        <p:xfrm>
          <a:off x="2057400" y="2209800"/>
          <a:ext cx="5257800" cy="3708400"/>
        </p:xfrm>
        <a:graphic>
          <a:graphicData uri="http://schemas.openxmlformats.org/drawingml/2006/table">
            <a:tbl>
              <a:tblPr firstRow="1" bandRow="1">
                <a:tableStyleId>{69012ECD-51FC-41F1-AA8D-1B2483CD663E}</a:tableStyleId>
              </a:tblPr>
              <a:tblGrid>
                <a:gridCol w="2628900"/>
                <a:gridCol w="2628900"/>
              </a:tblGrid>
              <a:tr h="370840">
                <a:tc>
                  <a:txBody>
                    <a:bodyPr/>
                    <a:lstStyle/>
                    <a:p>
                      <a:pPr marL="0" marR="0" algn="ctr">
                        <a:lnSpc>
                          <a:spcPts val="1440"/>
                        </a:lnSpc>
                        <a:spcBef>
                          <a:spcPts val="0"/>
                        </a:spcBef>
                        <a:spcAft>
                          <a:spcPts val="0"/>
                        </a:spcAft>
                      </a:pPr>
                      <a:r>
                        <a:rPr lang="es-CR" sz="1600" b="1" dirty="0" smtClean="0">
                          <a:solidFill>
                            <a:schemeClr val="bg1"/>
                          </a:solidFill>
                          <a:effectLst/>
                          <a:latin typeface="Ubuntu Light"/>
                          <a:ea typeface="+mn-ea"/>
                          <a:cs typeface="+mn-cs"/>
                        </a:rPr>
                        <a:t>Asegurador</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c>
                  <a:txBody>
                    <a:bodyPr/>
                    <a:lstStyle/>
                    <a:p>
                      <a:pPr marL="278130" marR="0" algn="ctr">
                        <a:lnSpc>
                          <a:spcPts val="1440"/>
                        </a:lnSpc>
                        <a:spcBef>
                          <a:spcPts val="0"/>
                        </a:spcBef>
                        <a:spcAft>
                          <a:spcPts val="0"/>
                        </a:spcAft>
                      </a:pPr>
                      <a:r>
                        <a:rPr lang="es-CR" sz="1600" dirty="0" smtClean="0">
                          <a:effectLst/>
                          <a:latin typeface="Ubuntu Light"/>
                        </a:rPr>
                        <a:t>Condición</a:t>
                      </a:r>
                      <a:endParaRPr lang="en-US" sz="1600" b="1" dirty="0">
                        <a:solidFill>
                          <a:schemeClr val="bg1"/>
                        </a:solidFill>
                        <a:effectLst/>
                        <a:latin typeface="Ubuntu Light"/>
                        <a:ea typeface="Times New Roman"/>
                        <a:cs typeface="Times New Roman"/>
                      </a:endParaRPr>
                    </a:p>
                  </a:txBody>
                  <a:tcPr marL="68580" marR="68580" marT="0" marB="0" anchor="ctr">
                    <a:solidFill>
                      <a:schemeClr val="accent5"/>
                    </a:solidFill>
                  </a:tcPr>
                </a:tc>
              </a:tr>
              <a:tr h="370840">
                <a:tc>
                  <a:txBody>
                    <a:bodyPr/>
                    <a:lstStyle/>
                    <a:p>
                      <a:pPr marL="0" marR="0" algn="ctr" defTabSz="685800" rtl="0" eaLnBrk="1" fontAlgn="b" latinLnBrk="0" hangingPunct="1">
                        <a:lnSpc>
                          <a:spcPts val="1440"/>
                        </a:lnSpc>
                        <a:spcBef>
                          <a:spcPts val="0"/>
                        </a:spcBef>
                        <a:spcAft>
                          <a:spcPts val="0"/>
                        </a:spcAft>
                      </a:pPr>
                      <a:r>
                        <a:rPr lang="es-CR" sz="1600" kern="1200" dirty="0" err="1">
                          <a:solidFill>
                            <a:schemeClr val="tx1"/>
                          </a:solidFill>
                          <a:effectLst/>
                          <a:latin typeface="Ubuntu Light"/>
                          <a:ea typeface="Times New Roman"/>
                          <a:cs typeface="Times New Roman"/>
                        </a:rPr>
                        <a:t>Healthco</a:t>
                      </a:r>
                      <a:endParaRPr lang="es-CR" sz="1600" kern="1200" dirty="0">
                        <a:solidFill>
                          <a:schemeClr val="tx1"/>
                        </a:solidFill>
                        <a:effectLst/>
                        <a:latin typeface="Ubuntu Light"/>
                        <a:ea typeface="Times New Roman"/>
                        <a:cs typeface="Times New Roman"/>
                      </a:endParaRPr>
                    </a:p>
                  </a:txBody>
                  <a:tcPr marL="9525" marR="9525" marT="9525" marB="0" anchor="b"/>
                </a:tc>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Ansiedad</a:t>
                      </a:r>
                    </a:p>
                  </a:txBody>
                  <a:tcPr marL="9525" marR="9525" marT="9525"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dirty="0" err="1">
                          <a:solidFill>
                            <a:schemeClr val="tx1"/>
                          </a:solidFill>
                          <a:effectLst/>
                          <a:latin typeface="Ubuntu Light"/>
                          <a:ea typeface="Times New Roman"/>
                          <a:cs typeface="Times New Roman"/>
                        </a:rPr>
                        <a:t>Healthco</a:t>
                      </a:r>
                      <a:endParaRPr lang="es-CR" sz="1600" kern="1200" dirty="0">
                        <a:solidFill>
                          <a:schemeClr val="tx1"/>
                        </a:solidFill>
                        <a:effectLst/>
                        <a:latin typeface="Ubuntu Light"/>
                        <a:ea typeface="Times New Roman"/>
                        <a:cs typeface="Times New Roman"/>
                      </a:endParaRPr>
                    </a:p>
                  </a:txBody>
                  <a:tcPr marL="9525" marR="9525" marT="9525"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Depresión</a:t>
                      </a:r>
                    </a:p>
                  </a:txBody>
                  <a:tcPr marL="9525" marR="9525" marT="9525"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Healthco</a:t>
                      </a:r>
                    </a:p>
                  </a:txBody>
                  <a:tcPr marL="9525" marR="9525" marT="9525"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Demencia</a:t>
                      </a:r>
                    </a:p>
                  </a:txBody>
                  <a:tcPr marL="9525" marR="9525" marT="9525"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FriendlyCare</a:t>
                      </a:r>
                    </a:p>
                  </a:txBody>
                  <a:tcPr marL="9525" marR="9525" marT="9525"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OCD</a:t>
                      </a:r>
                    </a:p>
                  </a:txBody>
                  <a:tcPr marL="9525" marR="9525" marT="9525"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FriendlyCare</a:t>
                      </a:r>
                    </a:p>
                  </a:txBody>
                  <a:tcPr marL="9525" marR="9525" marT="9525"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Ansiedad</a:t>
                      </a:r>
                    </a:p>
                  </a:txBody>
                  <a:tcPr marL="9525" marR="9525" marT="9525"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FriendlyCare</a:t>
                      </a:r>
                    </a:p>
                  </a:txBody>
                  <a:tcPr marL="9525" marR="9525" marT="9525"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Depresión</a:t>
                      </a:r>
                    </a:p>
                  </a:txBody>
                  <a:tcPr marL="9525" marR="9525" marT="9525"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FriendlyCare</a:t>
                      </a:r>
                    </a:p>
                  </a:txBody>
                  <a:tcPr marL="9525" marR="9525" marT="9525"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Trastorno emocional</a:t>
                      </a:r>
                    </a:p>
                  </a:txBody>
                  <a:tcPr marL="9525" marR="9525" marT="9525"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FriendlyCare</a:t>
                      </a:r>
                    </a:p>
                  </a:txBody>
                  <a:tcPr marL="9525" marR="9525" marT="9525" marB="0" anchor="b"/>
                </a:tc>
                <a:tc>
                  <a:txBody>
                    <a:bodyPr/>
                    <a:lstStyle/>
                    <a:p>
                      <a:pPr marL="0" marR="0" algn="ctr" defTabSz="685800" rtl="0" eaLnBrk="1" fontAlgn="b" latinLnBrk="0" hangingPunct="1">
                        <a:lnSpc>
                          <a:spcPts val="1440"/>
                        </a:lnSpc>
                        <a:spcBef>
                          <a:spcPts val="0"/>
                        </a:spcBef>
                        <a:spcAft>
                          <a:spcPts val="0"/>
                        </a:spcAft>
                      </a:pPr>
                      <a:r>
                        <a:rPr lang="es-CR" sz="1600" kern="1200">
                          <a:solidFill>
                            <a:schemeClr val="tx1"/>
                          </a:solidFill>
                          <a:effectLst/>
                          <a:latin typeface="Ubuntu Light"/>
                          <a:ea typeface="Times New Roman"/>
                          <a:cs typeface="Times New Roman"/>
                        </a:rPr>
                        <a:t>Esquizofrenia</a:t>
                      </a:r>
                    </a:p>
                  </a:txBody>
                  <a:tcPr marL="9525" marR="9525" marT="9525" marB="0" anchor="b"/>
                </a:tc>
              </a:tr>
              <a:tr h="370840">
                <a:tc>
                  <a:txBody>
                    <a:bodyPr/>
                    <a:lstStyle/>
                    <a:p>
                      <a:pPr marL="0" marR="0" algn="ctr" defTabSz="685800" rtl="0" eaLnBrk="1" fontAlgn="b" latinLnBrk="0" hangingPunct="1">
                        <a:lnSpc>
                          <a:spcPts val="1440"/>
                        </a:lnSpc>
                        <a:spcBef>
                          <a:spcPts val="0"/>
                        </a:spcBef>
                        <a:spcAft>
                          <a:spcPts val="0"/>
                        </a:spcAft>
                      </a:pPr>
                      <a:r>
                        <a:rPr lang="es-CR" sz="1600" kern="1200" dirty="0" err="1">
                          <a:solidFill>
                            <a:schemeClr val="tx1"/>
                          </a:solidFill>
                          <a:effectLst/>
                          <a:latin typeface="Ubuntu Light"/>
                          <a:ea typeface="Times New Roman"/>
                          <a:cs typeface="Times New Roman"/>
                        </a:rPr>
                        <a:t>Victorian</a:t>
                      </a:r>
                      <a:r>
                        <a:rPr lang="es-CR" sz="1600" kern="1200" dirty="0">
                          <a:solidFill>
                            <a:schemeClr val="tx1"/>
                          </a:solidFill>
                          <a:effectLst/>
                          <a:latin typeface="Ubuntu Light"/>
                          <a:ea typeface="Times New Roman"/>
                          <a:cs typeface="Times New Roman"/>
                        </a:rPr>
                        <a:t> </a:t>
                      </a:r>
                      <a:r>
                        <a:rPr lang="es-CR" sz="1600" kern="1200" dirty="0" err="1">
                          <a:solidFill>
                            <a:schemeClr val="tx1"/>
                          </a:solidFill>
                          <a:effectLst/>
                          <a:latin typeface="Ubuntu Light"/>
                          <a:ea typeface="Times New Roman"/>
                          <a:cs typeface="Times New Roman"/>
                        </a:rPr>
                        <a:t>Life</a:t>
                      </a:r>
                      <a:endParaRPr lang="es-CR" sz="1600" kern="1200" dirty="0">
                        <a:solidFill>
                          <a:schemeClr val="tx1"/>
                        </a:solidFill>
                        <a:effectLst/>
                        <a:latin typeface="Ubuntu Light"/>
                        <a:ea typeface="Times New Roman"/>
                        <a:cs typeface="Times New Roman"/>
                      </a:endParaRPr>
                    </a:p>
                  </a:txBody>
                  <a:tcPr marL="9525" marR="9525" marT="9525" marB="0" anchor="b"/>
                </a:tc>
                <a:tc>
                  <a:txBody>
                    <a:bodyPr/>
                    <a:lstStyle/>
                    <a:p>
                      <a:pPr marL="0" marR="0" algn="ctr" defTabSz="685800" rtl="0" eaLnBrk="1" fontAlgn="b" latinLnBrk="0" hangingPunct="1">
                        <a:lnSpc>
                          <a:spcPts val="1440"/>
                        </a:lnSpc>
                        <a:spcBef>
                          <a:spcPts val="0"/>
                        </a:spcBef>
                        <a:spcAft>
                          <a:spcPts val="0"/>
                        </a:spcAft>
                      </a:pPr>
                      <a:r>
                        <a:rPr lang="es-CR" sz="1600" kern="1200" dirty="0">
                          <a:solidFill>
                            <a:schemeClr val="tx1"/>
                          </a:solidFill>
                          <a:effectLst/>
                          <a:latin typeface="Ubuntu Light"/>
                          <a:ea typeface="Times New Roman"/>
                          <a:cs typeface="Times New Roman"/>
                        </a:rPr>
                        <a:t>Trastorno de conversión</a:t>
                      </a:r>
                    </a:p>
                  </a:txBody>
                  <a:tcPr marL="9525" marR="9525" marT="9525" marB="0" anchor="b"/>
                </a:tc>
              </a:tr>
            </a:tbl>
          </a:graphicData>
        </a:graphic>
      </p:graphicFrame>
    </p:spTree>
    <p:extLst>
      <p:ext uri="{BB962C8B-B14F-4D97-AF65-F5344CB8AC3E}">
        <p14:creationId xmlns:p14="http://schemas.microsoft.com/office/powerpoint/2010/main" val="38551225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Quinta formal </a:t>
            </a:r>
            <a:r>
              <a:rPr lang="en-US" dirty="0"/>
              <a:t>normal </a:t>
            </a:r>
            <a:r>
              <a:rPr lang="en-US" dirty="0" smtClean="0"/>
              <a:t>(5FN</a:t>
            </a:r>
            <a:r>
              <a:rPr lang="en-US" dirty="0"/>
              <a:t>)</a:t>
            </a:r>
          </a:p>
        </p:txBody>
      </p:sp>
      <p:sp>
        <p:nvSpPr>
          <p:cNvPr id="3" name="Content Placeholder 2"/>
          <p:cNvSpPr>
            <a:spLocks noGrp="1"/>
          </p:cNvSpPr>
          <p:nvPr>
            <p:ph idx="1"/>
          </p:nvPr>
        </p:nvSpPr>
        <p:spPr/>
        <p:txBody>
          <a:bodyPr/>
          <a:lstStyle/>
          <a:p>
            <a:r>
              <a:rPr lang="en-US" dirty="0" err="1"/>
              <a:t>Existe</a:t>
            </a:r>
            <a:r>
              <a:rPr lang="en-US" dirty="0"/>
              <a:t> </a:t>
            </a:r>
            <a:r>
              <a:rPr lang="en-US" dirty="0" err="1"/>
              <a:t>proyección</a:t>
            </a:r>
            <a:r>
              <a:rPr lang="en-US" dirty="0"/>
              <a:t> </a:t>
            </a:r>
            <a:r>
              <a:rPr lang="en-US" dirty="0" err="1"/>
              <a:t>porque</a:t>
            </a:r>
            <a:r>
              <a:rPr lang="en-US" dirty="0"/>
              <a:t> </a:t>
            </a:r>
            <a:r>
              <a:rPr lang="en-US" dirty="0" err="1"/>
              <a:t>las</a:t>
            </a:r>
            <a:r>
              <a:rPr lang="en-US" dirty="0"/>
              <a:t> 3 </a:t>
            </a:r>
            <a:r>
              <a:rPr lang="en-US" dirty="0" err="1"/>
              <a:t>tablas</a:t>
            </a:r>
            <a:r>
              <a:rPr lang="en-US" dirty="0"/>
              <a:t> son </a:t>
            </a:r>
            <a:r>
              <a:rPr lang="en-US" dirty="0" err="1"/>
              <a:t>subconjunto</a:t>
            </a:r>
            <a:r>
              <a:rPr lang="en-US" dirty="0"/>
              <a:t> de la </a:t>
            </a:r>
            <a:r>
              <a:rPr lang="en-US" dirty="0" smtClean="0"/>
              <a:t>original.</a:t>
            </a:r>
            <a:endParaRPr lang="en-US" dirty="0"/>
          </a:p>
          <a:p>
            <a:r>
              <a:rPr lang="en-US" dirty="0" err="1"/>
              <a:t>Existe</a:t>
            </a:r>
            <a:r>
              <a:rPr lang="en-US" dirty="0"/>
              <a:t> </a:t>
            </a:r>
            <a:r>
              <a:rPr lang="en-US" dirty="0" err="1"/>
              <a:t>unión</a:t>
            </a:r>
            <a:r>
              <a:rPr lang="en-US" dirty="0"/>
              <a:t> </a:t>
            </a:r>
            <a:r>
              <a:rPr lang="en-US" dirty="0" err="1"/>
              <a:t>porque</a:t>
            </a:r>
            <a:r>
              <a:rPr lang="en-US" dirty="0"/>
              <a:t> para </a:t>
            </a:r>
            <a:r>
              <a:rPr lang="en-US" dirty="0" err="1"/>
              <a:t>obtener</a:t>
            </a:r>
            <a:r>
              <a:rPr lang="en-US" dirty="0"/>
              <a:t> </a:t>
            </a:r>
            <a:r>
              <a:rPr lang="en-US" dirty="0" err="1"/>
              <a:t>información</a:t>
            </a:r>
            <a:r>
              <a:rPr lang="en-US" dirty="0"/>
              <a:t> de P</a:t>
            </a:r>
            <a:r>
              <a:rPr lang="es-CR" dirty="0"/>
              <a:t>siquiatra-Asegurador-Condición se debe hacer un </a:t>
            </a:r>
            <a:r>
              <a:rPr lang="es-CR" dirty="0" err="1"/>
              <a:t>join</a:t>
            </a:r>
            <a:r>
              <a:rPr lang="es-CR" dirty="0"/>
              <a:t> de las 3 </a:t>
            </a:r>
            <a:r>
              <a:rPr lang="es-CR" dirty="0" smtClean="0"/>
              <a:t>tablas.</a:t>
            </a:r>
            <a:endParaRPr lang="en-U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84</a:t>
            </a:fld>
            <a:endParaRPr lang="en-US"/>
          </a:p>
        </p:txBody>
      </p:sp>
    </p:spTree>
    <p:extLst>
      <p:ext uri="{BB962C8B-B14F-4D97-AF65-F5344CB8AC3E}">
        <p14:creationId xmlns:p14="http://schemas.microsoft.com/office/powerpoint/2010/main" val="357785201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Desnormalización</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s-ES" dirty="0"/>
              <a:t>¿Hasta dónde hay que llegar? ¿Es necesario llegar a quinta forma normal</a:t>
            </a:r>
            <a:r>
              <a:rPr lang="es-ES" dirty="0" smtClean="0"/>
              <a:t>?.</a:t>
            </a:r>
            <a:endParaRPr lang="es-ES" dirty="0"/>
          </a:p>
          <a:p>
            <a:pPr marL="342900" indent="-342900">
              <a:buFont typeface="Arial" pitchFamily="34" charset="0"/>
              <a:buChar char="•"/>
            </a:pPr>
            <a:r>
              <a:rPr lang="es-ES" dirty="0"/>
              <a:t>La principal ventaja de la normalización es que divide una gran tabla en tablas más </a:t>
            </a:r>
            <a:r>
              <a:rPr lang="es-ES" dirty="0" smtClean="0"/>
              <a:t>pequeñas.</a:t>
            </a:r>
          </a:p>
          <a:p>
            <a:pPr marL="342900" indent="-342900">
              <a:buFont typeface="Arial" pitchFamily="34" charset="0"/>
              <a:buChar char="•"/>
            </a:pPr>
            <a:r>
              <a:rPr lang="es-ES" dirty="0" smtClean="0"/>
              <a:t>Pasamos </a:t>
            </a:r>
            <a:r>
              <a:rPr lang="es-ES" dirty="0"/>
              <a:t>de una tabla de 100 campos a 20 tablas de 5 campos cada una. Pero </a:t>
            </a:r>
            <a:r>
              <a:rPr lang="es-ES" dirty="0" err="1"/>
              <a:t>ésto</a:t>
            </a:r>
            <a:r>
              <a:rPr lang="es-ES" dirty="0"/>
              <a:t> a la vez puede generar un problema: La excesiva partición de las tablas y la aparición de numerosas tablas que dificulten el uso de la base de </a:t>
            </a:r>
            <a:r>
              <a:rPr lang="es-ES" dirty="0" smtClean="0"/>
              <a:t>datos.</a:t>
            </a:r>
            <a:endParaRPr lang="es-ES"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85</a:t>
            </a:fld>
            <a:endParaRPr lang="en-US"/>
          </a:p>
        </p:txBody>
      </p:sp>
    </p:spTree>
    <p:extLst>
      <p:ext uri="{BB962C8B-B14F-4D97-AF65-F5344CB8AC3E}">
        <p14:creationId xmlns:p14="http://schemas.microsoft.com/office/powerpoint/2010/main" val="339647095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Desnormalización</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s-ES" dirty="0"/>
              <a:t>Por eso nace el concepto de </a:t>
            </a:r>
            <a:r>
              <a:rPr lang="es-ES" dirty="0" err="1"/>
              <a:t>desnormalización</a:t>
            </a:r>
            <a:r>
              <a:rPr lang="es-ES" dirty="0"/>
              <a:t>: Volver atrás, asumiendo que nuestra solución puede generar redundancia, pero facilitando el uso de la base de datos</a:t>
            </a:r>
            <a:r>
              <a:rPr lang="es-ES" dirty="0" smtClean="0"/>
              <a:t>.</a:t>
            </a:r>
            <a:endParaRPr lang="es-ES" dirty="0"/>
          </a:p>
          <a:p>
            <a:pPr marL="342900" indent="-342900">
              <a:buFont typeface="Arial" pitchFamily="34" charset="0"/>
              <a:buChar char="•"/>
            </a:pPr>
            <a:r>
              <a:rPr lang="es-ES" dirty="0"/>
              <a:t>A la hora de diseñar una base de datos es tan importante la normalización de la misma como la facilidad de uso: Si una excesiva normalización complica la compresión y el uso de la base de datos, es mejor dejarla en una forma normal anterior.</a:t>
            </a:r>
            <a:endParaRPr lang="es-CR"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86</a:t>
            </a:fld>
            <a:endParaRPr lang="en-US"/>
          </a:p>
        </p:txBody>
      </p:sp>
    </p:spTree>
    <p:extLst>
      <p:ext uri="{BB962C8B-B14F-4D97-AF65-F5344CB8AC3E}">
        <p14:creationId xmlns:p14="http://schemas.microsoft.com/office/powerpoint/2010/main" val="93877254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4294967295"/>
          </p:nvPr>
        </p:nvSpPr>
        <p:spPr>
          <a:xfrm>
            <a:off x="1143000" y="3602038"/>
            <a:ext cx="3160059" cy="1655762"/>
          </a:xfrm>
        </p:spPr>
        <p:txBody>
          <a:bodyPr/>
          <a:lstStyle/>
          <a:p>
            <a:endParaRPr lang="en-US"/>
          </a:p>
        </p:txBody>
      </p:sp>
      <p:sp>
        <p:nvSpPr>
          <p:cNvPr id="3" name="Slide Number Placeholder 2"/>
          <p:cNvSpPr>
            <a:spLocks noGrp="1"/>
          </p:cNvSpPr>
          <p:nvPr>
            <p:ph type="sldNum" sz="quarter" idx="10"/>
          </p:nvPr>
        </p:nvSpPr>
        <p:spPr/>
        <p:txBody>
          <a:bodyPr/>
          <a:lstStyle/>
          <a:p>
            <a:pPr>
              <a:defRPr/>
            </a:pPr>
            <a:fld id="{2030AEAB-95F1-42F7-9393-E796F82D04F1}" type="slidenum">
              <a:rPr lang="en-US" smtClean="0"/>
              <a:pPr>
                <a:defRPr/>
              </a:pPr>
              <a:t>87</a:t>
            </a:fld>
            <a:endParaRPr lang="en-US"/>
          </a:p>
        </p:txBody>
      </p:sp>
    </p:spTree>
    <p:extLst>
      <p:ext uri="{BB962C8B-B14F-4D97-AF65-F5344CB8AC3E}">
        <p14:creationId xmlns:p14="http://schemas.microsoft.com/office/powerpoint/2010/main" val="875735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Solución</a:t>
            </a:r>
            <a:r>
              <a:rPr lang="en-US" dirty="0" smtClean="0"/>
              <a:t> a </a:t>
            </a:r>
            <a:r>
              <a:rPr lang="en-US" dirty="0" err="1" smtClean="0"/>
              <a:t>las</a:t>
            </a:r>
            <a:r>
              <a:rPr lang="en-US" dirty="0" smtClean="0"/>
              <a:t> </a:t>
            </a:r>
            <a:r>
              <a:rPr lang="en-US" dirty="0" err="1" smtClean="0"/>
              <a:t>anomalías</a:t>
            </a:r>
            <a:endParaRPr lang="en-US" dirty="0"/>
          </a:p>
        </p:txBody>
      </p:sp>
      <p:sp>
        <p:nvSpPr>
          <p:cNvPr id="3" name="Content Placeholder 2"/>
          <p:cNvSpPr>
            <a:spLocks noGrp="1"/>
          </p:cNvSpPr>
          <p:nvPr>
            <p:ph idx="1"/>
          </p:nvPr>
        </p:nvSpPr>
        <p:spPr/>
        <p:txBody>
          <a:bodyPr/>
          <a:lstStyle/>
          <a:p>
            <a:r>
              <a:rPr lang="es-CR" dirty="0"/>
              <a:t>Descomponer el esquema original en dos </a:t>
            </a:r>
            <a:r>
              <a:rPr lang="es-CR" dirty="0" err="1" smtClean="0"/>
              <a:t>subesquemas</a:t>
            </a:r>
            <a:r>
              <a:rPr lang="es-CR" dirty="0" smtClean="0"/>
              <a:t>:</a:t>
            </a:r>
          </a:p>
          <a:p>
            <a:pPr lvl="1"/>
            <a:r>
              <a:rPr lang="es-CR" dirty="0" smtClean="0"/>
              <a:t>Proveedores (T1</a:t>
            </a:r>
            <a:r>
              <a:rPr lang="es-CR" dirty="0"/>
              <a:t>, L1</a:t>
            </a:r>
            <a:r>
              <a:rPr lang="es-CR" dirty="0" smtClean="0"/>
              <a:t>)</a:t>
            </a:r>
          </a:p>
          <a:p>
            <a:pPr lvl="2"/>
            <a:r>
              <a:rPr lang="en-US" sz="1800" dirty="0"/>
              <a:t>T1 = {</a:t>
            </a:r>
            <a:r>
              <a:rPr lang="en-US" sz="1800" dirty="0" err="1"/>
              <a:t>Cod_Proveedor</a:t>
            </a:r>
            <a:r>
              <a:rPr lang="en-US" sz="1800" dirty="0"/>
              <a:t>, Ciudad</a:t>
            </a:r>
            <a:r>
              <a:rPr lang="en-US" sz="1800" dirty="0" smtClean="0"/>
              <a:t>}.</a:t>
            </a:r>
          </a:p>
          <a:p>
            <a:pPr lvl="2"/>
            <a:r>
              <a:rPr lang="en-US" sz="1800" dirty="0"/>
              <a:t>L1 = {</a:t>
            </a:r>
            <a:r>
              <a:rPr lang="en-US" sz="1800" dirty="0" err="1" smtClean="0"/>
              <a:t>Cod_Proveedor</a:t>
            </a:r>
            <a:r>
              <a:rPr lang="en-US" sz="1800" dirty="0" smtClean="0"/>
              <a:t> -&gt; Ciudad}.</a:t>
            </a:r>
          </a:p>
          <a:p>
            <a:pPr lvl="1"/>
            <a:r>
              <a:rPr lang="en-US" dirty="0" err="1"/>
              <a:t>Pedidos</a:t>
            </a:r>
            <a:r>
              <a:rPr lang="en-US" dirty="0"/>
              <a:t> (T2, L2</a:t>
            </a:r>
            <a:r>
              <a:rPr lang="en-US" dirty="0" smtClean="0"/>
              <a:t>)</a:t>
            </a:r>
          </a:p>
          <a:p>
            <a:pPr lvl="2"/>
            <a:r>
              <a:rPr lang="en-US" sz="1800" dirty="0"/>
              <a:t>T2 = {</a:t>
            </a:r>
            <a:r>
              <a:rPr lang="en-US" sz="1800" dirty="0" err="1"/>
              <a:t>Cod_Proveedor</a:t>
            </a:r>
            <a:r>
              <a:rPr lang="en-US" sz="1800" dirty="0"/>
              <a:t>, </a:t>
            </a:r>
            <a:r>
              <a:rPr lang="en-US" sz="1800" dirty="0" err="1"/>
              <a:t>Cod_Articulo</a:t>
            </a:r>
            <a:r>
              <a:rPr lang="en-US" sz="1800" dirty="0"/>
              <a:t>, </a:t>
            </a:r>
            <a:r>
              <a:rPr lang="en-US" sz="1800" dirty="0" err="1"/>
              <a:t>Precio</a:t>
            </a:r>
            <a:r>
              <a:rPr lang="en-US" sz="1800" dirty="0" smtClean="0"/>
              <a:t>}.</a:t>
            </a:r>
          </a:p>
          <a:p>
            <a:pPr lvl="2"/>
            <a:r>
              <a:rPr lang="en-US" sz="1800" dirty="0"/>
              <a:t>L2 = {</a:t>
            </a:r>
            <a:r>
              <a:rPr lang="en-US" sz="1800" dirty="0" err="1"/>
              <a:t>Cod_Proveedor</a:t>
            </a:r>
            <a:r>
              <a:rPr lang="en-US" sz="1800" dirty="0"/>
              <a:t>, </a:t>
            </a:r>
            <a:r>
              <a:rPr lang="en-US" sz="1800" dirty="0" err="1" smtClean="0"/>
              <a:t>Cod_Articulo</a:t>
            </a:r>
            <a:r>
              <a:rPr lang="en-US" sz="1800" dirty="0" smtClean="0"/>
              <a:t> -&gt; </a:t>
            </a:r>
            <a:r>
              <a:rPr lang="en-US" sz="1800" dirty="0" err="1" smtClean="0"/>
              <a:t>Precio</a:t>
            </a:r>
            <a:r>
              <a:rPr lang="en-US" sz="1800" dirty="0" smtClean="0"/>
              <a:t>}.</a:t>
            </a:r>
            <a:endParaRPr lang="en-US" sz="1800" dirty="0"/>
          </a:p>
        </p:txBody>
      </p:sp>
      <p:sp>
        <p:nvSpPr>
          <p:cNvPr id="4" name="Slide Number Placeholder 3"/>
          <p:cNvSpPr>
            <a:spLocks noGrp="1"/>
          </p:cNvSpPr>
          <p:nvPr>
            <p:ph type="sldNum" sz="quarter" idx="10"/>
          </p:nvPr>
        </p:nvSpPr>
        <p:spPr/>
        <p:txBody>
          <a:bodyPr/>
          <a:lstStyle/>
          <a:p>
            <a:pPr>
              <a:defRPr/>
            </a:pPr>
            <a:fld id="{EADEC07D-70AC-4739-ACFD-A6DEF3B377CF}" type="slidenum">
              <a:rPr lang="en-US" smtClean="0"/>
              <a:pPr>
                <a:defRPr/>
              </a:pPr>
              <a:t>9</a:t>
            </a:fld>
            <a:endParaRPr lang="en-US"/>
          </a:p>
        </p:txBody>
      </p:sp>
    </p:spTree>
    <p:extLst>
      <p:ext uri="{BB962C8B-B14F-4D97-AF65-F5344CB8AC3E}">
        <p14:creationId xmlns:p14="http://schemas.microsoft.com/office/powerpoint/2010/main" val="722499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034A90"/>
      </a:accent1>
      <a:accent2>
        <a:srgbClr val="85C0FB"/>
      </a:accent2>
      <a:accent3>
        <a:srgbClr val="A5A5A5"/>
      </a:accent3>
      <a:accent4>
        <a:srgbClr val="FFD965"/>
      </a:accent4>
      <a:accent5>
        <a:srgbClr val="034A90"/>
      </a:accent5>
      <a:accent6>
        <a:srgbClr val="2E75B5"/>
      </a:accent6>
      <a:hlink>
        <a:srgbClr val="023160"/>
      </a:hlink>
      <a:folHlink>
        <a:srgbClr val="D8D8D8"/>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8366</TotalTime>
  <Words>4726</Words>
  <Application>Microsoft Office PowerPoint</Application>
  <PresentationFormat>On-screen Show (4:3)</PresentationFormat>
  <Paragraphs>1190</Paragraphs>
  <Slides>87</Slides>
  <Notes>4</Notes>
  <HiddenSlides>6</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Office Theme</vt:lpstr>
      <vt:lpstr>Bases de Datos 1</vt:lpstr>
      <vt:lpstr>Introducción – Diseño de bases de datos relacionales</vt:lpstr>
      <vt:lpstr>Introducción – Diseño de bases de datos relacionales</vt:lpstr>
      <vt:lpstr>Introducción – Diseño de bases de datos relacionales</vt:lpstr>
      <vt:lpstr>Introducción – Diseño de bases de datos relacionales</vt:lpstr>
      <vt:lpstr>Anomalía de inserción</vt:lpstr>
      <vt:lpstr>Anomalía de borrado</vt:lpstr>
      <vt:lpstr>Anomalía de actualización (Problema 1)</vt:lpstr>
      <vt:lpstr>Solución a las anomalías</vt:lpstr>
      <vt:lpstr>Anomalía de actualización (Problema 2)</vt:lpstr>
      <vt:lpstr>Descomposición de esquemas</vt:lpstr>
      <vt:lpstr>Descomposición de esquemas</vt:lpstr>
      <vt:lpstr>Descomposición de esquemas</vt:lpstr>
      <vt:lpstr>Normalización</vt:lpstr>
      <vt:lpstr>Formas normales</vt:lpstr>
      <vt:lpstr>Primera forma normal (1FN)</vt:lpstr>
      <vt:lpstr>Primera forma normal (1FN)</vt:lpstr>
      <vt:lpstr>Primera forma normal (1FN)</vt:lpstr>
      <vt:lpstr>Primera forma normal (1FN)</vt:lpstr>
      <vt:lpstr>Primera forma normal (1FN)</vt:lpstr>
      <vt:lpstr>Primera forma normal (1FN)</vt:lpstr>
      <vt:lpstr>Dependencia funcional</vt:lpstr>
      <vt:lpstr>Dependencia funcional</vt:lpstr>
      <vt:lpstr>Dependencia funcional</vt:lpstr>
      <vt:lpstr>Dependencia funcional</vt:lpstr>
      <vt:lpstr>Dependencia funcional</vt:lpstr>
      <vt:lpstr>Dependencia funcional</vt:lpstr>
      <vt:lpstr>Dependencia functional reflexiva</vt:lpstr>
      <vt:lpstr>Dependencia functional aumentativa</vt:lpstr>
      <vt:lpstr>Dependencia funcional transitiva</vt:lpstr>
      <vt:lpstr>Dependencia functional transitiva</vt:lpstr>
      <vt:lpstr>Propiedades deducidas</vt:lpstr>
      <vt:lpstr>Repaso de llaves</vt:lpstr>
      <vt:lpstr>Repaso de llaves</vt:lpstr>
      <vt:lpstr>Repaso de llaves</vt:lpstr>
      <vt:lpstr>Segunda formal normal (2FN)</vt:lpstr>
      <vt:lpstr>Segunda formal normal (2FN)</vt:lpstr>
      <vt:lpstr>Segunda formal normal (2FN)</vt:lpstr>
      <vt:lpstr>Segunda formal normal (2FN)</vt:lpstr>
      <vt:lpstr>Segunda formal normal (2FN)</vt:lpstr>
      <vt:lpstr>Segunda formal normal (2FN)</vt:lpstr>
      <vt:lpstr>Segunda formal normal (2FN)</vt:lpstr>
      <vt:lpstr>Segunda formal normal (2FN)</vt:lpstr>
      <vt:lpstr>Tercera formal normal (3FN)</vt:lpstr>
      <vt:lpstr>Tercera formal normal (3FN)</vt:lpstr>
      <vt:lpstr>Tercera formal normal (3FN)</vt:lpstr>
      <vt:lpstr>Tercera formal normal (3FN)</vt:lpstr>
      <vt:lpstr>Tercera formal normal (3FN)</vt:lpstr>
      <vt:lpstr>Tercera formal normal (3FN)</vt:lpstr>
      <vt:lpstr>Tercera formal normal (3FN)</vt:lpstr>
      <vt:lpstr>Tercera formal normal (3FN)</vt:lpstr>
      <vt:lpstr>Formas normales – Ejemplo completo 1</vt:lpstr>
      <vt:lpstr>Formas normales – Ejemplo completo 1</vt:lpstr>
      <vt:lpstr>Formas normales – Ejemplo completo 2</vt:lpstr>
      <vt:lpstr>Formas normales – Ejemplo completo 2</vt:lpstr>
      <vt:lpstr>Formas normales – Ejemplo completo 3</vt:lpstr>
      <vt:lpstr>Formas normales – Ejemplo completo 3</vt:lpstr>
      <vt:lpstr>Formas normales – Ejemplo final completo (y 4)</vt:lpstr>
      <vt:lpstr>Formas normales – Ejemplo final completo (y 4)</vt:lpstr>
      <vt:lpstr>3FN</vt:lpstr>
      <vt:lpstr>Forma normal Boyce-Codd</vt:lpstr>
      <vt:lpstr>Problemas de BCNF</vt:lpstr>
      <vt:lpstr>Problemas de BCNF – Solución</vt:lpstr>
      <vt:lpstr>Unión sin perdida de información (propiedad LJ)</vt:lpstr>
      <vt:lpstr>4FN</vt:lpstr>
      <vt:lpstr>Cuarta formal normal (4FN)</vt:lpstr>
      <vt:lpstr>Cuarta formal normal (4FN)</vt:lpstr>
      <vt:lpstr>Cuarta formal normal (4FN)</vt:lpstr>
      <vt:lpstr>Cuarta formal normal (4FN)</vt:lpstr>
      <vt:lpstr>Cuarta formal normal (4FN)</vt:lpstr>
      <vt:lpstr>Cuarta formal normal (4FN)</vt:lpstr>
      <vt:lpstr>Cuarta formal normal (4FN)</vt:lpstr>
      <vt:lpstr>Cuarta formal normal (4FN)</vt:lpstr>
      <vt:lpstr>5FN</vt:lpstr>
      <vt:lpstr>Quinta formal normal (5FN)</vt:lpstr>
      <vt:lpstr>Quinta formal normal (5FN)</vt:lpstr>
      <vt:lpstr>Quinta formal normal (5FN)</vt:lpstr>
      <vt:lpstr>Quinta formal normal (5FN)</vt:lpstr>
      <vt:lpstr>Quinta formal normal (5FN)</vt:lpstr>
      <vt:lpstr>Quinta formal normal (5FN)</vt:lpstr>
      <vt:lpstr>Quinta formal normal (5FN)</vt:lpstr>
      <vt:lpstr>Quinta formal normal (5FN)</vt:lpstr>
      <vt:lpstr>Quinta formal normal (5FN)</vt:lpstr>
      <vt:lpstr>Quinta formal normal (5FN)</vt:lpstr>
      <vt:lpstr>Desnormalización</vt:lpstr>
      <vt:lpstr>Desnormalización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ORGANIZACIÓN DE UN SISTEMA COMPUTACIONAL</dc:title>
  <dc:creator>Alexander</dc:creator>
  <cp:lastModifiedBy>adriana</cp:lastModifiedBy>
  <cp:revision>988</cp:revision>
  <dcterms:created xsi:type="dcterms:W3CDTF">2006-10-08T15:33:55Z</dcterms:created>
  <dcterms:modified xsi:type="dcterms:W3CDTF">2015-10-09T14:11:08Z</dcterms:modified>
</cp:coreProperties>
</file>