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5"/>
  </p:notesMasterIdLst>
  <p:sldIdLst>
    <p:sldId id="261" r:id="rId2"/>
    <p:sldId id="312" r:id="rId3"/>
    <p:sldId id="292" r:id="rId4"/>
    <p:sldId id="263" r:id="rId5"/>
    <p:sldId id="267" r:id="rId6"/>
    <p:sldId id="316" r:id="rId7"/>
    <p:sldId id="319" r:id="rId8"/>
    <p:sldId id="317" r:id="rId9"/>
    <p:sldId id="322" r:id="rId10"/>
    <p:sldId id="320" r:id="rId11"/>
    <p:sldId id="321" r:id="rId12"/>
    <p:sldId id="318" r:id="rId13"/>
    <p:sldId id="323" r:id="rId14"/>
    <p:sldId id="324" r:id="rId15"/>
    <p:sldId id="325" r:id="rId16"/>
    <p:sldId id="326" r:id="rId17"/>
    <p:sldId id="327" r:id="rId18"/>
    <p:sldId id="329" r:id="rId19"/>
    <p:sldId id="328" r:id="rId20"/>
    <p:sldId id="331" r:id="rId21"/>
    <p:sldId id="330" r:id="rId22"/>
    <p:sldId id="304" r:id="rId23"/>
    <p:sldId id="305" r:id="rId2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94660"/>
  </p:normalViewPr>
  <p:slideViewPr>
    <p:cSldViewPr snapToGrid="0">
      <p:cViewPr>
        <p:scale>
          <a:sx n="66" d="100"/>
          <a:sy n="66" d="100"/>
        </p:scale>
        <p:origin x="-1626" y="-9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p14="http://schemas.microsoft.com/office/powerpoint/2010/main" xmlns=""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a:t>
            </a:fld>
            <a:endParaRPr lang="en-US"/>
          </a:p>
        </p:txBody>
      </p:sp>
    </p:spTree>
    <p:extLst>
      <p:ext uri="{BB962C8B-B14F-4D97-AF65-F5344CB8AC3E}">
        <p14:creationId xmlns:p14="http://schemas.microsoft.com/office/powerpoint/2010/main" xmlns="" val="4069721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xmlns=""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xmlns="">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1903085" cy="646331"/>
          </a:xfrm>
          <a:prstGeom prst="rect">
            <a:avLst/>
          </a:prstGeom>
          <a:noFill/>
        </p:spPr>
        <p:txBody>
          <a:bodyPr wrap="none" rtlCol="0">
            <a:spAutoFit/>
          </a:bodyPr>
          <a:lstStyle/>
          <a:p>
            <a:pPr algn="l" defTabSz="914400">
              <a:buNone/>
            </a:pPr>
            <a:r>
              <a:rPr lang="es-ES_tradnl" sz="3600" b="0" i="0" noProof="0" dirty="0" smtClean="0">
                <a:solidFill>
                  <a:srgbClr val="FFFFFF"/>
                </a:solidFill>
                <a:latin typeface="Arial"/>
                <a:ea typeface="+mn-ea"/>
                <a:cs typeface="+mn-cs"/>
              </a:rPr>
              <a:t>Gracias.</a:t>
            </a:r>
            <a:endParaRPr lang="es-ES_tradnl" sz="3600" noProof="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xmlns=""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p14="http://schemas.microsoft.com/office/powerpoint/2010/main" xmlns=""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p14="http://schemas.microsoft.com/office/powerpoint/2010/main" xmlns=""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1519" y="4427490"/>
            <a:ext cx="3657600" cy="384721"/>
          </a:xfrm>
        </p:spPr>
        <p:txBody>
          <a:bodyPr/>
          <a:lstStyle/>
          <a:p>
            <a:pPr marL="0" marR="0" indent="0" algn="l" defTabSz="914400">
              <a:lnSpc>
                <a:spcPct val="95000"/>
              </a:lnSpc>
              <a:spcAft>
                <a:spcPts val="0"/>
              </a:spcAft>
              <a:buNone/>
            </a:pPr>
            <a:r>
              <a:rPr lang="es-ES_tradnl" sz="2000" b="0" i="0" smtClean="0">
                <a:solidFill>
                  <a:srgbClr val="FFFFFF"/>
                </a:solidFill>
                <a:latin typeface="Arial"/>
                <a:ea typeface="+mn-ea"/>
                <a:cs typeface="Arial"/>
              </a:rPr>
              <a:t>Randy James</a:t>
            </a:r>
            <a:endParaRPr lang="es-ES_tradnl"/>
          </a:p>
        </p:txBody>
      </p:sp>
      <p:sp>
        <p:nvSpPr>
          <p:cNvPr id="2" name="Title 1"/>
          <p:cNvSpPr>
            <a:spLocks noGrp="1"/>
          </p:cNvSpPr>
          <p:nvPr>
            <p:ph type="ctrTitle"/>
          </p:nvPr>
        </p:nvSpPr>
        <p:spPr>
          <a:xfrm>
            <a:off x="166529" y="663013"/>
            <a:ext cx="8112125" cy="2907239"/>
          </a:xfrm>
        </p:spPr>
        <p:txBody>
          <a:bodyPr/>
          <a:lstStyle/>
          <a:p>
            <a:r>
              <a:rPr lang="es-ES_tradnl" smtClean="0"/>
              <a:t>Configuración y conceptos de EtherChannel</a:t>
            </a:r>
            <a:endParaRPr lang="es-ES_tradnl"/>
          </a:p>
        </p:txBody>
      </p:sp>
      <p:sp>
        <p:nvSpPr>
          <p:cNvPr id="6" name="Text Placeholder 5"/>
          <p:cNvSpPr>
            <a:spLocks noGrp="1"/>
          </p:cNvSpPr>
          <p:nvPr>
            <p:ph type="body" sz="quarter" idx="10"/>
          </p:nvPr>
        </p:nvSpPr>
        <p:spPr>
          <a:xfrm>
            <a:off x="218095" y="4843866"/>
            <a:ext cx="4049105" cy="560153"/>
          </a:xfrm>
        </p:spPr>
        <p:txBody>
          <a:bodyPr/>
          <a:lstStyle/>
          <a:p>
            <a:pPr marL="0" indent="0" algn="l" defTabSz="914400">
              <a:spcBef>
                <a:spcPts val="1440"/>
              </a:spcBef>
              <a:buNone/>
            </a:pPr>
            <a:r>
              <a:rPr lang="es-ES_tradnl" sz="1600" b="0" i="0" smtClean="0">
                <a:solidFill>
                  <a:srgbClr val="FFFFFF"/>
                </a:solidFill>
                <a:latin typeface="Arial"/>
                <a:ea typeface="+mn-ea"/>
                <a:cs typeface="+mn-cs"/>
              </a:rPr>
              <a:t>Jefe de departamento del BCITMagíster en aprendizaje y tecnología</a:t>
            </a:r>
            <a:endParaRPr lang="es-ES_tradnl" sz="1600" b="0" i="0">
              <a:solidFill>
                <a:srgbClr val="FFFFFF"/>
              </a:solidFill>
              <a:latin typeface="Arial"/>
              <a:ea typeface="+mn-ea"/>
              <a:cs typeface="+mn-cs"/>
            </a:endParaRPr>
          </a:p>
        </p:txBody>
      </p:sp>
      <p:sp>
        <p:nvSpPr>
          <p:cNvPr id="7" name="Text Placeholder 6"/>
          <p:cNvSpPr>
            <a:spLocks noGrp="1"/>
          </p:cNvSpPr>
          <p:nvPr>
            <p:ph type="body" sz="quarter" idx="11"/>
          </p:nvPr>
        </p:nvSpPr>
        <p:spPr>
          <a:xfrm>
            <a:off x="236382" y="5358384"/>
            <a:ext cx="3657600" cy="297004"/>
          </a:xfrm>
        </p:spPr>
        <p:txBody>
          <a:bodyPr/>
          <a:lstStyle/>
          <a:p>
            <a:pPr marL="0" indent="0" algn="l" defTabSz="914400">
              <a:spcBef>
                <a:spcPts val="1440"/>
              </a:spcBef>
              <a:buNone/>
            </a:pPr>
            <a:r>
              <a:rPr lang="es-ES_tradnl" sz="1400" b="0" i="0" smtClean="0">
                <a:solidFill>
                  <a:srgbClr val="FFFFFF"/>
                </a:solidFill>
                <a:latin typeface="Arial"/>
                <a:ea typeface="+mn-ea"/>
                <a:cs typeface="+mn-cs"/>
              </a:rPr>
              <a:t>Fecha: julio de 2013</a:t>
            </a:r>
            <a:endParaRPr lang="es-ES_tradnl"/>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Protocolos de canalización</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Los switches Catalyst pueden aprovechar un protocolo para establecer y mantener de forma dinámica el bucle de EtherChannel. </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comando </a:t>
            </a:r>
            <a:r>
              <a:rPr lang="es-ES_tradnl" sz="2200" b="1" i="1" smtClean="0">
                <a:solidFill>
                  <a:srgbClr val="435153"/>
                </a:solidFill>
                <a:latin typeface="Arial"/>
                <a:ea typeface="+mn-ea"/>
                <a:cs typeface="+mn-cs"/>
              </a:rPr>
              <a:t>channel-group mode</a:t>
            </a:r>
            <a:r>
              <a:rPr lang="es-ES_tradnl" sz="2200" b="0" i="0" smtClean="0">
                <a:solidFill>
                  <a:srgbClr val="435153"/>
                </a:solidFill>
                <a:latin typeface="Arial"/>
                <a:ea typeface="+mn-ea"/>
                <a:cs typeface="+mn-cs"/>
              </a:rPr>
              <a:t> le permite decidir si el grupo EtherChannel utiliza el </a:t>
            </a:r>
            <a:r>
              <a:rPr lang="es-ES_tradnl" sz="2200" b="1" i="1" smtClean="0">
                <a:solidFill>
                  <a:srgbClr val="435153"/>
                </a:solidFill>
                <a:latin typeface="Arial"/>
                <a:ea typeface="+mn-ea"/>
                <a:cs typeface="+mn-cs"/>
              </a:rPr>
              <a:t>protocolo de agregación de puertos</a:t>
            </a:r>
            <a:r>
              <a:rPr lang="es-ES_tradnl" sz="2200" b="0" i="0" smtClean="0">
                <a:solidFill>
                  <a:srgbClr val="435153"/>
                </a:solidFill>
                <a:latin typeface="Arial"/>
                <a:ea typeface="+mn-ea"/>
                <a:cs typeface="+mn-cs"/>
              </a:rPr>
              <a:t> (PAgP), el </a:t>
            </a:r>
            <a:r>
              <a:rPr lang="es-ES_tradnl" sz="2200" b="1" i="1" smtClean="0">
                <a:solidFill>
                  <a:srgbClr val="435153"/>
                </a:solidFill>
                <a:latin typeface="Arial"/>
                <a:ea typeface="+mn-ea"/>
                <a:cs typeface="+mn-cs"/>
              </a:rPr>
              <a:t>protocolo de agregación de enlaces</a:t>
            </a:r>
            <a:r>
              <a:rPr lang="es-ES_tradnl" sz="2200" b="0" i="0" smtClean="0">
                <a:solidFill>
                  <a:srgbClr val="435153"/>
                </a:solidFill>
                <a:latin typeface="Arial"/>
                <a:ea typeface="+mn-ea"/>
                <a:cs typeface="+mn-cs"/>
              </a:rPr>
              <a:t> (LACP) o simplemente fuerza la interfaz para canalizar sin PAgP ni LACP. </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Si se fuerzan interfaces para canalizar, es posible que surjan problemas si alguna interfaz tiene una configuración diferente. </a:t>
            </a:r>
            <a:endParaRPr lang="es-ES_tradnl"/>
          </a:p>
        </p:txBody>
      </p:sp>
    </p:spTree>
    <p:extLst>
      <p:ext uri="{BB962C8B-B14F-4D97-AF65-F5344CB8AC3E}">
        <p14:creationId xmlns:p14="http://schemas.microsoft.com/office/powerpoint/2010/main" xmlns="" val="1994912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Protocolo de agregación de puertos</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permite que los </a:t>
            </a:r>
            <a:r>
              <a:rPr lang="es-ES_tradnl" sz="2200" b="0" i="0" dirty="0" err="1" smtClean="0">
                <a:solidFill>
                  <a:srgbClr val="435153"/>
                </a:solidFill>
                <a:latin typeface="Arial"/>
                <a:ea typeface="+mn-ea"/>
                <a:cs typeface="+mn-cs"/>
              </a:rPr>
              <a:t>switches</a:t>
            </a:r>
            <a:r>
              <a:rPr lang="es-ES_tradnl" sz="2200" b="0" i="0" dirty="0" smtClean="0">
                <a:solidFill>
                  <a:srgbClr val="435153"/>
                </a:solidFill>
                <a:latin typeface="Arial"/>
                <a:ea typeface="+mn-ea"/>
                <a:cs typeface="+mn-cs"/>
              </a:rPr>
              <a:t> aprendan las capacidades de cada interfaz asignada a un bucle de </a:t>
            </a:r>
            <a:r>
              <a:rPr lang="es-ES_tradnl" sz="2200" b="0" i="0" dirty="0" err="1" smtClean="0">
                <a:solidFill>
                  <a:srgbClr val="435153"/>
                </a:solidFill>
                <a:latin typeface="Arial"/>
                <a:ea typeface="+mn-ea"/>
                <a:cs typeface="+mn-cs"/>
              </a:rPr>
              <a:t>EtherChannel</a:t>
            </a:r>
            <a:r>
              <a:rPr lang="es-ES_tradnl" sz="2200" b="0" i="0" dirty="0" smtClean="0">
                <a:solidFill>
                  <a:srgbClr val="435153"/>
                </a:solidFill>
                <a:latin typeface="Arial"/>
                <a:ea typeface="+mn-ea"/>
                <a:cs typeface="+mn-cs"/>
              </a:rPr>
              <a:t> y </a:t>
            </a:r>
            <a:r>
              <a:rPr lang="es-ES_tradnl" sz="2200" b="1" i="0" dirty="0" smtClean="0">
                <a:solidFill>
                  <a:srgbClr val="435153"/>
                </a:solidFill>
                <a:latin typeface="Arial"/>
                <a:ea typeface="+mn-ea"/>
                <a:cs typeface="+mn-cs"/>
              </a:rPr>
              <a:t>activa</a:t>
            </a:r>
            <a:r>
              <a:rPr lang="es-ES_tradnl" sz="2200" b="0" i="0" dirty="0" smtClean="0">
                <a:solidFill>
                  <a:srgbClr val="435153"/>
                </a:solidFill>
                <a:latin typeface="Arial"/>
                <a:ea typeface="+mn-ea"/>
                <a:cs typeface="+mn-cs"/>
              </a:rPr>
              <a:t> </a:t>
            </a:r>
            <a:r>
              <a:rPr lang="es-ES_tradnl" sz="2200" b="1" i="0" dirty="0" smtClean="0">
                <a:solidFill>
                  <a:srgbClr val="435153"/>
                </a:solidFill>
                <a:latin typeface="Arial"/>
                <a:ea typeface="+mn-ea"/>
                <a:cs typeface="+mn-cs"/>
              </a:rPr>
              <a:t>de manera confiable</a:t>
            </a:r>
            <a:r>
              <a:rPr lang="es-ES_tradnl" sz="2200" b="0" i="0" dirty="0" smtClean="0">
                <a:solidFill>
                  <a:srgbClr val="435153"/>
                </a:solidFill>
                <a:latin typeface="Arial"/>
                <a:ea typeface="+mn-ea"/>
                <a:cs typeface="+mn-cs"/>
              </a:rPr>
              <a:t> interfaces de configuración similar para formar </a:t>
            </a:r>
            <a:r>
              <a:rPr lang="es-ES_tradnl" sz="2200" b="0" i="0" dirty="0" err="1" smtClean="0">
                <a:solidFill>
                  <a:srgbClr val="435153"/>
                </a:solidFill>
                <a:latin typeface="Arial"/>
                <a:ea typeface="+mn-ea"/>
                <a:cs typeface="+mn-cs"/>
              </a:rPr>
              <a:t>port-channel</a:t>
            </a:r>
            <a:r>
              <a:rPr lang="es-ES_tradnl" sz="2200" b="0" i="0" dirty="0" smtClean="0">
                <a:solidFill>
                  <a:srgbClr val="435153"/>
                </a:solidFill>
                <a:latin typeface="Arial"/>
                <a:ea typeface="+mn-ea"/>
                <a:cs typeface="+mn-cs"/>
              </a:rPr>
              <a:t>. </a:t>
            </a:r>
            <a:endParaRPr lang="es-ES_tradnl" dirty="0" smtClean="0"/>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protocolo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transmite y recibe mensajes en todas las interfaces del bucle de </a:t>
            </a:r>
            <a:r>
              <a:rPr lang="es-ES_tradnl" sz="2200" b="0" i="0" dirty="0" err="1" smtClean="0">
                <a:solidFill>
                  <a:srgbClr val="435153"/>
                </a:solidFill>
                <a:latin typeface="Arial"/>
                <a:ea typeface="+mn-ea"/>
                <a:cs typeface="+mn-cs"/>
              </a:rPr>
              <a:t>EtherChannel</a:t>
            </a:r>
            <a:r>
              <a:rPr lang="es-ES_tradnl" sz="2200" b="0" i="0" dirty="0" smtClean="0">
                <a:solidFill>
                  <a:srgbClr val="435153"/>
                </a:solidFill>
                <a:latin typeface="Arial"/>
                <a:ea typeface="+mn-ea"/>
                <a:cs typeface="+mn-cs"/>
              </a:rPr>
              <a:t> y restringe el tráfico de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a la VLAN nativa si los puertos están en modo de enlace troncal.</a:t>
            </a:r>
            <a:endParaRPr lang="es-ES_tradnl" dirty="0" smtClean="0"/>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protocolo LACP tiene un funcionamiento similar al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y se basa en normas mientras que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es propietario de Cisco. </a:t>
            </a:r>
            <a:endParaRPr lang="es-ES_tradnl" dirty="0"/>
          </a:p>
        </p:txBody>
      </p:sp>
    </p:spTree>
    <p:extLst>
      <p:ext uri="{BB962C8B-B14F-4D97-AF65-F5344CB8AC3E}">
        <p14:creationId xmlns:p14="http://schemas.microsoft.com/office/powerpoint/2010/main" xmlns="" val="2262215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640507"/>
          </a:xfrm>
        </p:spPr>
        <p:txBody>
          <a:bodyPr/>
          <a:lstStyle/>
          <a:p>
            <a:pPr marL="0" indent="0" algn="l" defTabSz="914400">
              <a:lnSpc>
                <a:spcPct val="85000"/>
              </a:lnSpc>
              <a:spcBef>
                <a:spcPct val="0"/>
              </a:spcBef>
              <a:buNone/>
            </a:pP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Otros protocolos de enlace local, como DTP, VTP, CDP y STP, aún transmiten y reciben las tramas mediante un </a:t>
            </a:r>
            <a:r>
              <a:rPr lang="es-ES_tradnl" sz="36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port-channel</a:t>
            </a: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t>
            </a:r>
            <a:b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b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r>
            <a:b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b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El STP solo envía tramas desde la primera interfaz del </a:t>
            </a:r>
            <a:r>
              <a:rPr lang="es-ES_tradnl" sz="36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port-channel</a:t>
            </a: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y visualiza el </a:t>
            </a:r>
            <a:r>
              <a:rPr lang="es-ES_tradnl" sz="36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port-channel</a:t>
            </a:r>
            <a:r>
              <a:rPr lang="es-ES_tradnl" sz="36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como un único puerto físico</a:t>
            </a:r>
            <a:endParaRPr lang="es-ES_tradnl" sz="3600" dirty="0"/>
          </a:p>
        </p:txBody>
      </p:sp>
    </p:spTree>
    <p:extLst>
      <p:ext uri="{BB962C8B-B14F-4D97-AF65-F5344CB8AC3E}">
        <p14:creationId xmlns:p14="http://schemas.microsoft.com/office/powerpoint/2010/main" xmlns="" val="28829389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Costos de árbol de extensión</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árbol de extensión refleja el mayor ancho de banda ofrecido por EtherChannel. </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costo predeterminado para un enlace de 100 Mbps es 19 y si se crea un port-channel que tiene solo dos enlaces de 100 Mbps el costo de árbol de extensión será 9. </a:t>
            </a:r>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Un port-channel con seis o más puertos físicos de 100 Mbps tendrá un costo de STP de 5.</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Los costos del STP para los port-channels varían según cuántos puertos se asignan al bucle, </a:t>
            </a:r>
            <a:r>
              <a:rPr lang="es-ES_tradnl" sz="2200" b="1" i="0" smtClean="0">
                <a:solidFill>
                  <a:srgbClr val="435153"/>
                </a:solidFill>
                <a:latin typeface="Arial"/>
                <a:ea typeface="+mn-ea"/>
                <a:cs typeface="+mn-cs"/>
              </a:rPr>
              <a:t>no cuántos están activos</a:t>
            </a:r>
            <a:r>
              <a:rPr lang="es-ES_tradnl" sz="2200" b="0" i="0" smtClean="0">
                <a:solidFill>
                  <a:srgbClr val="435153"/>
                </a:solidFill>
                <a:latin typeface="Arial"/>
                <a:ea typeface="+mn-ea"/>
                <a:cs typeface="+mn-cs"/>
              </a:rPr>
              <a:t> en el bucle.</a:t>
            </a:r>
            <a:endParaRPr lang="es-ES_tradnl"/>
          </a:p>
        </p:txBody>
      </p:sp>
    </p:spTree>
    <p:extLst>
      <p:ext uri="{BB962C8B-B14F-4D97-AF65-F5344CB8AC3E}">
        <p14:creationId xmlns:p14="http://schemas.microsoft.com/office/powerpoint/2010/main" xmlns="" val="30519988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0" indent="0" algn="l" defTabSz="914400">
              <a:spcBef>
                <a:spcPts val="1440"/>
              </a:spcBef>
              <a:buNone/>
            </a:pPr>
            <a:r>
              <a:rPr lang="es-ES_tradnl" sz="2200" b="0" i="0" dirty="0" err="1" smtClean="0">
                <a:solidFill>
                  <a:srgbClr val="435153"/>
                </a:solidFill>
                <a:latin typeface="Arial"/>
                <a:ea typeface="+mn-ea"/>
                <a:cs typeface="+mn-cs"/>
              </a:rPr>
              <a:t>Switch</a:t>
            </a:r>
            <a:r>
              <a:rPr lang="es-ES_tradnl" sz="2200" b="0" i="0" dirty="0" smtClean="0">
                <a:solidFill>
                  <a:srgbClr val="435153"/>
                </a:solidFill>
                <a:latin typeface="Arial"/>
                <a:ea typeface="+mn-ea"/>
                <a:cs typeface="+mn-cs"/>
              </a:rPr>
              <a:t>(</a:t>
            </a:r>
            <a:r>
              <a:rPr lang="es-ES_tradnl" sz="2200" b="0" i="0" dirty="0" err="1" smtClean="0">
                <a:solidFill>
                  <a:srgbClr val="435153"/>
                </a:solidFill>
                <a:latin typeface="Arial"/>
                <a:ea typeface="+mn-ea"/>
                <a:cs typeface="+mn-cs"/>
              </a:rPr>
              <a:t>config</a:t>
            </a:r>
            <a:r>
              <a:rPr lang="es-ES_tradnl" sz="2200" b="0" i="0" dirty="0" smtClean="0">
                <a:solidFill>
                  <a:srgbClr val="435153"/>
                </a:solidFill>
                <a:latin typeface="Arial"/>
                <a:ea typeface="+mn-ea"/>
                <a:cs typeface="+mn-cs"/>
              </a:rPr>
              <a:t>)# </a:t>
            </a:r>
            <a:r>
              <a:rPr lang="es-ES_tradnl" sz="2200" b="1" i="0" dirty="0" smtClean="0">
                <a:solidFill>
                  <a:srgbClr val="435153"/>
                </a:solidFill>
                <a:latin typeface="Arial"/>
                <a:ea typeface="+mn-ea"/>
                <a:cs typeface="+mn-cs"/>
              </a:rPr>
              <a:t>interface </a:t>
            </a:r>
            <a:r>
              <a:rPr lang="es-ES_tradnl" sz="2200" b="1" i="0" dirty="0" err="1" smtClean="0">
                <a:solidFill>
                  <a:srgbClr val="435153"/>
                </a:solidFill>
                <a:latin typeface="Arial"/>
                <a:ea typeface="+mn-ea"/>
                <a:cs typeface="+mn-cs"/>
              </a:rPr>
              <a:t>range</a:t>
            </a:r>
            <a:r>
              <a:rPr lang="es-ES_tradnl" sz="2200" b="1" i="0" dirty="0" smtClean="0">
                <a:solidFill>
                  <a:srgbClr val="435153"/>
                </a:solidFill>
                <a:latin typeface="Arial"/>
                <a:ea typeface="+mn-ea"/>
                <a:cs typeface="+mn-cs"/>
              </a:rPr>
              <a:t> fa0/1 – 4</a:t>
            </a:r>
            <a:r>
              <a:rPr lang="es-ES_tradnl" sz="2200" b="0" i="0" dirty="0" smtClean="0">
                <a:solidFill>
                  <a:srgbClr val="435153"/>
                </a:solidFill>
                <a:latin typeface="Arial"/>
                <a:ea typeface="+mn-ea"/>
                <a:cs typeface="+mn-cs"/>
              </a:rPr>
              <a:t> {es posible utilizar el rango o una sola interfaz}</a:t>
            </a:r>
          </a:p>
          <a:p>
            <a:pPr marL="0" indent="0" algn="l" defTabSz="914400">
              <a:spcBef>
                <a:spcPts val="1440"/>
              </a:spcBef>
              <a:buNone/>
            </a:pPr>
            <a:r>
              <a:rPr lang="es-ES_tradnl" sz="2200" b="0" i="0" dirty="0" err="1" smtClean="0">
                <a:solidFill>
                  <a:srgbClr val="435153"/>
                </a:solidFill>
                <a:latin typeface="Arial"/>
                <a:ea typeface="+mn-ea"/>
                <a:cs typeface="+mn-cs"/>
              </a:rPr>
              <a:t>Switch</a:t>
            </a:r>
            <a:r>
              <a:rPr lang="es-ES_tradnl" sz="2200" b="0" i="0" dirty="0" smtClean="0">
                <a:solidFill>
                  <a:srgbClr val="435153"/>
                </a:solidFill>
                <a:latin typeface="Arial"/>
                <a:ea typeface="+mn-ea"/>
                <a:cs typeface="+mn-cs"/>
              </a:rPr>
              <a:t>(</a:t>
            </a:r>
            <a:r>
              <a:rPr lang="es-ES_tradnl" sz="2200" b="0" i="0" dirty="0" err="1" smtClean="0">
                <a:solidFill>
                  <a:srgbClr val="435153"/>
                </a:solidFill>
                <a:latin typeface="Arial"/>
                <a:ea typeface="+mn-ea"/>
                <a:cs typeface="+mn-cs"/>
              </a:rPr>
              <a:t>config-if</a:t>
            </a:r>
            <a:r>
              <a:rPr lang="es-ES_tradnl" sz="2200" b="0" i="0" dirty="0" smtClean="0">
                <a:solidFill>
                  <a:srgbClr val="435153"/>
                </a:solidFill>
                <a:latin typeface="Arial"/>
                <a:ea typeface="+mn-ea"/>
                <a:cs typeface="+mn-cs"/>
              </a:rPr>
              <a:t>)# </a:t>
            </a:r>
            <a:r>
              <a:rPr lang="es-ES_tradnl" sz="2200" b="1" i="0" dirty="0" err="1" smtClean="0">
                <a:solidFill>
                  <a:srgbClr val="435153"/>
                </a:solidFill>
                <a:latin typeface="Arial"/>
                <a:ea typeface="+mn-ea"/>
                <a:cs typeface="+mn-cs"/>
              </a:rPr>
              <a:t>channel-group</a:t>
            </a:r>
            <a:r>
              <a:rPr lang="es-ES_tradnl" sz="2200" b="1" i="0" dirty="0" smtClean="0">
                <a:solidFill>
                  <a:srgbClr val="435153"/>
                </a:solidFill>
                <a:latin typeface="Arial"/>
                <a:ea typeface="+mn-ea"/>
                <a:cs typeface="+mn-cs"/>
              </a:rPr>
              <a:t> [1 – 6] </a:t>
            </a:r>
            <a:r>
              <a:rPr lang="es-ES_tradnl" sz="2200" b="1" i="0" dirty="0" err="1" smtClean="0">
                <a:solidFill>
                  <a:srgbClr val="435153"/>
                </a:solidFill>
                <a:latin typeface="Arial"/>
                <a:ea typeface="+mn-ea"/>
                <a:cs typeface="+mn-cs"/>
              </a:rPr>
              <a:t>mode</a:t>
            </a:r>
            <a:r>
              <a:rPr lang="es-ES_tradnl" sz="2200" b="1" i="0" dirty="0" smtClean="0">
                <a:solidFill>
                  <a:srgbClr val="435153"/>
                </a:solidFill>
                <a:latin typeface="Arial"/>
                <a:ea typeface="+mn-ea"/>
                <a:cs typeface="+mn-cs"/>
              </a:rPr>
              <a:t> [auto | </a:t>
            </a:r>
            <a:r>
              <a:rPr lang="es-ES_tradnl" sz="2200" b="1" i="0" dirty="0" err="1" smtClean="0">
                <a:solidFill>
                  <a:srgbClr val="435153"/>
                </a:solidFill>
                <a:latin typeface="Arial"/>
                <a:ea typeface="+mn-ea"/>
                <a:cs typeface="+mn-cs"/>
              </a:rPr>
              <a:t>desirable</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on</a:t>
            </a:r>
            <a:r>
              <a:rPr lang="es-ES_tradnl" sz="2200" b="1" i="0" dirty="0" smtClean="0">
                <a:solidFill>
                  <a:srgbClr val="435153"/>
                </a:solidFill>
                <a:latin typeface="Arial"/>
                <a:ea typeface="+mn-ea"/>
                <a:cs typeface="+mn-cs"/>
              </a:rPr>
              <a:t> | active | </a:t>
            </a:r>
            <a:r>
              <a:rPr lang="es-ES_tradnl" sz="2200" b="1" i="0" dirty="0" err="1" smtClean="0">
                <a:solidFill>
                  <a:srgbClr val="435153"/>
                </a:solidFill>
                <a:latin typeface="Arial"/>
                <a:ea typeface="+mn-ea"/>
                <a:cs typeface="+mn-cs"/>
              </a:rPr>
              <a:t>passive</a:t>
            </a:r>
            <a:r>
              <a:rPr lang="es-ES_tradnl" sz="2200" b="1" i="0" dirty="0" smtClean="0">
                <a:solidFill>
                  <a:srgbClr val="435153"/>
                </a:solidFill>
                <a:latin typeface="Arial"/>
                <a:ea typeface="+mn-ea"/>
                <a:cs typeface="+mn-cs"/>
              </a:rPr>
              <a:t>]</a:t>
            </a:r>
          </a:p>
          <a:p>
            <a:pPr marL="0" indent="0" algn="l" defTabSz="914400">
              <a:spcBef>
                <a:spcPts val="1440"/>
              </a:spcBef>
              <a:buNone/>
            </a:pPr>
            <a:endParaRPr lang="es-ES_tradnl" dirty="0" smtClean="0"/>
          </a:p>
          <a:p>
            <a:pPr marL="0" indent="0" algn="l" defTabSz="914400">
              <a:spcBef>
                <a:spcPts val="1440"/>
              </a:spcBef>
              <a:buNone/>
            </a:pPr>
            <a:r>
              <a:rPr lang="es-ES_tradnl" sz="2200" b="0" i="0" dirty="0" smtClean="0">
                <a:solidFill>
                  <a:srgbClr val="435153"/>
                </a:solidFill>
                <a:latin typeface="Arial"/>
                <a:ea typeface="+mn-ea"/>
                <a:cs typeface="+mn-cs"/>
              </a:rPr>
              <a:t>El número de </a:t>
            </a:r>
            <a:r>
              <a:rPr lang="es-ES_tradnl" sz="2200" b="0" i="0" dirty="0" err="1" smtClean="0">
                <a:solidFill>
                  <a:srgbClr val="435153"/>
                </a:solidFill>
                <a:latin typeface="Arial"/>
                <a:ea typeface="+mn-ea"/>
                <a:cs typeface="+mn-cs"/>
              </a:rPr>
              <a:t>channel</a:t>
            </a:r>
            <a:r>
              <a:rPr lang="es-ES_tradnl" sz="2200" b="0" i="0" dirty="0" smtClean="0">
                <a:solidFill>
                  <a:srgbClr val="435153"/>
                </a:solidFill>
                <a:latin typeface="Arial"/>
                <a:ea typeface="+mn-ea"/>
                <a:cs typeface="+mn-cs"/>
              </a:rPr>
              <a:t> </a:t>
            </a:r>
            <a:r>
              <a:rPr lang="es-ES_tradnl" sz="2200" b="0" i="0" dirty="0" err="1" smtClean="0">
                <a:solidFill>
                  <a:srgbClr val="435153"/>
                </a:solidFill>
                <a:latin typeface="Arial"/>
                <a:ea typeface="+mn-ea"/>
                <a:cs typeface="+mn-cs"/>
              </a:rPr>
              <a:t>group</a:t>
            </a:r>
            <a:r>
              <a:rPr lang="es-ES_tradnl" sz="2200" b="0" i="0" dirty="0" smtClean="0">
                <a:solidFill>
                  <a:srgbClr val="435153"/>
                </a:solidFill>
                <a:latin typeface="Arial"/>
                <a:ea typeface="+mn-ea"/>
                <a:cs typeface="+mn-cs"/>
              </a:rPr>
              <a:t> depende de la plataforma. </a:t>
            </a:r>
          </a:p>
          <a:p>
            <a:pPr marL="0" indent="0" algn="l" defTabSz="914400">
              <a:spcBef>
                <a:spcPts val="1440"/>
              </a:spcBef>
              <a:buNone/>
            </a:pPr>
            <a:r>
              <a:rPr lang="es-ES_tradnl" sz="2200" b="0" i="0" dirty="0" smtClean="0">
                <a:solidFill>
                  <a:srgbClr val="435153"/>
                </a:solidFill>
                <a:latin typeface="Arial"/>
                <a:ea typeface="+mn-ea"/>
                <a:cs typeface="+mn-cs"/>
              </a:rPr>
              <a:t>Los modos auto y </a:t>
            </a:r>
            <a:r>
              <a:rPr lang="es-ES_tradnl" sz="2200" b="0" i="0" dirty="0" err="1" smtClean="0">
                <a:solidFill>
                  <a:srgbClr val="435153"/>
                </a:solidFill>
                <a:latin typeface="Arial"/>
                <a:ea typeface="+mn-ea"/>
                <a:cs typeface="+mn-cs"/>
              </a:rPr>
              <a:t>desirable</a:t>
            </a:r>
            <a:r>
              <a:rPr lang="es-ES_tradnl" sz="2200" b="0" i="0" dirty="0" smtClean="0">
                <a:solidFill>
                  <a:srgbClr val="435153"/>
                </a:solidFill>
                <a:latin typeface="Arial"/>
                <a:ea typeface="+mn-ea"/>
                <a:cs typeface="+mn-cs"/>
              </a:rPr>
              <a:t> activan el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a:t>
            </a:r>
          </a:p>
          <a:p>
            <a:pPr marL="0" indent="0" algn="l" defTabSz="914400">
              <a:spcBef>
                <a:spcPts val="1440"/>
              </a:spcBef>
              <a:buNone/>
            </a:pPr>
            <a:r>
              <a:rPr lang="es-ES_tradnl" sz="2200" b="0" i="0" dirty="0" smtClean="0">
                <a:solidFill>
                  <a:srgbClr val="435153"/>
                </a:solidFill>
                <a:latin typeface="Arial"/>
                <a:ea typeface="+mn-ea"/>
                <a:cs typeface="+mn-cs"/>
              </a:rPr>
              <a:t>Los modos active y </a:t>
            </a:r>
            <a:r>
              <a:rPr lang="es-ES_tradnl" sz="2200" b="0" i="0" dirty="0" err="1" smtClean="0">
                <a:solidFill>
                  <a:srgbClr val="435153"/>
                </a:solidFill>
                <a:latin typeface="Arial"/>
                <a:ea typeface="+mn-ea"/>
                <a:cs typeface="+mn-cs"/>
              </a:rPr>
              <a:t>passive</a:t>
            </a:r>
            <a:r>
              <a:rPr lang="es-ES_tradnl" sz="2200" b="0" i="0" dirty="0" smtClean="0">
                <a:solidFill>
                  <a:srgbClr val="435153"/>
                </a:solidFill>
                <a:latin typeface="Arial"/>
                <a:ea typeface="+mn-ea"/>
                <a:cs typeface="+mn-cs"/>
              </a:rPr>
              <a:t> activan el LACP. </a:t>
            </a:r>
          </a:p>
          <a:p>
            <a:pPr marL="0" indent="0" algn="l" defTabSz="914400">
              <a:spcBef>
                <a:spcPts val="1440"/>
              </a:spcBef>
              <a:buNone/>
            </a:pPr>
            <a:r>
              <a:rPr lang="es-ES_tradnl" sz="2200" b="0" i="0" dirty="0" smtClean="0">
                <a:solidFill>
                  <a:srgbClr val="435153"/>
                </a:solidFill>
                <a:latin typeface="Arial"/>
                <a:ea typeface="+mn-ea"/>
                <a:cs typeface="+mn-cs"/>
              </a:rPr>
              <a:t>El modo </a:t>
            </a:r>
            <a:r>
              <a:rPr lang="es-ES_tradnl" sz="2200" b="0" i="0" dirty="0" err="1" smtClean="0">
                <a:solidFill>
                  <a:srgbClr val="435153"/>
                </a:solidFill>
                <a:latin typeface="Arial"/>
                <a:ea typeface="+mn-ea"/>
                <a:cs typeface="+mn-cs"/>
              </a:rPr>
              <a:t>on</a:t>
            </a:r>
            <a:r>
              <a:rPr lang="es-ES_tradnl" sz="2200" b="0" i="0" dirty="0" smtClean="0">
                <a:solidFill>
                  <a:srgbClr val="435153"/>
                </a:solidFill>
                <a:latin typeface="Arial"/>
                <a:ea typeface="+mn-ea"/>
                <a:cs typeface="+mn-cs"/>
              </a:rPr>
              <a:t> fuerza la interfaz a canalizar sin </a:t>
            </a:r>
            <a:r>
              <a:rPr lang="es-ES_tradnl" sz="2200" b="0" i="0" dirty="0" err="1" smtClean="0">
                <a:solidFill>
                  <a:srgbClr val="435153"/>
                </a:solidFill>
                <a:latin typeface="Arial"/>
                <a:ea typeface="+mn-ea"/>
                <a:cs typeface="+mn-cs"/>
              </a:rPr>
              <a:t>PAgP</a:t>
            </a:r>
            <a:r>
              <a:rPr lang="es-ES_tradnl" sz="2200" b="0" i="0" dirty="0" smtClean="0">
                <a:solidFill>
                  <a:srgbClr val="435153"/>
                </a:solidFill>
                <a:latin typeface="Arial"/>
                <a:ea typeface="+mn-ea"/>
                <a:cs typeface="+mn-cs"/>
              </a:rPr>
              <a:t> ni LACP.</a:t>
            </a:r>
            <a:endParaRPr lang="es-ES_tradnl" dirty="0"/>
          </a:p>
        </p:txBody>
      </p:sp>
    </p:spTree>
    <p:extLst>
      <p:ext uri="{BB962C8B-B14F-4D97-AF65-F5344CB8AC3E}">
        <p14:creationId xmlns:p14="http://schemas.microsoft.com/office/powerpoint/2010/main" xmlns="" val="788880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Verificación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0" indent="0" algn="l" defTabSz="914400">
              <a:spcBef>
                <a:spcPts val="1440"/>
              </a:spcBef>
              <a:buNone/>
            </a:pPr>
            <a:r>
              <a:rPr lang="es-ES_tradnl" sz="2200" b="0" i="0" smtClean="0">
                <a:solidFill>
                  <a:srgbClr val="435153"/>
                </a:solidFill>
                <a:latin typeface="Arial"/>
                <a:ea typeface="+mn-ea"/>
                <a:cs typeface="+mn-cs"/>
              </a:rPr>
              <a:t>Si desea ver el funcionamiento, utilice el término “etherchannel”.</a:t>
            </a:r>
          </a:p>
          <a:p>
            <a:pPr marL="0" indent="0" algn="l" defTabSz="914400">
              <a:spcBef>
                <a:spcPts val="1440"/>
              </a:spcBef>
              <a:buNone/>
            </a:pPr>
            <a:r>
              <a:rPr lang="es-ES_tradnl" sz="2200" b="0" i="0" smtClean="0">
                <a:solidFill>
                  <a:srgbClr val="435153"/>
                </a:solidFill>
                <a:latin typeface="Arial"/>
                <a:ea typeface="+mn-ea"/>
                <a:cs typeface="+mn-cs"/>
              </a:rPr>
              <a:t>Switch# </a:t>
            </a:r>
            <a:r>
              <a:rPr lang="es-ES_tradnl" sz="2200" b="1" i="0" smtClean="0">
                <a:solidFill>
                  <a:srgbClr val="435153"/>
                </a:solidFill>
                <a:latin typeface="Arial"/>
                <a:ea typeface="+mn-ea"/>
                <a:cs typeface="+mn-cs"/>
              </a:rPr>
              <a:t>show interface etherchannel</a:t>
            </a:r>
            <a:endParaRPr lang="es-ES_tradnl" smtClean="0"/>
          </a:p>
          <a:p>
            <a:pPr marL="0" indent="0" algn="l" defTabSz="914400">
              <a:spcBef>
                <a:spcPts val="1440"/>
              </a:spcBef>
              <a:buNone/>
            </a:pPr>
            <a:r>
              <a:rPr lang="es-ES_tradnl" sz="2200" b="0" i="0" smtClean="0">
                <a:solidFill>
                  <a:srgbClr val="435153"/>
                </a:solidFill>
                <a:latin typeface="Arial"/>
                <a:ea typeface="+mn-ea"/>
                <a:cs typeface="+mn-cs"/>
              </a:rPr>
              <a:t>Switch# </a:t>
            </a:r>
            <a:r>
              <a:rPr lang="es-ES_tradnl" sz="2200" b="1" i="0" smtClean="0">
                <a:solidFill>
                  <a:srgbClr val="435153"/>
                </a:solidFill>
                <a:latin typeface="Arial"/>
                <a:ea typeface="+mn-ea"/>
                <a:cs typeface="+mn-cs"/>
              </a:rPr>
              <a:t>show etherchannel [summary | load balance | port-channel]</a:t>
            </a:r>
            <a:endParaRPr lang="es-ES_tradnl" smtClean="0"/>
          </a:p>
          <a:p>
            <a:pPr marL="0" indent="0" algn="l" defTabSz="914400">
              <a:spcBef>
                <a:spcPts val="1440"/>
              </a:spcBef>
              <a:buNone/>
            </a:pPr>
            <a:endParaRPr lang="es-ES_tradnl" smtClean="0"/>
          </a:p>
          <a:p>
            <a:pPr marL="0" indent="0" algn="l" defTabSz="914400">
              <a:spcBef>
                <a:spcPts val="1440"/>
              </a:spcBef>
              <a:buNone/>
            </a:pPr>
            <a:r>
              <a:rPr lang="es-ES_tradnl" sz="2200" b="0" i="0" smtClean="0">
                <a:solidFill>
                  <a:srgbClr val="435153"/>
                </a:solidFill>
                <a:latin typeface="Arial"/>
                <a:ea typeface="+mn-ea"/>
                <a:cs typeface="+mn-cs"/>
              </a:rPr>
              <a:t>Las siguientes diapositivas proporcionan una perspectiva sobre la configuración de EtherChannel entre dos switches.</a:t>
            </a:r>
            <a:endParaRPr lang="es-ES_tradnl"/>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5491" y="5000562"/>
            <a:ext cx="4906963" cy="1354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609922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3" name="Rectangle 2"/>
          <p:cNvSpPr/>
          <p:nvPr/>
        </p:nvSpPr>
        <p:spPr>
          <a:xfrm>
            <a:off x="557022" y="1691157"/>
            <a:ext cx="2724912" cy="4031873"/>
          </a:xfrm>
          <a:prstGeom prst="rect">
            <a:avLst/>
          </a:prstGeom>
        </p:spPr>
        <p:txBody>
          <a:bodyPr wrap="square">
            <a:spAutoFit/>
          </a:bodyPr>
          <a:lstStyle/>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El canal tiene dos puertos y se utilizó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PAgP</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 para crearlos. </a:t>
            </a:r>
          </a:p>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Es un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EtherChannel</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 de capa 2.</a:t>
            </a:r>
            <a:endParaRPr lang="es-ES_tradnl" dirty="0"/>
          </a:p>
        </p:txBody>
      </p:sp>
      <p:sp>
        <p:nvSpPr>
          <p:cNvPr id="2" name="Rectangle 1"/>
          <p:cNvSpPr/>
          <p:nvPr/>
        </p:nvSpPr>
        <p:spPr>
          <a:xfrm>
            <a:off x="3529584" y="1030880"/>
            <a:ext cx="4809744" cy="4524315"/>
          </a:xfrm>
          <a:prstGeom prst="rect">
            <a:avLst/>
          </a:prstGeom>
        </p:spPr>
        <p:txBody>
          <a:bodyPr wrap="square">
            <a:spAutoFit/>
          </a:bodyPr>
          <a:lstStyle/>
          <a:p>
            <a:pPr algn="l" defTabSz="914400">
              <a:lnSpc>
                <a:spcPct val="120000"/>
              </a:lnSpc>
              <a:spcAft>
                <a:spcPts val="0"/>
              </a:spcAft>
              <a:buNone/>
            </a:pPr>
            <a:r>
              <a:rPr lang="en-US" sz="2400" b="0" i="0" dirty="0">
                <a:solidFill>
                  <a:srgbClr val="000000"/>
                </a:solidFill>
                <a:latin typeface="Arial"/>
                <a:ea typeface="Calibri"/>
                <a:cs typeface="Times New Roman"/>
              </a:rPr>
              <a:t>Switch0# </a:t>
            </a:r>
            <a:r>
              <a:rPr lang="en-US" sz="2400" b="1" i="0" dirty="0">
                <a:solidFill>
                  <a:srgbClr val="000000"/>
                </a:solidFill>
                <a:latin typeface="Arial"/>
                <a:ea typeface="Calibri"/>
                <a:cs typeface="Times New Roman"/>
              </a:rPr>
              <a:t>show </a:t>
            </a:r>
            <a:r>
              <a:rPr lang="en-US" sz="2400" b="1" i="0" dirty="0" err="1">
                <a:solidFill>
                  <a:srgbClr val="000000"/>
                </a:solidFill>
                <a:latin typeface="Arial"/>
                <a:ea typeface="Calibri"/>
                <a:cs typeface="Times New Roman"/>
              </a:rPr>
              <a:t>etherchannel</a:t>
            </a:r>
            <a:r>
              <a:rPr lang="en-US" sz="2400" b="0" i="0" dirty="0">
                <a:solidFill>
                  <a:srgbClr val="000000"/>
                </a:solidFill>
                <a:latin typeface="Arial"/>
                <a:ea typeface="Calibri"/>
                <a:cs typeface="Times New Roman"/>
              </a:rPr>
              <a:t> </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                Channel-group listing:</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                ----------------------</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Group: 1</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a:t>
            </a:r>
            <a:endParaRPr lang="en-CA" sz="2400" dirty="0">
              <a:ea typeface="Calibri"/>
              <a:cs typeface="Times New Roman"/>
            </a:endParaRPr>
          </a:p>
          <a:p>
            <a:pPr>
              <a:lnSpc>
                <a:spcPct val="120000"/>
              </a:lnSpc>
              <a:buNone/>
            </a:pPr>
            <a:r>
              <a:rPr lang="en-US" sz="2400" dirty="0">
                <a:solidFill>
                  <a:srgbClr val="000000"/>
                </a:solidFill>
                <a:highlight>
                  <a:srgbClr val="FFFF00"/>
                </a:highlight>
                <a:ea typeface="Calibri"/>
                <a:cs typeface="Times New Roman"/>
              </a:rPr>
              <a:t>Group state = L2</a:t>
            </a:r>
            <a:endParaRPr lang="en-CA" sz="2400" dirty="0">
              <a:solidFill>
                <a:srgbClr val="000000"/>
              </a:solidFill>
              <a:highlight>
                <a:srgbClr val="FFFF00"/>
              </a:highlight>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Ports: 2 </a:t>
            </a:r>
            <a:r>
              <a:rPr lang="en-US" sz="2400" b="0" i="0" dirty="0" err="1">
                <a:solidFill>
                  <a:srgbClr val="000000"/>
                </a:solidFill>
                <a:latin typeface="Arial"/>
                <a:ea typeface="Calibri"/>
                <a:cs typeface="Times New Roman"/>
              </a:rPr>
              <a:t>Maxports</a:t>
            </a:r>
            <a:r>
              <a:rPr lang="en-US" sz="2400" b="0" i="0" dirty="0">
                <a:solidFill>
                  <a:srgbClr val="000000"/>
                </a:solidFill>
                <a:latin typeface="Arial"/>
                <a:ea typeface="Calibri"/>
                <a:cs typeface="Times New Roman"/>
              </a:rPr>
              <a:t> = 8</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Port-channels: 1 Max </a:t>
            </a:r>
            <a:r>
              <a:rPr lang="en-US" sz="2400" b="0" i="0" dirty="0" err="1">
                <a:solidFill>
                  <a:srgbClr val="000000"/>
                </a:solidFill>
                <a:latin typeface="Arial"/>
                <a:ea typeface="Calibri"/>
                <a:cs typeface="Times New Roman"/>
              </a:rPr>
              <a:t>Portchannels</a:t>
            </a:r>
            <a:r>
              <a:rPr lang="en-US" sz="2400" b="0" i="0" dirty="0">
                <a:solidFill>
                  <a:srgbClr val="000000"/>
                </a:solidFill>
                <a:latin typeface="Arial"/>
                <a:ea typeface="Calibri"/>
                <a:cs typeface="Times New Roman"/>
              </a:rPr>
              <a:t> = 1</a:t>
            </a:r>
            <a:endParaRPr lang="en-CA" sz="2400" dirty="0">
              <a:ea typeface="Calibri"/>
              <a:cs typeface="Times New Roman"/>
            </a:endParaRPr>
          </a:p>
          <a:p>
            <a:pPr>
              <a:lnSpc>
                <a:spcPct val="120000"/>
              </a:lnSpc>
              <a:buNone/>
            </a:pPr>
            <a:r>
              <a:rPr lang="en-US" sz="2400" dirty="0">
                <a:solidFill>
                  <a:srgbClr val="000000"/>
                </a:solidFill>
                <a:highlight>
                  <a:srgbClr val="FFFF00"/>
                </a:highlight>
                <a:ea typeface="Calibri"/>
                <a:cs typeface="Times New Roman"/>
              </a:rPr>
              <a:t>Protocol:   PAGP</a:t>
            </a:r>
            <a:endParaRPr lang="en-CA" sz="2400" dirty="0">
              <a:solidFill>
                <a:srgbClr val="000000"/>
              </a:solidFill>
              <a:highlight>
                <a:srgbClr val="FFFF00"/>
              </a:highlight>
              <a:ea typeface="Calibri"/>
              <a:cs typeface="Times New Roman"/>
            </a:endParaRPr>
          </a:p>
        </p:txBody>
      </p:sp>
    </p:spTree>
    <p:extLst>
      <p:ext uri="{BB962C8B-B14F-4D97-AF65-F5344CB8AC3E}">
        <p14:creationId xmlns:p14="http://schemas.microsoft.com/office/powerpoint/2010/main" xmlns="" val="34526013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3" name="Rectangle 2"/>
          <p:cNvSpPr/>
          <p:nvPr/>
        </p:nvSpPr>
        <p:spPr>
          <a:xfrm>
            <a:off x="557022" y="1489989"/>
            <a:ext cx="2533650" cy="3046988"/>
          </a:xfrm>
          <a:prstGeom prst="rect">
            <a:avLst/>
          </a:prstGeom>
        </p:spPr>
        <p:txBody>
          <a:bodyPr wrap="square">
            <a:spAutoFit/>
          </a:bodyPr>
          <a:lstStyle/>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El resumen proporciona el estado de los puertos y de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port-channel</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a:t>
            </a:r>
            <a:endParaRPr lang="es-ES_tradnl" dirty="0"/>
          </a:p>
        </p:txBody>
      </p:sp>
      <p:sp>
        <p:nvSpPr>
          <p:cNvPr id="4" name="Rectangle 3"/>
          <p:cNvSpPr/>
          <p:nvPr/>
        </p:nvSpPr>
        <p:spPr>
          <a:xfrm>
            <a:off x="2724912" y="398805"/>
            <a:ext cx="6085713" cy="5262979"/>
          </a:xfrm>
          <a:prstGeom prst="rect">
            <a:avLst/>
          </a:prstGeom>
        </p:spPr>
        <p:txBody>
          <a:bodyPr wrap="square">
            <a:spAutoFit/>
          </a:bodyPr>
          <a:lstStyle/>
          <a:p>
            <a:pPr algn="l" defTabSz="914400">
              <a:lnSpc>
                <a:spcPct val="120000"/>
              </a:lnSpc>
              <a:spcAft>
                <a:spcPts val="0"/>
              </a:spcAft>
              <a:buNone/>
            </a:pPr>
            <a:r>
              <a:rPr lang="en-US" sz="2000" b="0" i="0" dirty="0">
                <a:solidFill>
                  <a:srgbClr val="000000"/>
                </a:solidFill>
                <a:latin typeface="Arial"/>
                <a:ea typeface="Calibri"/>
                <a:cs typeface="Times New Roman"/>
              </a:rPr>
              <a:t>Switch0# </a:t>
            </a:r>
            <a:r>
              <a:rPr lang="en-US" sz="2000" b="1" i="0" dirty="0">
                <a:solidFill>
                  <a:srgbClr val="000000"/>
                </a:solidFill>
                <a:latin typeface="Arial"/>
                <a:ea typeface="Calibri"/>
                <a:cs typeface="Times New Roman"/>
              </a:rPr>
              <a:t>show </a:t>
            </a:r>
            <a:r>
              <a:rPr lang="en-US" sz="2000" b="1" i="0" dirty="0" err="1">
                <a:solidFill>
                  <a:srgbClr val="000000"/>
                </a:solidFill>
                <a:latin typeface="Arial"/>
                <a:ea typeface="Calibri"/>
                <a:cs typeface="Times New Roman"/>
              </a:rPr>
              <a:t>etherchannel</a:t>
            </a:r>
            <a:r>
              <a:rPr lang="en-US" sz="2000" b="1" i="0" dirty="0">
                <a:solidFill>
                  <a:srgbClr val="000000"/>
                </a:solidFill>
                <a:latin typeface="Arial"/>
                <a:ea typeface="Calibri"/>
                <a:cs typeface="Times New Roman"/>
              </a:rPr>
              <a:t> summary</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Flags:  D - down        </a:t>
            </a:r>
            <a:r>
              <a:rPr lang="en-US" sz="2000" dirty="0">
                <a:solidFill>
                  <a:srgbClr val="000000"/>
                </a:solidFill>
                <a:highlight>
                  <a:srgbClr val="FFFF00"/>
                </a:highlight>
                <a:ea typeface="Calibri"/>
                <a:cs typeface="Times New Roman"/>
              </a:rPr>
              <a:t>P - in port-channel</a:t>
            </a:r>
            <a:endParaRPr lang="en-CA" sz="2000" dirty="0">
              <a:solidFill>
                <a:srgbClr val="000000"/>
              </a:solidFill>
              <a:highlight>
                <a:srgbClr val="FFFF00"/>
              </a:highlight>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I - stand-alone s - suspended</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H - Hot-standby (LACP only)</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R - Layer3      </a:t>
            </a:r>
            <a:r>
              <a:rPr lang="en-US" sz="2000" dirty="0">
                <a:solidFill>
                  <a:srgbClr val="000000"/>
                </a:solidFill>
                <a:highlight>
                  <a:srgbClr val="FFFF00"/>
                </a:highlight>
                <a:ea typeface="Calibri"/>
                <a:cs typeface="Times New Roman"/>
              </a:rPr>
              <a:t>S - Layer2</a:t>
            </a:r>
            <a:endParaRPr lang="en-CA" sz="2000" dirty="0">
              <a:solidFill>
                <a:srgbClr val="000000"/>
              </a:solidFill>
              <a:highlight>
                <a:srgbClr val="FFFF00"/>
              </a:highlight>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a:t>
            </a:r>
            <a:r>
              <a:rPr lang="en-US" sz="2000" dirty="0">
                <a:solidFill>
                  <a:srgbClr val="000000"/>
                </a:solidFill>
                <a:highlight>
                  <a:srgbClr val="FFFF00"/>
                </a:highlight>
                <a:ea typeface="Calibri"/>
                <a:cs typeface="Times New Roman"/>
              </a:rPr>
              <a:t>U - in use</a:t>
            </a:r>
            <a:r>
              <a:rPr lang="en-US" sz="2000" b="0" i="0" dirty="0">
                <a:solidFill>
                  <a:srgbClr val="000000"/>
                </a:solidFill>
                <a:latin typeface="Arial"/>
                <a:ea typeface="Calibri"/>
                <a:cs typeface="Times New Roman"/>
              </a:rPr>
              <a:t>      f - failed to allocate aggregator</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u - unsuitable for bundling</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w - waiting to be aggregated</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d - default port</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Number of channel-groups in use: 1</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Number of aggregators:           1</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Group   Port-channel   Protocol    Ports</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1         Po1(</a:t>
            </a:r>
            <a:r>
              <a:rPr lang="en-US" sz="2000" dirty="0">
                <a:solidFill>
                  <a:srgbClr val="000000"/>
                </a:solidFill>
                <a:highlight>
                  <a:srgbClr val="FFFF00"/>
                </a:highlight>
                <a:ea typeface="Calibri"/>
                <a:cs typeface="Times New Roman"/>
              </a:rPr>
              <a:t>SU</a:t>
            </a:r>
            <a:r>
              <a:rPr lang="en-US" sz="2000" b="0" i="0" dirty="0">
                <a:solidFill>
                  <a:srgbClr val="000000"/>
                </a:solidFill>
                <a:latin typeface="Arial"/>
                <a:ea typeface="Calibri"/>
                <a:cs typeface="Times New Roman"/>
              </a:rPr>
              <a:t>)         </a:t>
            </a:r>
            <a:r>
              <a:rPr lang="en-US" sz="2000" b="0" i="0" dirty="0" err="1">
                <a:solidFill>
                  <a:srgbClr val="000000"/>
                </a:solidFill>
                <a:latin typeface="Arial"/>
                <a:ea typeface="Calibri"/>
                <a:cs typeface="Times New Roman"/>
              </a:rPr>
              <a:t>PAgP</a:t>
            </a:r>
            <a:r>
              <a:rPr lang="en-US" sz="2000" b="0" i="0" dirty="0">
                <a:solidFill>
                  <a:srgbClr val="000000"/>
                </a:solidFill>
                <a:latin typeface="Arial"/>
                <a:ea typeface="Calibri"/>
                <a:cs typeface="Times New Roman"/>
              </a:rPr>
              <a:t>       Fa0/1(P) Fa0/2(P)</a:t>
            </a:r>
            <a:endParaRPr lang="en-CA" sz="2000" dirty="0">
              <a:effectLst/>
              <a:ea typeface="Calibri"/>
              <a:cs typeface="Times New Roman"/>
            </a:endParaRPr>
          </a:p>
        </p:txBody>
      </p:sp>
    </p:spTree>
    <p:extLst>
      <p:ext uri="{BB962C8B-B14F-4D97-AF65-F5344CB8AC3E}">
        <p14:creationId xmlns:p14="http://schemas.microsoft.com/office/powerpoint/2010/main" xmlns="" val="3190362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3" name="Rectangle 2"/>
          <p:cNvSpPr/>
          <p:nvPr/>
        </p:nvSpPr>
        <p:spPr>
          <a:xfrm>
            <a:off x="557022" y="4129734"/>
            <a:ext cx="7654290" cy="2062103"/>
          </a:xfrm>
          <a:prstGeom prst="rect">
            <a:avLst/>
          </a:prstGeom>
        </p:spPr>
        <p:txBody>
          <a:bodyPr wrap="square">
            <a:spAutoFit/>
          </a:bodyPr>
          <a:lstStyle/>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El tráfico que se enviará mediante el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port-channel</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 se distribuye a través de la MAC de origen en el encabezado de la trama.</a:t>
            </a:r>
            <a:endParaRPr lang="es-ES_tradnl" dirty="0"/>
          </a:p>
        </p:txBody>
      </p:sp>
      <p:sp>
        <p:nvSpPr>
          <p:cNvPr id="2" name="Rectangle 1"/>
          <p:cNvSpPr/>
          <p:nvPr/>
        </p:nvSpPr>
        <p:spPr>
          <a:xfrm>
            <a:off x="1227391" y="829572"/>
            <a:ext cx="6689217" cy="2751522"/>
          </a:xfrm>
          <a:prstGeom prst="rect">
            <a:avLst/>
          </a:prstGeom>
        </p:spPr>
        <p:txBody>
          <a:bodyPr wrap="square">
            <a:spAutoFit/>
          </a:bodyPr>
          <a:lstStyle/>
          <a:p>
            <a:pPr algn="l" defTabSz="914400">
              <a:lnSpc>
                <a:spcPct val="120000"/>
              </a:lnSpc>
              <a:spcAft>
                <a:spcPts val="0"/>
              </a:spcAft>
              <a:buNone/>
            </a:pPr>
            <a:r>
              <a:rPr lang="en-US" sz="2400" b="0" i="0" dirty="0">
                <a:solidFill>
                  <a:srgbClr val="000000"/>
                </a:solidFill>
                <a:latin typeface="Arial"/>
                <a:ea typeface="Calibri"/>
                <a:cs typeface="Times New Roman"/>
              </a:rPr>
              <a:t>Switch0# </a:t>
            </a:r>
            <a:r>
              <a:rPr lang="en-US" sz="2400" b="1" i="0" dirty="0">
                <a:solidFill>
                  <a:srgbClr val="000000"/>
                </a:solidFill>
                <a:latin typeface="Arial"/>
                <a:ea typeface="Calibri"/>
                <a:cs typeface="Times New Roman"/>
              </a:rPr>
              <a:t>show </a:t>
            </a:r>
            <a:r>
              <a:rPr lang="en-US" sz="2400" b="1" i="0" dirty="0" err="1">
                <a:solidFill>
                  <a:srgbClr val="000000"/>
                </a:solidFill>
                <a:latin typeface="Arial"/>
                <a:ea typeface="Calibri"/>
                <a:cs typeface="Times New Roman"/>
              </a:rPr>
              <a:t>etherchannel</a:t>
            </a:r>
            <a:r>
              <a:rPr lang="en-US" sz="2400" b="1" i="0" dirty="0">
                <a:solidFill>
                  <a:srgbClr val="000000"/>
                </a:solidFill>
                <a:latin typeface="Arial"/>
                <a:ea typeface="Calibri"/>
                <a:cs typeface="Times New Roman"/>
              </a:rPr>
              <a:t> load-balance</a:t>
            </a:r>
            <a:endParaRPr lang="en-CA" sz="2400" dirty="0">
              <a:ea typeface="Calibri"/>
              <a:cs typeface="Times New Roman"/>
            </a:endParaRPr>
          </a:p>
          <a:p>
            <a:pPr algn="l" defTabSz="914400">
              <a:lnSpc>
                <a:spcPct val="120000"/>
              </a:lnSpc>
              <a:spcAft>
                <a:spcPts val="0"/>
              </a:spcAft>
              <a:buNone/>
            </a:pPr>
            <a:r>
              <a:rPr lang="en-US" sz="2400" b="0" i="0" dirty="0" err="1">
                <a:solidFill>
                  <a:srgbClr val="000000"/>
                </a:solidFill>
                <a:latin typeface="Arial"/>
                <a:ea typeface="Calibri"/>
                <a:cs typeface="Times New Roman"/>
              </a:rPr>
              <a:t>EtherChannel</a:t>
            </a:r>
            <a:r>
              <a:rPr lang="en-US" sz="2400" b="0" i="0" dirty="0">
                <a:solidFill>
                  <a:srgbClr val="000000"/>
                </a:solidFill>
                <a:latin typeface="Arial"/>
                <a:ea typeface="Calibri"/>
                <a:cs typeface="Times New Roman"/>
              </a:rPr>
              <a:t> Load-Balancing Operational State (</a:t>
            </a:r>
            <a:r>
              <a:rPr lang="en-US" sz="2400" b="0" i="0" dirty="0" err="1">
                <a:solidFill>
                  <a:srgbClr val="000000"/>
                </a:solidFill>
                <a:latin typeface="Arial"/>
                <a:ea typeface="Calibri"/>
                <a:cs typeface="Times New Roman"/>
              </a:rPr>
              <a:t>src-mac</a:t>
            </a:r>
            <a:r>
              <a:rPr lang="en-US" sz="2400" b="0" i="0" dirty="0">
                <a:solidFill>
                  <a:srgbClr val="000000"/>
                </a:solidFill>
                <a:latin typeface="Arial"/>
                <a:ea typeface="Calibri"/>
                <a:cs typeface="Times New Roman"/>
              </a:rPr>
              <a:t>):</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  Non-IP: Source MAC address</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  IPv4: Source MAC address</a:t>
            </a:r>
            <a:endParaRPr lang="en-CA" sz="2400" dirty="0">
              <a:ea typeface="Calibri"/>
              <a:cs typeface="Times New Roman"/>
            </a:endParaRPr>
          </a:p>
          <a:p>
            <a:pPr algn="l" defTabSz="914400">
              <a:lnSpc>
                <a:spcPct val="120000"/>
              </a:lnSpc>
              <a:spcAft>
                <a:spcPts val="0"/>
              </a:spcAft>
              <a:buNone/>
            </a:pPr>
            <a:r>
              <a:rPr lang="en-US" sz="2400" b="0" i="0" dirty="0">
                <a:solidFill>
                  <a:srgbClr val="000000"/>
                </a:solidFill>
                <a:latin typeface="Arial"/>
                <a:ea typeface="Calibri"/>
                <a:cs typeface="Times New Roman"/>
              </a:rPr>
              <a:t>  IPv6: Source MAC address</a:t>
            </a:r>
            <a:endParaRPr lang="en-CA" sz="2400" dirty="0">
              <a:effectLst/>
              <a:ea typeface="Calibri"/>
              <a:cs typeface="Times New Roman"/>
            </a:endParaRPr>
          </a:p>
        </p:txBody>
      </p:sp>
    </p:spTree>
    <p:extLst>
      <p:ext uri="{BB962C8B-B14F-4D97-AF65-F5344CB8AC3E}">
        <p14:creationId xmlns:p14="http://schemas.microsoft.com/office/powerpoint/2010/main" xmlns="" val="37436895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sp>
        <p:nvSpPr>
          <p:cNvPr id="2" name="Rectangle 1"/>
          <p:cNvSpPr/>
          <p:nvPr/>
        </p:nvSpPr>
        <p:spPr>
          <a:xfrm>
            <a:off x="668559" y="379137"/>
            <a:ext cx="7806881" cy="6001643"/>
          </a:xfrm>
          <a:prstGeom prst="rect">
            <a:avLst/>
          </a:prstGeom>
        </p:spPr>
        <p:txBody>
          <a:bodyPr wrap="square">
            <a:spAutoFit/>
          </a:bodyPr>
          <a:lstStyle/>
          <a:p>
            <a:pPr algn="l" defTabSz="914400">
              <a:lnSpc>
                <a:spcPct val="120000"/>
              </a:lnSpc>
              <a:spcAft>
                <a:spcPts val="0"/>
              </a:spcAft>
              <a:buNone/>
            </a:pPr>
            <a:r>
              <a:rPr lang="en-US" sz="2000" b="0" i="0" dirty="0">
                <a:solidFill>
                  <a:srgbClr val="000000"/>
                </a:solidFill>
                <a:latin typeface="Arial"/>
                <a:ea typeface="Calibri"/>
                <a:cs typeface="Times New Roman"/>
              </a:rPr>
              <a:t>Switch0# </a:t>
            </a:r>
            <a:r>
              <a:rPr lang="en-US" sz="2000" b="1" i="0" dirty="0">
                <a:solidFill>
                  <a:srgbClr val="000000"/>
                </a:solidFill>
                <a:latin typeface="Arial"/>
                <a:ea typeface="Calibri"/>
                <a:cs typeface="Times New Roman"/>
              </a:rPr>
              <a:t>show</a:t>
            </a:r>
            <a:r>
              <a:rPr lang="en-US" sz="2000" b="1" i="0" dirty="0">
                <a:solidFill>
                  <a:srgbClr val="000000"/>
                </a:solidFill>
                <a:latin typeface="Arial"/>
                <a:ea typeface="Calibri"/>
                <a:cs typeface="Calibri"/>
              </a:rPr>
              <a:t> </a:t>
            </a:r>
            <a:r>
              <a:rPr lang="en-US" sz="2000" b="1" i="0" dirty="0" err="1">
                <a:solidFill>
                  <a:srgbClr val="000000"/>
                </a:solidFill>
                <a:latin typeface="Arial"/>
                <a:ea typeface="Calibri"/>
                <a:cs typeface="Times New Roman"/>
              </a:rPr>
              <a:t>etherchannel</a:t>
            </a:r>
            <a:r>
              <a:rPr lang="en-US" sz="2000" b="1" i="0" dirty="0">
                <a:solidFill>
                  <a:srgbClr val="000000"/>
                </a:solidFill>
                <a:latin typeface="Arial"/>
                <a:ea typeface="Calibri"/>
                <a:cs typeface="Calibri"/>
              </a:rPr>
              <a:t> </a:t>
            </a:r>
            <a:r>
              <a:rPr lang="en-US" sz="2000" b="1" i="0" dirty="0">
                <a:solidFill>
                  <a:srgbClr val="000000"/>
                </a:solidFill>
                <a:latin typeface="Arial"/>
                <a:ea typeface="Calibri"/>
                <a:cs typeface="Times New Roman"/>
              </a:rPr>
              <a:t>port-channel</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Port-channel: Po1</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Age of the Port-channel   = 00d:01h:22m:29s</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Logical slot/port   = 2/1       Number of ports = 2</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GC                  = 0x00000000      </a:t>
            </a:r>
            <a:r>
              <a:rPr lang="en-US" sz="2000" b="0" i="0" dirty="0" err="1">
                <a:solidFill>
                  <a:srgbClr val="000000"/>
                </a:solidFill>
                <a:latin typeface="Arial"/>
                <a:ea typeface="Calibri"/>
                <a:cs typeface="Times New Roman"/>
              </a:rPr>
              <a:t>HotStandBy</a:t>
            </a:r>
            <a:r>
              <a:rPr lang="en-US" sz="2000" b="0" i="0" dirty="0">
                <a:solidFill>
                  <a:srgbClr val="000000"/>
                </a:solidFill>
                <a:latin typeface="Arial"/>
                <a:ea typeface="Calibri"/>
                <a:cs typeface="Times New Roman"/>
              </a:rPr>
              <a:t> port = null</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Port state          = Port-channel </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Protocol            =   PAGP</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Port Security       = Disabled</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Ports in the Port-channel:</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Index   Load   Port     EC state        No of bits</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0        00     Fa0/2    Desirable-</a:t>
            </a:r>
            <a:r>
              <a:rPr lang="en-US" sz="2000" b="0" i="0" dirty="0" err="1">
                <a:solidFill>
                  <a:srgbClr val="000000"/>
                </a:solidFill>
                <a:latin typeface="Arial"/>
                <a:ea typeface="Calibri"/>
                <a:cs typeface="Times New Roman"/>
              </a:rPr>
              <a:t>Sl</a:t>
            </a:r>
            <a:r>
              <a:rPr lang="en-US" sz="2000" b="0" i="0" dirty="0">
                <a:solidFill>
                  <a:srgbClr val="000000"/>
                </a:solidFill>
                <a:latin typeface="Arial"/>
                <a:ea typeface="Calibri"/>
                <a:cs typeface="Times New Roman"/>
              </a:rPr>
              <a:t>       0</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  0        00     Fa0/1    Desirable-</a:t>
            </a:r>
            <a:r>
              <a:rPr lang="en-US" sz="2000" b="0" i="0" dirty="0" err="1">
                <a:solidFill>
                  <a:srgbClr val="000000"/>
                </a:solidFill>
                <a:latin typeface="Arial"/>
                <a:ea typeface="Calibri"/>
                <a:cs typeface="Times New Roman"/>
              </a:rPr>
              <a:t>Sl</a:t>
            </a:r>
            <a:r>
              <a:rPr lang="en-US" sz="2000" b="0" i="0" dirty="0">
                <a:solidFill>
                  <a:srgbClr val="000000"/>
                </a:solidFill>
                <a:latin typeface="Arial"/>
                <a:ea typeface="Calibri"/>
                <a:cs typeface="Times New Roman"/>
              </a:rPr>
              <a:t>       0</a:t>
            </a:r>
            <a:endParaRPr lang="en-CA" sz="2000" dirty="0">
              <a:ea typeface="Calibri"/>
              <a:cs typeface="Times New Roman"/>
            </a:endParaRPr>
          </a:p>
          <a:p>
            <a:pPr algn="l" defTabSz="914400">
              <a:lnSpc>
                <a:spcPct val="120000"/>
              </a:lnSpc>
              <a:spcAft>
                <a:spcPts val="0"/>
              </a:spcAft>
              <a:buNone/>
            </a:pPr>
            <a:r>
              <a:rPr lang="en-US" sz="2000" b="0" i="0" dirty="0">
                <a:solidFill>
                  <a:srgbClr val="000000"/>
                </a:solidFill>
                <a:latin typeface="Arial"/>
                <a:ea typeface="Calibri"/>
                <a:cs typeface="Times New Roman"/>
              </a:rPr>
              <a:t>Time since last port bundled:    00d:00h:37m:14s    </a:t>
            </a:r>
            <a:r>
              <a:rPr lang="en-US" sz="2000" dirty="0">
                <a:solidFill>
                  <a:srgbClr val="000000"/>
                </a:solidFill>
                <a:highlight>
                  <a:srgbClr val="FFFF00"/>
                </a:highlight>
                <a:ea typeface="Calibri"/>
                <a:cs typeface="Times New Roman"/>
              </a:rPr>
              <a:t>Fa0/1</a:t>
            </a:r>
            <a:endParaRPr lang="en-CA" sz="2000" dirty="0">
              <a:solidFill>
                <a:srgbClr val="000000"/>
              </a:solidFill>
              <a:highlight>
                <a:srgbClr val="FFFF00"/>
              </a:highlight>
              <a:ea typeface="Calibri"/>
              <a:cs typeface="Times New Roman"/>
            </a:endParaRPr>
          </a:p>
        </p:txBody>
      </p:sp>
    </p:spTree>
    <p:extLst>
      <p:ext uri="{BB962C8B-B14F-4D97-AF65-F5344CB8AC3E}">
        <p14:creationId xmlns:p14="http://schemas.microsoft.com/office/powerpoint/2010/main" xmlns="" val="28715387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549067"/>
          </a:xfrm>
        </p:spPr>
        <p:txBody>
          <a:bodyPr/>
          <a:lstStyle/>
          <a:p>
            <a:pPr marL="0" indent="0" algn="l" defTabSz="914400">
              <a:lnSpc>
                <a:spcPct val="85000"/>
              </a:lnSpc>
              <a:spcBef>
                <a:spcPct val="0"/>
              </a:spcBef>
              <a:buNone/>
            </a:pP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La capacidad de agrupamiento de puertos para lograr mayor ancho de banda se denomina</a:t>
            </a:r>
            <a:r>
              <a:rPr lang="es-ES_tradnl" sz="4000" b="1" i="1"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agregado de enlaces. </a:t>
            </a: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r>
            <a:b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b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r>
            <a:b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b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Se hace referencia al agregado de puertos en los </a:t>
            </a:r>
            <a:r>
              <a:rPr lang="es-ES_tradnl" sz="40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switches</a:t>
            </a: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Ethernet en funcionamiento y configuración de </a:t>
            </a:r>
            <a:r>
              <a:rPr lang="es-ES_tradnl" sz="4000" b="1" i="1"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EtherChannel</a:t>
            </a:r>
            <a:r>
              <a:rPr lang="es-ES_tradnl" sz="4000" b="1" i="1"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a:t>
            </a:r>
            <a:endParaRPr lang="es-ES_tradnl" sz="4000" dirty="0"/>
          </a:p>
        </p:txBody>
      </p:sp>
    </p:spTree>
    <p:extLst>
      <p:ext uri="{BB962C8B-B14F-4D97-AF65-F5344CB8AC3E}">
        <p14:creationId xmlns:p14="http://schemas.microsoft.com/office/powerpoint/2010/main" xmlns="" val="3076075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Continuación de verificación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0" indent="0" algn="l" defTabSz="914400">
              <a:spcBef>
                <a:spcPts val="1440"/>
              </a:spcBef>
              <a:buNone/>
            </a:pPr>
            <a:r>
              <a:rPr lang="es-ES_tradnl" sz="2200" b="0" i="0" smtClean="0">
                <a:solidFill>
                  <a:srgbClr val="435153"/>
                </a:solidFill>
                <a:latin typeface="Arial"/>
                <a:ea typeface="+mn-ea"/>
                <a:cs typeface="+mn-cs"/>
              </a:rPr>
              <a:t>En la diapositiva anterior, se mostró el resultado del comando </a:t>
            </a:r>
            <a:r>
              <a:rPr lang="es-ES_tradnl" sz="2200" b="1" i="0" smtClean="0">
                <a:solidFill>
                  <a:srgbClr val="435153"/>
                </a:solidFill>
                <a:latin typeface="Arial"/>
                <a:ea typeface="+mn-ea"/>
                <a:cs typeface="+mn-cs"/>
              </a:rPr>
              <a:t>show etherchannel port-channel</a:t>
            </a:r>
            <a:r>
              <a:rPr lang="es-ES_tradnl" sz="2200" b="0" i="0" smtClean="0">
                <a:solidFill>
                  <a:srgbClr val="435153"/>
                </a:solidFill>
                <a:latin typeface="Arial"/>
                <a:ea typeface="+mn-ea"/>
                <a:cs typeface="+mn-cs"/>
              </a:rPr>
              <a:t>. Los mensajes de PAgP se transmiten en Fa01, por lo tanto, están resaltados.</a:t>
            </a:r>
          </a:p>
          <a:p>
            <a:pPr marL="0" indent="0" algn="l" defTabSz="914400">
              <a:spcBef>
                <a:spcPts val="1440"/>
              </a:spcBef>
              <a:buNone/>
            </a:pPr>
            <a:r>
              <a:rPr lang="es-ES_tradnl" sz="2200" b="0" i="0" smtClean="0">
                <a:solidFill>
                  <a:srgbClr val="435153"/>
                </a:solidFill>
                <a:latin typeface="Arial"/>
                <a:ea typeface="+mn-ea"/>
                <a:cs typeface="+mn-cs"/>
              </a:rPr>
              <a:t>Otro comando con resultado considerable es:</a:t>
            </a:r>
            <a:endParaRPr lang="es-ES_tradnl" smtClean="0"/>
          </a:p>
          <a:p>
            <a:pPr marL="0" indent="0" algn="l" defTabSz="914400">
              <a:spcBef>
                <a:spcPts val="1440"/>
              </a:spcBef>
              <a:buNone/>
            </a:pPr>
            <a:r>
              <a:rPr lang="es-ES_tradnl" sz="2200" b="0" i="0" smtClean="0">
                <a:solidFill>
                  <a:srgbClr val="435153"/>
                </a:solidFill>
                <a:latin typeface="Arial"/>
                <a:ea typeface="+mn-ea"/>
                <a:cs typeface="+mn-cs"/>
              </a:rPr>
              <a:t>	Switch# </a:t>
            </a:r>
            <a:r>
              <a:rPr lang="es-ES_tradnl" sz="2200" b="1" i="0" smtClean="0">
                <a:solidFill>
                  <a:srgbClr val="435153"/>
                </a:solidFill>
                <a:latin typeface="Arial"/>
                <a:ea typeface="+mn-ea"/>
                <a:cs typeface="+mn-cs"/>
              </a:rPr>
              <a:t>show interface etherchannel</a:t>
            </a:r>
            <a:endParaRPr lang="es-ES_tradnl" smtClean="0"/>
          </a:p>
          <a:p>
            <a:pPr marL="0" indent="0" algn="l" defTabSz="914400">
              <a:spcBef>
                <a:spcPts val="1440"/>
              </a:spcBef>
              <a:buNone/>
            </a:pPr>
            <a:r>
              <a:rPr lang="es-ES_tradnl" sz="2200" b="0" i="0" smtClean="0">
                <a:solidFill>
                  <a:srgbClr val="435153"/>
                </a:solidFill>
                <a:latin typeface="Arial"/>
                <a:ea typeface="+mn-ea"/>
                <a:cs typeface="+mn-cs"/>
              </a:rPr>
              <a:t>Todos estos comandos son útiles para resolver problemas de funcionamiento de EtherChannel. Cuando intenten resolver problemas, siempre verifiquen si todos los puertos físicos tienen los mismos parámetros operativos en ambos extremos del EtherChannel. Luego verifiquen nuevamente la configuración del channel-group en ambos extremos del EtherChannel. No supongan nada: verifiquen y prueben todo.</a:t>
            </a:r>
            <a:endParaRPr lang="es-ES_tradnl" sz="2200" b="0" i="0">
              <a:solidFill>
                <a:srgbClr val="435153"/>
              </a:solidFill>
              <a:latin typeface="Arial"/>
              <a:ea typeface="+mn-ea"/>
              <a:cs typeface="+mn-cs"/>
            </a:endParaRPr>
          </a:p>
        </p:txBody>
      </p:sp>
    </p:spTree>
    <p:extLst>
      <p:ext uri="{BB962C8B-B14F-4D97-AF65-F5344CB8AC3E}">
        <p14:creationId xmlns:p14="http://schemas.microsoft.com/office/powerpoint/2010/main" xmlns="" val="926475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85000"/>
              </a:lnSpc>
              <a:spcBef>
                <a:spcPct val="0"/>
              </a:spcBef>
              <a:buNone/>
            </a:pP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Así finaliza la introducción a </a:t>
            </a:r>
            <a:r>
              <a:rPr lang="es-ES_tradnl" sz="44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EtherChannel</a:t>
            </a: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a:t>
            </a:r>
            <a:b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b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Revisen las notas adjuntas para obtener más detalles.</a:t>
            </a:r>
            <a:endParaRPr lang="es-ES_tradnl" sz="4400" dirty="0"/>
          </a:p>
        </p:txBody>
      </p:sp>
    </p:spTree>
    <p:extLst>
      <p:ext uri="{BB962C8B-B14F-4D97-AF65-F5344CB8AC3E}">
        <p14:creationId xmlns:p14="http://schemas.microsoft.com/office/powerpoint/2010/main" xmlns="" val="40542558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Pictures\RJpicsmall.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1637" y="715575"/>
            <a:ext cx="2432556" cy="272256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640080" y="739901"/>
            <a:ext cx="4572000" cy="1754326"/>
          </a:xfrm>
          <a:prstGeom prst="rect">
            <a:avLst/>
          </a:prstGeom>
        </p:spPr>
        <p:txBody>
          <a:bodyPr>
            <a:spAutoFit/>
          </a:bodyPr>
          <a:lstStyle/>
          <a:p>
            <a:pPr algn="l" defTabSz="914400">
              <a:buNone/>
            </a:pPr>
            <a:r>
              <a:rPr lang="es-ES_tradnl" sz="3600" b="0" i="0" dirty="0" smtClean="0">
                <a:solidFill>
                  <a:srgbClr val="FFFFFF"/>
                </a:solidFill>
                <a:latin typeface="Arial"/>
                <a:ea typeface="+mj-ea"/>
                <a:cs typeface="Arial"/>
              </a:rPr>
              <a:t>Los invito a tomarse un tiempo y descubrir </a:t>
            </a:r>
            <a:r>
              <a:rPr lang="es-ES_tradnl" sz="3600" b="0" i="0" dirty="0" err="1" smtClean="0">
                <a:solidFill>
                  <a:srgbClr val="FFFFFF"/>
                </a:solidFill>
                <a:latin typeface="Arial"/>
                <a:ea typeface="+mj-ea"/>
                <a:cs typeface="Arial"/>
              </a:rPr>
              <a:t>EtherChannel</a:t>
            </a:r>
            <a:r>
              <a:rPr lang="es-ES_tradnl" sz="3600" b="0" i="0" dirty="0" smtClean="0">
                <a:solidFill>
                  <a:srgbClr val="FFFFFF"/>
                </a:solidFill>
                <a:latin typeface="Arial"/>
                <a:ea typeface="+mj-ea"/>
                <a:cs typeface="Arial"/>
              </a:rPr>
              <a:t>. </a:t>
            </a:r>
            <a:endParaRPr lang="es-ES_tradnl" sz="3600" b="0" i="0" dirty="0">
              <a:solidFill>
                <a:srgbClr val="FFFFFF"/>
              </a:solidFill>
              <a:latin typeface="Arial"/>
              <a:ea typeface="+mj-ea"/>
              <a:cs typeface="Arial"/>
            </a:endParaRPr>
          </a:p>
        </p:txBody>
      </p:sp>
      <p:sp>
        <p:nvSpPr>
          <p:cNvPr id="3" name="Rectangle 2"/>
          <p:cNvSpPr/>
          <p:nvPr/>
        </p:nvSpPr>
        <p:spPr>
          <a:xfrm>
            <a:off x="7351778" y="3459558"/>
            <a:ext cx="1042416" cy="369332"/>
          </a:xfrm>
          <a:prstGeom prst="rect">
            <a:avLst/>
          </a:prstGeom>
        </p:spPr>
        <p:txBody>
          <a:bodyPr wrap="square">
            <a:spAutoFit/>
          </a:bodyPr>
          <a:lstStyle/>
          <a:p>
            <a:pPr algn="l" defTabSz="914400">
              <a:buNone/>
            </a:pPr>
            <a:r>
              <a:rPr lang="en-US" sz="1800" b="0" i="0">
                <a:solidFill>
                  <a:srgbClr val="FFFFFF"/>
                </a:solidFill>
                <a:latin typeface="Arial"/>
                <a:ea typeface="+mn-ea"/>
                <a:cs typeface="+mn-cs"/>
              </a:rPr>
              <a:t>Randy</a:t>
            </a:r>
            <a:endParaRPr lang="en-CA"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333375" y="6380780"/>
            <a:ext cx="8477250" cy="160471"/>
          </a:xfrm>
          <a:prstGeom prst="rect">
            <a:avLst/>
          </a:prstGeom>
          <a:noFill/>
        </p:spPr>
      </p:pic>
      <p:pic>
        <p:nvPicPr>
          <p:cNvPr id="1028" name="Picture 4"/>
          <p:cNvPicPr>
            <a:picLocks noChangeAspect="1" noChangeArrowheads="1"/>
          </p:cNvPicPr>
          <p:nvPr/>
        </p:nvPicPr>
        <p:blipFill>
          <a:blip r:embed="rId3" cstate="print"/>
          <a:stretch>
            <a:fillRect/>
          </a:stretch>
        </p:blipFill>
        <p:spPr bwMode="auto">
          <a:xfrm>
            <a:off x="3292133" y="547434"/>
            <a:ext cx="5046902" cy="547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57022" y="1691157"/>
            <a:ext cx="3214878" cy="4524315"/>
          </a:xfrm>
          <a:prstGeom prst="rect">
            <a:avLst/>
          </a:prstGeom>
        </p:spPr>
        <p:txBody>
          <a:bodyPr wrap="square">
            <a:spAutoFit/>
          </a:bodyPr>
          <a:lstStyle/>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Ejemplo:</a:t>
            </a:r>
          </a:p>
          <a:p>
            <a:pPr algn="l" defTabSz="914400">
              <a:buNone/>
            </a:pP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Los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switches</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 de distribución utilizan paquetes de </a:t>
            </a:r>
            <a:r>
              <a:rPr lang="es-ES_tradnl" sz="3200" b="0" i="0" dirty="0" err="1" smtClean="0">
                <a:gradFill flip="none" rotWithShape="1">
                  <a:gsLst>
                    <a:gs pos="16000">
                      <a:srgbClr val="6B308E"/>
                    </a:gs>
                    <a:gs pos="100000">
                      <a:srgbClr val="28A7DF"/>
                    </a:gs>
                  </a:gsLst>
                  <a:lin ang="1800000" scaled="0"/>
                  <a:tileRect/>
                </a:gradFill>
                <a:latin typeface="Arial"/>
                <a:ea typeface="+mn-ea"/>
                <a:cs typeface="Arial"/>
              </a:rPr>
              <a:t>EtherChannel</a:t>
            </a:r>
            <a:r>
              <a:rPr lang="es-ES_tradnl" sz="3200" b="0" i="0" dirty="0" smtClean="0">
                <a:gradFill flip="none" rotWithShape="1">
                  <a:gsLst>
                    <a:gs pos="16000">
                      <a:srgbClr val="6B308E"/>
                    </a:gs>
                    <a:gs pos="100000">
                      <a:srgbClr val="28A7DF"/>
                    </a:gs>
                  </a:gsLst>
                  <a:lin ang="1800000" scaled="0"/>
                  <a:tileRect/>
                </a:gradFill>
                <a:latin typeface="Arial"/>
                <a:ea typeface="+mn-ea"/>
                <a:cs typeface="Arial"/>
              </a:rPr>
              <a:t> para conectarse con la base del campus</a:t>
            </a:r>
            <a:endParaRPr lang="es-ES_tradnl"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85000"/>
              </a:lnSpc>
              <a:spcBef>
                <a:spcPct val="0"/>
              </a:spcBef>
              <a:buNone/>
            </a:pP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“El diseño de los simplificadores de </a:t>
            </a:r>
            <a:r>
              <a:rPr lang="es-ES_tradnl" sz="44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EtherChannel</a:t>
            </a: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mejora el funcionamiento cuando se necesitan varias interfaces físicas para interconectar </a:t>
            </a:r>
            <a:r>
              <a:rPr lang="es-ES_tradnl" sz="44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switches</a:t>
            </a:r>
            <a:r>
              <a:rPr lang="es-ES_tradnl" sz="4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a:t>
            </a:r>
            <a:endParaRPr lang="es-ES_tradnl" sz="44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Funcionamiento del árbol de extensión</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Con dos enlaces redundantes, el árbol de extensión bloquea un puerto para evitar bucles</a:t>
            </a:r>
          </a:p>
          <a:p>
            <a:pPr marL="0" indent="0" algn="l" defTabSz="914400">
              <a:spcBef>
                <a:spcPts val="1440"/>
              </a:spcBef>
              <a:buNone/>
            </a:pPr>
            <a:endParaRPr lang="es-ES_tradnl" dirty="0" smtClean="0"/>
          </a:p>
          <a:p>
            <a:pPr marL="0" indent="0" algn="l" defTabSz="914400">
              <a:spcBef>
                <a:spcPts val="1440"/>
              </a:spcBef>
              <a:buNone/>
            </a:pPr>
            <a:endParaRPr lang="es-ES_tradnl" dirty="0" smtClean="0"/>
          </a:p>
          <a:p>
            <a:pPr marL="228600" indent="-228600" algn="l" defTabSz="914400">
              <a:spcBef>
                <a:spcPts val="1440"/>
              </a:spcBef>
              <a:buClr>
                <a:srgbClr val="493B93"/>
              </a:buClr>
              <a:buSzPct val="90000"/>
              <a:buFont typeface="Arial"/>
              <a:buChar char="•"/>
            </a:pPr>
            <a:r>
              <a:rPr lang="es-ES_tradnl" sz="2200" b="0" i="0" dirty="0" err="1" smtClean="0">
                <a:solidFill>
                  <a:srgbClr val="435153"/>
                </a:solidFill>
                <a:latin typeface="Arial"/>
                <a:ea typeface="+mn-ea"/>
                <a:cs typeface="+mn-cs"/>
              </a:rPr>
              <a:t>EtherChannel</a:t>
            </a:r>
            <a:r>
              <a:rPr lang="es-ES_tradnl" sz="2200" b="0" i="0" dirty="0" smtClean="0">
                <a:solidFill>
                  <a:srgbClr val="435153"/>
                </a:solidFill>
                <a:latin typeface="Arial"/>
                <a:ea typeface="+mn-ea"/>
                <a:cs typeface="+mn-cs"/>
              </a:rPr>
              <a:t> permite que el árbol de expansión trate los dos enlaces físicos como un puerto lógico, por lo tanto, ambos puertos funcionarán en modo de reenvío completo</a:t>
            </a:r>
          </a:p>
          <a:p>
            <a:pPr marL="0" indent="0" algn="l" defTabSz="914400">
              <a:spcBef>
                <a:spcPts val="1440"/>
              </a:spcBef>
              <a:buNone/>
            </a:pPr>
            <a:endParaRPr lang="es-ES_tradnl" dirty="0"/>
          </a:p>
        </p:txBody>
      </p:sp>
      <p:pic>
        <p:nvPicPr>
          <p:cNvPr id="2050" name="Picture 2" descr="C:\Users\User\Documents\PrintScreen Files\Etherchannel-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57895" y="2405888"/>
            <a:ext cx="4515682" cy="1214469"/>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User\Documents\PrintScreen Files\Etherchannel-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2318" y="4562348"/>
            <a:ext cx="4906836" cy="135559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Funcionamiento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Si un enlace físico del grupo deja de funcionar, EtherChannel pierde solo el ancho de banda que proporcionó el enlace. Si el enlace físico se restablece, se agrega de forma dinámica nuevamente en EtherChannel. </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El árbol de expansión trata el bucle de EtherChannel como un solo switchport lógico y ajusta el costo del árbol de expansión para reflejar el aumento del ancho de banda.</a:t>
            </a:r>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Es posible configurar EtherChannel para que realice un enlace troncal según el diseño necesario</a:t>
            </a:r>
            <a:endParaRPr lang="es-ES_tradnl"/>
          </a:p>
        </p:txBody>
      </p:sp>
    </p:spTree>
    <p:extLst>
      <p:ext uri="{BB962C8B-B14F-4D97-AF65-F5344CB8AC3E}">
        <p14:creationId xmlns:p14="http://schemas.microsoft.com/office/powerpoint/2010/main" xmlns="" val="17716032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Terminología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Combinamos varios puertos Ethernet físicos mediante el comando </a:t>
            </a:r>
            <a:r>
              <a:rPr lang="es-ES_tradnl" sz="2200" b="1" i="1" smtClean="0">
                <a:solidFill>
                  <a:srgbClr val="435153"/>
                </a:solidFill>
                <a:latin typeface="Arial"/>
                <a:ea typeface="+mn-ea"/>
                <a:cs typeface="+mn-cs"/>
              </a:rPr>
              <a:t>channel-group</a:t>
            </a:r>
            <a:r>
              <a:rPr lang="es-ES_tradnl" sz="2200" b="0" i="0" smtClean="0">
                <a:solidFill>
                  <a:srgbClr val="435153"/>
                </a:solidFill>
                <a:latin typeface="Arial"/>
                <a:ea typeface="+mn-ea"/>
                <a:cs typeface="+mn-cs"/>
              </a:rPr>
              <a:t>. Se crea una única interfaz lógica llamada </a:t>
            </a:r>
            <a:r>
              <a:rPr lang="es-ES_tradnl" sz="2200" b="1" i="1" smtClean="0">
                <a:solidFill>
                  <a:srgbClr val="435153"/>
                </a:solidFill>
                <a:latin typeface="Arial"/>
                <a:ea typeface="+mn-ea"/>
                <a:cs typeface="+mn-cs"/>
              </a:rPr>
              <a:t>port</a:t>
            </a:r>
            <a:r>
              <a:rPr lang="es-ES_tradnl" sz="2200" b="1" i="0" smtClean="0">
                <a:solidFill>
                  <a:srgbClr val="435153"/>
                </a:solidFill>
                <a:latin typeface="Arial"/>
                <a:ea typeface="+mn-ea"/>
                <a:cs typeface="+mn-cs"/>
              </a:rPr>
              <a:t>-</a:t>
            </a:r>
            <a:r>
              <a:rPr lang="es-ES_tradnl" sz="2200" b="1" i="1" smtClean="0">
                <a:solidFill>
                  <a:srgbClr val="435153"/>
                </a:solidFill>
                <a:latin typeface="Arial"/>
                <a:ea typeface="+mn-ea"/>
                <a:cs typeface="+mn-cs"/>
              </a:rPr>
              <a:t>channel</a:t>
            </a:r>
            <a:r>
              <a:rPr lang="es-ES_tradnl" sz="2200" b="0" i="1" smtClean="0">
                <a:solidFill>
                  <a:srgbClr val="435153"/>
                </a:solidFill>
                <a:latin typeface="Arial"/>
                <a:ea typeface="+mn-ea"/>
                <a:cs typeface="+mn-cs"/>
              </a:rPr>
              <a:t>. </a:t>
            </a:r>
            <a:endParaRPr lang="es-ES_tradnl" i="1"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En los switches Cisco Catalyst, es posible agregar hasta ocho puertos 10/100 al mismo tiempo con el fin de crear un port-channel con un ancho de banda de 800 Mbps (la documentación puede indicar 1600 Mbps dado que el bucle funciona en modo dúplex completo). </a:t>
            </a: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Si están disponibles, es posible agregar hasta ocho puertos Gigabit</a:t>
            </a:r>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En todos los puertos de un bucle, deberán coincidir el estado operativo y la configuración. </a:t>
            </a:r>
            <a:endParaRPr lang="es-ES_tradnl"/>
          </a:p>
        </p:txBody>
      </p:sp>
    </p:spTree>
    <p:extLst>
      <p:ext uri="{BB962C8B-B14F-4D97-AF65-F5344CB8AC3E}">
        <p14:creationId xmlns:p14="http://schemas.microsoft.com/office/powerpoint/2010/main" xmlns="" val="31585538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l"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Equilibrio de carga de EtherChannel</a:t>
            </a:r>
            <a:endParaRPr lang="es-ES_tradnl"/>
          </a:p>
        </p:txBody>
      </p:sp>
      <p:sp>
        <p:nvSpPr>
          <p:cNvPr id="7" name="Text Placeholder 6"/>
          <p:cNvSpPr>
            <a:spLocks noGrp="1"/>
          </p:cNvSpPr>
          <p:nvPr>
            <p:ph type="body" sz="quarter" idx="10"/>
          </p:nvPr>
        </p:nvSpPr>
        <p:spPr>
          <a:xfrm>
            <a:off x="228600" y="1737360"/>
            <a:ext cx="8577072" cy="4572000"/>
          </a:xfrm>
        </p:spPr>
        <p:txBody>
          <a:bodyPr/>
          <a:lstStyle/>
          <a:p>
            <a:pPr marL="228600" indent="-228600" algn="l" defTabSz="914400">
              <a:spcBef>
                <a:spcPts val="1440"/>
              </a:spcBef>
              <a:buClr>
                <a:srgbClr val="493B93"/>
              </a:buClr>
              <a:buSzPct val="90000"/>
              <a:buFont typeface="Arial"/>
              <a:buChar char="•"/>
            </a:pPr>
            <a:r>
              <a:rPr lang="es-ES_tradnl" sz="2200" b="0" i="0" dirty="0" err="1" smtClean="0">
                <a:solidFill>
                  <a:srgbClr val="435153"/>
                </a:solidFill>
                <a:latin typeface="Arial"/>
                <a:ea typeface="+mn-ea"/>
                <a:cs typeface="+mn-cs"/>
              </a:rPr>
              <a:t>EtherChannel</a:t>
            </a:r>
            <a:r>
              <a:rPr lang="es-ES_tradnl" sz="2200" b="0" i="0" dirty="0" smtClean="0">
                <a:solidFill>
                  <a:srgbClr val="435153"/>
                </a:solidFill>
                <a:latin typeface="Arial"/>
                <a:ea typeface="+mn-ea"/>
                <a:cs typeface="+mn-cs"/>
              </a:rPr>
              <a:t> reparte (equilibra) cargas entre todos los puertos físicos del grupo </a:t>
            </a:r>
            <a:r>
              <a:rPr lang="es-ES_tradnl" sz="2200" b="0" i="0" dirty="0" err="1" smtClean="0">
                <a:solidFill>
                  <a:srgbClr val="435153"/>
                </a:solidFill>
                <a:latin typeface="Arial"/>
                <a:ea typeface="+mn-ea"/>
                <a:cs typeface="+mn-cs"/>
              </a:rPr>
              <a:t>EtherChannel</a:t>
            </a:r>
            <a:r>
              <a:rPr lang="es-ES_tradnl" sz="2200" b="0" i="0" dirty="0" smtClean="0">
                <a:solidFill>
                  <a:srgbClr val="435153"/>
                </a:solidFill>
                <a:latin typeface="Arial"/>
                <a:ea typeface="+mn-ea"/>
                <a:cs typeface="+mn-cs"/>
              </a:rPr>
              <a:t>. </a:t>
            </a:r>
            <a:endParaRPr lang="es-ES_tradnl" dirty="0" smtClean="0"/>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método predeterminado de reparto de carga utiliza la dirección MAC de origen de las tramas. Las tramas de distintos orígenes se envían mediante puertos diferentes, pero las tramas de un mismo origen se envían desde el mismo puerto.</a:t>
            </a:r>
          </a:p>
          <a:p>
            <a:pPr marL="0" indent="0" algn="l" defTabSz="914400">
              <a:spcBef>
                <a:spcPts val="1440"/>
              </a:spcBef>
              <a:buNone/>
            </a:pPr>
            <a:r>
              <a:rPr lang="es-ES_tradnl" sz="2200" b="0" i="0" dirty="0" smtClean="0">
                <a:solidFill>
                  <a:srgbClr val="435153"/>
                </a:solidFill>
                <a:latin typeface="Arial"/>
                <a:ea typeface="+mn-ea"/>
                <a:cs typeface="+mn-cs"/>
              </a:rPr>
              <a:t>Es posible cambiar el equilibrio de carga predeterminado mediante un comando global </a:t>
            </a:r>
            <a:r>
              <a:rPr lang="es-ES_tradnl" sz="2200" b="1" i="0" dirty="0" err="1" smtClean="0">
                <a:solidFill>
                  <a:srgbClr val="435153"/>
                </a:solidFill>
                <a:latin typeface="Arial"/>
                <a:ea typeface="+mn-ea"/>
                <a:cs typeface="+mn-cs"/>
              </a:rPr>
              <a:t>port-channel</a:t>
            </a:r>
            <a:r>
              <a:rPr lang="es-ES_tradnl" sz="2200" b="1" i="0" dirty="0" smtClean="0">
                <a:solidFill>
                  <a:srgbClr val="435153"/>
                </a:solidFill>
                <a:latin typeface="Arial"/>
                <a:ea typeface="+mn-ea"/>
                <a:cs typeface="+mn-cs"/>
              </a:rPr>
              <a:t> load-balance [</a:t>
            </a:r>
            <a:r>
              <a:rPr lang="es-ES_tradnl" sz="2200" b="1" i="0" dirty="0" err="1" smtClean="0">
                <a:solidFill>
                  <a:srgbClr val="435153"/>
                </a:solidFill>
                <a:latin typeface="Arial"/>
                <a:ea typeface="+mn-ea"/>
                <a:cs typeface="+mn-cs"/>
              </a:rPr>
              <a:t>dst-ip</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dst-mac</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src-dst-ip</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src-dst-mac</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src-ip</a:t>
            </a:r>
            <a:r>
              <a:rPr lang="es-ES_tradnl" sz="2200" b="1" i="0" dirty="0" smtClean="0">
                <a:solidFill>
                  <a:srgbClr val="435153"/>
                </a:solidFill>
                <a:latin typeface="Arial"/>
                <a:ea typeface="+mn-ea"/>
                <a:cs typeface="+mn-cs"/>
              </a:rPr>
              <a:t> | </a:t>
            </a:r>
            <a:r>
              <a:rPr lang="es-ES_tradnl" sz="2200" b="1" i="0" dirty="0" err="1" smtClean="0">
                <a:solidFill>
                  <a:srgbClr val="435153"/>
                </a:solidFill>
                <a:latin typeface="Arial"/>
                <a:ea typeface="+mn-ea"/>
                <a:cs typeface="+mn-cs"/>
              </a:rPr>
              <a:t>src-mac</a:t>
            </a:r>
            <a:r>
              <a:rPr lang="es-ES_tradnl" sz="2200" b="1" i="0" dirty="0" smtClean="0">
                <a:solidFill>
                  <a:srgbClr val="435153"/>
                </a:solidFill>
                <a:latin typeface="Arial"/>
                <a:ea typeface="+mn-ea"/>
                <a:cs typeface="+mn-cs"/>
              </a:rPr>
              <a:t>]</a:t>
            </a:r>
            <a:endParaRPr lang="es-ES_tradnl" dirty="0" smtClean="0"/>
          </a:p>
          <a:p>
            <a:pPr marL="0" indent="0" algn="l" defTabSz="914400">
              <a:spcBef>
                <a:spcPts val="1440"/>
              </a:spcBef>
              <a:buNone/>
            </a:pPr>
            <a:r>
              <a:rPr lang="es-ES_tradnl" sz="2200" b="0" i="0" dirty="0" smtClean="0">
                <a:solidFill>
                  <a:srgbClr val="435153"/>
                </a:solidFill>
                <a:latin typeface="Arial"/>
                <a:ea typeface="+mn-ea"/>
                <a:cs typeface="+mn-cs"/>
              </a:rPr>
              <a:t> </a:t>
            </a:r>
            <a:endParaRPr lang="es-ES_tradnl" dirty="0"/>
          </a:p>
        </p:txBody>
      </p:sp>
    </p:spTree>
    <p:extLst>
      <p:ext uri="{BB962C8B-B14F-4D97-AF65-F5344CB8AC3E}">
        <p14:creationId xmlns:p14="http://schemas.microsoft.com/office/powerpoint/2010/main" xmlns="" val="4874892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549067"/>
          </a:xfrm>
        </p:spPr>
        <p:txBody>
          <a:bodyPr/>
          <a:lstStyle/>
          <a:p>
            <a:pPr marL="0" indent="0" algn="l" defTabSz="914400">
              <a:lnSpc>
                <a:spcPct val="85000"/>
              </a:lnSpc>
              <a:spcBef>
                <a:spcPct val="0"/>
              </a:spcBef>
              <a:buNone/>
            </a:pP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Un concepto importante es que las tramas Ethernet “no están fragmentadas” o separadas en </a:t>
            </a:r>
            <a:r>
              <a:rPr lang="es-ES_tradnl" sz="4000" b="0" i="0" u="none" strike="noStrike" spc="0" baseline="0" dirty="0" err="1"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EtherChannel</a:t>
            </a:r>
            <a:r>
              <a:rPr lang="es-ES_tradnl" sz="4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la trama Ethernet se envía desde un puerto seleccionado y atraviesa el enlace intacto. </a:t>
            </a:r>
            <a:endParaRPr lang="es-ES_tradnl" sz="4000" dirty="0"/>
          </a:p>
        </p:txBody>
      </p:sp>
    </p:spTree>
    <p:extLst>
      <p:ext uri="{BB962C8B-B14F-4D97-AF65-F5344CB8AC3E}">
        <p14:creationId xmlns:p14="http://schemas.microsoft.com/office/powerpoint/2010/main" xmlns="" val="2507700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228</TotalTime>
  <Words>1148</Words>
  <Application>Microsoft Office PowerPoint</Application>
  <PresentationFormat>On-screen Show (4:3)</PresentationFormat>
  <Paragraphs>113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NetAcad_White_PPT_Template 05Oct12</vt:lpstr>
      <vt:lpstr>Configuración y conceptos de EtherChannel</vt:lpstr>
      <vt:lpstr>La capacidad de agrupamiento de puertos para lograr mayor ancho de banda se denomina agregado de enlaces.   Se hace referencia al agregado de puertos en los switches Ethernet en funcionamiento y configuración de EtherChannel.</vt:lpstr>
      <vt:lpstr>Slide 3</vt:lpstr>
      <vt:lpstr>“El diseño de los simplificadores de EtherChannel mejora el funcionamiento cuando se necesitan varias interfaces físicas para interconectar switches”.</vt:lpstr>
      <vt:lpstr>Funcionamiento del árbol de extensión</vt:lpstr>
      <vt:lpstr>Funcionamiento de EtherChannel</vt:lpstr>
      <vt:lpstr>Terminología de EtherChannel</vt:lpstr>
      <vt:lpstr>Equilibrio de carga de EtherChannel</vt:lpstr>
      <vt:lpstr>Un concepto importante es que las tramas Ethernet “no están fragmentadas” o separadas en EtherChannel: la trama Ethernet se envía desde un puerto seleccionado y atraviesa el enlace intacto. </vt:lpstr>
      <vt:lpstr>Protocolos de canalización</vt:lpstr>
      <vt:lpstr>Protocolo de agregación de puertos</vt:lpstr>
      <vt:lpstr>Otros protocolos de enlace local, como DTP, VTP, CDP y STP, aún transmiten y reciben las tramas mediante un port-channel.   El STP solo envía tramas desde la primera interfaz del port-channel y visualiza el port-channel como un único puerto físico</vt:lpstr>
      <vt:lpstr>Costos de árbol de extensión</vt:lpstr>
      <vt:lpstr>Configuración de EtherChannel</vt:lpstr>
      <vt:lpstr>Verificación de EtherChannel</vt:lpstr>
      <vt:lpstr>Slide 16</vt:lpstr>
      <vt:lpstr>Slide 17</vt:lpstr>
      <vt:lpstr>Slide 18</vt:lpstr>
      <vt:lpstr>Slide 19</vt:lpstr>
      <vt:lpstr>Continuación de verificación de EtherChannel</vt:lpstr>
      <vt:lpstr>Así finaliza la introducción a EtherChannel.  Revisen las notas adjuntas para obtener más detalles.</vt:lpstr>
      <vt:lpstr>Slide 22</vt:lpstr>
      <vt:lpstr>Slide 23</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31</cp:revision>
  <dcterms:created xsi:type="dcterms:W3CDTF">2012-10-09T16:58:47Z</dcterms:created>
  <dcterms:modified xsi:type="dcterms:W3CDTF">2013-09-16T08:48:42Z</dcterms:modified>
</cp:coreProperties>
</file>