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261" r:id="rId2"/>
    <p:sldId id="312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04" r:id="rId14"/>
    <p:sldId id="305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2" autoAdjust="0"/>
    <p:restoredTop sz="86887" autoAdjust="0"/>
  </p:normalViewPr>
  <p:slideViewPr>
    <p:cSldViewPr snapToGrid="0">
      <p:cViewPr>
        <p:scale>
          <a:sx n="66" d="100"/>
          <a:sy n="66" d="100"/>
        </p:scale>
        <p:origin x="-162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064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72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Observen el resultado de ejecutar el comando del módulo reinicio de la licencia:</a:t>
            </a:r>
            <a:endParaRPr lang="es-ES_tradnl" baseline="0" dirty="0" smtClean="0"/>
          </a:p>
          <a:p>
            <a:pPr marL="0" algn="l" defTabSz="914400">
              <a:buNone/>
            </a:pPr>
            <a:endParaRPr lang="es-ES_tradnl" baseline="0" dirty="0" smtClean="0"/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Ejecuten el comando “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write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” o “do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write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” </a:t>
            </a:r>
            <a:endParaRPr lang="es-ES_tradnl" baseline="0" dirty="0" smtClean="0"/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El paquete de tecnología se activa después del reinicio del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router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endParaRPr lang="es-ES_tradnl" baseline="0" dirty="0" smtClean="0"/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Para verificar, ejecute el comando show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version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|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begin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UDI</a:t>
            </a:r>
            <a:endParaRPr lang="es-ES_tradnl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F9E83FD4-EE0F-41DC-A1E1-3CA8BE6C4EBB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923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Verifiquen que después del próximo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arranque del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router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el paquete de tecnología de datos esté activo.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endParaRPr lang="es-ES_tradnl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9E46BAB6-0EDA-48E5-BE9E-3F6EDB0E2A0C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605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Observen que existen dos maneras de desactivar un paquete de tecnología: </a:t>
            </a:r>
            <a:endParaRPr lang="es-ES_tradnl" dirty="0" smtClean="0"/>
          </a:p>
          <a:p>
            <a:pPr marL="0" algn="l" defTabSz="914400">
              <a:buNone/>
            </a:pPr>
            <a:endParaRPr lang="es-ES_tradnl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no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boot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module &lt;modelo&gt;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technology-package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&lt;paquete&gt; </a:t>
            </a:r>
            <a:endParaRPr lang="es-ES_tradnl" baseline="0" dirty="0" smtClean="0"/>
          </a:p>
          <a:p>
            <a:pPr marL="1828800" lvl="4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 </a:t>
            </a: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boot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module &lt;modelo&gt;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technology-package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&lt;paquete&gt;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disable</a:t>
            </a:r>
            <a:endParaRPr lang="es-ES_tradnl" dirty="0" smtClean="0"/>
          </a:p>
          <a:p>
            <a:pPr marL="0" algn="l" defTabSz="914400">
              <a:buNone/>
            </a:pPr>
            <a:endParaRPr lang="es-ES_tradnl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90006B40-D996-4B1D-8B91-D434DF459C89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4088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Nueva sección:</a:t>
            </a:r>
            <a:endParaRPr lang="es-ES_tradnl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D546F996-516C-4D0A-A5E2-3FE19D55D6E5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0834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Ubicaciones en las que podemos encontrar información sobre el UDI en el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router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	Comando de CLI: show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udi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	Comando de CLI: show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version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	En la etiqueta de plástico que trae el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router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Esta información es necesaria para adquirir actualizaciones más adelante, transferir licencias y buscar licencias.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16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Muestra que la versión ahora tiene mayor información sobre la licencia. Existen varias maneras de ver esta información. </a:t>
            </a:r>
          </a:p>
          <a:p>
            <a:pPr marL="0" algn="l" defTabSz="914400">
              <a:buNone/>
            </a:pP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Permite la identificación de lo siguiente: </a:t>
            </a:r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Estado del paquete de tecnología actual. </a:t>
            </a:r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Tipo de licencia de paquete de tecnología actual. </a:t>
            </a:r>
          </a:p>
          <a:p>
            <a:pPr marL="171450" indent="-171450" algn="l" defTabSz="914400">
              <a:buClr>
                <a:schemeClr val="tx1"/>
              </a:buClr>
              <a:buFont typeface="Arial"/>
              <a:buChar char="•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Estado de la licencia de paquete de tecnología en el próximo arranque. </a:t>
            </a:r>
          </a:p>
          <a:p>
            <a:pPr marL="0" indent="0" algn="l" defTabSz="914400">
              <a:buNone/>
            </a:pPr>
            <a:endParaRPr lang="es-ES_tradnl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0677ECA8-DC53-4561-AA9F-0547B3169BFB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9223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Muestra todas las licencias de funciones. Incluye tecnología y funciones. </a:t>
            </a:r>
            <a:endParaRPr lang="es-ES_tradnl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Primera animación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: ipbasek9 tiene una licencia permanente, sin 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fecha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 vencimiento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endParaRPr lang="es-ES_tradnl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sector inferior de la pantalla, se indica que la licencia temporaria de tecnología de datos ha sido utilizada durante 18 minutos y 59 segundos. </a:t>
            </a:r>
            <a:endParaRPr lang="es-ES_tradnl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Otros comandos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show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: </a:t>
            </a:r>
            <a:endParaRPr lang="es-ES_tradnl" baseline="0" dirty="0" smtClean="0"/>
          </a:p>
          <a:p>
            <a:pPr marL="569946" marR="0" lvl="1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show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all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endParaRPr lang="es-ES_tradnl" baseline="0" dirty="0" smtClean="0"/>
          </a:p>
          <a:p>
            <a:pPr marL="569946" marR="0" lvl="1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show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detail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endParaRPr lang="es-ES_tradnl" dirty="0" smtClean="0"/>
          </a:p>
          <a:p>
            <a:pPr marL="0" algn="l" defTabSz="914400">
              <a:buNone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05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Muestra la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actual de todas las funciones del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router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y cuáles han sido activadas.</a:t>
            </a:r>
            <a:endParaRPr lang="es-ES_tradnl" dirty="0" smtClean="0"/>
          </a:p>
          <a:p>
            <a:pPr marL="0" algn="l" defTabSz="914400">
              <a:buNone/>
            </a:pPr>
            <a:endParaRPr lang="es-ES_tradnl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F195FBA7-21FE-4C1B-9B78-617D3F628DE9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620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Antes de activar una licencia (si quieren que sea permanente), deben cargar el archivo de licencia (.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 en una memoria flash. </a:t>
            </a:r>
          </a:p>
          <a:p>
            <a:pPr marL="0" algn="l" defTabSz="914400">
              <a:buNone/>
            </a:pP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Para activar: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boot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module &lt;modelo&gt;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technology-package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&lt;paquete&gt; </a:t>
            </a:r>
            <a:endParaRPr lang="es-ES_tradnl" baseline="0" dirty="0" smtClean="0"/>
          </a:p>
          <a:p>
            <a:pPr marL="0" algn="l" defTabSz="914400">
              <a:buNone/>
            </a:pP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Para desactivar: no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boot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module &lt;modelo&gt;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technology-package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&lt;paquete&gt; O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license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boot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module &lt;modelo&gt;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technology-package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&lt;paquete&gt;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disable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41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6925" y="244475"/>
            <a:ext cx="5319713" cy="39909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Este comando se ejecuta para verificar que el paquete de tecnología no esté activado.</a:t>
            </a:r>
            <a:endParaRPr lang="es-ES_tradnl" sz="12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14400">
              <a:buNone/>
            </a:pPr>
            <a:fld id="{9E46BAB6-0EDA-48E5-BE9E-3F6EDB0E2A0C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681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3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s-ES_tradnl" sz="3600" b="0" i="0" noProof="0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s-ES_tradnl" sz="360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03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1159714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1159714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1159714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s-ES_tradnl" sz="600" b="0" i="0" kern="120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s-ES_tradnl" sz="600" kern="1200" noProof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_tradnl" sz="600" b="0" i="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s-ES_tradnl" sz="600" noProof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415936" y="6584512"/>
            <a:ext cx="1159714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_tradnl" sz="600" b="0" i="0" noProof="0" smtClean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s-ES_tradnl" sz="600" noProof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  <p:sldLayoutId id="2147483938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docs/ios-xml/ios/csa/command/csa-cr-book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.png"/><Relationship Id="rId4" Type="http://schemas.openxmlformats.org/officeDocument/2006/relationships/hyperlink" Target="http://www.cisco.com/en/US/docs/ios-xml/ios/csa/configuration/15-mt/csa-15-mt-book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2000" b="0" i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A. Peter Anderson</a:t>
            </a:r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ts val="6200"/>
              </a:lnSpc>
              <a:spcBef>
                <a:spcPct val="0"/>
              </a:spcBef>
              <a:buNone/>
            </a:pPr>
            <a:r>
              <a:rPr lang="es-ES_tradnl" dirty="0" smtClean="0"/>
              <a:t>Introducción a los comandos de la CLI para obtención de licencias de IOS 15</a:t>
            </a:r>
            <a:endParaRPr lang="es-ES_trad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1800" b="0" i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Profesor adjunto</a:t>
            </a:r>
            <a:endParaRPr lang="es-ES_trad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1400" b="0" i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 de agosto de 2013</a:t>
            </a:r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2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Activación de licencia de paquete de tecnología</a:t>
            </a:r>
            <a:endParaRPr lang="es-ES_tradnl" sz="32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395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2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:</a:t>
            </a: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Active la licencia del paquete de tecnología de datos </a:t>
            </a:r>
            <a:endParaRPr lang="es-ES_tradnl" dirty="0" smtClean="0"/>
          </a:p>
          <a:p>
            <a:pPr marL="52395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pPr marL="52395" lvl="1" indent="0" algn="l" defTabSz="914400">
              <a:spcBef>
                <a:spcPts val="840"/>
              </a:spcBef>
              <a:buNone/>
            </a:pP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(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config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)#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boot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module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c2900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technology-package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datak9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dirty="0" smtClean="0"/>
          </a:p>
        </p:txBody>
      </p:sp>
      <p:pic>
        <p:nvPicPr>
          <p:cNvPr id="6" name="Picture 5" descr="enable_technology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40" y="3072810"/>
            <a:ext cx="8392597" cy="19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012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9702" y="671707"/>
            <a:ext cx="8588861" cy="838200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Verificación del estado de licencia del paquete de tecnología después del próximo reinicio</a:t>
            </a:r>
            <a:endParaRPr lang="es-ES_tradnl" sz="3600" b="0" i="0" u="none" strike="noStrike" spc="0" baseline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9702" y="1579237"/>
            <a:ext cx="8577072" cy="4965699"/>
          </a:xfrm>
        </p:spPr>
        <p:txBody>
          <a:bodyPr>
            <a:normAutofit/>
          </a:bodyPr>
          <a:lstStyle/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</a:t>
            </a:r>
            <a:r>
              <a:rPr lang="es-ES_tradnl" sz="22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3: 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Verifique que la licencia esté activada: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(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config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)# 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do show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version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|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begin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UDI </a:t>
            </a:r>
            <a:endParaRPr lang="es-ES_tradnl" b="1" dirty="0">
              <a:solidFill>
                <a:schemeClr val="accent2"/>
              </a:solidFill>
            </a:endParaRPr>
          </a:p>
        </p:txBody>
      </p:sp>
      <p:pic>
        <p:nvPicPr>
          <p:cNvPr id="35844" name="Picture 5" descr="Activated_Temporary_IOS_Licens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27525" y="2535993"/>
            <a:ext cx="6643377" cy="35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5572409" y="5726891"/>
            <a:ext cx="1364776" cy="464024"/>
          </a:xfrm>
          <a:prstGeom prst="rightArrow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999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2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Desinstalación de una licencia de paquete de tecnología</a:t>
            </a:r>
            <a:endParaRPr lang="es-ES_tradnl" sz="32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1: </a:t>
            </a:r>
            <a:r>
              <a:rPr lang="es-ES_tradnl" sz="1800" b="1" i="0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no</a:t>
            </a: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boot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module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c2900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technology-package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datak9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O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	     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boot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module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c2900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technology-package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datak9 </a:t>
            </a:r>
            <a:r>
              <a:rPr lang="es-ES_tradnl" sz="1800" b="1" i="1" dirty="0" err="1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disable</a:t>
            </a:r>
            <a:endParaRPr lang="es-ES_tradnl" b="1" dirty="0" smtClean="0">
              <a:solidFill>
                <a:srgbClr val="FF4B4B"/>
              </a:solidFill>
            </a:endParaRP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sz="800" b="1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2: 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show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version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| </a:t>
            </a:r>
            <a:r>
              <a:rPr lang="es-ES_tradnl" sz="1800" b="1" i="0" dirty="0" err="1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begin</a:t>
            </a:r>
            <a:r>
              <a:rPr lang="es-ES_tradnl" sz="1800" b="1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UDI</a:t>
            </a:r>
            <a:r>
              <a:rPr lang="es-ES_tradnl" sz="1800" b="0" i="0" dirty="0" smtClean="0">
                <a:solidFill>
                  <a:srgbClr val="3EB549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para verificar que la licencia está desactivada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dirty="0" smtClean="0"/>
          </a:p>
        </p:txBody>
      </p:sp>
      <p:pic>
        <p:nvPicPr>
          <p:cNvPr id="36868" name="Picture 4" descr="Deactivated_Temporary_IOS_Licens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04091" y="2885163"/>
            <a:ext cx="5963454" cy="334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5296184" y="5910751"/>
            <a:ext cx="1364776" cy="464024"/>
          </a:xfrm>
          <a:prstGeom prst="rightArrow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4138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7092" y="654757"/>
            <a:ext cx="8922607" cy="4064000"/>
          </a:xfrm>
        </p:spPr>
        <p:txBody>
          <a:bodyPr/>
          <a:lstStyle/>
          <a:p>
            <a:pPr marL="0" indent="0"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es-ES_tradnl" sz="48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Introducción a los comandos de la CLI para obtención de licencias de IOS 15 (verificación, activación, desinstalación)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xmlns="" val="307607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Comandos para administración de licencias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Vista de información de licencias </a:t>
            </a: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Activación y desactivación de licencias de paquetes de tecnología </a:t>
            </a: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Recursos adicionales: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  <a:hlinkClick r:id="rId3"/>
              </a:rPr>
              <a:t>Comando de activación del software Cisco IOS Referencia</a:t>
            </a:r>
            <a:endParaRPr lang="es-ES_tradnl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  <a:hlinkClick r:id="rId4"/>
              </a:rPr>
              <a:t>Guía de configuración para activación de software, Cisco IOS versión 15 M y T</a:t>
            </a: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5828511" y="3799906"/>
            <a:ext cx="2103682" cy="641445"/>
          </a:xfrm>
          <a:prstGeom prst="wedgeRoundRectCallout">
            <a:avLst>
              <a:gd name="adj1" fmla="val -43210"/>
              <a:gd name="adj2" fmla="val 93896"/>
              <a:gd name="adj3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s-ES_tradnl" sz="1800" b="1" i="0" dirty="0" smtClean="0">
                <a:solidFill>
                  <a:schemeClr val="lt1"/>
                </a:solidFill>
                <a:latin typeface="Arial"/>
                <a:ea typeface="+mn-ea"/>
                <a:cs typeface="+mn-cs"/>
              </a:rPr>
              <a:t>Sí, oficial, tengo una licencia.</a:t>
            </a:r>
            <a:endParaRPr lang="es-ES_tradnl" sz="1800" b="1" i="0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29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44197" y="4631494"/>
            <a:ext cx="4862359" cy="13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8017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Comando: </a:t>
            </a:r>
            <a:r>
              <a:rPr lang="es-ES_tradnl" sz="4000" b="1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show license udi</a:t>
            </a:r>
            <a:endParaRPr lang="es-ES_tradnl" sz="4000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todos los valores del identificador de dispositivo único (UDI) que pueden requerir licencia en el sistema</a:t>
            </a:r>
          </a:p>
          <a:p>
            <a:pPr marL="1028700" indent="-1028700" algn="l" defTabSz="914400">
              <a:spcBef>
                <a:spcPts val="1440"/>
              </a:spcBef>
              <a:buNone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/>
          </a:p>
        </p:txBody>
      </p:sp>
      <p:pic>
        <p:nvPicPr>
          <p:cNvPr id="4" name="Picture 6" descr="show_license_ud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9954" y="2240029"/>
            <a:ext cx="6375702" cy="8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22" y="3557070"/>
            <a:ext cx="4657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8434" y="3172378"/>
            <a:ext cx="174978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773250" y="4295043"/>
            <a:ext cx="1047750" cy="914400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82124" tIns="41061" rIns="82124" bIns="41061"/>
          <a:lstStyle/>
          <a:p>
            <a:pPr eaLnBrk="0" hangingPunct="0"/>
            <a:endParaRPr lang="en-US" dirty="0"/>
          </a:p>
        </p:txBody>
      </p: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 flipV="1">
            <a:off x="3821000" y="4647682"/>
            <a:ext cx="2522650" cy="110606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167136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Comando:</a:t>
            </a:r>
            <a:r>
              <a:rPr lang="es-ES_tradnl" sz="40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 </a:t>
            </a:r>
            <a:r>
              <a:rPr lang="es-ES_tradnl" sz="4000" b="1" dirty="0" smtClean="0">
                <a:solidFill>
                  <a:schemeClr val="accent2"/>
                </a:solidFill>
              </a:rPr>
              <a:t>show </a:t>
            </a:r>
            <a:r>
              <a:rPr lang="es-ES_tradnl" sz="4000" b="1" dirty="0" err="1" smtClean="0">
                <a:solidFill>
                  <a:schemeClr val="accent2"/>
                </a:solidFill>
              </a:rPr>
              <a:t>version</a:t>
            </a:r>
            <a:endParaRPr lang="es-ES_tradnl" sz="4000" b="1" dirty="0">
              <a:solidFill>
                <a:schemeClr val="accent2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9702" y="1339745"/>
            <a:ext cx="8551441" cy="812905"/>
          </a:xfrm>
        </p:spPr>
        <p:txBody>
          <a:bodyPr>
            <a:normAutofit/>
          </a:bodyPr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la información sobre la licencia del paquete de tecnología y hardware. 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</p:txBody>
      </p:sp>
      <p:pic>
        <p:nvPicPr>
          <p:cNvPr id="5" name="Picture 4" descr="show_ver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676" y="2121877"/>
            <a:ext cx="5946548" cy="4039771"/>
          </a:xfrm>
          <a:prstGeom prst="rect">
            <a:avLst/>
          </a:prstGeom>
        </p:spPr>
      </p:pic>
      <p:cxnSp>
        <p:nvCxnSpPr>
          <p:cNvPr id="6" name="Straight Arrow Connector 11"/>
          <p:cNvCxnSpPr>
            <a:cxnSpLocks noChangeShapeType="1"/>
          </p:cNvCxnSpPr>
          <p:nvPr/>
        </p:nvCxnSpPr>
        <p:spPr bwMode="auto">
          <a:xfrm flipH="1">
            <a:off x="5341911" y="5094869"/>
            <a:ext cx="1382446" cy="178805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15" name="Rectangle 14"/>
          <p:cNvSpPr/>
          <p:nvPr/>
        </p:nvSpPr>
        <p:spPr>
          <a:xfrm>
            <a:off x="6697534" y="4480800"/>
            <a:ext cx="2315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s-ES_tradnl" sz="16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Define el estado de la licencia de tecnología en el próximo arranque.</a:t>
            </a:r>
            <a:endParaRPr lang="es-ES_tradnl" sz="16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532" y="3603167"/>
            <a:ext cx="2163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s-ES_tradnl" sz="16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Define el tipo de licencia de tecnología.</a:t>
            </a:r>
            <a:endParaRPr lang="es-ES_tradnl" sz="1600" dirty="0" smtClean="0">
              <a:solidFill>
                <a:schemeClr val="tx2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3472951" y="4297068"/>
            <a:ext cx="3224585" cy="450778"/>
          </a:xfrm>
          <a:prstGeom prst="bentConnector3">
            <a:avLst>
              <a:gd name="adj1" fmla="val 81629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97537" y="5569283"/>
            <a:ext cx="2587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s-ES_tradnl" sz="16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Define el estado del paquete de tecnología.</a:t>
            </a:r>
            <a:endParaRPr lang="es-ES_tradnl" sz="1600" dirty="0" smtClean="0">
              <a:solidFill>
                <a:schemeClr val="tx2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0800000">
            <a:off x="2485293" y="5685692"/>
            <a:ext cx="4239067" cy="206756"/>
          </a:xfrm>
          <a:prstGeom prst="bentConnector3">
            <a:avLst>
              <a:gd name="adj1" fmla="val 92035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162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w_licen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528" y="1351873"/>
            <a:ext cx="3917593" cy="509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87977"/>
            <a:ext cx="8647012" cy="982438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2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Comando:</a:t>
            </a: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 </a:t>
            </a:r>
            <a:r>
              <a:rPr lang="es-ES_tradnl" sz="3600" b="1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show license</a:t>
            </a:r>
            <a:endParaRPr lang="es-ES_tradnl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3" y="1339745"/>
            <a:ext cx="4494518" cy="4965700"/>
          </a:xfrm>
        </p:spPr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información detallada sobre todas las licencias de funciones.</a:t>
            </a:r>
            <a:endParaRPr lang="es-ES_tradnl" sz="2000" dirty="0" smtClean="0"/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Tipo de licencia: </a:t>
            </a:r>
          </a:p>
          <a:p>
            <a:pPr lvl="1">
              <a:buSzPct val="90000"/>
            </a:pPr>
            <a:r>
              <a:rPr lang="es-ES_tradnl" sz="1600" dirty="0"/>
              <a:t>de evaluación o permanente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Tiempo de uso real de la licencia: </a:t>
            </a:r>
          </a:p>
          <a:p>
            <a:pPr lvl="1">
              <a:buSzPct val="90000"/>
            </a:pPr>
            <a:r>
              <a:rPr lang="es-ES_tradnl" sz="1600" dirty="0"/>
              <a:t>plazo ya utilizado y plazo pendiente de 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smtClean="0"/>
              <a:t>la </a:t>
            </a:r>
            <a:r>
              <a:rPr lang="es-ES_tradnl" sz="1600" dirty="0"/>
              <a:t>versión de evaluación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1600" dirty="0"/>
          </a:p>
        </p:txBody>
      </p:sp>
      <p:pic>
        <p:nvPicPr>
          <p:cNvPr id="7" name="Picture 6" descr="show_license_da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5528" y="3822595"/>
            <a:ext cx="3843930" cy="873300"/>
          </a:xfrm>
          <a:prstGeom prst="rect">
            <a:avLst/>
          </a:prstGeom>
        </p:spPr>
      </p:pic>
      <p:pic>
        <p:nvPicPr>
          <p:cNvPr id="8" name="Picture 7" descr="show_license_sslvp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6607" y="5582653"/>
            <a:ext cx="3852851" cy="866790"/>
          </a:xfrm>
          <a:prstGeom prst="rect">
            <a:avLst/>
          </a:prstGeom>
        </p:spPr>
      </p:pic>
      <p:cxnSp>
        <p:nvCxnSpPr>
          <p:cNvPr id="9" name="Straight Arrow Connector 11"/>
          <p:cNvCxnSpPr>
            <a:cxnSpLocks noChangeShapeType="1"/>
          </p:cNvCxnSpPr>
          <p:nvPr/>
        </p:nvCxnSpPr>
        <p:spPr bwMode="auto">
          <a:xfrm flipV="1">
            <a:off x="3448051" y="1800225"/>
            <a:ext cx="1666874" cy="109476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11"/>
          <p:cNvCxnSpPr>
            <a:cxnSpLocks noChangeShapeType="1"/>
          </p:cNvCxnSpPr>
          <p:nvPr/>
        </p:nvCxnSpPr>
        <p:spPr bwMode="auto">
          <a:xfrm>
            <a:off x="3448051" y="2894985"/>
            <a:ext cx="1708181" cy="52981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410075" y="3781743"/>
            <a:ext cx="746157" cy="28866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869534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76168E-6 L -0.43403 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03 0.00162 L -0.00035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39 L -0.43091 -0.25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2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Comando:</a:t>
            </a: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 </a:t>
            </a:r>
            <a:r>
              <a:rPr lang="es-ES_tradnl" sz="3600" b="1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show license feature</a:t>
            </a:r>
            <a:endParaRPr lang="es-ES_tradnl" smtClean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las </a:t>
            </a:r>
            <a:r>
              <a:rPr lang="es-ES_tradnl" sz="2200" b="1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disponibles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en el dispositivo </a:t>
            </a: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Muestra el </a:t>
            </a:r>
            <a:r>
              <a:rPr lang="es-ES_tradnl" sz="2200" b="1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estado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de las licencias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0" indent="0" algn="l" defTabSz="914400">
              <a:spcBef>
                <a:spcPts val="1440"/>
              </a:spcBef>
              <a:buNone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/>
          </a:p>
        </p:txBody>
      </p:sp>
      <p:pic>
        <p:nvPicPr>
          <p:cNvPr id="28676" name="Picture 4" descr="show_license_fea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69226" y="2477945"/>
            <a:ext cx="7360967" cy="293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0866" y="4357688"/>
            <a:ext cx="8326437" cy="1052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normAutofit/>
          </a:bodyPr>
          <a:lstStyle/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83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9702" y="142875"/>
            <a:ext cx="8588861" cy="1127540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Activar/desactivar licencias de paquetes de tecnología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paquete de tecnología disponibles: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Datos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, </a:t>
            </a: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comunicaciones unificadas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y </a:t>
            </a: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seguridad 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endParaRPr lang="es-ES_tradnl" b="1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b="1" dirty="0" smtClean="0">
              <a:solidFill>
                <a:schemeClr val="tx2"/>
              </a:solidFill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Activar: </a:t>
            </a:r>
            <a:endParaRPr lang="es-ES_tradnl" b="1" dirty="0" smtClean="0">
              <a:solidFill>
                <a:schemeClr val="tx2"/>
              </a:solidFill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14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1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(</a:t>
            </a:r>
            <a:r>
              <a:rPr lang="es-ES_tradnl" sz="14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config</a:t>
            </a:r>
            <a:r>
              <a:rPr lang="es-ES_tradnl" sz="1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)#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boot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module </a:t>
            </a:r>
            <a:r>
              <a:rPr lang="es-ES_tradnl" sz="14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C2900</a:t>
            </a:r>
            <a:r>
              <a:rPr lang="es-ES_tradnl" sz="1400" b="1" i="0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technology-package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datak9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14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				      &lt;modelo&gt;	            &lt;paquete&gt; </a:t>
            </a:r>
            <a:endParaRPr lang="es-ES_tradnl" sz="1400" b="1" dirty="0" smtClean="0">
              <a:solidFill>
                <a:srgbClr val="7030A0"/>
              </a:solidFill>
              <a:latin typeface="+mn-lt"/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z="1400" b="1" dirty="0" smtClean="0">
              <a:latin typeface="+mn-lt"/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1" i="0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Desactivar:  </a:t>
            </a:r>
            <a:endParaRPr lang="es-ES_tradnl" b="1" dirty="0" smtClean="0">
              <a:solidFill>
                <a:srgbClr val="FF4B4B"/>
              </a:solidFill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14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1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(</a:t>
            </a:r>
            <a:r>
              <a:rPr lang="es-ES_tradnl" sz="14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config</a:t>
            </a:r>
            <a:r>
              <a:rPr lang="es-ES_tradnl" sz="1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)#</a:t>
            </a:r>
            <a:r>
              <a:rPr lang="es-ES_tradnl" sz="1400" b="0" i="0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0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no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boot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module </a:t>
            </a:r>
            <a:r>
              <a:rPr lang="es-ES_tradnl" sz="14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C2900</a:t>
            </a:r>
            <a:r>
              <a:rPr lang="es-ES_tradnl" sz="1400" b="1" i="0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technology-package</a:t>
            </a:r>
            <a:r>
              <a:rPr lang="es-ES_tradnl" sz="1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1" dirty="0" smtClean="0">
                <a:solidFill>
                  <a:srgbClr val="7030A0"/>
                </a:solidFill>
                <a:latin typeface="Arial"/>
                <a:ea typeface="+mn-ea"/>
                <a:cs typeface="+mn-cs"/>
              </a:rPr>
              <a:t>datak9</a:t>
            </a:r>
            <a:r>
              <a:rPr lang="es-ES_tradnl" sz="1400" b="1" i="1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400" b="1" i="1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[</a:t>
            </a:r>
            <a:r>
              <a:rPr lang="es-ES_tradnl" sz="1400" b="1" i="1" dirty="0" err="1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disable</a:t>
            </a:r>
            <a:r>
              <a:rPr lang="es-ES_tradnl" sz="1400" b="1" i="1" dirty="0" smtClean="0">
                <a:solidFill>
                  <a:srgbClr val="FF4B4B"/>
                </a:solidFill>
                <a:latin typeface="Arial"/>
                <a:ea typeface="+mn-ea"/>
                <a:cs typeface="+mn-cs"/>
              </a:rPr>
              <a:t>]</a:t>
            </a:r>
            <a:endParaRPr lang="es-ES_tradnl" sz="1400" b="1" dirty="0" smtClean="0">
              <a:solidFill>
                <a:srgbClr val="FF4B4B"/>
              </a:solidFill>
              <a:latin typeface="+mn-lt"/>
            </a:endParaRPr>
          </a:p>
          <a:p>
            <a:pPr marL="230188" lvl="1" algn="ctr" defTabSz="914400">
              <a:spcBef>
                <a:spcPts val="840"/>
              </a:spcBef>
              <a:buNone/>
            </a:pPr>
            <a:r>
              <a:rPr lang="es-ES_tradnl" sz="1600" b="1" i="0" dirty="0" smtClean="0">
                <a:solidFill>
                  <a:srgbClr val="FFC000"/>
                </a:solidFill>
                <a:latin typeface="Arial"/>
                <a:ea typeface="+mn-ea"/>
                <a:cs typeface="+mn-cs"/>
              </a:rPr>
              <a:t>O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dirty="0" smtClean="0"/>
          </a:p>
          <a:p>
            <a:pPr marL="0" indent="0" algn="l" defTabSz="914400">
              <a:spcBef>
                <a:spcPts val="1440"/>
              </a:spcBef>
              <a:buNone/>
            </a:pPr>
            <a:endParaRPr lang="es-ES_tradnl" dirty="0" smtClean="0"/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 flipV="1">
            <a:off x="1609726" y="5029202"/>
            <a:ext cx="2733674" cy="20002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4867275" y="5029202"/>
            <a:ext cx="2209800" cy="20002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xmlns="" val="147765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Verificación de una licencia de paquete de tecnología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1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1: 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Ejecute 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show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version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| </a:t>
            </a:r>
            <a:r>
              <a:rPr lang="es-ES_tradnl" sz="18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begin</a:t>
            </a:r>
            <a:r>
              <a:rPr lang="es-ES_tradnl" sz="18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UDI</a:t>
            </a:r>
            <a:r>
              <a:rPr lang="es-ES_tradnl" sz="18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(verifica si los datos de la licencia están desactivados)</a:t>
            </a:r>
            <a:endParaRPr lang="es-ES_tradnl" dirty="0"/>
          </a:p>
        </p:txBody>
      </p:sp>
      <p:pic>
        <p:nvPicPr>
          <p:cNvPr id="35844" name="Picture 5" descr="Activated_Temporary_IOS_Licens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2601" y="2274987"/>
            <a:ext cx="5520114" cy="372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5934359" y="5621456"/>
            <a:ext cx="1364776" cy="464024"/>
          </a:xfrm>
          <a:prstGeom prst="rightArrow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6364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677</Words>
  <Application>Microsoft Office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NetAcad_White_PPT_Template 05Oct12</vt:lpstr>
      <vt:lpstr>Introducción a los comandos de la CLI para obtención de licencias de IOS 15</vt:lpstr>
      <vt:lpstr>Introducción a los comandos de la CLI para obtención de licencias de IOS 15 (verificación, activación, desinstalación)</vt:lpstr>
      <vt:lpstr>Comandos para administración de licencias</vt:lpstr>
      <vt:lpstr>Comando: show license udi</vt:lpstr>
      <vt:lpstr>Comando: show version</vt:lpstr>
      <vt:lpstr>Comando: show license</vt:lpstr>
      <vt:lpstr>Comando: show license feature</vt:lpstr>
      <vt:lpstr>Activar/desactivar licencias de paquetes de tecnología</vt:lpstr>
      <vt:lpstr>Verificación de una licencia de paquete de tecnología</vt:lpstr>
      <vt:lpstr>Activación de licencia de paquete de tecnología</vt:lpstr>
      <vt:lpstr>Verificación del estado de licencia del paquete de tecnología después del próximo reinicio</vt:lpstr>
      <vt:lpstr>Desinstalación de una licencia de paquete de tecnología</vt:lpstr>
      <vt:lpstr>Slide 13</vt:lpstr>
      <vt:lpstr>Slide 14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Windows User</cp:lastModifiedBy>
  <cp:revision>30</cp:revision>
  <dcterms:created xsi:type="dcterms:W3CDTF">2012-10-09T16:58:47Z</dcterms:created>
  <dcterms:modified xsi:type="dcterms:W3CDTF">2013-09-16T08:52:05Z</dcterms:modified>
</cp:coreProperties>
</file>