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"/>
  </p:notesMasterIdLst>
  <p:sldIdLst>
    <p:sldId id="261" r:id="rId2"/>
    <p:sldId id="316" r:id="rId3"/>
    <p:sldId id="317" r:id="rId4"/>
    <p:sldId id="318" r:id="rId5"/>
    <p:sldId id="319" r:id="rId6"/>
    <p:sldId id="320" r:id="rId7"/>
    <p:sldId id="326" r:id="rId8"/>
    <p:sldId id="321" r:id="rId9"/>
    <p:sldId id="322" r:id="rId10"/>
    <p:sldId id="323" r:id="rId11"/>
    <p:sldId id="324" r:id="rId12"/>
    <p:sldId id="327" r:id="rId13"/>
    <p:sldId id="304" r:id="rId14"/>
    <p:sldId id="305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3" autoAdjust="0"/>
    <p:restoredTop sz="88742" autoAdjust="0"/>
  </p:normalViewPr>
  <p:slideViewPr>
    <p:cSldViewPr snapToGrid="0">
      <p:cViewPr>
        <p:scale>
          <a:sx n="66" d="100"/>
          <a:sy n="66" d="100"/>
        </p:scale>
        <p:origin x="-162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064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972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534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Ejemplo: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similar a comprar MS Exchange Server (en este ejemplo, sería el paquete de tecnología de UC)</a:t>
            </a:r>
            <a:endParaRPr lang="es-ES_tradnl" baseline="0" dirty="0" smtClean="0"/>
          </a:p>
          <a:p>
            <a:pPr marL="457200" lvl="1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      Luego necesitarán adquirir licencias adicionales de cliente (en este ejemplo, sería como activar el CME)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377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56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Es importante tener en cuenta que la obtención de licencias para IOS 15 se implementa por activación en dispositivos ISR G2 y por “código de honor” en dispositivos ISR G1.</a:t>
            </a:r>
          </a:p>
          <a:p>
            <a:pPr marL="0" algn="l" defTabSz="914400">
              <a:buNone/>
            </a:pPr>
            <a:endParaRPr lang="es-ES_tradnl" baseline="0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_tradnl" sz="1200" b="0" i="0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Los dispositivos ISR G1 no requieren licencia. Siguen el “código de honor”; ya no se admiten las versiones futuras. No se requiere UID. Si compró IOS, es posible cargarla en el dispositivo y utilizarla sin activación alguna.</a:t>
            </a:r>
          </a:p>
          <a:p>
            <a:pPr marL="0" algn="l" defTabSz="914400">
              <a:buNone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63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Existen dos tipos principales de licencias: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Permanentes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Evaluación</a:t>
            </a:r>
          </a:p>
          <a:p>
            <a:pPr marL="228600" indent="-228600" algn="l" defTabSz="914400">
              <a:buFont typeface="Calibri"/>
              <a:buAutoNum type="arabicPeriod"/>
            </a:pPr>
            <a:endParaRPr lang="es-ES_tradnl" dirty="0" smtClean="0"/>
          </a:p>
          <a:p>
            <a:pPr marL="0" indent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Existen tres tipos de licencias menos importantes:</a:t>
            </a:r>
            <a:endParaRPr lang="es-ES_tradnl" baseline="0" dirty="0" smtClean="0"/>
          </a:p>
          <a:p>
            <a:pPr marL="228600" indent="-228600" algn="l" defTabSz="914400">
              <a:buFont typeface="Calibri"/>
              <a:buAutoNum type="arabicPeriod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Función</a:t>
            </a:r>
          </a:p>
          <a:p>
            <a:pPr marL="228600" indent="-228600" algn="l" defTabSz="914400">
              <a:buFont typeface="Calibri"/>
              <a:buAutoNum type="arabicPeriod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Suscripción</a:t>
            </a:r>
            <a:endParaRPr lang="es-ES_tradnl" baseline="0" dirty="0" smtClean="0"/>
          </a:p>
          <a:p>
            <a:pPr marL="228600" indent="-228600" algn="l" defTabSz="914400">
              <a:buFont typeface="Calibri"/>
              <a:buAutoNum type="arabicPeriod"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Por cantidad</a:t>
            </a:r>
          </a:p>
          <a:p>
            <a:pPr marL="0" indent="0" algn="l" defTabSz="914400">
              <a:buNone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915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705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Licencia de evaluación: permite evaluar funciones y verificar si vienen en el paquete antes de comprarla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  <a:endParaRPr lang="es-ES_tradnl" baseline="0" dirty="0" smtClean="0"/>
          </a:p>
          <a:p>
            <a:pPr marL="0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Licencias de evaluación: de manera indirecta, asiste las prácticas de implementación. Por ejemplo, si compramos un código incorrecto no hay problema, tenemos tiempo de comprarla y, mientras tanto, implementar la configuración adecuada.</a:t>
            </a:r>
          </a:p>
          <a:p>
            <a:pPr marL="457200" lvl="1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Problema real con la IP base (EIGRP de ruta separada)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305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2746" indent="-112746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Activación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de software</a:t>
            </a:r>
          </a:p>
          <a:p>
            <a:pPr marL="482620" lvl="1" indent="-112746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Se agrega una función que requiere una licencia adicional al paquete de tecnología.</a:t>
            </a:r>
            <a:endParaRPr lang="es-ES_tradnl" dirty="0" smtClean="0"/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Marco de licencias de software Cisco: la función administrativa y la implementación de políticas de Cisco para aplicar las licencias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  <a:endParaRPr lang="es-ES_tradnl" baseline="0" dirty="0" smtClean="0"/>
          </a:p>
          <a:p>
            <a:pPr marL="0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Licencias de 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Right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-</a:t>
            </a:r>
            <a:r>
              <a:rPr lang="es-ES_tradnl" sz="1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to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-Use</a:t>
            </a:r>
          </a:p>
          <a:p>
            <a:pPr marL="457200" lvl="1" algn="l" defTabSz="914400">
              <a:buNone/>
            </a:pP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El esquema de licencias de 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Right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-</a:t>
            </a:r>
            <a:r>
              <a:rPr lang="es-ES_tradnl" sz="1200" b="0" i="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to</a:t>
            </a: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-Use es un modelo de obtención de licencias de honor. Las licencias no tienen vinculación con un identificador de dispositivo único (UDI), Id. del producto o número de serie. </a:t>
            </a:r>
          </a:p>
          <a:p>
            <a:pPr marL="457200" lvl="1" algn="l" defTabSz="914400">
              <a:buNone/>
            </a:pPr>
            <a:r>
              <a:rPr lang="es-ES_tradnl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Por lo tanto,</a:t>
            </a:r>
            <a:r>
              <a:rPr lang="es-ES_tradnl" sz="1200" b="0" i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200" b="0" i="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si desean utilizar la función, no hay nada que los frene, pero se espera que hayan comprado el paquete de tecnología aunque no se aplique mediante una licencia. </a:t>
            </a:r>
            <a:endParaRPr lang="es-ES_tradnl" sz="1200" b="0" i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457200" lvl="1" algn="l" defTabSz="914400">
              <a:buNone/>
            </a:pPr>
            <a:endParaRPr lang="es-ES_tradnl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-7955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Licencias de funciones 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 activación de software:</a:t>
            </a:r>
          </a:p>
          <a:p>
            <a:pPr marL="457200" lvl="1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Paquetes de tecnología: IP base, seguridad, datos, UC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Prevención de intrusiones (suscripción)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Filtrado de contenido (suscripción)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SSLVPN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Switching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SNA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Controlador de acceso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CUE (por cantidad)</a:t>
            </a:r>
          </a:p>
          <a:p>
            <a:pPr marL="112746" indent="-112746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Licencias de funciones de 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Right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-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to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-Use: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Radio terrestre móvil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Puerta de enlace VXML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CME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SRST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CUBE (por cantidad)</a:t>
            </a:r>
          </a:p>
          <a:p>
            <a:pPr marL="457200" lvl="1" algn="l" defTabSz="914400">
              <a:buNone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0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7955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Licencias de funciones 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 activación de software:</a:t>
            </a:r>
            <a:endParaRPr lang="es-ES_tradnl" baseline="0" dirty="0" smtClean="0"/>
          </a:p>
          <a:p>
            <a:pPr marL="457200" lvl="1" algn="l" defTabSz="914400">
              <a:buNone/>
            </a:pP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Paquetes de tecnología: IP base, seguridad, datos, UC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Prevención de intrusiones (suscripción)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Filtrado de contenido (suscripción)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SSLVPN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Switching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SNA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Controlador de acceso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CUE (por cantidad)</a:t>
            </a:r>
          </a:p>
          <a:p>
            <a:pPr marL="112746" indent="-112746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Licencias de funciones de 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Right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-</a:t>
            </a:r>
            <a:r>
              <a:rPr lang="es-ES_tradnl" sz="12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to</a:t>
            </a: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-Use: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Radio terrestre móvil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Puerta de enlace VXML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CME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SRST (por cantidad)</a:t>
            </a:r>
          </a:p>
          <a:p>
            <a:pPr marL="457200" lvl="1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CUBE (por cantidad)</a:t>
            </a:r>
          </a:p>
          <a:p>
            <a:pPr marL="457200" lvl="1" algn="l" defTabSz="914400">
              <a:buNone/>
            </a:pPr>
            <a:endParaRPr lang="es-ES_tradnl" dirty="0" smtClean="0"/>
          </a:p>
          <a:p>
            <a:pPr marL="457200" lvl="1" algn="l" defTabSz="914400">
              <a:buNone/>
            </a:pPr>
            <a:endParaRPr lang="es-ES_tradnl" baseline="0" dirty="0" smtClean="0"/>
          </a:p>
          <a:p>
            <a:pPr marL="457200" lvl="1" algn="l" defTabSz="914400">
              <a:buNone/>
            </a:pPr>
            <a:endParaRPr lang="es-ES_tradnl" dirty="0" smtClean="0"/>
          </a:p>
          <a:p>
            <a:pPr marL="0" algn="l" defTabSz="914400">
              <a:buNone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84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409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Ejemplo: si necesitan prevención de intrusiones, deben adquirir en primer lugar la licencia de PAK de tecnología de seguridad y luego podrán agregar (con costo) la suscripción a la prevención de intrusiones</a:t>
            </a:r>
            <a:r>
              <a:rPr lang="es-ES_tradnl" sz="1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C087FEF6-BAC3-48A7-BA55-C8E73EB8EDF3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405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3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s-ES_tradnl" sz="3600" b="0" i="0" noProof="0" dirty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s-ES_tradnl" sz="3600" noProof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246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8578850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79575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  <p:sldLayoutId id="2147483938" r:id="rId35"/>
    <p:sldLayoutId id="2147483939" r:id="rId3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go/c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://www.cisco.com/go/licens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2000" b="0" i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A. Peter Anderson</a:t>
            </a:r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Descripción general para obtención y procesamiento de licencias para IOS 15</a:t>
            </a:r>
            <a:endParaRPr lang="es-ES_trad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s-ES_tradnl" sz="1800" b="0" i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Profesor adjunto</a:t>
            </a:r>
            <a:endParaRPr lang="es-ES_trad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s-ES_tradnl" sz="1400" b="0" i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4 de agosto de 2013</a:t>
            </a:r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Licencia del paquete de tecnología: datos</a:t>
            </a:r>
            <a:r>
              <a:rPr lang="es-ES_tradnl" sz="3600" b="0" i="0" u="none" strike="noStrike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 </a:t>
            </a:r>
            <a:endParaRPr lang="es-ES_tradnl" sz="3600" b="0" i="0" u="none" strike="noStrike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 de paquete de tecnología de datos activada: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adicionales de funciones de activación de software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Switching SNA (arquitectura de red de sistemas)</a:t>
            </a:r>
            <a:endParaRPr lang="es-ES_tradnl" sz="1600" b="0" i="0">
              <a:solidFill>
                <a:srgbClr val="435153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2532" name="Picture 3" descr="Data_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43400" y="2743552"/>
            <a:ext cx="4607236" cy="319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9079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Licencia del paquete de tecnología: UC</a:t>
            </a:r>
            <a:endParaRPr lang="es-ES_tradnl" sz="36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 del paquete de tecnología de UC activada: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adicionales de funciones de activación de software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Controlador de acceso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CUE (por cantidad)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adicionales de funciones </a:t>
            </a:r>
            <a:b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</a:b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de </a:t>
            </a: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Right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-</a:t>
            </a: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to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-Use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Radio terrestre móvil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Puerta de enlace VXML (por cantidad)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CME (por cantidad)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SRST (por cantidad)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CUBE (por cantidad)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endParaRPr lang="es-ES_tradnl" dirty="0" smtClean="0"/>
          </a:p>
        </p:txBody>
      </p:sp>
      <p:pic>
        <p:nvPicPr>
          <p:cNvPr id="23556" name="Picture 3" descr="UC_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43426" y="2743200"/>
            <a:ext cx="460824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2162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Proceso de obtención de licencias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1: Adquirir las funciones o el paquete de software para instalar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Con la compra, se les proporcionará una clave de autorización de producto (PAK)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4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Sirve de recibo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4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Se utiliza para obtener la licencia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2: Obtener el archivo de licencia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Opción 1: Cisco </a:t>
            </a:r>
            <a:r>
              <a:rPr lang="es-ES_tradnl" sz="1600" b="0" i="0" dirty="0" err="1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License</a:t>
            </a: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 Manager, que es una aplicación de software gratuita disponible en </a:t>
            </a:r>
            <a:r>
              <a:rPr lang="es-ES_tradnl" sz="1600" b="0" i="0" u="sng" dirty="0" smtClean="0">
                <a:solidFill>
                  <a:srgbClr val="2AA7DF"/>
                </a:solidFill>
                <a:latin typeface="Arial"/>
                <a:ea typeface="+mn-ea"/>
                <a:cs typeface="+mn-cs"/>
                <a:hlinkClick r:id="rId3"/>
              </a:rPr>
              <a:t>http://www.cisco.com/go/clm</a:t>
            </a: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Opción 2: Portal para registro de licencias de Cisco: </a:t>
            </a: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  <a:hlinkClick r:id="rId4"/>
              </a:rPr>
              <a:t>www.cisco.com/go/license</a:t>
            </a:r>
            <a:endParaRPr lang="es-ES_tradnl" sz="1600" dirty="0" smtClean="0">
              <a:solidFill>
                <a:schemeClr val="tx1"/>
              </a:solidFill>
            </a:endParaRP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Se recibe un correo electrónico que contiene la información sobre la licencia que se utiliza para instalar la licencia</a:t>
            </a:r>
            <a:endParaRPr lang="es-ES_tradnl" sz="1600" dirty="0" smtClean="0">
              <a:solidFill>
                <a:schemeClr val="tx1"/>
              </a:solidFill>
            </a:endParaRP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Paso 3: Instalar la licencia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600" b="0" i="0" dirty="0" smtClean="0">
                <a:solidFill>
                  <a:srgbClr val="2AA7DF"/>
                </a:solidFill>
                <a:latin typeface="Arial"/>
                <a:ea typeface="+mn-ea"/>
                <a:cs typeface="+mn-cs"/>
              </a:rPr>
              <a:t>Se debe copiar el archivo de licencia en el sistema de archivos del dispositivo que corresponda</a:t>
            </a:r>
            <a:endParaRPr lang="es-ES_tradnl" sz="1600" dirty="0"/>
          </a:p>
        </p:txBody>
      </p:sp>
    </p:spTree>
    <p:extLst>
      <p:ext uri="{BB962C8B-B14F-4D97-AF65-F5344CB8AC3E}">
        <p14:creationId xmlns="" xmlns:p14="http://schemas.microsoft.com/office/powerpoint/2010/main" val="18440031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407" y="2902459"/>
            <a:ext cx="8588861" cy="83820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Introducción a la obtención de licencias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77881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778831" cy="838200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Tipos de licencia disponibles para ISR G2</a:t>
            </a:r>
            <a:endParaRPr lang="es-ES_tradnl" sz="3600" b="0" i="0" u="none" strike="noStrike" spc="0" baseline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permanentes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de evaluación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de funciones: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de funciones de activación de software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de funciones de </a:t>
            </a: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Right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-</a:t>
            </a: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to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-Use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de suscripción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por cantidad</a:t>
            </a:r>
            <a:endParaRPr lang="es-ES_tradnl" sz="2200" b="0" i="0" dirty="0">
              <a:solidFill>
                <a:srgbClr val="435153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27" name="Picture 3" descr="C:\Documents and Settings\Sukyi\Local Settings\Temporary Internet Files\Content.IE5\9LA4K4FN\MP90031413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050" y="4501515"/>
            <a:ext cx="3086100" cy="1645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78863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-10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effectLst/>
                <a:latin typeface="Arial"/>
                <a:ea typeface="+mj-ea"/>
                <a:cs typeface="+mj-cs"/>
              </a:rPr>
              <a:t>¿Qué es una licencia permanente?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licencia permanente </a:t>
            </a:r>
            <a:r>
              <a:rPr lang="es-ES_tradnl" sz="22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no tiene vencimiento </a:t>
            </a: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Cuando se instala una licencia permanente en un </a:t>
            </a:r>
            <a:r>
              <a:rPr lang="es-ES_tradnl" sz="22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esta es válida para ese conjunto de funciones en particular durante toda la vida útil del </a:t>
            </a:r>
            <a:r>
              <a:rPr lang="es-ES_tradnl" sz="22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s-ES_tradnl" sz="2200" b="1" i="0" dirty="0" smtClean="0">
                <a:solidFill>
                  <a:srgbClr val="6B308E">
                    <a:lumMod val="75000"/>
                  </a:srgbClr>
                </a:solidFill>
                <a:latin typeface="Arial"/>
                <a:ea typeface="+mn-ea"/>
                <a:cs typeface="+mn-cs"/>
              </a:rPr>
              <a:t>incluso con diferentes versiones del software Cisco IOS</a:t>
            </a:r>
            <a:r>
              <a:rPr lang="es-ES_tradnl" sz="2200" b="0" i="0" dirty="0" smtClean="0">
                <a:solidFill>
                  <a:srgbClr val="2AA7DF">
                    <a:lumMod val="75000"/>
                  </a:srgbClr>
                </a:solidFill>
                <a:latin typeface="Arial"/>
                <a:ea typeface="+mn-ea"/>
                <a:cs typeface="+mn-cs"/>
              </a:rPr>
              <a:t>. </a:t>
            </a:r>
            <a:r>
              <a:rPr lang="es-ES_tradnl" sz="2200" b="0" i="0" u="sng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Por ejemplo, </a:t>
            </a: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cuando se instala en un </a:t>
            </a:r>
            <a:r>
              <a:rPr lang="es-ES_tradnl" sz="22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una licencia de datos, de seguridad o de comunicaciones unificadas (UC), las funciones subsiguientes para esa licencia se activan incluso en el caso de que el </a:t>
            </a:r>
            <a:r>
              <a:rPr lang="es-ES_tradnl" sz="22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se actualice a una nueva versión del software Cisco IOS.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licencia permanente es el tipo de licencia habitual </a:t>
            </a:r>
            <a:b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cuando se compra un conjunto de funciones para </a:t>
            </a:r>
            <a:b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</a:b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 dispositivo.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474704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60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-10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effectLst/>
                <a:latin typeface="Arial"/>
                <a:ea typeface="+mj-ea"/>
                <a:cs typeface="+mj-cs"/>
              </a:rPr>
              <a:t>¿Qué es una licencia de evaluación?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licencia de evaluación es válida durante un </a:t>
            </a:r>
            <a:r>
              <a:rPr lang="es-ES_tradnl" sz="22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período limitado</a:t>
            </a: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ISR G2 incluye un juego completo de licencias de evaluación de 60 días para los conjuntos de funciones de UC, datos y seguridad. 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licencia se puede activar y desactivar en cualquier momento para evaluar el conjunto de funciones antes de tomar la decisión de convertirla en una licencia permanente. 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Asimismo, posee un mecanismo que le brinda al usuario flexibilidad antes de actualizarla a una licencia permanente. 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Únicamente se descuenta de los 60 días el período que la licencia de evaluación se encuentra activada. 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Cuando la licencia de evaluación vence, no será posible extenderla.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31" y="256511"/>
            <a:ext cx="1142790" cy="1013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37" y="946568"/>
            <a:ext cx="393177" cy="393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186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-10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effectLst/>
                <a:latin typeface="Arial"/>
                <a:ea typeface="+mj-ea"/>
                <a:cs typeface="+mj-cs"/>
              </a:rPr>
              <a:t>¿Qué son las licencias de funciones?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de funciones de activación de software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trata de actualizaciones a una o más licencias de paquetes de tecnología (</a:t>
            </a:r>
            <a:r>
              <a:rPr lang="es-ES_tradnl" sz="18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datos</a:t>
            </a: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s-ES_tradnl" sz="18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UC</a:t>
            </a: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o </a:t>
            </a:r>
            <a:r>
              <a:rPr lang="es-ES_tradnl" sz="1800" b="1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seguridad</a:t>
            </a: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pueden entregar con un nuevo router o actualizar más tarde.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Las licencias se asignan en el </a:t>
            </a:r>
            <a:r>
              <a:rPr lang="es-ES_tradnl" sz="1800" b="0" i="0" u="sng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marco de licencias de software de Cisco</a:t>
            </a: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de funciones de Right-to-Use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No requieren activación de software (sistema de honor)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pueden solicitar con un nuevo router o actualizar más tarde.</a:t>
            </a:r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44899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j-ea"/>
                <a:cs typeface="Arial"/>
              </a:rPr>
              <a:t>¿</a:t>
            </a:r>
            <a:r>
              <a:rPr lang="es-ES_tradnl" sz="3600" b="0" i="0" u="none" strike="noStrike" spc="-10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effectLst/>
                <a:latin typeface="Arial"/>
                <a:ea typeface="+mj-ea"/>
                <a:cs typeface="Arial"/>
              </a:rPr>
              <a:t>Qué son las licencias de suscripción y las licencias por cantidad?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spcBef>
                <a:spcPts val="1480"/>
              </a:spcBef>
              <a:buClr>
                <a:srgbClr val="9AAD3D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Pueden ser licencias de activación de software o de funciones de Right-to-Use</a:t>
            </a:r>
            <a:endParaRPr lang="es-ES_tradnl" smtClean="0">
              <a:solidFill>
                <a:srgbClr val="000000"/>
              </a:solidFill>
            </a:endParaRPr>
          </a:p>
          <a:p>
            <a:pPr marL="228600" indent="-228600" algn="l" defTabSz="914400">
              <a:spcBef>
                <a:spcPts val="1480"/>
              </a:spcBef>
              <a:buClr>
                <a:srgbClr val="9AAD3D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de suscripción</a:t>
            </a:r>
            <a:endParaRPr lang="es-ES_tradnl" smtClean="0">
              <a:solidFill>
                <a:srgbClr val="000000"/>
              </a:solidFill>
            </a:endParaRPr>
          </a:p>
          <a:p>
            <a:pPr marL="396850" lvl="1" indent="0" algn="l" defTabSz="914400">
              <a:spcBef>
                <a:spcPts val="60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con vencimiento </a:t>
            </a:r>
            <a:endParaRPr lang="es-ES_tradnl" smtClean="0">
              <a:solidFill>
                <a:srgbClr val="000000"/>
              </a:solidFill>
            </a:endParaRPr>
          </a:p>
          <a:p>
            <a:pPr marL="396850" lvl="1" indent="0" algn="l" defTabSz="914400">
              <a:spcBef>
                <a:spcPts val="60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de funciones de activación de software: prevención de intrusiones, filtrado de contenido</a:t>
            </a:r>
            <a:endParaRPr lang="es-ES_tradnl" smtClean="0">
              <a:solidFill>
                <a:srgbClr val="000000"/>
              </a:solidFill>
            </a:endParaRPr>
          </a:p>
          <a:p>
            <a:pPr marL="228600" indent="-228600" algn="l" defTabSz="914400">
              <a:spcBef>
                <a:spcPts val="1480"/>
              </a:spcBef>
              <a:buClr>
                <a:srgbClr val="9AAD3D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por cantidad</a:t>
            </a:r>
          </a:p>
          <a:p>
            <a:pPr marL="396850" lvl="1" indent="0" algn="l" defTabSz="914400">
              <a:spcBef>
                <a:spcPts val="60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Permite definir un número de usuarios </a:t>
            </a:r>
            <a:endParaRPr lang="es-ES_tradnl" smtClean="0">
              <a:solidFill>
                <a:srgbClr val="000000"/>
              </a:solidFill>
            </a:endParaRPr>
          </a:p>
          <a:p>
            <a:pPr marL="396850" lvl="1" indent="0" algn="l" defTabSz="914400">
              <a:spcBef>
                <a:spcPts val="60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de funciones de activación de software: SSLVPN, CUE</a:t>
            </a:r>
          </a:p>
          <a:p>
            <a:pPr marL="396850" lvl="1" indent="0" algn="l" defTabSz="914400">
              <a:spcBef>
                <a:spcPts val="600"/>
              </a:spcBef>
              <a:buNone/>
            </a:pPr>
            <a:r>
              <a:rPr lang="es-ES_tradnl" sz="18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Licencias de funciones de Right-to-Use: VXML, CME, SRST, CUBE</a:t>
            </a:r>
            <a:endParaRPr lang="es-ES_tradnl" smtClean="0">
              <a:solidFill>
                <a:srgbClr val="000000"/>
              </a:solidFill>
            </a:endParaRPr>
          </a:p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8913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Licencias de paquetes de tecnología</a:t>
            </a:r>
            <a:endParaRPr lang="es-ES_tradnl" sz="36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de paquetes de tecnología (permanentes/evaluación)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IP base (solo permanente)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Seguridad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Datos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Comunicaciones unificadas</a:t>
            </a:r>
            <a:endParaRPr lang="es-ES_tradnl" sz="1800" b="0" i="0">
              <a:solidFill>
                <a:srgbClr val="435153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0484" name="Picture 6" descr="universal_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62476" y="2105025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960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Security_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43400" y="2743200"/>
            <a:ext cx="4607567" cy="319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Licencia de paquete de tecnología: seguridad</a:t>
            </a:r>
            <a:endParaRPr lang="es-ES_tradnl" sz="3600" b="0" i="0" u="none" strike="noStrike" spc="0" baseline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latin typeface="Arial"/>
              <a:ea typeface="+mj-ea"/>
              <a:cs typeface="Arial"/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 de paquete de tecnología de seguridad activada: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Licencias adicionales de funciones de activación de software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Prevención de intrusiones (suscripción)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Filtrado de contenido (suscripción)</a:t>
            </a:r>
          </a:p>
          <a:p>
            <a:pPr marL="571500" lvl="2" indent="-1554" algn="l" defTabSz="914400">
              <a:spcBef>
                <a:spcPts val="840"/>
              </a:spcBef>
              <a:buNone/>
            </a:pPr>
            <a:r>
              <a:rPr lang="es-ES_tradnl" sz="16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SSL VPN (por cantidad)</a:t>
            </a:r>
            <a:endParaRPr lang="es-ES_tradnl" sz="1600" b="0" i="0">
              <a:solidFill>
                <a:srgbClr val="435153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377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1193</Words>
  <Application>Microsoft Office PowerPoint</Application>
  <PresentationFormat>On-screen Show (4:3)</PresentationFormat>
  <Paragraphs>148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NetAcad_White_PPT_Template 05Oct12</vt:lpstr>
      <vt:lpstr>Descripción general para obtención y procesamiento de licencias para IOS 15</vt:lpstr>
      <vt:lpstr>Introducción a la obtención de licencias</vt:lpstr>
      <vt:lpstr>Tipos de licencia disponibles para ISR G2</vt:lpstr>
      <vt:lpstr>¿Qué es una licencia permanente?</vt:lpstr>
      <vt:lpstr>¿Qué es una licencia de evaluación?</vt:lpstr>
      <vt:lpstr>¿Qué son las licencias de funciones?</vt:lpstr>
      <vt:lpstr>¿Qué son las licencias de suscripción y las licencias por cantidad?</vt:lpstr>
      <vt:lpstr>Licencias de paquetes de tecnología</vt:lpstr>
      <vt:lpstr>Licencia de paquete de tecnología: seguridad</vt:lpstr>
      <vt:lpstr>Licencia del paquete de tecnología: datos </vt:lpstr>
      <vt:lpstr>Licencia del paquete de tecnología: UC</vt:lpstr>
      <vt:lpstr>Proceso de obtención de licencias</vt:lpstr>
      <vt:lpstr>Slide 13</vt:lpstr>
      <vt:lpstr>Slide 14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Windows User</cp:lastModifiedBy>
  <cp:revision>18</cp:revision>
  <dcterms:created xsi:type="dcterms:W3CDTF">2012-10-09T16:58:47Z</dcterms:created>
  <dcterms:modified xsi:type="dcterms:W3CDTF">2013-09-16T08:53:23Z</dcterms:modified>
</cp:coreProperties>
</file>