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2"/>
  </p:notesMasterIdLst>
  <p:sldIdLst>
    <p:sldId id="306" r:id="rId2"/>
    <p:sldId id="267" r:id="rId3"/>
    <p:sldId id="307" r:id="rId4"/>
    <p:sldId id="308" r:id="rId5"/>
    <p:sldId id="309" r:id="rId6"/>
    <p:sldId id="311" r:id="rId7"/>
    <p:sldId id="313" r:id="rId8"/>
    <p:sldId id="312" r:id="rId9"/>
    <p:sldId id="314" r:id="rId10"/>
    <p:sldId id="303" r:id="rId11"/>
  </p:sldIdLst>
  <p:sldSz cx="9144000" cy="6858000" type="screen4x3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3" autoAdjust="0"/>
    <p:restoredTop sz="91681" autoAdjust="0"/>
  </p:normalViewPr>
  <p:slideViewPr>
    <p:cSldViewPr snapToGrid="0">
      <p:cViewPr>
        <p:scale>
          <a:sx n="66" d="100"/>
          <a:sy n="66" d="100"/>
        </p:scale>
        <p:origin x="-1626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44025"/>
            <a:ext cx="5584190" cy="4114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926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4926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04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Pueden eliminar una instrucción sin eliminar toda la ACL. Asimismo,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pueden agregar una instrucción en el lugar exacto según el número de secuencia. Si lo notan, agregamos dos instrucciones de ACL entre 20 y 30 mediante el número de secuencia 25. Si necesitan agregar una instrucción adicional de ACL, utilicen el número de secuencia 26 o 24 según lo que deseen realizar.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310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s-ES_tradnl" sz="3600" b="0" i="0" noProof="0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s-ES_tradnl" sz="3600" noProof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3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4" y="1384962"/>
            <a:ext cx="4077142" cy="1264235"/>
          </a:xfrm>
        </p:spPr>
        <p:txBody>
          <a:bodyPr/>
          <a:lstStyle/>
          <a:p>
            <a:r>
              <a:rPr lang="en-US" dirty="0"/>
              <a:t>ACL IPv6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36381" y="4464066"/>
            <a:ext cx="3662519" cy="2209836"/>
          </a:xfrm>
        </p:spPr>
        <p:txBody>
          <a:bodyPr/>
          <a:lstStyle/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600" b="1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John </a:t>
            </a:r>
            <a:r>
              <a:rPr lang="es-ES_tradnl" sz="1600" b="1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Rullan</a:t>
            </a:r>
            <a:endParaRPr lang="es-ES_tradnl" sz="1600" b="1" dirty="0" smtClean="0"/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Formador de instructores certificado por Cisco</a:t>
            </a:r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Thomas </a:t>
            </a:r>
            <a:r>
              <a:rPr lang="es-ES_tradnl" sz="1600" b="0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A.Edison</a:t>
            </a:r>
            <a: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CTE HS </a:t>
            </a:r>
            <a:b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</a:br>
            <a:endParaRPr lang="es-ES_tradnl" sz="1600" dirty="0" smtClean="0"/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600" b="1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Stephen Lynch</a:t>
            </a:r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Arquitecto de redes, CCIE n.º 36243</a:t>
            </a:r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ABS </a:t>
            </a:r>
            <a:r>
              <a:rPr lang="es-ES_tradnl" sz="1600" b="0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Technology</a:t>
            </a:r>
            <a:r>
              <a:rPr lang="es-ES_tradnl" sz="16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lang="es-ES_tradnl" sz="1600" b="0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Architects</a:t>
            </a:r>
            <a:endParaRPr lang="es-ES_tradnl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15"/>
            <a:ext cx="8588861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Funcionamiento de ACL IPv6</a:t>
            </a:r>
            <a:endParaRPr lang="es-ES_trad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874268"/>
            <a:ext cx="8577072" cy="4965192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Las listas de control de acceso (ACL) de IPv6 son similares a las ACL de IPv4 en cuanto a la configuración y al funcionamiento. Si las listas de acceso de IPv4 les resultan familiares, las ACL de IPv6 serán fáciles de comprender y configurar. </a:t>
            </a: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IPv6 solo tiene un tipo de ACL, equivalente a una ACL extendida de IPv4.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No existen ACL numeradas en IPv6, solo se las llama ACL.</a:t>
            </a: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IPv4 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utiliza el comando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ip</a:t>
            </a: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access-group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para aplicar una ACL de IPv4 a una interfaz de IPv4. IPv6 utiliza el comando </a:t>
            </a: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ipv6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traffic-filter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para realizar la misma función para las ACL de IPv6.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Las ACL de IPv6 no utilizan máscaras comodín. Como alternativa, la longitud del prefijo se utiliza para indicar cuál será la coincidencia de una dirección de origen o destino de IPv6.</a:t>
            </a: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86" y="0"/>
            <a:ext cx="8588861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Topología de ACL de IPv6</a:t>
            </a:r>
            <a:endParaRPr lang="es-ES_tradnl" dirty="0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 flipV="1">
            <a:off x="4304567" y="1627393"/>
            <a:ext cx="1360194" cy="100349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96" y="1510006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13" y="3737011"/>
            <a:ext cx="907668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31" y="3735424"/>
            <a:ext cx="907668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95899" y="1794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R2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733449" y="5636403"/>
            <a:ext cx="241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2001:DB8:CC1E:1::1/64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 flipH="1">
            <a:off x="1785572" y="3136900"/>
            <a:ext cx="566468" cy="601301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 flipH="1" flipV="1">
            <a:off x="2809239" y="3159760"/>
            <a:ext cx="457158" cy="575664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4596" y="2084681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2001:DB8:CC1E::/127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710" y="3221550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9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2001:DB8:CC1E:1::/64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521" y="188926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7140" y="169241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S0/0/1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7890" y="389399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0953" y="38894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S2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73" y="2644811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06223" y="292608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R1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18445216">
            <a:off x="2821815" y="2280174"/>
            <a:ext cx="956550" cy="177995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36" y="2669440"/>
            <a:ext cx="1190549" cy="5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Line 47"/>
          <p:cNvSpPr>
            <a:spLocks noChangeShapeType="1"/>
          </p:cNvSpPr>
          <p:nvPr/>
        </p:nvSpPr>
        <p:spPr bwMode="auto">
          <a:xfrm flipH="1">
            <a:off x="5969050" y="1938632"/>
            <a:ext cx="2498" cy="730808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89321" y="1147094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2001:DB8:CAFE::2/127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30469" y="29106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ISP_ASW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0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5708" y="4819015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848" y="4825365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0790" y="3858931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Line 47"/>
          <p:cNvSpPr>
            <a:spLocks noChangeShapeType="1"/>
          </p:cNvSpPr>
          <p:nvPr/>
        </p:nvSpPr>
        <p:spPr bwMode="auto">
          <a:xfrm flipV="1">
            <a:off x="1590040" y="410463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 flipV="1">
            <a:off x="3098800" y="409701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 flipV="1">
            <a:off x="5145608" y="3155429"/>
            <a:ext cx="575742" cy="703502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16355" y="4955540"/>
            <a:ext cx="67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s-ES_tradnl" sz="11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Admin</a:t>
            </a:r>
            <a:endParaRPr lang="es-ES_tradnl" sz="1100" b="1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70200" y="4979670"/>
            <a:ext cx="67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s-ES_tradnl" sz="11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Host</a:t>
            </a:r>
            <a:endParaRPr lang="es-ES_tradnl" sz="1100" b="1">
              <a:solidFill>
                <a:schemeClr val="bg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19559" y="3969420"/>
            <a:ext cx="73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s-ES_tradnl" sz="9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Host externo</a:t>
            </a:r>
            <a:endParaRPr lang="es-ES_tradnl" sz="900" b="1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5911" y="3231523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9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2001:DB8:CC1E:2::/64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4685" y="2261883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9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2001:DB8:CC1E:A::/64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54608" y="258210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0800000" flipV="1">
            <a:off x="4190267" y="4663000"/>
            <a:ext cx="16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2001:DB8:CC1E:A::1/64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0800000" flipV="1">
            <a:off x="2432074" y="5645928"/>
            <a:ext cx="241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2001:DB8:CC1E:2::1/64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41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09" y="1270205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2767" y="144499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8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Internet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44" name="Picture 37" descr="IC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95" y="3684624"/>
            <a:ext cx="723900" cy="1487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563161" y="530949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Servidor web</a:t>
            </a:r>
          </a:p>
          <a:p>
            <a:pPr algn="ctr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www.cisco.pka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1614" y="513399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Servidor DNS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 flipV="1">
            <a:off x="6142364" y="3171262"/>
            <a:ext cx="0" cy="687667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H="1" flipV="1">
            <a:off x="6412574" y="3125820"/>
            <a:ext cx="801026" cy="609603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5" name="Picture 37" descr="IC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01" y="3861742"/>
            <a:ext cx="723900" cy="1487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299731" y="5622862"/>
            <a:ext cx="16209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2001:DB8:CC1E:A::2/64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05485" y="5296785"/>
            <a:ext cx="16209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0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2001:DB8:CC1E:A::2/64</a:t>
            </a:r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0"/>
            <a:ext cx="8588861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Restricción de acceso a líneas VTY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6700" y="838200"/>
            <a:ext cx="8577072" cy="5435600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En este ejemplo, solo permitiremos que la PC </a:t>
            </a:r>
            <a:r>
              <a:rPr lang="es-ES_tradnl" sz="22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Admin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haga telnet en R1 y le denegaremos acceso al resto.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Utilice el comando </a:t>
            </a: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ipv6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access-list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para crear una ACL de IPv6. Al igual que los nombres de las ACL de IPv4, los nombres en IPv6 son alfanuméricos, distinguen entre mayúsculas y minúsculas, y deben ser únicos. 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Utilice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permit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o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deny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para especificar una o más condiciones que determinen si se reenvía o se descarta un paquete. </a:t>
            </a: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Utilice </a:t>
            </a: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ipv6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access-class</a:t>
            </a:r>
            <a:r>
              <a:rPr lang="es-ES_tradnl" sz="2200" b="0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para aplicar la ACL a las líneas VTY.</a:t>
            </a:r>
            <a:endParaRPr lang="es-ES_tradnl" dirty="0" smtClean="0"/>
          </a:p>
          <a:p>
            <a:pPr marL="0" indent="0" algn="l" defTabSz="914400">
              <a:spcBef>
                <a:spcPts val="1440"/>
              </a:spcBef>
              <a:buNone/>
            </a:pPr>
            <a:endParaRPr lang="es-ES_tradnl" dirty="0"/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3235426" y="1474897"/>
            <a:ext cx="853283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09" y="1158245"/>
            <a:ext cx="957262" cy="64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47"/>
          <p:cNvSpPr>
            <a:spLocks noChangeShapeType="1"/>
          </p:cNvSpPr>
          <p:nvPr/>
        </p:nvSpPr>
        <p:spPr bwMode="auto">
          <a:xfrm flipV="1">
            <a:off x="2716315" y="1443147"/>
            <a:ext cx="1" cy="725378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>
            <a:off x="6065313" y="1606551"/>
            <a:ext cx="0" cy="561974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5" y="1244762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85" y="2108234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57" y="2108234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36114" y="967763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2001:DB8:CC1E:1::/64</a:t>
            </a:r>
          </a:p>
        </p:txBody>
      </p:sp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15" y="1233651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5045972" y="1478072"/>
            <a:ext cx="540544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3240" y="974316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2001:DB8:CC1E:2::/64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3030" y="2483813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2001:DB8:CC1E:1::1/64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5139" y="2476018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2001:DB8:CC1E:2::1/64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9208" y="1477245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1951" y="1450255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2156" y="1512996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R1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2870" y="2165350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6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Admin</a:t>
            </a:r>
            <a:endParaRPr lang="en-US" sz="600" b="1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1256" y="2165350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6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Host</a:t>
            </a:r>
            <a:endParaRPr lang="en-US" sz="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15"/>
            <a:ext cx="8588861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Ejemplo de configuración de una ACL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003300"/>
            <a:ext cx="8577072" cy="5255260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instrucción </a:t>
            </a:r>
            <a:r>
              <a:rPr lang="es-ES_tradnl" sz="2200" b="1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permit</a:t>
            </a:r>
            <a:r>
              <a:rPr lang="es-ES_tradnl" sz="2200" b="1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solo permite que la PC Admin haga telnet en R1.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instrucción implícita deny (sin configurar) no le permitirá al resto establecer una sesión telnet en R1.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Aplique la ACL a las líneas VTY mediante </a:t>
            </a:r>
            <a:r>
              <a:rPr lang="es-ES_tradnl" sz="2200" b="1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ipv6 access-class 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y utilice </a:t>
            </a:r>
            <a:r>
              <a:rPr lang="es-ES_tradnl" sz="2200" b="1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in</a:t>
            </a:r>
            <a:r>
              <a:rPr lang="es-ES_tradnl" sz="2200" b="1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como dirección.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/>
          </a:p>
        </p:txBody>
      </p:sp>
      <p:sp>
        <p:nvSpPr>
          <p:cNvPr id="4" name="Rectangle 3"/>
          <p:cNvSpPr/>
          <p:nvPr/>
        </p:nvSpPr>
        <p:spPr>
          <a:xfrm>
            <a:off x="673100" y="3577441"/>
            <a:ext cx="7556500" cy="203132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R1(config)#ipv6 access-list NO_TELNET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R1(config-ipv6-acl)#permit tcp host 2001:db8:cc1e:1::1 any eq 23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R1(config-ipv6-acl)#exit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R1(config)#line vty 0 15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R1(config-line)#ipv6 access-class NO_TELNET in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R1(config-line)#exit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R1(config)#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02" y="0"/>
            <a:ext cx="8588861" cy="12446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Ejemplo de configuración de ACL (continuación)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577072" cy="1754632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comando </a:t>
            </a:r>
            <a:r>
              <a:rPr lang="es-ES_tradnl" sz="2200" b="1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show access-lists </a:t>
            </a: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muestra las ACL de IPv4 y IPv6 configuradas en el router.</a:t>
            </a:r>
            <a:endParaRPr lang="es-ES_tradnl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El comando</a:t>
            </a:r>
            <a:r>
              <a:rPr lang="es-ES_tradnl" sz="2200" b="1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show ipv6 access-list 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muestra todas las listas de acceso de IPv6 configuradas por nombre (no las ACL de IPv6 con número).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0" indent="0" algn="l" defTabSz="914400">
              <a:spcBef>
                <a:spcPts val="1440"/>
              </a:spcBef>
              <a:buNone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/>
          </a:p>
        </p:txBody>
      </p:sp>
      <p:sp>
        <p:nvSpPr>
          <p:cNvPr id="4" name="Rectangle 3"/>
          <p:cNvSpPr/>
          <p:nvPr/>
        </p:nvSpPr>
        <p:spPr>
          <a:xfrm>
            <a:off x="1699419" y="3260636"/>
            <a:ext cx="5956300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R1#show ipv6 access-list 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IPv6 access list NO_TELNET</a:t>
            </a:r>
          </a:p>
          <a:p>
            <a:pPr algn="l" defTabSz="914400"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permit tcp host 2001:DB8:CC1E:1::1 any eq telnet</a:t>
            </a:r>
            <a:endParaRPr lang="en-US" noProof="1">
              <a:solidFill>
                <a:schemeClr val="bg2"/>
              </a:solidFill>
            </a:endParaRP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3194100" y="4938533"/>
            <a:ext cx="853283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83" y="4621881"/>
            <a:ext cx="957262" cy="64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ine 47"/>
          <p:cNvSpPr>
            <a:spLocks noChangeShapeType="1"/>
          </p:cNvSpPr>
          <p:nvPr/>
        </p:nvSpPr>
        <p:spPr bwMode="auto">
          <a:xfrm flipV="1">
            <a:off x="2674989" y="4906783"/>
            <a:ext cx="1" cy="725378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>
            <a:off x="6023987" y="5070187"/>
            <a:ext cx="0" cy="561974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89" y="4708398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59" y="5571870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31" y="5571870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994788" y="4431399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2001:DB8:CC1E:1::/64</a:t>
            </a:r>
          </a:p>
        </p:txBody>
      </p:sp>
      <p:pic>
        <p:nvPicPr>
          <p:cNvPr id="2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89" y="4697287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5004646" y="4941708"/>
            <a:ext cx="540544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21914" y="4437952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2001:DB8:CC1E:2::/64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31704" y="5947449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2001:DB8:CC1E:1::1/64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3813" y="5939654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2001:DB8:CC1E:2::1/64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7882" y="4940881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0625" y="4913891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0830" y="4976632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200" b="1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R1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51544" y="5628986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6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Admin</a:t>
            </a:r>
            <a:endParaRPr lang="en-US" sz="600" b="1" dirty="0">
              <a:solidFill>
                <a:schemeClr val="bg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9930" y="5628986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6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Host</a:t>
            </a:r>
            <a:endParaRPr lang="en-US" sz="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38094"/>
            <a:ext cx="3644900" cy="1451006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Restricción del acceso al servidor web</a:t>
            </a:r>
            <a:endParaRPr lang="es-ES_tradnl"/>
          </a:p>
        </p:txBody>
      </p:sp>
      <p:sp>
        <p:nvSpPr>
          <p:cNvPr id="4" name="Rectangle 3"/>
          <p:cNvSpPr/>
          <p:nvPr/>
        </p:nvSpPr>
        <p:spPr>
          <a:xfrm>
            <a:off x="342900" y="3967163"/>
            <a:ext cx="8420100" cy="240065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R1(config)#ipv6 access-list DENY_WWW_FTP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R1(config-ipv6-acl)#remark Deny WWW and FTP access from R1 LANs to Web Server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R1(config-ipv6-acl)#deny tcp 2001:db8:cc1e:1::/64 2001:db8:cc1e:a::/64 eq www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R1(config-ipv6-acl)#deny tcp 2001:db8:cc1e:1::/64 2001:db8:cc1e:a::/64 eq ftp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R1(config-ipv6-acl)#deny tcp 2001:db8:cc1e:2::/64 2001:db8:cc1e:a::/64 eq www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R1(config-ipv6-acl)#deny tcp 2001:db8:cc1e:2::/64 2001:db8:cc1e:a::/64 eq ftp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R1(config-ipv6-acl)#permit ipv6 any any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R1(config-ipv6-acl)#exit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R1(config)# int s0/0/0</a:t>
            </a:r>
          </a:p>
          <a:p>
            <a:pPr algn="l" defTabSz="914400">
              <a:buNone/>
            </a:pPr>
            <a:r>
              <a:rPr lang="en-US" sz="15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R1(config-if)# ipv6 traffic-filter DENY_WWW_FTP out</a:t>
            </a:r>
            <a:endParaRPr lang="en-US" sz="1500" noProof="1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00" y="1662837"/>
            <a:ext cx="394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s-ES_tradnl" sz="1800" b="0" i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Configuren una ACL extendida para bloquear el tráfico HTTP y FTP de aplicaciones de TCP que se origine en las direcciones IPv6 de las PC </a:t>
            </a:r>
            <a:r>
              <a:rPr lang="es-ES_tradnl" sz="1800" b="0" i="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Admin</a:t>
            </a:r>
            <a:r>
              <a:rPr lang="es-ES_tradnl" sz="1800" b="0" i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 y Host cuando el destino es LAN Internet. Permitan otros tipos de tráfico.</a:t>
            </a:r>
            <a:endParaRPr lang="es-ES_tradnl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8600" y="663794"/>
            <a:ext cx="4880884" cy="2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49508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5"/>
            <a:ext cx="9144000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 Comandos de verificación de ACL de IPv6</a:t>
            </a:r>
            <a:endParaRPr lang="es-ES_tradnl"/>
          </a:p>
        </p:txBody>
      </p:sp>
      <p:sp>
        <p:nvSpPr>
          <p:cNvPr id="5" name="Rounded Rectangle 4"/>
          <p:cNvSpPr/>
          <p:nvPr/>
        </p:nvSpPr>
        <p:spPr>
          <a:xfrm>
            <a:off x="232726" y="5840712"/>
            <a:ext cx="3793174" cy="3048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32726" y="3942850"/>
            <a:ext cx="3691574" cy="6096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2726" y="2438400"/>
            <a:ext cx="1734619" cy="3556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15253" y="4175286"/>
            <a:ext cx="2790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s-ES_tradnl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Los comandos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deny</a:t>
            </a:r>
            <a:r>
              <a:rPr lang="es-ES_tradnl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y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permit</a:t>
            </a:r>
            <a:r>
              <a:rPr lang="es-ES_tradnl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 utilizan para especificar una o más condiciones que determinen si se reenvía o se descarta un paquete.</a:t>
            </a:r>
            <a:endParaRPr lang="es-ES_tradnl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942" y="867157"/>
            <a:ext cx="5359400" cy="532453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R1#show ipv6 access-list DENY_WWW_FTP</a:t>
            </a: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IPv6 access list DENY_WWW_FTP</a:t>
            </a:r>
          </a:p>
          <a:p>
            <a:pPr algn="l" defTabSz="914400">
              <a:buNone/>
            </a:pPr>
            <a:endParaRPr lang="en-US" sz="2000" noProof="1" smtClean="0">
              <a:solidFill>
                <a:schemeClr val="bg2"/>
              </a:solidFill>
            </a:endParaRP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deny tcp 2001:DB8:CC1E:1::/64 2001:DB8:CC1E:A::/64 eq www </a:t>
            </a: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(28 match(es))</a:t>
            </a:r>
          </a:p>
          <a:p>
            <a:pPr algn="l" defTabSz="914400">
              <a:buNone/>
            </a:pPr>
            <a:endParaRPr lang="en-US" sz="2000" noProof="1" smtClean="0">
              <a:solidFill>
                <a:schemeClr val="bg2"/>
              </a:solidFill>
            </a:endParaRP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deny tcp 2001:DB8:CC1E:1::/64 2001:DB8:CC1E:A::/64 eq ftp</a:t>
            </a:r>
          </a:p>
          <a:p>
            <a:pPr algn="l" defTabSz="914400">
              <a:buNone/>
            </a:pPr>
            <a:endParaRPr lang="en-US" sz="2000" noProof="1" smtClean="0">
              <a:solidFill>
                <a:schemeClr val="bg2"/>
              </a:solidFill>
            </a:endParaRP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deny tcp 2001:DB8:CC1E:2::/64 2001:DB8:CC1E:A::/64 eq ftp</a:t>
            </a:r>
          </a:p>
          <a:p>
            <a:pPr algn="l" defTabSz="914400">
              <a:buNone/>
            </a:pPr>
            <a:endParaRPr lang="en-US" sz="2000" noProof="1" smtClean="0">
              <a:solidFill>
                <a:schemeClr val="bg2"/>
              </a:solidFill>
            </a:endParaRP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deny tcp 2001:DB8:CC1E:2::/64 2001:DB8:CC1E:A::/64 eq www</a:t>
            </a:r>
          </a:p>
          <a:p>
            <a:pPr algn="l" defTabSz="914400">
              <a:buNone/>
            </a:pPr>
            <a:endParaRPr lang="en-US" sz="2000" noProof="1" smtClean="0">
              <a:solidFill>
                <a:schemeClr val="bg2"/>
              </a:solidFill>
            </a:endParaRPr>
          </a:p>
          <a:p>
            <a:pPr algn="l" defTabSz="914400"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permit ipv6 any any (3 match(es))</a:t>
            </a:r>
            <a:endParaRPr lang="en-US" sz="2000" noProof="1">
              <a:solidFill>
                <a:schemeClr val="bg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88000" y="2495042"/>
            <a:ext cx="489204" cy="24231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077204" y="2162770"/>
            <a:ext cx="3066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ACL encontró 28 rechazos según la instrucción de la ACL.</a:t>
            </a:r>
            <a:endParaRPr lang="es-ES_tradnl">
              <a:solidFill>
                <a:schemeClr val="bg2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104987">
            <a:off x="5700299" y="4209990"/>
            <a:ext cx="489204" cy="24231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ight Arrow 20"/>
          <p:cNvSpPr/>
          <p:nvPr/>
        </p:nvSpPr>
        <p:spPr>
          <a:xfrm rot="20303802">
            <a:off x="5704550" y="5730965"/>
            <a:ext cx="489204" cy="24231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78" y="0"/>
            <a:ext cx="8588861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Edición de ACL de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973" y="762277"/>
            <a:ext cx="8577072" cy="1306668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Para editar una ACL de IPv6, inserten una instrucción de ACL según el número de secuencia. De forma predeterminada, los números de secuencia se incrementan de a 10.</a:t>
            </a:r>
            <a:endParaRPr lang="es-ES_tradnl" dirty="0"/>
          </a:p>
        </p:txBody>
      </p:sp>
      <p:sp>
        <p:nvSpPr>
          <p:cNvPr id="4" name="Rectangle 3"/>
          <p:cNvSpPr/>
          <p:nvPr/>
        </p:nvSpPr>
        <p:spPr>
          <a:xfrm>
            <a:off x="568036" y="1736439"/>
            <a:ext cx="7218218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R1#show access-lists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IPv6 access list NO_TELNET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permit tcp host 2001:DB8:CC1E:1::1 any eq telnet (2 matches) sequence 10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IPv6 access list DENY_WWW_FTP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deny tcp 2001:DB8:CC1E:1::/64 2001:DB8:CC1E:A::/64 eq www sequence 20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deny tcp 2001:DB8:CC1E:1::/64 2001:DB8:CC1E:A::/64 eq ftp sequence 30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deny tcp 2001:DB8:CC1E:2::/64 2001:DB8:CC1E:A::/64 eq www sequence 40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deny tcp 2001:DB8:CC1E:2::/64 2001:DB8:CC1E:A::/64 eq ftp sequence 50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permit ipv6 any any sequence 60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036" y="3517890"/>
            <a:ext cx="7218219" cy="64633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R1(config)#ipv6 access-list DENY_WWW_FTP 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R1(config-ipv6-acl)#permit tcp host 2001:db8:cc1e:1::12 host 2001:db8:cc1e:a:: eq www sequence 25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R1(config-ipv6-acl)#permit tcp host 2001:db8:cc1e:1::12 host 2001:db8:cc1e:a:: eq ftp sequence 25</a:t>
            </a:r>
            <a:endParaRPr lang="en-US" sz="1200" noProof="1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034" y="4210988"/>
            <a:ext cx="7218221" cy="212365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R1#show ipv6 access-list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IPv6 access list NO_TELNET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   permit tcp host 2001:DB8:CC1E:1::1 any eq telnet (2 matches) sequence 10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IPv6 access list DENY_WWW_FTP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   deny tcp 2001:DB8:CC1E:1::/64 2001:DB8:CC1E:A::/64 eq www sequence 20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permit tcp host 2001:DB8:CC1E:1::12 host 2001:DB8:CC1E:A:: eq www sequence 25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permit tcp host 2001:DB8:CC1E:1::12 host 2001:DB8:CC1E:A:: eq ftp sequence 25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   deny tcp 2001:DB8:CC1E:1::/64 2001:DB8:CC1E:A::/64 eq ftp sequence 30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   deny tcp 2001:DB8:CC1E:2::/64 2001:DB8:CC1E:A::/64 eq ftp sequence 40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   deny tcp 2001:DB8:CC1E:2::/64 2001:DB8:CC1E:A::/64 eq www sequence 50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   permit ipv6 any any sequence 60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20313" y="3781425"/>
            <a:ext cx="5533012" cy="3286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798945" y="5200361"/>
            <a:ext cx="5816167" cy="32861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274510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859</TotalTime>
  <Words>983</Words>
  <Application>Microsoft Office PowerPoint</Application>
  <PresentationFormat>On-screen Show (4:3)</PresentationFormat>
  <Paragraphs>149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NetAcad_White_PPT_Template 05Oct12</vt:lpstr>
      <vt:lpstr>ACL IPv6</vt:lpstr>
      <vt:lpstr>Funcionamiento de ACL IPv6</vt:lpstr>
      <vt:lpstr>Topología de ACL de IPv6</vt:lpstr>
      <vt:lpstr>Restricción de acceso a líneas VTY</vt:lpstr>
      <vt:lpstr>Ejemplo de configuración de una ACL</vt:lpstr>
      <vt:lpstr>Ejemplo de configuración de ACL (continuación)</vt:lpstr>
      <vt:lpstr>Restricción del acceso al servidor web</vt:lpstr>
      <vt:lpstr> Comandos de verificación de ACL de IPv6</vt:lpstr>
      <vt:lpstr>Edición de ACL de IPv6</vt:lpstr>
      <vt:lpstr>Slide 10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Windows User</cp:lastModifiedBy>
  <cp:revision>84</cp:revision>
  <cp:lastPrinted>2013-08-01T16:08:56Z</cp:lastPrinted>
  <dcterms:created xsi:type="dcterms:W3CDTF">2012-10-09T16:58:47Z</dcterms:created>
  <dcterms:modified xsi:type="dcterms:W3CDTF">2013-09-16T08:55:06Z</dcterms:modified>
</cp:coreProperties>
</file>