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6"/>
  </p:notesMasterIdLst>
  <p:sldIdLst>
    <p:sldId id="306" r:id="rId2"/>
    <p:sldId id="267" r:id="rId3"/>
    <p:sldId id="316" r:id="rId4"/>
    <p:sldId id="317" r:id="rId5"/>
    <p:sldId id="318" r:id="rId6"/>
    <p:sldId id="320" r:id="rId7"/>
    <p:sldId id="322" r:id="rId8"/>
    <p:sldId id="324" r:id="rId9"/>
    <p:sldId id="325" r:id="rId10"/>
    <p:sldId id="326" r:id="rId11"/>
    <p:sldId id="328" r:id="rId12"/>
    <p:sldId id="329" r:id="rId13"/>
    <p:sldId id="270" r:id="rId14"/>
    <p:sldId id="303" r:id="rId1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B6B6B"/>
    <a:srgbClr val="264DAE"/>
    <a:srgbClr val="4ADAD7"/>
    <a:srgbClr val="8A8A8A"/>
    <a:srgbClr val="90A3A6"/>
    <a:srgbClr val="435153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3" autoAdjust="0"/>
    <p:restoredTop sz="90199" autoAdjust="0"/>
  </p:normalViewPr>
  <p:slideViewPr>
    <p:cSldViewPr snapToGrid="0">
      <p:cViewPr>
        <p:scale>
          <a:sx n="66" d="100"/>
          <a:sy n="66" d="100"/>
        </p:scale>
        <p:origin x="-1626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064" y="-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C72CD79-D36A-4E01-AE1C-064887FE954D}" type="slidenum"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pPr algn="r" defTabSz="914400">
                <a:buNone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81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s-ES_tradnl" sz="3600" b="0" i="0" noProof="0" dirty="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Gracias.</a:t>
            </a:r>
            <a:endParaRPr lang="es-ES_tradnl" sz="3600" noProof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buNone/>
            </a:pPr>
            <a:r>
              <a:rPr lang="en-US" sz="3600" b="0" i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Gracias.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65">
              <a:lnSpc>
                <a:spcPct val="100000"/>
              </a:lnSpc>
              <a:buNone/>
            </a:pPr>
            <a:r>
              <a:rPr lang="en-US" sz="600" b="0" i="0" kern="120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© 2013 Cisco y/o sus filiales. Todos los derechos reservados.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t>Información pública de Cisco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FCF27A5-1A5B-48D3-A060-2758FFBB1ADD}" type="slidenum">
              <a:rPr lang="en-US" sz="600" b="0" i="0">
                <a:solidFill>
                  <a:srgbClr val="808080"/>
                </a:solidFill>
                <a:latin typeface="Arial"/>
                <a:ea typeface="+mn-ea"/>
                <a:cs typeface="+mn-cs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2" y="3970590"/>
            <a:ext cx="4074362" cy="2474524"/>
          </a:xfrm>
        </p:spPr>
        <p:txBody>
          <a:bodyPr/>
          <a:lstStyle/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800" b="1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John </a:t>
            </a:r>
            <a:r>
              <a:rPr lang="es-ES_tradnl" sz="1800" b="1" i="0" dirty="0" err="1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Rullan</a:t>
            </a:r>
            <a:endParaRPr lang="es-ES_tradnl" sz="1800" b="1" dirty="0" smtClean="0"/>
          </a:p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8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Formador de instructores certificado por Cisco</a:t>
            </a:r>
          </a:p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8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Thomas A. Edison CTE HS</a:t>
            </a:r>
            <a:r>
              <a:rPr lang="es-ES_tradnl" sz="1800" b="1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/>
            </a:r>
            <a:br>
              <a:rPr lang="es-ES_tradnl" sz="1800" b="1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</a:br>
            <a:endParaRPr lang="es-ES_tradnl" sz="1800" b="1" dirty="0" smtClean="0"/>
          </a:p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800" b="1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Stephen Lynch</a:t>
            </a:r>
          </a:p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8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Arquitecto de redes, CCIE n.º 36243</a:t>
            </a:r>
          </a:p>
          <a:p>
            <a:pPr marL="0" marR="0" indent="0" algn="l" defTabSz="914400">
              <a:lnSpc>
                <a:spcPct val="95000"/>
              </a:lnSpc>
              <a:spcAft>
                <a:spcPts val="0"/>
              </a:spcAft>
              <a:buNone/>
            </a:pPr>
            <a:r>
              <a:rPr lang="es-ES_tradnl" sz="18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ABS </a:t>
            </a:r>
            <a:r>
              <a:rPr lang="es-ES_tradnl" sz="1800" b="0" i="0" dirty="0" err="1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Technology</a:t>
            </a:r>
            <a:r>
              <a:rPr lang="es-ES_tradnl" sz="1800" b="0" i="0" dirty="0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</a:t>
            </a:r>
            <a:r>
              <a:rPr lang="es-ES_tradnl" sz="1800" b="0" i="0" dirty="0" err="1" smtClean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Architects</a:t>
            </a:r>
            <a:endParaRPr lang="es-ES_tradnl" sz="1800" b="0" i="0" dirty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13" y="1384962"/>
            <a:ext cx="5722021" cy="1677415"/>
          </a:xfrm>
        </p:spPr>
        <p:txBody>
          <a:bodyPr/>
          <a:lstStyle/>
          <a:p>
            <a:r>
              <a:rPr lang="es-ES_tradnl" smtClean="0"/>
              <a:t>Asignación de direcciones IPv6</a:t>
            </a:r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723485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Tipos de direcciones IPv6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31900"/>
            <a:ext cx="4067629" cy="5077460"/>
          </a:xfrm>
        </p:spPr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Dirección </a:t>
            </a:r>
            <a:r>
              <a:rPr lang="es-ES_tradnl" sz="2200" b="0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unicast</a:t>
            </a:r>
            <a:endParaRPr lang="es-ES_tradnl" sz="2200" b="0" i="0" dirty="0" smtClean="0">
              <a:solidFill>
                <a:srgbClr val="6B308E"/>
              </a:solidFill>
              <a:latin typeface="Arial"/>
              <a:ea typeface="+mn-ea"/>
              <a:cs typeface="+mn-cs"/>
            </a:endParaRPr>
          </a:p>
          <a:p>
            <a:pPr marL="692109" lvl="1" indent="-285750" algn="l" defTabSz="914400">
              <a:lnSpc>
                <a:spcPct val="100000"/>
              </a:lnSpc>
              <a:spcBef>
                <a:spcPts val="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7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Identifica de forma única una sola interfaz en un dispositivo IPv6.</a:t>
            </a:r>
          </a:p>
          <a:p>
            <a:pPr marL="692109" lvl="1" indent="-285750" algn="l" defTabSz="914400">
              <a:lnSpc>
                <a:spcPct val="100000"/>
              </a:lnSpc>
              <a:spcBef>
                <a:spcPts val="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7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Un paquete que se envía una dirección </a:t>
            </a:r>
            <a:r>
              <a:rPr lang="es-ES_tradnl" sz="17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unicast</a:t>
            </a:r>
            <a:r>
              <a:rPr lang="es-ES_tradnl" sz="17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pasa de un host hacia el host destino.</a:t>
            </a:r>
          </a:p>
          <a:p>
            <a:pPr marL="692109" lvl="1" indent="-285750" algn="l" defTabSz="914400">
              <a:lnSpc>
                <a:spcPct val="100000"/>
              </a:lnSpc>
              <a:spcBef>
                <a:spcPts val="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7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Una interfaz puede tener más de una dirección IPv6 o una dirección IPv6 y una dirección IPv4, lo que se conoce como "doble pila".</a:t>
            </a:r>
            <a:endParaRPr lang="es-ES_tradnl" sz="1700" dirty="0" smtClean="0"/>
          </a:p>
          <a:p>
            <a:pPr marL="692109" lvl="1" indent="-285750" algn="l" defTabSz="914400">
              <a:lnSpc>
                <a:spcPct val="100000"/>
              </a:lnSpc>
              <a:spcBef>
                <a:spcPts val="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7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Cuando se introduce una dirección incorrecta en la interfaz IPv6, el usuario debe ejecutar el comando </a:t>
            </a:r>
            <a:r>
              <a:rPr lang="es-ES_tradnl" sz="17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no ipv6 </a:t>
            </a:r>
            <a:r>
              <a:rPr lang="es-ES_tradnl" sz="17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address</a:t>
            </a:r>
            <a:r>
              <a:rPr lang="es-ES_tradnl" sz="17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17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antes de escribir la dirección correcta o la dirección permanecerá en la interfaz. </a:t>
            </a:r>
            <a:r>
              <a:rPr lang="es-ES_tradnl" sz="1700" b="0" i="1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Observen la figura.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endParaRPr lang="es-ES_tradnl" sz="17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7701" y="1644161"/>
            <a:ext cx="4554416" cy="401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2" y="228599"/>
            <a:ext cx="8588861" cy="825915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Tipos de direcciones IPv6 (continuación)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4000" y="1064768"/>
            <a:ext cx="8577072" cy="5323332"/>
          </a:xfrm>
        </p:spPr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Dirección </a:t>
            </a:r>
            <a:r>
              <a:rPr lang="es-ES_tradnl" sz="22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multicast</a:t>
            </a:r>
            <a:endParaRPr lang="es-ES_tradnl" sz="2200" b="1" i="0" dirty="0" smtClean="0">
              <a:solidFill>
                <a:srgbClr val="6B308E"/>
              </a:solidFill>
              <a:latin typeface="Arial"/>
              <a:ea typeface="+mn-ea"/>
              <a:cs typeface="+mn-cs"/>
            </a:endParaRP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Una dirección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multicast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identifica un grupo de interfaces.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Toda dirección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multicast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se identifica mediante un rango de dirección reservado FF00::0/8.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Un paquete enviado a una dirección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multicast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se envía a todos los dispositivos que se identifican con esa dirección.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None/>
            </a:pPr>
            <a:endParaRPr lang="es-ES_tradnl" b="1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Dirección </a:t>
            </a:r>
            <a:r>
              <a:rPr lang="es-ES_tradnl" sz="2200" b="1" i="0" dirty="0" err="1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anycast</a:t>
            </a:r>
            <a:endParaRPr lang="es-ES_tradnl" b="1" dirty="0" smtClean="0">
              <a:solidFill>
                <a:schemeClr val="tx2"/>
              </a:solidFill>
            </a:endParaRP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Una dirección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unicast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se puede asignar a diferentes interfaces/dispositivos.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Un paquete que se envía a una dirección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anycast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solo se dirige al miembro más cercano del grupo, según las medidas de distancia de los protocolos de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Anycast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es un intermedio entre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unicast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y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multicast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La diferencia entre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anycast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y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multicast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es que un paquete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anycast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solo se envía a un dispositivo, mientras que uno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multicast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se envía a varios dispositivos.</a:t>
            </a:r>
            <a:endParaRPr lang="es-ES_tradnl" sz="1600" dirty="0"/>
          </a:p>
        </p:txBody>
      </p:sp>
      <p:sp>
        <p:nvSpPr>
          <p:cNvPr id="5" name="Rectangle 4"/>
          <p:cNvSpPr/>
          <p:nvPr/>
        </p:nvSpPr>
        <p:spPr>
          <a:xfrm>
            <a:off x="1855378" y="2985904"/>
            <a:ext cx="5671348" cy="9565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>
              <a:buNone/>
            </a:pPr>
            <a:r>
              <a:rPr lang="en-US" sz="12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 </a:t>
            </a:r>
            <a:r>
              <a:rPr lang="en-US" sz="1200" b="1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Protocolo</a:t>
            </a:r>
            <a:r>
              <a:rPr lang="en-US" sz="12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	IPv4 multicast	IPv6 multicast</a:t>
            </a:r>
          </a:p>
          <a:p>
            <a:pPr algn="l" defTabSz="914400">
              <a:buNone/>
            </a:pPr>
            <a:r>
              <a:rPr lang="en-US" sz="1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OSPF (router)	    224.0.0.5		     </a:t>
            </a:r>
            <a:r>
              <a:rPr lang="en-US" sz="1200" b="1" i="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FF02::5</a:t>
            </a:r>
            <a:r>
              <a:rPr lang="en-US" sz="1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	</a:t>
            </a:r>
          </a:p>
          <a:p>
            <a:pPr algn="l" defTabSz="914400">
              <a:buNone/>
            </a:pPr>
            <a:r>
              <a:rPr lang="en-US" sz="1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OSPF (DR/BDR)	    224.0.0.6		     </a:t>
            </a:r>
            <a:r>
              <a:rPr lang="en-US" sz="1200" b="1" i="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FF02::6</a:t>
            </a:r>
          </a:p>
          <a:p>
            <a:pPr algn="l" defTabSz="914400">
              <a:buNone/>
            </a:pPr>
            <a:r>
              <a:rPr lang="en-US" sz="1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RIPv2		    224.0.0.9		     </a:t>
            </a:r>
            <a:r>
              <a:rPr lang="en-US" sz="1200" b="1" i="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FF02::9</a:t>
            </a:r>
          </a:p>
          <a:p>
            <a:pPr algn="l" defTabSz="914400">
              <a:buNone/>
            </a:pPr>
            <a:r>
              <a:rPr lang="en-US" sz="12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EIGRP		    224.0.0.10		     </a:t>
            </a:r>
            <a:r>
              <a:rPr lang="en-US" sz="1200" b="1" i="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FF02::A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254415"/>
            <a:ext cx="8588861" cy="838200"/>
          </a:xfrm>
        </p:spPr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/>
            </a:r>
            <a:b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</a:b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Tipos de direcciones IPv6 (continuación)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 defTabSz="914400">
              <a:spcBef>
                <a:spcPts val="1440"/>
              </a:spcBef>
              <a:buNone/>
            </a:pPr>
            <a:r>
              <a:rPr lang="es-ES_tradnl" sz="22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Dirección link-local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La dirección link-local está diseñada para un enlace local.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La dirección link-local se configura automáticamente en todas las interfaces.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El prefijo utilizado para una dirección link-local es FE80::X/10.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Los </a:t>
            </a:r>
            <a:r>
              <a:rPr lang="es-ES_tradnl" sz="16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routers</a:t>
            </a: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no reenvían paquetes desde un origen y hacia un destino que contenga una dirección link-local.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s-ES_tradnl" sz="22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Dirección de bucle invertido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Ofrece una función similar a la dirección 127.0.0.1 de IPv4.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La dirección de bucle invertido es 0:0:0:0:0:0:0:1 o se puede simplificar mediante el uso de dos puntos dobles, como ::1.</a:t>
            </a:r>
          </a:p>
          <a:p>
            <a:pPr marL="692109" lvl="1" indent="-285750" algn="l" defTabSz="914400">
              <a:spcBef>
                <a:spcPts val="840"/>
              </a:spcBef>
              <a:buClr>
                <a:srgbClr val="435153"/>
              </a:buClr>
              <a:buFont typeface="Arial"/>
              <a:buChar char="•"/>
            </a:pPr>
            <a:r>
              <a:rPr lang="es-ES_tradnl" sz="16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La utiliza un dispositivo para enviarse un paquete a sí mismo </a:t>
            </a:r>
            <a:endParaRPr lang="es-ES_tradnl" sz="1600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b="1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b="1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b="1" dirty="0" smtClean="0"/>
          </a:p>
          <a:p>
            <a:pPr marL="406359" lvl="1" indent="0" algn="l" defTabSz="914400">
              <a:spcBef>
                <a:spcPts val="840"/>
              </a:spcBef>
              <a:buNone/>
            </a:pPr>
            <a:endParaRPr lang="es-ES_tradnl" dirty="0" smtClean="0"/>
          </a:p>
        </p:txBody>
      </p:sp>
      <p:sp>
        <p:nvSpPr>
          <p:cNvPr id="5" name="Rectangle 4"/>
          <p:cNvSpPr/>
          <p:nvPr/>
        </p:nvSpPr>
        <p:spPr>
          <a:xfrm>
            <a:off x="1854868" y="5197094"/>
            <a:ext cx="5671348" cy="102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>
              <a:buNone/>
            </a:pPr>
            <a:r>
              <a:rPr lang="en-US" sz="1400" b="1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Representación</a:t>
            </a:r>
            <a:r>
              <a:rPr lang="en-US" sz="14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              </a:t>
            </a:r>
            <a:r>
              <a:rPr lang="en-US" sz="1400" b="1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Dirección</a:t>
            </a:r>
            <a:r>
              <a:rPr lang="en-US" sz="14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</a:t>
            </a:r>
            <a:r>
              <a:rPr lang="en-US" sz="1400" b="1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bucle</a:t>
            </a:r>
            <a:r>
              <a:rPr lang="en-US" sz="14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invertido</a:t>
            </a:r>
            <a:r>
              <a:rPr lang="en-US" sz="1400" b="1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IPv6</a:t>
            </a:r>
          </a:p>
          <a:p>
            <a:pPr algn="l" defTabSz="914400">
              <a:buNone/>
            </a:pPr>
            <a:r>
              <a:rPr lang="en-US" sz="1400" b="0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Preferida</a:t>
            </a:r>
            <a:r>
              <a:rPr lang="en-US" sz="1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	0000:0000:0000:0000:0000:0000:0000:0001</a:t>
            </a:r>
          </a:p>
          <a:p>
            <a:pPr algn="l" defTabSz="914400">
              <a:buNone/>
            </a:pPr>
            <a:r>
              <a:rPr lang="en-US" sz="1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Sin ceros </a:t>
            </a:r>
            <a:r>
              <a:rPr lang="en-US" sz="1400" b="0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iniciales</a:t>
            </a:r>
            <a:r>
              <a:rPr lang="en-US" sz="1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	     0:0:0:0:0:0:0:1</a:t>
            </a:r>
          </a:p>
          <a:p>
            <a:pPr algn="l" defTabSz="914400">
              <a:buNone/>
            </a:pPr>
            <a:r>
              <a:rPr lang="en-US" sz="1400" b="0" i="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Comprimida</a:t>
            </a:r>
            <a:r>
              <a:rPr lang="en-US" sz="1400" b="0" i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		               ::1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n-US" sz="3600" b="0" i="0" u="none" strike="noStrike" spc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219455" y="914400"/>
            <a:ext cx="4142232" cy="5389880"/>
          </a:xfrm>
        </p:spPr>
        <p:txBody>
          <a:bodyPr/>
          <a:lstStyle/>
          <a:p>
            <a:pPr marL="0" indent="0" algn="l" defTabSz="914400">
              <a:spcBef>
                <a:spcPts val="1440"/>
              </a:spcBef>
              <a:buClr>
                <a:srgbClr val="6B308E"/>
              </a:buClr>
              <a:buFont typeface="Arial"/>
              <a:buChar char="•"/>
            </a:pPr>
            <a:r>
              <a:rPr lang="es-ES_tradnl" sz="2100" b="0" i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Una dirección de 128 bits que contiene un prefijo de routing global, Id. de subred e Id. de interfaz.</a:t>
            </a:r>
          </a:p>
          <a:p>
            <a:pPr marL="0" indent="0" algn="l" defTabSz="914400">
              <a:spcBef>
                <a:spcPts val="1440"/>
              </a:spcBef>
              <a:buClr>
                <a:srgbClr val="6B308E"/>
              </a:buClr>
              <a:buFont typeface="Arial"/>
              <a:buChar char="•"/>
            </a:pPr>
            <a:r>
              <a:rPr lang="es-ES_tradnl" sz="2100" b="0" i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Utiliza un formato hexadecimal con rango de 0 a 9 y de A a F.</a:t>
            </a:r>
          </a:p>
          <a:p>
            <a:pPr marL="0" indent="0" algn="l" defTabSz="914400">
              <a:spcBef>
                <a:spcPts val="1440"/>
              </a:spcBef>
              <a:buClr>
                <a:srgbClr val="6B308E"/>
              </a:buClr>
              <a:buFont typeface="Arial"/>
              <a:buChar char="•"/>
            </a:pPr>
            <a:r>
              <a:rPr lang="es-ES_tradnl" sz="2100" b="0" i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Unidad de transmisión máxima de hasta 1280 bytes.</a:t>
            </a:r>
          </a:p>
          <a:p>
            <a:pPr marL="0" indent="0" algn="l" defTabSz="914400">
              <a:spcBef>
                <a:spcPts val="1440"/>
              </a:spcBef>
              <a:buClr>
                <a:srgbClr val="6B308E"/>
              </a:buClr>
              <a:buFont typeface="Arial"/>
              <a:buChar char="•"/>
            </a:pPr>
            <a:r>
              <a:rPr lang="es-ES_tradnl" sz="2100" b="0" i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Las direcciones de red y de difusión se asignan a una interfaz o dispositivo final.</a:t>
            </a:r>
          </a:p>
          <a:p>
            <a:pPr marL="0" indent="0" algn="l" defTabSz="914400">
              <a:spcBef>
                <a:spcPts val="1440"/>
              </a:spcBef>
              <a:buClr>
                <a:srgbClr val="6B308E"/>
              </a:buClr>
              <a:buFont typeface="Arial"/>
              <a:buChar char="•"/>
            </a:pPr>
            <a:r>
              <a:rPr lang="es-ES_tradnl" sz="2100" b="0" i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 Cifrado IPsec nativo</a:t>
            </a:r>
            <a:endParaRPr lang="es-ES_tradnl" sz="2100" smtClean="0"/>
          </a:p>
          <a:p>
            <a:pPr marL="0" indent="0" algn="l" defTabSz="914400">
              <a:spcBef>
                <a:spcPts val="1440"/>
              </a:spcBef>
              <a:buFont typeface="Arial"/>
              <a:buChar char="•"/>
            </a:pPr>
            <a:endParaRPr lang="es-ES_tradnl" sz="2100" smtClean="0"/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2"/>
          </p:nvPr>
        </p:nvSpPr>
        <p:spPr>
          <a:xfrm>
            <a:off x="4746317" y="914400"/>
            <a:ext cx="4325113" cy="5339080"/>
          </a:xfrm>
        </p:spPr>
        <p:txBody>
          <a:bodyPr/>
          <a:lstStyle/>
          <a:p>
            <a:pPr marL="0" indent="0" algn="l" defTabSz="914400">
              <a:spcBef>
                <a:spcPts val="1440"/>
              </a:spcBef>
              <a:buClr>
                <a:srgbClr val="234493"/>
              </a:buClr>
              <a:buFont typeface="Arial"/>
              <a:buChar char="•"/>
            </a:pPr>
            <a:r>
              <a:rPr lang="es-ES_tradnl" sz="2100" b="0" i="0" dirty="0" smtClean="0">
                <a:solidFill>
                  <a:srgbClr val="234493"/>
                </a:solidFill>
                <a:latin typeface="Arial"/>
                <a:ea typeface="+mn-ea"/>
                <a:cs typeface="+mn-cs"/>
              </a:rPr>
              <a:t> Esquema de asignación de direcciones de 32 bits que contiene una porción de red y un host.</a:t>
            </a:r>
          </a:p>
          <a:p>
            <a:pPr marL="0" indent="0" algn="l" defTabSz="914400">
              <a:spcBef>
                <a:spcPts val="1440"/>
              </a:spcBef>
              <a:buClr>
                <a:srgbClr val="234493"/>
              </a:buClr>
              <a:buFont typeface="Arial"/>
              <a:buChar char="•"/>
            </a:pPr>
            <a:r>
              <a:rPr lang="es-ES_tradnl" sz="2100" b="0" i="0" dirty="0" smtClean="0">
                <a:solidFill>
                  <a:srgbClr val="234493"/>
                </a:solidFill>
                <a:latin typeface="Arial"/>
                <a:ea typeface="+mn-ea"/>
                <a:cs typeface="+mn-cs"/>
              </a:rPr>
              <a:t>Utiliza formato binario entre 0 y 1.</a:t>
            </a:r>
          </a:p>
          <a:p>
            <a:pPr marL="0" indent="0" algn="l" defTabSz="914400">
              <a:spcBef>
                <a:spcPts val="1440"/>
              </a:spcBef>
              <a:buClr>
                <a:srgbClr val="234493"/>
              </a:buClr>
              <a:buFont typeface="Arial"/>
              <a:buChar char="•"/>
            </a:pPr>
            <a:r>
              <a:rPr lang="es-ES_tradnl" sz="2100" b="0" i="0" dirty="0" smtClean="0">
                <a:solidFill>
                  <a:srgbClr val="234493"/>
                </a:solidFill>
                <a:latin typeface="Arial"/>
                <a:ea typeface="+mn-ea"/>
                <a:cs typeface="+mn-cs"/>
              </a:rPr>
              <a:t> Unidad de transmisión máxima de hasta 576 bytes.</a:t>
            </a:r>
          </a:p>
          <a:p>
            <a:pPr marL="0" indent="0" algn="l" defTabSz="914400">
              <a:spcBef>
                <a:spcPts val="1440"/>
              </a:spcBef>
              <a:buClr>
                <a:srgbClr val="234493"/>
              </a:buClr>
              <a:buFont typeface="Arial"/>
              <a:buChar char="•"/>
            </a:pPr>
            <a:r>
              <a:rPr lang="es-ES_tradnl" sz="2100" b="0" i="0" dirty="0" smtClean="0">
                <a:solidFill>
                  <a:srgbClr val="234493"/>
                </a:solidFill>
                <a:latin typeface="Arial"/>
                <a:ea typeface="+mn-ea"/>
                <a:cs typeface="+mn-cs"/>
              </a:rPr>
              <a:t> Las direcciones de red y de difusión no se pueden asignar a una interfaz o dispositivo final.</a:t>
            </a:r>
          </a:p>
          <a:p>
            <a:pPr marL="0" indent="0" algn="l" defTabSz="914400">
              <a:spcBef>
                <a:spcPts val="1440"/>
              </a:spcBef>
              <a:buClr>
                <a:srgbClr val="234493"/>
              </a:buClr>
              <a:buFont typeface="Arial"/>
              <a:buChar char="•"/>
            </a:pPr>
            <a:r>
              <a:rPr lang="es-ES_tradnl" sz="2100" b="0" i="0" dirty="0" smtClean="0">
                <a:solidFill>
                  <a:srgbClr val="234493"/>
                </a:solidFill>
                <a:latin typeface="Arial"/>
                <a:ea typeface="+mn-ea"/>
                <a:cs typeface="+mn-cs"/>
              </a:rPr>
              <a:t> Se deben utilizar tecnologías de VPN para cifrar paquetes IPv4. </a:t>
            </a:r>
            <a:endParaRPr lang="es-ES_tradnl" sz="2100" dirty="0" smtClean="0">
              <a:solidFill>
                <a:schemeClr val="accent4"/>
              </a:solidFill>
            </a:endParaRPr>
          </a:p>
          <a:p>
            <a:pPr marL="0" indent="0" algn="l" defTabSz="914400">
              <a:spcBef>
                <a:spcPts val="1440"/>
              </a:spcBef>
              <a:buNone/>
            </a:pPr>
            <a:endParaRPr lang="es-ES_tradnl" sz="2100" dirty="0" smtClean="0">
              <a:solidFill>
                <a:schemeClr val="accent4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746317" y="301752"/>
            <a:ext cx="3951308" cy="838200"/>
          </a:xfrm>
        </p:spPr>
        <p:txBody>
          <a:bodyPr/>
          <a:lstStyle/>
          <a:p>
            <a:pPr marL="0" marR="0" indent="0" algn="ctr" defTabSz="914400">
              <a:spcBef>
                <a:spcPts val="1440"/>
              </a:spcBef>
              <a:buNone/>
            </a:pPr>
            <a:r>
              <a:rPr lang="en-US" sz="3600" b="0" i="0" u="none" strike="noStrike" spc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IPv4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Estructura de asignación de direcciones IPv6</a:t>
            </a:r>
            <a:endParaRPr lang="es-ES_trad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Formato hexadecimal de 128 bits (de 0 a 9, de A </a:t>
            </a:r>
            <a:r>
              <a:rPr lang="es-ES_tradnl" sz="22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a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F)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Utiliza campos numéricos hexadecimales de 16 bits separados por dos puntos (:)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Cuatro dígitos hexadecimales equivalen a 16 bits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Consiste de 8 </a:t>
            </a:r>
            <a:r>
              <a:rPr lang="es-ES_tradnl" sz="22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hextetos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/cuartetos que equivalen a 16 bits por </a:t>
            </a:r>
            <a:r>
              <a:rPr lang="es-ES_tradnl" sz="22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hexteto</a:t>
            </a:r>
            <a:endParaRPr lang="es-ES_tradnl" sz="2200" b="0" i="0" dirty="0" smtClean="0">
              <a:solidFill>
                <a:srgbClr val="435153"/>
              </a:solidFill>
              <a:latin typeface="Arial"/>
              <a:ea typeface="+mn-ea"/>
              <a:cs typeface="+mn-cs"/>
            </a:endParaRPr>
          </a:p>
          <a:p>
            <a:pPr marL="228600" indent="-228600" algn="l" defTabSz="914400">
              <a:spcBef>
                <a:spcPts val="1440"/>
              </a:spcBef>
              <a:buNone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None/>
            </a:pPr>
            <a:r>
              <a:rPr lang="es-ES_tradnl" sz="2400" b="0" i="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2001:</a:t>
            </a:r>
            <a:r>
              <a:rPr lang="es-ES_tradnl" sz="24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0DB8:0001:5270:0127:00AB:CAFE:0E1F /64</a:t>
            </a:r>
          </a:p>
          <a:p>
            <a:pPr marL="0" indent="0" algn="l" defTabSz="914400">
              <a:spcBef>
                <a:spcPts val="1440"/>
              </a:spcBef>
              <a:buNone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- 2001 en sistema hexadecimal es 0010 0000 0000 0001 </a:t>
            </a:r>
            <a:b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</a:b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             en binario</a:t>
            </a: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None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Estructura de asignación de direcciones IPv6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El </a:t>
            </a:r>
            <a:r>
              <a:rPr lang="es-ES_tradnl" sz="2200" b="1" i="0" smtClean="0">
                <a:solidFill>
                  <a:srgbClr val="6B308E">
                    <a:lumMod val="75000"/>
                  </a:srgbClr>
                </a:solidFill>
                <a:latin typeface="Arial"/>
                <a:ea typeface="+mn-ea"/>
                <a:cs typeface="+mn-cs"/>
              </a:rPr>
              <a:t>prefijo del sitio o prefijo de routing global </a:t>
            </a:r>
            <a:r>
              <a:rPr lang="es-ES_tradnl" sz="2200" b="0" i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  <a:cs typeface="+mn-cs"/>
              </a:rPr>
              <a:t>son los tres primeros hextetos o los 48 bits de la dirección. Lo asigna el proveedor de servicios.</a:t>
            </a:r>
            <a:endParaRPr lang="es-ES_tradnl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  <a:cs typeface="+mn-cs"/>
              </a:rPr>
              <a:t>La </a:t>
            </a:r>
            <a:r>
              <a:rPr lang="es-ES_tradnl" sz="2200" b="1" i="0" smtClean="0">
                <a:solidFill>
                  <a:srgbClr val="6B308E">
                    <a:lumMod val="75000"/>
                  </a:srgbClr>
                </a:solidFill>
                <a:latin typeface="Arial"/>
                <a:ea typeface="+mn-ea"/>
                <a:cs typeface="+mn-cs"/>
              </a:rPr>
              <a:t>topología del sitio o el Id. de subred </a:t>
            </a:r>
            <a:r>
              <a:rPr lang="es-ES_tradnl" sz="2200" b="0" i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  <a:cs typeface="+mn-cs"/>
              </a:rPr>
              <a:t>es el cuarto hexteto de la dirección. </a:t>
            </a:r>
            <a:endParaRPr lang="es-ES_tradnl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  <a:cs typeface="+mn-cs"/>
              </a:rPr>
              <a:t>El </a:t>
            </a:r>
            <a:r>
              <a:rPr lang="es-ES_tradnl" sz="2200" b="1" i="0" smtClean="0">
                <a:solidFill>
                  <a:srgbClr val="6B308E">
                    <a:lumMod val="75000"/>
                  </a:srgbClr>
                </a:solidFill>
                <a:latin typeface="Arial"/>
                <a:ea typeface="+mn-ea"/>
                <a:cs typeface="+mn-cs"/>
              </a:rPr>
              <a:t>Id. de la interfaz </a:t>
            </a:r>
            <a:r>
              <a:rPr lang="es-ES_tradnl" sz="2200" b="0" i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+mn-ea"/>
                <a:cs typeface="+mn-cs"/>
              </a:rPr>
              <a:t>son los cuatro hextetos o los 64 bits de la dirección. Se asigna de forma manual o dinámica mediante el comando EUI-64 (identificador único extendido).</a:t>
            </a:r>
            <a:endParaRPr lang="es-ES_tradnl" smtClean="0">
              <a:solidFill>
                <a:schemeClr val="tx2">
                  <a:lumMod val="75000"/>
                </a:schemeClr>
              </a:solidFill>
            </a:endParaRPr>
          </a:p>
          <a:p>
            <a:pPr marL="228600" indent="-228600" algn="l" defTabSz="914400">
              <a:spcBef>
                <a:spcPts val="1440"/>
              </a:spcBef>
              <a:buNone/>
            </a:pPr>
            <a:endParaRPr lang="es-ES_tradnl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b="1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2555" y="1893206"/>
            <a:ext cx="801052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Estructura de asignación de direcciones IPv6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599" y="1344168"/>
            <a:ext cx="8494487" cy="4965192"/>
          </a:xfrm>
        </p:spPr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4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Los primeros 3 bits se fijan en 001 o 200::/12 (número de </a:t>
            </a:r>
            <a:r>
              <a:rPr lang="es-ES_tradnl" sz="24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routing</a:t>
            </a:r>
            <a:r>
              <a:rPr lang="es-ES_tradnl" sz="24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global de IANA)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z="3000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4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Los bits del 16 al 24 identifican el registro regional: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- </a:t>
            </a:r>
            <a:r>
              <a:rPr lang="es-ES_tradnl" sz="20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AfriNIC</a:t>
            </a: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, APNIC, LACNIC, RIPE NCC y ARIN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endParaRPr lang="es-ES_tradnl" sz="2000" dirty="0" smtClean="0"/>
          </a:p>
          <a:p>
            <a:pPr marL="406359" lvl="1" indent="0" algn="l" defTabSz="914400">
              <a:spcBef>
                <a:spcPts val="840"/>
              </a:spcBef>
              <a:buNone/>
            </a:pPr>
            <a:endParaRPr lang="es-ES_tradnl" sz="2400" dirty="0" smtClean="0"/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24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	</a:t>
            </a: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2001:0000::/23 – IANA 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	2001:0200::/23 – APNIC (Región Asia-Pacífico)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	2001:0400::/23 – ARIN (Región de América del Norte)</a:t>
            </a:r>
          </a:p>
          <a:p>
            <a:pPr marL="1828800" lvl="1" indent="-1423988" algn="l" defTabSz="914400">
              <a:spcBef>
                <a:spcPts val="840"/>
              </a:spcBef>
              <a:buNone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2001:0600::/23 – RIPE (Europa, Medio Oriente y Asia Central)</a:t>
            </a:r>
            <a:endParaRPr lang="es-ES_tradn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1985" y="2117776"/>
            <a:ext cx="5334000" cy="7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734290" y="3705074"/>
            <a:ext cx="5417559" cy="79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Estructura de asignación de direcciones IPv6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Los 8 bits hasta /32 que restan identifican el ISP.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El 3.</a:t>
            </a:r>
            <a:r>
              <a:rPr lang="es-ES_tradnl" sz="2200" b="0" i="0" baseline="3000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er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22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hexteto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representa el identificador del sitio/cliente.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El 4.</a:t>
            </a:r>
            <a:r>
              <a:rPr lang="es-ES_tradnl" sz="2200" b="0" i="0" baseline="3000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o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</a:t>
            </a:r>
            <a:r>
              <a:rPr lang="es-ES_tradnl" sz="22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hexteto</a:t>
            </a:r>
            <a:r>
              <a:rPr lang="es-ES_tradnl" sz="22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representa la topología de sitio/el Id. de la subred.</a:t>
            </a:r>
          </a:p>
          <a:p>
            <a:pPr marL="429768" lvl="1" algn="l" defTabSz="914400">
              <a:spcBef>
                <a:spcPts val="840"/>
              </a:spcBef>
              <a:buNone/>
            </a:pP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- Permite 65 536 subredes con 18 446 744 073 709 551 616 (18 trillones) </a:t>
            </a:r>
            <a:b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</a:b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         para cada subred.</a:t>
            </a:r>
            <a:endParaRPr lang="es-ES_tradnl" dirty="0" smtClean="0"/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- No forma parte del campo de direcciones del host.</a:t>
            </a:r>
          </a:p>
          <a:p>
            <a:pPr marL="406359" lvl="1" indent="0" algn="l" defTabSz="914400">
              <a:spcBef>
                <a:spcPts val="840"/>
              </a:spcBef>
              <a:buNone/>
            </a:pP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						</a:t>
            </a:r>
            <a:endParaRPr lang="es-ES_tradnl" sz="970" dirty="0" smtClean="0"/>
          </a:p>
          <a:p>
            <a:pPr marL="406359" lvl="1" indent="0" algn="l" defTabSz="914400">
              <a:spcBef>
                <a:spcPts val="840"/>
              </a:spcBef>
              <a:buNone/>
            </a:pPr>
            <a:endParaRPr lang="es-ES_tradnl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476" y="1725587"/>
            <a:ext cx="5210709" cy="69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709871" y="2867385"/>
            <a:ext cx="5343221" cy="89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746415" y="5279978"/>
            <a:ext cx="534352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Subredes y esquema de asignación de direcciones IPv6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El </a:t>
            </a:r>
            <a:r>
              <a:rPr lang="es-ES_tradnl" sz="2000" b="1" i="0" dirty="0" smtClean="0">
                <a:solidFill>
                  <a:srgbClr val="6B308E"/>
                </a:solidFill>
                <a:latin typeface="Arial"/>
                <a:ea typeface="+mn-ea"/>
                <a:cs typeface="+mn-cs"/>
              </a:rPr>
              <a:t>Id. de la interfaz </a:t>
            </a: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son los 64 bits restantes de la dirección.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Se puede configurar de forma manual o dinámica mediante EUI-64 (identificador único extendido).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El comando EUI-64 utiliza la dirección MAC de 48 bits del dispositivo y la convierte en 64 bits mediante la adición de FF:FE en la mitad de la dirección.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Es posible asignar la primera (red) y última (difusión) dirección a una interfaz. Una interfaz puede contener más de una dirección IPv6.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No existen direcciones de difusión, sino que se utilizan direcciones </a:t>
            </a:r>
            <a:r>
              <a:rPr lang="es-ES_tradnl" sz="20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multicast</a:t>
            </a:r>
            <a:r>
              <a:rPr lang="es-ES_tradnl" sz="20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.</a:t>
            </a:r>
            <a:endParaRPr lang="es-ES_tradn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95558" y="1377812"/>
            <a:ext cx="7494774" cy="9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Subredes y esquema de asignación de direcciones IPv6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IPv6 utiliza el mismo método que IPv4 para crear subredes con sus direcciones. 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/127 brinda 2 direcciones.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/124 brinda 16 direcciones.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/120 brinda 256 direcciones.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La primera dirección de una red contiene solo ceros (0); y la última, solo efes (F).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Se recomienda, por motivos de simplicidad y diseño, utilizar /64 siempre. Utilizar menos de /64 podría dañar las funciones de IPv6 e incrementar la complejidad del diseño. </a:t>
            </a: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None/>
            </a:pPr>
            <a:endParaRPr lang="es-ES_tradnl" smtClean="0"/>
          </a:p>
          <a:p>
            <a:pPr marL="228600" indent="-228600" algn="l" defTabSz="914400">
              <a:spcBef>
                <a:spcPts val="1440"/>
              </a:spcBef>
              <a:buNone/>
            </a:pPr>
            <a:endParaRPr lang="es-ES_tradnl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Ceros iniciales y dos puntos dobles (::)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Se pueden omitir los ceros iniciales en cualquier sección de 16 bits.</a:t>
            </a:r>
          </a:p>
          <a:p>
            <a:pPr marL="228600" indent="-228600" algn="l" defTabSz="914400">
              <a:spcBef>
                <a:spcPts val="1440"/>
              </a:spcBef>
              <a:buNone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	Dirección </a:t>
            </a:r>
            <a:r>
              <a:rPr lang="es-ES_tradnl" sz="2200" b="1" i="0" u="sng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antes</a:t>
            </a: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de la omisión:</a:t>
            </a:r>
          </a:p>
          <a:p>
            <a:pPr marL="228600" indent="-228600" algn="l" defTabSz="914400">
              <a:spcBef>
                <a:spcPts val="1440"/>
              </a:spcBef>
              <a:buNone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	2001:0DB8:0001:5270:0127:00AB:CAFE:0E1F /64</a:t>
            </a:r>
          </a:p>
          <a:p>
            <a:pPr marL="228600" indent="-228600" algn="l" defTabSz="914400">
              <a:spcBef>
                <a:spcPts val="1440"/>
              </a:spcBef>
              <a:buNone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	Dirección </a:t>
            </a:r>
            <a:r>
              <a:rPr lang="es-ES_tradnl" sz="2200" b="1" i="0" u="sng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después</a:t>
            </a: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de la omisión:</a:t>
            </a:r>
          </a:p>
          <a:p>
            <a:pPr marL="228600" indent="-228600" algn="l" defTabSz="914400">
              <a:spcBef>
                <a:spcPts val="1440"/>
              </a:spcBef>
              <a:buNone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		2001:DB8:1:5270:127:AB:CAFE:E1F /64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2200" b="0" i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Esta regla se aplica solo a los ceros iniciales; si se omiten ceros finales, la dirección no será precisa.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z="2000" smtClean="0"/>
          </a:p>
          <a:p>
            <a:pPr marL="228600" indent="-228600" algn="l" defTabSz="914400">
              <a:spcBef>
                <a:spcPts val="1440"/>
              </a:spcBef>
              <a:buNone/>
            </a:pPr>
            <a:endParaRPr lang="es-ES_tradnl" sz="200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z="2000" smtClean="0"/>
          </a:p>
          <a:p>
            <a:pPr marL="228600" indent="-228600" algn="l" defTabSz="914400">
              <a:spcBef>
                <a:spcPts val="1440"/>
              </a:spcBef>
              <a:buNone/>
            </a:pPr>
            <a:endParaRPr lang="es-ES_tradnl" sz="200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6500" y="4847343"/>
            <a:ext cx="6324600" cy="51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spcBef>
                <a:spcPct val="0"/>
              </a:spcBef>
              <a:buNone/>
            </a:pPr>
            <a:r>
              <a:rPr lang="es-ES_tradnl" sz="3600" b="0" i="0" u="none" strike="noStrike" spc="0" baseline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latin typeface="Arial"/>
                <a:ea typeface="+mj-ea"/>
                <a:cs typeface="Arial"/>
              </a:rPr>
              <a:t>Ceros iniciales y dos puntos dobles (::)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Los dos puntos dobles o ceros comprimidos se pueden utilizar para acortar una dirección IPv6 cuando uno o más </a:t>
            </a:r>
            <a:r>
              <a:rPr lang="es-ES_tradnl" sz="1800" b="0" i="0" dirty="0" err="1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hextetos</a:t>
            </a: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 consisten solo de ceros.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z="2400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Los dos puntos dobles solo se pueden utilizar para comprimir bloques únicos de 16 bits contiguos. No es posible utilizar dos puntos dobles para incluir parte de un bloque.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z="1800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z="1800" dirty="0" smtClean="0"/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r>
              <a:rPr lang="es-ES_tradnl" sz="1800" b="0" i="0" dirty="0" smtClean="0">
                <a:solidFill>
                  <a:srgbClr val="435153"/>
                </a:solidFill>
                <a:latin typeface="Arial"/>
                <a:ea typeface="+mn-ea"/>
                <a:cs typeface="+mn-cs"/>
              </a:rPr>
              <a:t>Los dos puntos dobles solo se utilizan una vez en una dirección; si se utilizan más de una vez, la dirección puede resultar ambigua.</a:t>
            </a:r>
          </a:p>
          <a:p>
            <a:pPr marL="228600" indent="-228600" algn="l" defTabSz="914400">
              <a:spcBef>
                <a:spcPts val="1440"/>
              </a:spcBef>
              <a:buClr>
                <a:srgbClr val="493B93"/>
              </a:buClr>
              <a:buSzPct val="90000"/>
              <a:buFont typeface="Arial"/>
              <a:buChar char="•"/>
            </a:pPr>
            <a:endParaRPr lang="es-ES_tradnl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87500" y="3420834"/>
            <a:ext cx="4038600" cy="95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7963" y="1933804"/>
            <a:ext cx="5248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2738" y="5058228"/>
            <a:ext cx="6181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566</TotalTime>
  <Words>1044</Words>
  <Application>Microsoft Office PowerPoint</Application>
  <PresentationFormat>On-screen Show (4:3)</PresentationFormat>
  <Paragraphs>140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NetAcad_White_PPT_Template 05Oct12</vt:lpstr>
      <vt:lpstr>Asignación de direcciones IPv6</vt:lpstr>
      <vt:lpstr>Estructura de asignación de direcciones IPv6</vt:lpstr>
      <vt:lpstr>Estructura de asignación de direcciones IPv6</vt:lpstr>
      <vt:lpstr>Estructura de asignación de direcciones IPv6</vt:lpstr>
      <vt:lpstr>Estructura de asignación de direcciones IPv6</vt:lpstr>
      <vt:lpstr>Subredes y esquema de asignación de direcciones IPv6</vt:lpstr>
      <vt:lpstr>Subredes y esquema de asignación de direcciones IPv6</vt:lpstr>
      <vt:lpstr>Ceros iniciales y dos puntos dobles (::)</vt:lpstr>
      <vt:lpstr>Ceros iniciales y dos puntos dobles (::)</vt:lpstr>
      <vt:lpstr>Tipos de direcciones IPv6</vt:lpstr>
      <vt:lpstr>Tipos de direcciones IPv6 (continuación)</vt:lpstr>
      <vt:lpstr> Tipos de direcciones IPv6 (continuación)</vt:lpstr>
      <vt:lpstr>IPv6</vt:lpstr>
      <vt:lpstr>Slide 14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Windows User</cp:lastModifiedBy>
  <cp:revision>67</cp:revision>
  <dcterms:created xsi:type="dcterms:W3CDTF">2012-10-09T16:58:47Z</dcterms:created>
  <dcterms:modified xsi:type="dcterms:W3CDTF">2013-09-16T08:56:16Z</dcterms:modified>
</cp:coreProperties>
</file>