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20"/>
  </p:notesMasterIdLst>
  <p:sldIdLst>
    <p:sldId id="306" r:id="rId2"/>
    <p:sldId id="267" r:id="rId3"/>
    <p:sldId id="308" r:id="rId4"/>
    <p:sldId id="309" r:id="rId5"/>
    <p:sldId id="310" r:id="rId6"/>
    <p:sldId id="311" r:id="rId7"/>
    <p:sldId id="315" r:id="rId8"/>
    <p:sldId id="319" r:id="rId9"/>
    <p:sldId id="316" r:id="rId10"/>
    <p:sldId id="314" r:id="rId11"/>
    <p:sldId id="318" r:id="rId12"/>
    <p:sldId id="327" r:id="rId13"/>
    <p:sldId id="328" r:id="rId14"/>
    <p:sldId id="320" r:id="rId15"/>
    <p:sldId id="312" r:id="rId16"/>
    <p:sldId id="321" r:id="rId17"/>
    <p:sldId id="322" r:id="rId18"/>
    <p:sldId id="303" r:id="rId1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B6B6B"/>
    <a:srgbClr val="264DAE"/>
    <a:srgbClr val="4ADAD7"/>
    <a:srgbClr val="8A8A8A"/>
    <a:srgbClr val="90A3A6"/>
    <a:srgbClr val="435153"/>
    <a:srgbClr val="EDDFF5"/>
    <a:srgbClr val="493B93"/>
    <a:srgbClr val="808080"/>
    <a:srgbClr val="9696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62" autoAdjust="0"/>
    <p:restoredTop sz="89536" autoAdjust="0"/>
  </p:normalViewPr>
  <p:slideViewPr>
    <p:cSldViewPr snapToGrid="0">
      <p:cViewPr>
        <p:scale>
          <a:sx n="66" d="100"/>
          <a:sy n="66" d="100"/>
        </p:scale>
        <p:origin x="-1620" y="-7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2" d="100"/>
          <a:sy n="72" d="100"/>
        </p:scale>
        <p:origin x="-2064" y="-90"/>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pPr/>
              <a:t>9/16/2013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pPr/>
              <a:t>‹#›</a:t>
            </a:fld>
            <a:endParaRPr lang="en-US"/>
          </a:p>
        </p:txBody>
      </p:sp>
    </p:spTree>
    <p:extLst>
      <p:ext uri="{BB962C8B-B14F-4D97-AF65-F5344CB8AC3E}">
        <p14:creationId xmlns=""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El comando </a:t>
            </a:r>
            <a:r>
              <a:rPr lang="es-ES_tradnl" sz="1200" b="1" i="0" dirty="0" smtClean="0">
                <a:solidFill>
                  <a:schemeClr val="tx1"/>
                </a:solidFill>
                <a:latin typeface="Calibri"/>
                <a:ea typeface="+mn-ea"/>
                <a:cs typeface="+mn-cs"/>
              </a:rPr>
              <a:t>show</a:t>
            </a:r>
            <a:r>
              <a:rPr lang="es-ES_tradnl" sz="1200" b="1" i="0" baseline="0" dirty="0" smtClean="0">
                <a:solidFill>
                  <a:schemeClr val="tx1"/>
                </a:solidFill>
                <a:latin typeface="Calibri"/>
                <a:ea typeface="+mn-ea"/>
                <a:cs typeface="+mn-cs"/>
              </a:rPr>
              <a:t> ipv6 </a:t>
            </a:r>
            <a:r>
              <a:rPr lang="es-ES_tradnl" sz="1200" b="1" i="0" baseline="0" dirty="0" err="1" smtClean="0">
                <a:solidFill>
                  <a:schemeClr val="tx1"/>
                </a:solidFill>
                <a:latin typeface="Calibri"/>
                <a:ea typeface="+mn-ea"/>
                <a:cs typeface="+mn-cs"/>
              </a:rPr>
              <a:t>dhcp</a:t>
            </a:r>
            <a:r>
              <a:rPr lang="es-ES_tradnl" sz="1200" b="1" i="0" baseline="0" dirty="0" smtClean="0">
                <a:solidFill>
                  <a:schemeClr val="tx1"/>
                </a:solidFill>
                <a:latin typeface="Calibri"/>
                <a:ea typeface="+mn-ea"/>
                <a:cs typeface="+mn-cs"/>
              </a:rPr>
              <a:t> interface</a:t>
            </a:r>
            <a:r>
              <a:rPr lang="es-ES_tradnl" sz="1200" b="0" i="0" baseline="0" dirty="0" smtClean="0">
                <a:solidFill>
                  <a:schemeClr val="tx1"/>
                </a:solidFill>
                <a:latin typeface="Calibri"/>
                <a:ea typeface="+mn-ea"/>
                <a:cs typeface="+mn-cs"/>
              </a:rPr>
              <a:t> muestra las interfaces que se configuraron mediante DHCP. Asimismo, muestra la dirección link-local del servidor DHCP.</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11</a:t>
            </a:fld>
            <a:endParaRPr lang="en-US"/>
          </a:p>
        </p:txBody>
      </p:sp>
    </p:spTree>
    <p:extLst>
      <p:ext uri="{BB962C8B-B14F-4D97-AF65-F5344CB8AC3E}">
        <p14:creationId xmlns="" xmlns:p14="http://schemas.microsoft.com/office/powerpoint/2010/main" val="330451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a:lnSpc>
                <a:spcPct val="100000"/>
              </a:lnSpc>
              <a:spcBef>
                <a:spcPts val="0"/>
              </a:spcBef>
              <a:spcAft>
                <a:spcPts val="0"/>
              </a:spcAft>
              <a:buNone/>
              <a:tabLst/>
            </a:pPr>
            <a:r>
              <a:rPr lang="es-ES_tradnl" sz="1200" b="0" i="0" dirty="0" smtClean="0">
                <a:solidFill>
                  <a:schemeClr val="tx1"/>
                </a:solidFill>
                <a:latin typeface="Calibri"/>
                <a:ea typeface="+mn-ea"/>
                <a:cs typeface="+mn-cs"/>
              </a:rPr>
              <a:t>Con la misma topología, configuraremos clientes y servidores DHCP sin estado.</a:t>
            </a:r>
          </a:p>
          <a:p>
            <a:pPr marL="0" algn="l" defTabSz="914400">
              <a:buNone/>
            </a:pP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14</a:t>
            </a:fld>
            <a:endParaRPr lang="en-US"/>
          </a:p>
        </p:txBody>
      </p:sp>
    </p:spTree>
    <p:extLst>
      <p:ext uri="{BB962C8B-B14F-4D97-AF65-F5344CB8AC3E}">
        <p14:creationId xmlns="" xmlns:p14="http://schemas.microsoft.com/office/powerpoint/2010/main" val="3701166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b="0" i="0" dirty="0" smtClean="0">
                <a:solidFill>
                  <a:schemeClr val="tx1"/>
                </a:solidFill>
                <a:effectLst/>
              </a:rPr>
              <a:t>El comando </a:t>
            </a:r>
            <a:r>
              <a:rPr lang="es-ES_tradnl" b="1" i="0" dirty="0" smtClean="0">
                <a:solidFill>
                  <a:schemeClr val="tx1"/>
                </a:solidFill>
                <a:effectLst/>
              </a:rPr>
              <a:t>show ipv6 interface </a:t>
            </a:r>
            <a:r>
              <a:rPr lang="es-ES_tradnl" b="0" i="0" dirty="0" smtClean="0">
                <a:solidFill>
                  <a:schemeClr val="tx1"/>
                </a:solidFill>
                <a:effectLst/>
              </a:rPr>
              <a:t>muestra que el </a:t>
            </a:r>
            <a:r>
              <a:rPr lang="es-ES_tradnl" b="0" i="0" dirty="0" err="1" smtClean="0">
                <a:solidFill>
                  <a:schemeClr val="tx1"/>
                </a:solidFill>
                <a:effectLst/>
              </a:rPr>
              <a:t>router</a:t>
            </a:r>
            <a:r>
              <a:rPr lang="es-ES_tradnl" b="0" i="0" dirty="0" smtClean="0">
                <a:solidFill>
                  <a:schemeClr val="tx1"/>
                </a:solidFill>
                <a:effectLst/>
              </a:rPr>
              <a:t> tiene “</a:t>
            </a:r>
            <a:r>
              <a:rPr lang="es-ES_tradnl" b="0" i="0" dirty="0" err="1" smtClean="0">
                <a:solidFill>
                  <a:schemeClr val="tx1"/>
                </a:solidFill>
                <a:effectLst/>
              </a:rPr>
              <a:t>Stateless</a:t>
            </a:r>
            <a:r>
              <a:rPr lang="es-ES_tradnl" b="0" i="0" dirty="0" smtClean="0">
                <a:solidFill>
                  <a:schemeClr val="tx1"/>
                </a:solidFill>
                <a:effectLst/>
              </a:rPr>
              <a:t> </a:t>
            </a:r>
            <a:r>
              <a:rPr lang="es-ES_tradnl" b="0" i="0" dirty="0" err="1" smtClean="0">
                <a:solidFill>
                  <a:schemeClr val="tx1"/>
                </a:solidFill>
                <a:effectLst/>
              </a:rPr>
              <a:t>address</a:t>
            </a:r>
            <a:r>
              <a:rPr lang="es-ES_tradnl" b="0" i="0" dirty="0" smtClean="0">
                <a:solidFill>
                  <a:schemeClr val="tx1"/>
                </a:solidFill>
                <a:effectLst/>
              </a:rPr>
              <a:t> </a:t>
            </a:r>
            <a:r>
              <a:rPr lang="es-ES_tradnl" b="0" i="0" dirty="0" err="1" smtClean="0">
                <a:solidFill>
                  <a:schemeClr val="tx1"/>
                </a:solidFill>
                <a:effectLst/>
              </a:rPr>
              <a:t>autoconfig</a:t>
            </a:r>
            <a:r>
              <a:rPr lang="es-ES_tradnl" b="0" i="0" dirty="0" smtClean="0">
                <a:solidFill>
                  <a:schemeClr val="tx1"/>
                </a:solidFill>
                <a:effectLst/>
              </a:rPr>
              <a:t> </a:t>
            </a:r>
            <a:r>
              <a:rPr lang="es-ES_tradnl" b="0" i="0" dirty="0" err="1" smtClean="0">
                <a:solidFill>
                  <a:schemeClr val="tx1"/>
                </a:solidFill>
                <a:effectLst/>
              </a:rPr>
              <a:t>enabled</a:t>
            </a:r>
            <a:r>
              <a:rPr lang="es-ES_tradnl" b="0" i="0" dirty="0" smtClean="0">
                <a:solidFill>
                  <a:schemeClr val="tx1"/>
                </a:solidFill>
                <a:effectLst/>
              </a:rPr>
              <a:t>” (configuración automática de dirección inactiva configurada) y una dirección </a:t>
            </a:r>
            <a:r>
              <a:rPr lang="es-ES_tradnl" b="0" i="0" dirty="0" err="1" smtClean="0">
                <a:solidFill>
                  <a:schemeClr val="tx1"/>
                </a:solidFill>
                <a:effectLst/>
              </a:rPr>
              <a:t>unicast</a:t>
            </a:r>
            <a:r>
              <a:rPr lang="es-ES_tradnl" b="0" i="0" dirty="0" smtClean="0">
                <a:solidFill>
                  <a:schemeClr val="tx1"/>
                </a:solidFill>
                <a:effectLst/>
              </a:rPr>
              <a:t> global IPv6 (2001:DB8:ACAD:1::2)</a:t>
            </a:r>
            <a:r>
              <a:rPr lang="es-ES_tradnl" b="0" i="0" baseline="0" dirty="0" smtClean="0">
                <a:solidFill>
                  <a:schemeClr val="tx1"/>
                </a:solidFill>
                <a:effectLst/>
              </a:rPr>
              <a:t>, y también muestra la dirección de la subred (2001:DB8:ACAD:1::/64)</a:t>
            </a:r>
            <a:r>
              <a:rPr lang="es-ES_tradnl" b="0" i="0" dirty="0" smtClean="0">
                <a:solidFill>
                  <a:schemeClr val="tx1"/>
                </a:solidFill>
                <a:effectLst/>
              </a:rPr>
              <a:t>. La dirección </a:t>
            </a:r>
            <a:r>
              <a:rPr lang="es-ES_tradnl" b="0" i="0" dirty="0" err="1" smtClean="0">
                <a:solidFill>
                  <a:schemeClr val="tx1"/>
                </a:solidFill>
                <a:effectLst/>
              </a:rPr>
              <a:t>unicast</a:t>
            </a:r>
            <a:r>
              <a:rPr lang="es-ES_tradnl" b="0" i="0" dirty="0" smtClean="0">
                <a:solidFill>
                  <a:schemeClr val="tx1"/>
                </a:solidFill>
                <a:effectLst/>
              </a:rPr>
              <a:t> global IPv6 se creó mediante SLAAC, que incluye el prefijo parte del mensaje RA.  El Id. de la interfaz se generó mediante EUI-64, que se muestra a la derecha de la dirección de la </a:t>
            </a:r>
            <a:r>
              <a:rPr lang="es-ES_tradnl" b="0" i="0" baseline="0" dirty="0" smtClean="0">
                <a:solidFill>
                  <a:schemeClr val="tx1"/>
                </a:solidFill>
                <a:effectLst/>
              </a:rPr>
              <a:t>subred. La detección de direcciones duplicadas (DAD) se utiliza para verificar que nadie más esté utilizando la dirección creada.</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17</a:t>
            </a:fld>
            <a:endParaRPr lang="en-US"/>
          </a:p>
        </p:txBody>
      </p:sp>
    </p:spTree>
    <p:extLst>
      <p:ext uri="{BB962C8B-B14F-4D97-AF65-F5344CB8AC3E}">
        <p14:creationId xmlns="" xmlns:p14="http://schemas.microsoft.com/office/powerpoint/2010/main" val="4027652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Parámetros de configuración para</a:t>
            </a:r>
            <a:r>
              <a:rPr lang="es-ES_tradnl" sz="1200" b="0" i="0" baseline="0" dirty="0" smtClean="0">
                <a:solidFill>
                  <a:schemeClr val="tx1"/>
                </a:solidFill>
                <a:latin typeface="Calibri"/>
                <a:ea typeface="+mn-ea"/>
                <a:cs typeface="+mn-cs"/>
              </a:rPr>
              <a:t> configurar un </a:t>
            </a:r>
            <a:r>
              <a:rPr lang="es-ES_tradnl" sz="1200" b="0" i="0" baseline="0" dirty="0" err="1" smtClean="0">
                <a:solidFill>
                  <a:schemeClr val="tx1"/>
                </a:solidFill>
                <a:latin typeface="Calibri"/>
                <a:ea typeface="+mn-ea"/>
                <a:cs typeface="+mn-cs"/>
              </a:rPr>
              <a:t>router</a:t>
            </a:r>
            <a:r>
              <a:rPr lang="es-ES_tradnl" sz="1200" b="0" i="0" baseline="0" dirty="0" smtClean="0">
                <a:solidFill>
                  <a:schemeClr val="tx1"/>
                </a:solidFill>
                <a:latin typeface="Calibri"/>
                <a:ea typeface="+mn-ea"/>
                <a:cs typeface="+mn-cs"/>
              </a:rPr>
              <a:t> como servidor DHCP.</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8</a:t>
            </a:fld>
            <a:endParaRPr lang="en-US"/>
          </a:p>
        </p:txBody>
      </p:sp>
    </p:spTree>
    <p:extLst>
      <p:ext uri="{BB962C8B-B14F-4D97-AF65-F5344CB8AC3E}">
        <p14:creationId xmlns="" xmlns:p14="http://schemas.microsoft.com/office/powerpoint/2010/main" val="783068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Configuración </a:t>
            </a:r>
            <a:r>
              <a:rPr lang="es-ES_tradnl" sz="1200" b="0" i="0" baseline="0" dirty="0" smtClean="0">
                <a:solidFill>
                  <a:schemeClr val="tx1"/>
                </a:solidFill>
                <a:latin typeface="Calibri"/>
                <a:ea typeface="+mn-ea"/>
                <a:cs typeface="+mn-cs"/>
              </a:rPr>
              <a:t>que permite a un </a:t>
            </a:r>
            <a:r>
              <a:rPr lang="es-ES_tradnl" sz="1200" b="0" i="0" baseline="0" dirty="0" err="1" smtClean="0">
                <a:solidFill>
                  <a:schemeClr val="tx1"/>
                </a:solidFill>
                <a:latin typeface="Calibri"/>
                <a:ea typeface="+mn-ea"/>
                <a:cs typeface="+mn-cs"/>
              </a:rPr>
              <a:t>router</a:t>
            </a:r>
            <a:r>
              <a:rPr lang="es-ES_tradnl" sz="1200" b="0" i="0" baseline="0" dirty="0" smtClean="0">
                <a:solidFill>
                  <a:schemeClr val="tx1"/>
                </a:solidFill>
                <a:latin typeface="Calibri"/>
                <a:ea typeface="+mn-ea"/>
                <a:cs typeface="+mn-cs"/>
              </a:rPr>
              <a:t> funcionar como cliente DHCP.</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9</a:t>
            </a:fld>
            <a:endParaRPr lang="en-US"/>
          </a:p>
        </p:txBody>
      </p:sp>
    </p:spTree>
    <p:extLst>
      <p:ext uri="{BB962C8B-B14F-4D97-AF65-F5344CB8AC3E}">
        <p14:creationId xmlns="" xmlns:p14="http://schemas.microsoft.com/office/powerpoint/2010/main" val="3646497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1903085" cy="646331"/>
          </a:xfrm>
          <a:prstGeom prst="rect">
            <a:avLst/>
          </a:prstGeom>
          <a:noFill/>
        </p:spPr>
        <p:txBody>
          <a:bodyPr wrap="none" rtlCol="0">
            <a:spAutoFit/>
          </a:bodyPr>
          <a:lstStyle/>
          <a:p>
            <a:pPr algn="l" defTabSz="914400">
              <a:buNone/>
            </a:pPr>
            <a:r>
              <a:rPr lang="es-ES_tradnl" sz="3600" b="0" i="0" noProof="0" dirty="0" smtClean="0">
                <a:solidFill>
                  <a:srgbClr val="FFFFFF"/>
                </a:solidFill>
                <a:latin typeface="Arial"/>
                <a:ea typeface="+mn-ea"/>
                <a:cs typeface="+mn-cs"/>
              </a:rPr>
              <a:t>Gracias.</a:t>
            </a:r>
            <a:endParaRPr lang="es-ES_tradnl" sz="3600" noProof="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pPr algn="l" defTabSz="914400">
              <a:buNone/>
            </a:pPr>
            <a:r>
              <a:rPr lang="en-US" sz="3600" b="0" i="0">
                <a:solidFill>
                  <a:srgbClr val="FFFFFF"/>
                </a:solidFill>
                <a:latin typeface="Arial"/>
                <a:ea typeface="+mn-ea"/>
                <a:cs typeface="+mn-cs"/>
              </a:rPr>
              <a:t>Gracias.</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65">
              <a:lnSpc>
                <a:spcPct val="100000"/>
              </a:lnSpc>
              <a:buNone/>
            </a:pPr>
            <a:r>
              <a:rPr lang="en-US" sz="600" b="0" i="0">
                <a:solidFill>
                  <a:srgbClr val="808080"/>
                </a:solidFill>
                <a:latin typeface="Arial"/>
                <a:ea typeface="+mn-ea"/>
                <a:cs typeface="+mn-cs"/>
              </a:rPr>
              <a:t>Información pública de Cisco</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2.wmf"/><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214" y="1384962"/>
            <a:ext cx="4077142" cy="1264235"/>
          </a:xfrm>
        </p:spPr>
        <p:txBody>
          <a:bodyPr/>
          <a:lstStyle/>
          <a:p>
            <a:r>
              <a:rPr lang="en-US" dirty="0"/>
              <a:t>DHCPv6</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77" y="17780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Verificación del servidor DHCPv6 con estado</a:t>
            </a:r>
            <a:endParaRPr lang="es-ES_tradnl"/>
          </a:p>
        </p:txBody>
      </p:sp>
      <p:sp>
        <p:nvSpPr>
          <p:cNvPr id="3" name="Rectangle 2"/>
          <p:cNvSpPr/>
          <p:nvPr/>
        </p:nvSpPr>
        <p:spPr>
          <a:xfrm>
            <a:off x="1495425" y="1106170"/>
            <a:ext cx="5715000" cy="1815882"/>
          </a:xfrm>
          <a:prstGeom prst="rect">
            <a:avLst/>
          </a:prstGeom>
          <a:ln>
            <a:solidFill>
              <a:schemeClr val="bg2"/>
            </a:solidFill>
          </a:ln>
        </p:spPr>
        <p:txBody>
          <a:bodyPr wrap="square">
            <a:spAutoFit/>
          </a:bodyPr>
          <a:lstStyle/>
          <a:p>
            <a:pPr algn="l" defTabSz="914400">
              <a:buNone/>
            </a:pPr>
            <a:r>
              <a:rPr lang="en-US" sz="1600" b="0" i="0" dirty="0">
                <a:solidFill>
                  <a:srgbClr val="000000"/>
                </a:solidFill>
                <a:latin typeface="Arial"/>
                <a:ea typeface="+mn-ea"/>
                <a:cs typeface="+mn-cs"/>
              </a:rPr>
              <a:t>R1#show ipv6 </a:t>
            </a:r>
            <a:r>
              <a:rPr lang="en-US" sz="1600" b="0" i="0" dirty="0" err="1">
                <a:solidFill>
                  <a:srgbClr val="000000"/>
                </a:solidFill>
                <a:latin typeface="Arial"/>
                <a:ea typeface="+mn-ea"/>
                <a:cs typeface="+mn-cs"/>
              </a:rPr>
              <a:t>dhcp</a:t>
            </a:r>
            <a:r>
              <a:rPr lang="en-US" sz="1600" b="0" i="0" dirty="0">
                <a:solidFill>
                  <a:srgbClr val="000000"/>
                </a:solidFill>
                <a:latin typeface="Arial"/>
                <a:ea typeface="+mn-ea"/>
                <a:cs typeface="+mn-cs"/>
              </a:rPr>
              <a:t> pool</a:t>
            </a:r>
          </a:p>
          <a:p>
            <a:pPr algn="l" defTabSz="914400">
              <a:buNone/>
            </a:pPr>
            <a:r>
              <a:rPr lang="en-US" sz="1600" b="0" i="0" dirty="0">
                <a:solidFill>
                  <a:srgbClr val="000000"/>
                </a:solidFill>
                <a:latin typeface="Arial"/>
                <a:ea typeface="+mn-ea"/>
                <a:cs typeface="+mn-cs"/>
              </a:rPr>
              <a:t>DHCPv6 pool: </a:t>
            </a:r>
            <a:r>
              <a:rPr lang="en-US" sz="1600" b="0" i="0" dirty="0" err="1">
                <a:solidFill>
                  <a:srgbClr val="000000"/>
                </a:solidFill>
                <a:latin typeface="Arial"/>
                <a:ea typeface="+mn-ea"/>
                <a:cs typeface="+mn-cs"/>
              </a:rPr>
              <a:t>Stateful_DHCP</a:t>
            </a:r>
            <a:endParaRPr lang="en-US" sz="1600" dirty="0" smtClean="0">
              <a:solidFill>
                <a:schemeClr val="bg2"/>
              </a:solidFill>
            </a:endParaRPr>
          </a:p>
          <a:p>
            <a:pPr algn="l" defTabSz="914400">
              <a:buNone/>
            </a:pPr>
            <a:r>
              <a:rPr lang="en-US" sz="1600" b="0" i="0" dirty="0">
                <a:solidFill>
                  <a:srgbClr val="000000"/>
                </a:solidFill>
                <a:latin typeface="Arial"/>
                <a:ea typeface="+mn-ea"/>
                <a:cs typeface="+mn-cs"/>
              </a:rPr>
              <a:t>  Address allocation prefix: 2001:DB8:ACAD:1::/64 valid 4294967295 preferred 4294967295 (1 in use, 0 conflicts)</a:t>
            </a:r>
          </a:p>
          <a:p>
            <a:pPr algn="l" defTabSz="914400">
              <a:buNone/>
            </a:pPr>
            <a:r>
              <a:rPr lang="en-US" sz="1600" b="0" i="0" dirty="0">
                <a:solidFill>
                  <a:srgbClr val="000000"/>
                </a:solidFill>
                <a:latin typeface="Arial"/>
                <a:ea typeface="+mn-ea"/>
                <a:cs typeface="+mn-cs"/>
              </a:rPr>
              <a:t>  DNS server: AAAA:BBBB:CCCC:DDDD::FFFF</a:t>
            </a:r>
          </a:p>
          <a:p>
            <a:pPr algn="l" defTabSz="914400">
              <a:buNone/>
            </a:pPr>
            <a:r>
              <a:rPr lang="en-US" sz="1600" b="0" i="0" dirty="0">
                <a:solidFill>
                  <a:srgbClr val="000000"/>
                </a:solidFill>
                <a:latin typeface="Arial"/>
                <a:ea typeface="+mn-ea"/>
                <a:cs typeface="+mn-cs"/>
              </a:rPr>
              <a:t>  Domain name: StatefulDHCP.com</a:t>
            </a:r>
          </a:p>
          <a:p>
            <a:pPr algn="l" defTabSz="914400">
              <a:buNone/>
            </a:pPr>
            <a:r>
              <a:rPr lang="en-US" sz="1600" b="0" i="0" dirty="0">
                <a:solidFill>
                  <a:srgbClr val="000000"/>
                </a:solidFill>
                <a:latin typeface="Arial"/>
                <a:ea typeface="+mn-ea"/>
                <a:cs typeface="+mn-cs"/>
              </a:rPr>
              <a:t>  Active clients: 1</a:t>
            </a:r>
            <a:endParaRPr lang="en-US" sz="1600" dirty="0">
              <a:solidFill>
                <a:schemeClr val="bg2"/>
              </a:solidFill>
            </a:endParaRPr>
          </a:p>
        </p:txBody>
      </p:sp>
      <p:sp>
        <p:nvSpPr>
          <p:cNvPr id="4" name="Rectangle 3"/>
          <p:cNvSpPr/>
          <p:nvPr/>
        </p:nvSpPr>
        <p:spPr>
          <a:xfrm>
            <a:off x="1495425" y="4478715"/>
            <a:ext cx="5715000" cy="1815882"/>
          </a:xfrm>
          <a:prstGeom prst="rect">
            <a:avLst/>
          </a:prstGeom>
          <a:ln>
            <a:solidFill>
              <a:schemeClr val="bg2"/>
            </a:solidFill>
          </a:ln>
        </p:spPr>
        <p:txBody>
          <a:bodyPr wrap="square">
            <a:spAutoFit/>
          </a:bodyPr>
          <a:lstStyle/>
          <a:p>
            <a:pPr algn="l" defTabSz="914400">
              <a:buNone/>
            </a:pPr>
            <a:r>
              <a:rPr lang="en-US" sz="1600" b="0" i="0" dirty="0">
                <a:solidFill>
                  <a:srgbClr val="000000"/>
                </a:solidFill>
                <a:latin typeface="Arial"/>
                <a:ea typeface="+mn-ea"/>
                <a:cs typeface="+mn-cs"/>
              </a:rPr>
              <a:t>R1#show ipv6 </a:t>
            </a:r>
            <a:r>
              <a:rPr lang="en-US" sz="1600" b="0" i="0" dirty="0" err="1">
                <a:solidFill>
                  <a:srgbClr val="000000"/>
                </a:solidFill>
                <a:latin typeface="Arial"/>
                <a:ea typeface="+mn-ea"/>
                <a:cs typeface="+mn-cs"/>
              </a:rPr>
              <a:t>dhcp</a:t>
            </a:r>
            <a:r>
              <a:rPr lang="en-US" sz="1600" b="0" i="0" dirty="0">
                <a:solidFill>
                  <a:srgbClr val="000000"/>
                </a:solidFill>
                <a:latin typeface="Arial"/>
                <a:ea typeface="+mn-ea"/>
                <a:cs typeface="+mn-cs"/>
              </a:rPr>
              <a:t> binding</a:t>
            </a:r>
          </a:p>
          <a:p>
            <a:pPr algn="l" defTabSz="914400">
              <a:buNone/>
            </a:pPr>
            <a:r>
              <a:rPr lang="en-US" sz="1600" b="0" i="0" dirty="0">
                <a:solidFill>
                  <a:srgbClr val="000000"/>
                </a:solidFill>
                <a:latin typeface="Arial"/>
                <a:ea typeface="+mn-ea"/>
                <a:cs typeface="+mn-cs"/>
              </a:rPr>
              <a:t>Client: FE80::2</a:t>
            </a:r>
          </a:p>
          <a:p>
            <a:pPr algn="l" defTabSz="914400">
              <a:buNone/>
            </a:pPr>
            <a:r>
              <a:rPr lang="en-US" sz="1600" b="0" i="0" dirty="0">
                <a:solidFill>
                  <a:srgbClr val="000000"/>
                </a:solidFill>
                <a:latin typeface="Arial"/>
                <a:ea typeface="+mn-ea"/>
                <a:cs typeface="+mn-cs"/>
              </a:rPr>
              <a:t>  DUID: 000300016C2056EC6F18</a:t>
            </a:r>
          </a:p>
          <a:p>
            <a:pPr algn="l" defTabSz="914400">
              <a:buNone/>
            </a:pPr>
            <a:r>
              <a:rPr lang="en-US" sz="1600" b="0" i="0" dirty="0">
                <a:solidFill>
                  <a:srgbClr val="000000"/>
                </a:solidFill>
                <a:latin typeface="Arial"/>
                <a:ea typeface="+mn-ea"/>
                <a:cs typeface="+mn-cs"/>
              </a:rPr>
              <a:t>  Username : unassigned</a:t>
            </a:r>
          </a:p>
          <a:p>
            <a:pPr algn="l" defTabSz="914400">
              <a:buNone/>
            </a:pPr>
            <a:r>
              <a:rPr lang="en-US" sz="1600" b="0" i="0" dirty="0">
                <a:solidFill>
                  <a:srgbClr val="000000"/>
                </a:solidFill>
                <a:latin typeface="Arial"/>
                <a:ea typeface="+mn-ea"/>
                <a:cs typeface="+mn-cs"/>
              </a:rPr>
              <a:t>  IA NA: IA ID 0x00070001, T1 43200, T2 69120</a:t>
            </a:r>
          </a:p>
          <a:p>
            <a:pPr algn="l" defTabSz="914400">
              <a:buNone/>
            </a:pPr>
            <a:r>
              <a:rPr lang="en-US" sz="1600" b="0" i="0" dirty="0">
                <a:solidFill>
                  <a:srgbClr val="000000"/>
                </a:solidFill>
                <a:latin typeface="Arial"/>
                <a:ea typeface="+mn-ea"/>
                <a:cs typeface="+mn-cs"/>
              </a:rPr>
              <a:t>    Address: 2001:DB8:ACAD:1:2CFA:91CC:C683:D1F5</a:t>
            </a:r>
          </a:p>
          <a:p>
            <a:pPr algn="l" defTabSz="914400">
              <a:buNone/>
            </a:pPr>
            <a:r>
              <a:rPr lang="en-US" sz="1600" b="0" i="0" dirty="0">
                <a:solidFill>
                  <a:srgbClr val="000000"/>
                </a:solidFill>
                <a:latin typeface="Arial"/>
                <a:ea typeface="+mn-ea"/>
                <a:cs typeface="+mn-cs"/>
              </a:rPr>
              <a:t>            preferred lifetime INFINITY, , valid lifetime INFINITY,</a:t>
            </a:r>
            <a:endParaRPr lang="en-US" sz="1600" dirty="0">
              <a:solidFill>
                <a:schemeClr val="bg2"/>
              </a:solidFill>
            </a:endParaRPr>
          </a:p>
        </p:txBody>
      </p:sp>
      <p:sp>
        <p:nvSpPr>
          <p:cNvPr id="10" name="TextBox 9"/>
          <p:cNvSpPr txBox="1"/>
          <p:nvPr/>
        </p:nvSpPr>
        <p:spPr>
          <a:xfrm>
            <a:off x="247650" y="2963327"/>
            <a:ext cx="8743950" cy="1477328"/>
          </a:xfrm>
          <a:prstGeom prst="rect">
            <a:avLst/>
          </a:prstGeom>
          <a:noFill/>
        </p:spPr>
        <p:txBody>
          <a:bodyPr wrap="square" rtlCol="0">
            <a:spAutoFit/>
          </a:bodyPr>
          <a:lstStyle/>
          <a:p>
            <a:pPr marL="285750" indent="-285750" algn="l" defTabSz="914400">
              <a:buClr>
                <a:srgbClr val="000000">
                  <a:lumMod val="65000"/>
                  <a:lumOff val="35000"/>
                </a:srgbClr>
              </a:buClr>
              <a:buFont typeface="Arial"/>
              <a:buChar char="•"/>
            </a:pPr>
            <a:r>
              <a:rPr lang="es-ES_tradnl" sz="1800" b="0" i="0" smtClean="0">
                <a:solidFill>
                  <a:srgbClr val="000000">
                    <a:lumMod val="65000"/>
                    <a:lumOff val="35000"/>
                  </a:srgbClr>
                </a:solidFill>
                <a:latin typeface="Arial"/>
                <a:ea typeface="+mn-ea"/>
                <a:cs typeface="+mn-cs"/>
              </a:rPr>
              <a:t>El comando </a:t>
            </a:r>
            <a:r>
              <a:rPr lang="es-ES_tradnl" sz="1800" b="1" i="0" smtClean="0">
                <a:solidFill>
                  <a:srgbClr val="6B308E"/>
                </a:solidFill>
                <a:latin typeface="Arial"/>
                <a:ea typeface="+mn-ea"/>
                <a:cs typeface="+mn-cs"/>
              </a:rPr>
              <a:t>show ipv6 dhcp pool</a:t>
            </a:r>
            <a:r>
              <a:rPr lang="es-ES_tradnl" sz="1800" b="0" i="0" smtClean="0">
                <a:solidFill>
                  <a:srgbClr val="6B308E"/>
                </a:solidFill>
                <a:latin typeface="Arial"/>
                <a:ea typeface="+mn-ea"/>
                <a:cs typeface="+mn-cs"/>
              </a:rPr>
              <a:t> </a:t>
            </a:r>
            <a:r>
              <a:rPr lang="es-ES_tradnl" sz="1800" b="0" i="0" smtClean="0">
                <a:solidFill>
                  <a:srgbClr val="000000">
                    <a:lumMod val="65000"/>
                    <a:lumOff val="35000"/>
                  </a:srgbClr>
                </a:solidFill>
                <a:latin typeface="Arial"/>
                <a:ea typeface="+mn-ea"/>
                <a:cs typeface="+mn-cs"/>
              </a:rPr>
              <a:t>verifica el nombre del conjunto DHCPv6 y sus parámetros. El número de clientes activos es 1, lo que refleja que el cliente R2 está recibiendo su dirección unicast IPv6 global desde el servidor.</a:t>
            </a:r>
            <a:endParaRPr lang="es-ES_tradnl" smtClean="0">
              <a:solidFill>
                <a:schemeClr val="bg2">
                  <a:lumMod val="65000"/>
                  <a:lumOff val="35000"/>
                </a:schemeClr>
              </a:solidFill>
            </a:endParaRPr>
          </a:p>
          <a:p>
            <a:pPr marL="285750" indent="-285750" algn="l" defTabSz="914400">
              <a:buClr>
                <a:srgbClr val="000000">
                  <a:lumMod val="65000"/>
                  <a:lumOff val="35000"/>
                </a:srgbClr>
              </a:buClr>
              <a:buFont typeface="Arial"/>
              <a:buChar char="•"/>
            </a:pPr>
            <a:r>
              <a:rPr lang="es-ES_tradnl" sz="1800" b="0" i="0" smtClean="0">
                <a:solidFill>
                  <a:srgbClr val="000000">
                    <a:lumMod val="65000"/>
                    <a:lumOff val="35000"/>
                  </a:srgbClr>
                </a:solidFill>
                <a:latin typeface="Arial"/>
                <a:ea typeface="+mn-ea"/>
                <a:cs typeface="+mn-cs"/>
              </a:rPr>
              <a:t>El comando </a:t>
            </a:r>
            <a:r>
              <a:rPr lang="es-ES_tradnl" sz="1800" b="1" i="0" smtClean="0">
                <a:solidFill>
                  <a:srgbClr val="6B308E"/>
                </a:solidFill>
                <a:latin typeface="Arial"/>
                <a:ea typeface="+mn-ea"/>
                <a:cs typeface="+mn-cs"/>
              </a:rPr>
              <a:t>show ipv6 dhcp binding</a:t>
            </a:r>
            <a:r>
              <a:rPr lang="es-ES_tradnl" sz="1800" b="0" i="0" smtClean="0">
                <a:solidFill>
                  <a:srgbClr val="6B308E"/>
                </a:solidFill>
                <a:latin typeface="Arial"/>
                <a:ea typeface="+mn-ea"/>
                <a:cs typeface="+mn-cs"/>
              </a:rPr>
              <a:t> </a:t>
            </a:r>
            <a:r>
              <a:rPr lang="es-ES_tradnl" sz="1800" b="0" i="0" smtClean="0">
                <a:solidFill>
                  <a:srgbClr val="000000">
                    <a:lumMod val="65000"/>
                    <a:lumOff val="35000"/>
                  </a:srgbClr>
                </a:solidFill>
                <a:latin typeface="Arial"/>
                <a:ea typeface="+mn-ea"/>
                <a:cs typeface="+mn-cs"/>
              </a:rPr>
              <a:t>muestra la vinculación automática entre la dirección link-local del cliente y la dirección asignada por el servidor.</a:t>
            </a:r>
            <a:endParaRPr lang="es-ES_tradnl">
              <a:solidFill>
                <a:schemeClr val="bg2">
                  <a:lumMod val="65000"/>
                  <a:lumOff val="35000"/>
                </a:schemeClr>
              </a:solidFill>
            </a:endParaRPr>
          </a:p>
        </p:txBody>
      </p:sp>
      <p:sp>
        <p:nvSpPr>
          <p:cNvPr id="11" name="Rounded Rectangle 10"/>
          <p:cNvSpPr/>
          <p:nvPr/>
        </p:nvSpPr>
        <p:spPr>
          <a:xfrm>
            <a:off x="1591778" y="4801552"/>
            <a:ext cx="1389547" cy="18097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2" name="Rounded Rectangle 11"/>
          <p:cNvSpPr/>
          <p:nvPr/>
        </p:nvSpPr>
        <p:spPr>
          <a:xfrm>
            <a:off x="1800224" y="5773102"/>
            <a:ext cx="4810125" cy="18097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277" y="88900"/>
            <a:ext cx="8588861" cy="9398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Verificación del cliente DHCPv6 con estado</a:t>
            </a:r>
            <a:endParaRPr lang="es-ES_tradnl"/>
          </a:p>
        </p:txBody>
      </p:sp>
      <p:sp>
        <p:nvSpPr>
          <p:cNvPr id="9" name="Rectangle 8"/>
          <p:cNvSpPr/>
          <p:nvPr/>
        </p:nvSpPr>
        <p:spPr>
          <a:xfrm>
            <a:off x="1834956" y="2286788"/>
            <a:ext cx="5108735" cy="3970318"/>
          </a:xfrm>
          <a:prstGeom prst="rect">
            <a:avLst/>
          </a:prstGeom>
          <a:ln>
            <a:solidFill>
              <a:schemeClr val="bg2"/>
            </a:solidFill>
          </a:ln>
        </p:spPr>
        <p:txBody>
          <a:bodyPr wrap="square">
            <a:spAutoFit/>
          </a:bodyPr>
          <a:lstStyle/>
          <a:p>
            <a:pPr algn="l" defTabSz="914400">
              <a:buNone/>
            </a:pPr>
            <a:r>
              <a:rPr lang="en-US" sz="1400" b="0" i="0" dirty="0">
                <a:solidFill>
                  <a:srgbClr val="000000"/>
                </a:solidFill>
                <a:latin typeface="Arial"/>
                <a:ea typeface="+mn-ea"/>
                <a:cs typeface="+mn-cs"/>
              </a:rPr>
              <a:t>R2#show ipv6 </a:t>
            </a:r>
            <a:r>
              <a:rPr lang="en-US" sz="1400" b="0" i="0" dirty="0" err="1">
                <a:solidFill>
                  <a:srgbClr val="000000"/>
                </a:solidFill>
                <a:latin typeface="Arial"/>
                <a:ea typeface="+mn-ea"/>
                <a:cs typeface="+mn-cs"/>
              </a:rPr>
              <a:t>dhcp</a:t>
            </a:r>
            <a:r>
              <a:rPr lang="en-US" sz="1400" b="0" i="0" dirty="0">
                <a:solidFill>
                  <a:srgbClr val="000000"/>
                </a:solidFill>
                <a:latin typeface="Arial"/>
                <a:ea typeface="+mn-ea"/>
                <a:cs typeface="+mn-cs"/>
              </a:rPr>
              <a:t> interface</a:t>
            </a:r>
            <a:endParaRPr lang="en-US" sz="1400" dirty="0">
              <a:solidFill>
                <a:schemeClr val="bg2"/>
              </a:solidFill>
            </a:endParaRPr>
          </a:p>
          <a:p>
            <a:pPr algn="l" defTabSz="914400">
              <a:buNone/>
            </a:pPr>
            <a:r>
              <a:rPr lang="en-US" sz="1400" b="0" i="0" dirty="0">
                <a:solidFill>
                  <a:srgbClr val="000000"/>
                </a:solidFill>
                <a:latin typeface="Arial"/>
                <a:ea typeface="+mn-ea"/>
                <a:cs typeface="+mn-cs"/>
              </a:rPr>
              <a:t>Serial0/0/0 is in client mode</a:t>
            </a:r>
          </a:p>
          <a:p>
            <a:pPr algn="l" defTabSz="914400">
              <a:buNone/>
            </a:pPr>
            <a:r>
              <a:rPr lang="en-US" sz="1400" b="0" i="0" dirty="0">
                <a:solidFill>
                  <a:srgbClr val="000000"/>
                </a:solidFill>
                <a:latin typeface="Arial"/>
                <a:ea typeface="+mn-ea"/>
                <a:cs typeface="+mn-cs"/>
              </a:rPr>
              <a:t>  Prefix State is IDLE</a:t>
            </a:r>
          </a:p>
          <a:p>
            <a:pPr algn="l" defTabSz="914400">
              <a:buNone/>
            </a:pPr>
            <a:r>
              <a:rPr lang="en-US" sz="1400" b="0" i="0" dirty="0">
                <a:solidFill>
                  <a:srgbClr val="000000"/>
                </a:solidFill>
                <a:latin typeface="Arial"/>
                <a:ea typeface="+mn-ea"/>
                <a:cs typeface="+mn-cs"/>
              </a:rPr>
              <a:t>  Address State is OPEN</a:t>
            </a:r>
          </a:p>
          <a:p>
            <a:pPr algn="l" defTabSz="914400">
              <a:buNone/>
            </a:pPr>
            <a:r>
              <a:rPr lang="en-US" sz="1400" b="0" i="0" dirty="0">
                <a:solidFill>
                  <a:srgbClr val="000000"/>
                </a:solidFill>
                <a:latin typeface="Arial"/>
                <a:ea typeface="+mn-ea"/>
                <a:cs typeface="+mn-cs"/>
              </a:rPr>
              <a:t>  Renew for address will be sent in 11:59:44</a:t>
            </a:r>
          </a:p>
          <a:p>
            <a:pPr algn="l" defTabSz="914400">
              <a:buNone/>
            </a:pPr>
            <a:r>
              <a:rPr lang="en-US" sz="1400" b="0" i="0" dirty="0">
                <a:solidFill>
                  <a:srgbClr val="000000"/>
                </a:solidFill>
                <a:latin typeface="Arial"/>
                <a:ea typeface="+mn-ea"/>
                <a:cs typeface="+mn-cs"/>
              </a:rPr>
              <a:t>  List of known servers:</a:t>
            </a:r>
          </a:p>
          <a:p>
            <a:pPr algn="l" defTabSz="914400">
              <a:buNone/>
            </a:pPr>
            <a:r>
              <a:rPr lang="en-US" sz="1400" b="0" i="0" dirty="0">
                <a:solidFill>
                  <a:srgbClr val="000000"/>
                </a:solidFill>
                <a:latin typeface="Arial"/>
                <a:ea typeface="+mn-ea"/>
                <a:cs typeface="+mn-cs"/>
              </a:rPr>
              <a:t>    Reachable via address: FE80::1</a:t>
            </a:r>
          </a:p>
          <a:p>
            <a:pPr algn="l" defTabSz="914400">
              <a:buNone/>
            </a:pPr>
            <a:r>
              <a:rPr lang="en-US" sz="1400" b="0" i="0" dirty="0">
                <a:solidFill>
                  <a:srgbClr val="000000"/>
                </a:solidFill>
                <a:latin typeface="Arial"/>
                <a:ea typeface="+mn-ea"/>
                <a:cs typeface="+mn-cs"/>
              </a:rPr>
              <a:t>    DUID: 000300016C2056FF38A0</a:t>
            </a:r>
          </a:p>
          <a:p>
            <a:pPr algn="l" defTabSz="914400">
              <a:buNone/>
            </a:pPr>
            <a:r>
              <a:rPr lang="en-US" sz="1400" b="0" i="0" dirty="0">
                <a:solidFill>
                  <a:srgbClr val="000000"/>
                </a:solidFill>
                <a:latin typeface="Arial"/>
                <a:ea typeface="+mn-ea"/>
                <a:cs typeface="+mn-cs"/>
              </a:rPr>
              <a:t>    Preference: 0</a:t>
            </a:r>
          </a:p>
          <a:p>
            <a:pPr algn="l" defTabSz="914400">
              <a:buNone/>
            </a:pPr>
            <a:r>
              <a:rPr lang="en-US" sz="1400" b="0" i="0" dirty="0">
                <a:solidFill>
                  <a:srgbClr val="000000"/>
                </a:solidFill>
                <a:latin typeface="Arial"/>
                <a:ea typeface="+mn-ea"/>
                <a:cs typeface="+mn-cs"/>
              </a:rPr>
              <a:t>    Configuration parameters:</a:t>
            </a:r>
          </a:p>
          <a:p>
            <a:pPr algn="l" defTabSz="914400">
              <a:buNone/>
            </a:pPr>
            <a:r>
              <a:rPr lang="en-US" sz="1400" b="0" i="0" dirty="0">
                <a:solidFill>
                  <a:srgbClr val="000000"/>
                </a:solidFill>
                <a:latin typeface="Arial"/>
                <a:ea typeface="+mn-ea"/>
                <a:cs typeface="+mn-cs"/>
              </a:rPr>
              <a:t>      IA NA: IA ID 0x00070001, T1 43200, T2 69120</a:t>
            </a:r>
          </a:p>
          <a:p>
            <a:pPr algn="l" defTabSz="914400">
              <a:buNone/>
            </a:pPr>
            <a:r>
              <a:rPr lang="en-US" sz="1400" b="0" i="0" dirty="0">
                <a:solidFill>
                  <a:srgbClr val="000000"/>
                </a:solidFill>
                <a:latin typeface="Arial"/>
                <a:ea typeface="+mn-ea"/>
                <a:cs typeface="+mn-cs"/>
              </a:rPr>
              <a:t>        Address: 2001:DB8:ACAD:1:B0A4:64F:CA3F:FA2D/128</a:t>
            </a:r>
          </a:p>
          <a:p>
            <a:pPr algn="l" defTabSz="914400">
              <a:buNone/>
            </a:pPr>
            <a:r>
              <a:rPr lang="en-US" sz="1400" b="0" i="0" dirty="0">
                <a:solidFill>
                  <a:srgbClr val="000000"/>
                </a:solidFill>
                <a:latin typeface="Arial"/>
                <a:ea typeface="+mn-ea"/>
                <a:cs typeface="+mn-cs"/>
              </a:rPr>
              <a:t>                preferred lifetime INFINITY, valid lifetime INFINITY</a:t>
            </a:r>
          </a:p>
          <a:p>
            <a:pPr algn="l" defTabSz="914400">
              <a:buNone/>
            </a:pPr>
            <a:r>
              <a:rPr lang="en-US" sz="1400" b="0" i="0" dirty="0">
                <a:solidFill>
                  <a:srgbClr val="000000"/>
                </a:solidFill>
                <a:latin typeface="Arial"/>
                <a:ea typeface="+mn-ea"/>
                <a:cs typeface="+mn-cs"/>
              </a:rPr>
              <a:t>      DNS server: AAAA:BBBB:CCCC:DDDD::FFFF</a:t>
            </a:r>
          </a:p>
          <a:p>
            <a:pPr algn="l" defTabSz="914400">
              <a:buNone/>
            </a:pPr>
            <a:r>
              <a:rPr lang="en-US" sz="1400" b="0" i="0" dirty="0">
                <a:solidFill>
                  <a:srgbClr val="000000"/>
                </a:solidFill>
                <a:latin typeface="Arial"/>
                <a:ea typeface="+mn-ea"/>
                <a:cs typeface="+mn-cs"/>
              </a:rPr>
              <a:t>      Domain name: StatefulDHCP.com</a:t>
            </a:r>
          </a:p>
          <a:p>
            <a:pPr algn="l" defTabSz="914400">
              <a:buNone/>
            </a:pPr>
            <a:r>
              <a:rPr lang="en-US" sz="1400" b="0" i="0" dirty="0">
                <a:solidFill>
                  <a:srgbClr val="000000"/>
                </a:solidFill>
                <a:latin typeface="Arial"/>
                <a:ea typeface="+mn-ea"/>
                <a:cs typeface="+mn-cs"/>
              </a:rPr>
              <a:t>      Information refresh time: 0</a:t>
            </a:r>
          </a:p>
          <a:p>
            <a:pPr algn="l" defTabSz="914400">
              <a:buNone/>
            </a:pPr>
            <a:r>
              <a:rPr lang="en-US" sz="1400" b="0" i="0" dirty="0">
                <a:solidFill>
                  <a:srgbClr val="000000"/>
                </a:solidFill>
                <a:latin typeface="Arial"/>
                <a:ea typeface="+mn-ea"/>
                <a:cs typeface="+mn-cs"/>
              </a:rPr>
              <a:t>  Prefix Rapid-Commit: disabled</a:t>
            </a:r>
          </a:p>
          <a:p>
            <a:pPr algn="l" defTabSz="914400">
              <a:buNone/>
            </a:pPr>
            <a:r>
              <a:rPr lang="en-US" sz="1400" b="0" i="0" dirty="0">
                <a:solidFill>
                  <a:srgbClr val="000000"/>
                </a:solidFill>
                <a:latin typeface="Arial"/>
                <a:ea typeface="+mn-ea"/>
                <a:cs typeface="+mn-cs"/>
              </a:rPr>
              <a:t>  Address Rapid-Commit: disabled</a:t>
            </a:r>
          </a:p>
        </p:txBody>
      </p:sp>
      <p:sp>
        <p:nvSpPr>
          <p:cNvPr id="18" name="Rounded Rectangle 17"/>
          <p:cNvSpPr/>
          <p:nvPr/>
        </p:nvSpPr>
        <p:spPr>
          <a:xfrm>
            <a:off x="2125178" y="3629977"/>
            <a:ext cx="2552700" cy="18097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9" name="Rounded Rectangle 18"/>
          <p:cNvSpPr/>
          <p:nvPr/>
        </p:nvSpPr>
        <p:spPr>
          <a:xfrm>
            <a:off x="2253151" y="2363926"/>
            <a:ext cx="1970870" cy="18097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20"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1557" y="1174247"/>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141384" y="1585655"/>
            <a:ext cx="592249" cy="369332"/>
          </a:xfrm>
          <a:prstGeom prst="rect">
            <a:avLst/>
          </a:prstGeom>
          <a:noFill/>
        </p:spPr>
        <p:txBody>
          <a:bodyPr wrap="square" rtlCol="0">
            <a:spAutoFit/>
          </a:bodyPr>
          <a:lstStyle/>
          <a:p>
            <a:pPr algn="l" defTabSz="914400">
              <a:buNone/>
            </a:pPr>
            <a:r>
              <a:rPr lang="en-US" sz="1800" b="1" i="0">
                <a:solidFill>
                  <a:srgbClr val="FFFFFF"/>
                </a:solidFill>
                <a:latin typeface="Arial"/>
                <a:ea typeface="+mn-ea"/>
                <a:cs typeface="+mn-cs"/>
              </a:rPr>
              <a:t>R2</a:t>
            </a:r>
            <a:endParaRPr lang="en-US" b="1" dirty="0">
              <a:solidFill>
                <a:schemeClr val="bg1"/>
              </a:solidFill>
            </a:endParaRPr>
          </a:p>
        </p:txBody>
      </p:sp>
      <p:sp>
        <p:nvSpPr>
          <p:cNvPr id="22" name="TextBox 21"/>
          <p:cNvSpPr txBox="1"/>
          <p:nvPr/>
        </p:nvSpPr>
        <p:spPr>
          <a:xfrm>
            <a:off x="2076785" y="1552172"/>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pic>
        <p:nvPicPr>
          <p:cNvPr id="2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09975" y="1189229"/>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7331293" y="1649475"/>
            <a:ext cx="592249" cy="338554"/>
          </a:xfrm>
          <a:prstGeom prst="rect">
            <a:avLst/>
          </a:prstGeom>
          <a:noFill/>
        </p:spPr>
        <p:txBody>
          <a:bodyPr wrap="square" rtlCol="0">
            <a:spAutoFit/>
          </a:bodyPr>
          <a:lstStyle/>
          <a:p>
            <a:pPr algn="l" defTabSz="914400">
              <a:buNone/>
            </a:pPr>
            <a:r>
              <a:rPr lang="en-US" sz="1600" b="1" i="0">
                <a:solidFill>
                  <a:srgbClr val="FFFFFF"/>
                </a:solidFill>
                <a:latin typeface="Arial"/>
                <a:ea typeface="+mn-ea"/>
                <a:cs typeface="+mn-cs"/>
              </a:rPr>
              <a:t>R1</a:t>
            </a:r>
            <a:endParaRPr lang="en-US" sz="1600" b="1" dirty="0">
              <a:solidFill>
                <a:schemeClr val="bg1"/>
              </a:solidFill>
            </a:endParaRPr>
          </a:p>
        </p:txBody>
      </p:sp>
      <p:sp>
        <p:nvSpPr>
          <p:cNvPr id="25" name="Rectangle 24"/>
          <p:cNvSpPr/>
          <p:nvPr/>
        </p:nvSpPr>
        <p:spPr>
          <a:xfrm>
            <a:off x="3401411" y="1126995"/>
            <a:ext cx="1879041" cy="307777"/>
          </a:xfrm>
          <a:prstGeom prst="rect">
            <a:avLst/>
          </a:prstGeom>
        </p:spPr>
        <p:txBody>
          <a:bodyPr wrap="none">
            <a:spAutoFit/>
          </a:bodyPr>
          <a:lstStyle/>
          <a:p>
            <a:pPr algn="l" defTabSz="914400">
              <a:buNone/>
            </a:pPr>
            <a:r>
              <a:rPr lang="en-US" sz="1200" b="1" i="0">
                <a:solidFill>
                  <a:srgbClr val="000000"/>
                </a:solidFill>
                <a:latin typeface="Arial"/>
                <a:ea typeface="+mn-ea"/>
                <a:cs typeface="+mn-cs"/>
              </a:rPr>
              <a:t>2001:DB8:ACAD:1</a:t>
            </a:r>
            <a:r>
              <a:rPr lang="en-US" sz="1400" b="1" i="0">
                <a:solidFill>
                  <a:srgbClr val="000000"/>
                </a:solidFill>
                <a:latin typeface="Arial"/>
                <a:ea typeface="+mn-ea"/>
                <a:cs typeface="+mn-cs"/>
              </a:rPr>
              <a:t>::/64</a:t>
            </a:r>
            <a:endParaRPr lang="en-US" sz="1400" b="1" dirty="0">
              <a:solidFill>
                <a:schemeClr val="bg2"/>
              </a:solidFill>
            </a:endParaRPr>
          </a:p>
        </p:txBody>
      </p:sp>
      <p:sp>
        <p:nvSpPr>
          <p:cNvPr id="26" name="TextBox 25"/>
          <p:cNvSpPr txBox="1"/>
          <p:nvPr/>
        </p:nvSpPr>
        <p:spPr>
          <a:xfrm>
            <a:off x="6332245" y="1437754"/>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27" name="Freeform 9"/>
          <p:cNvSpPr>
            <a:spLocks/>
          </p:cNvSpPr>
          <p:nvPr/>
        </p:nvSpPr>
        <p:spPr bwMode="auto">
          <a:xfrm rot="158231" flipV="1">
            <a:off x="2143575" y="1542064"/>
            <a:ext cx="4666286" cy="112373"/>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28" name="TextBox 27"/>
          <p:cNvSpPr txBox="1"/>
          <p:nvPr/>
        </p:nvSpPr>
        <p:spPr>
          <a:xfrm>
            <a:off x="974023" y="848257"/>
            <a:ext cx="954107" cy="369332"/>
          </a:xfrm>
          <a:prstGeom prst="rect">
            <a:avLst/>
          </a:prstGeom>
          <a:noFill/>
        </p:spPr>
        <p:txBody>
          <a:bodyPr wrap="none" rtlCol="0">
            <a:spAutoFit/>
          </a:bodyPr>
          <a:lstStyle/>
          <a:p>
            <a:pPr algn="l" defTabSz="914400">
              <a:buNone/>
            </a:pPr>
            <a:r>
              <a:rPr lang="es-ES_tradnl" sz="1800" b="1" i="0" smtClean="0">
                <a:solidFill>
                  <a:srgbClr val="6B308E"/>
                </a:solidFill>
                <a:latin typeface="Arial"/>
                <a:ea typeface="+mn-ea"/>
                <a:cs typeface="+mn-cs"/>
              </a:rPr>
              <a:t>Cliente</a:t>
            </a:r>
            <a:endParaRPr lang="es-ES_tradnl" b="1"/>
          </a:p>
        </p:txBody>
      </p:sp>
      <p:sp>
        <p:nvSpPr>
          <p:cNvPr id="29" name="TextBox 28"/>
          <p:cNvSpPr txBox="1"/>
          <p:nvPr/>
        </p:nvSpPr>
        <p:spPr>
          <a:xfrm>
            <a:off x="7007557" y="839309"/>
            <a:ext cx="1120820" cy="369332"/>
          </a:xfrm>
          <a:prstGeom prst="rect">
            <a:avLst/>
          </a:prstGeom>
          <a:noFill/>
        </p:spPr>
        <p:txBody>
          <a:bodyPr wrap="none" rtlCol="0">
            <a:spAutoFit/>
          </a:bodyPr>
          <a:lstStyle/>
          <a:p>
            <a:pPr algn="l" defTabSz="914400">
              <a:buNone/>
            </a:pPr>
            <a:r>
              <a:rPr lang="es-ES_tradnl" sz="1800" b="1" i="0" smtClean="0">
                <a:solidFill>
                  <a:srgbClr val="6B308E"/>
                </a:solidFill>
                <a:latin typeface="Arial"/>
                <a:ea typeface="+mn-ea"/>
                <a:cs typeface="+mn-cs"/>
              </a:rPr>
              <a:t>Servidor</a:t>
            </a:r>
            <a:endParaRPr lang="es-ES_tradnl" b="1">
              <a:solidFill>
                <a:schemeClr val="tx2"/>
              </a:solidFill>
            </a:endParaRPr>
          </a:p>
        </p:txBody>
      </p:sp>
      <p:sp>
        <p:nvSpPr>
          <p:cNvPr id="30" name="Rectangle 29"/>
          <p:cNvSpPr/>
          <p:nvPr/>
        </p:nvSpPr>
        <p:spPr>
          <a:xfrm>
            <a:off x="6811361" y="1959080"/>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FE80::1</a:t>
            </a:r>
            <a:endParaRPr lang="en-US" sz="1200" b="1" dirty="0">
              <a:solidFill>
                <a:schemeClr val="bg2"/>
              </a:solidFill>
            </a:endParaRPr>
          </a:p>
        </p:txBody>
      </p:sp>
      <p:sp>
        <p:nvSpPr>
          <p:cNvPr id="31" name="Rectangle 30"/>
          <p:cNvSpPr/>
          <p:nvPr/>
        </p:nvSpPr>
        <p:spPr>
          <a:xfrm>
            <a:off x="648096" y="1940887"/>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FE80::2</a:t>
            </a:r>
            <a:endParaRPr lang="en-US" sz="1200" b="1" dirty="0">
              <a:solidFill>
                <a:schemeClr val="bg2"/>
              </a:solidFill>
            </a:endParaRPr>
          </a:p>
        </p:txBody>
      </p:sp>
    </p:spTree>
    <p:extLst>
      <p:ext uri="{BB962C8B-B14F-4D97-AF65-F5344CB8AC3E}">
        <p14:creationId xmlns="" xmlns:p14="http://schemas.microsoft.com/office/powerpoint/2010/main" val="902671366"/>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277"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 DHCPv6 Ejemplo 2</a:t>
            </a:r>
            <a:endParaRPr lang="es-ES_tradnl"/>
          </a:p>
        </p:txBody>
      </p:sp>
      <p:pic>
        <p:nvPicPr>
          <p:cNvPr id="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15018" y="1533849"/>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24845" y="1945257"/>
            <a:ext cx="592249" cy="369332"/>
          </a:xfrm>
          <a:prstGeom prst="rect">
            <a:avLst/>
          </a:prstGeom>
          <a:noFill/>
        </p:spPr>
        <p:txBody>
          <a:bodyPr wrap="square" rtlCol="0">
            <a:spAutoFit/>
          </a:bodyPr>
          <a:lstStyle/>
          <a:p>
            <a:pPr algn="l" defTabSz="914400">
              <a:buNone/>
            </a:pPr>
            <a:r>
              <a:rPr lang="en-US" sz="1800" b="1" i="0">
                <a:solidFill>
                  <a:srgbClr val="FFFFFF"/>
                </a:solidFill>
                <a:latin typeface="Arial"/>
                <a:ea typeface="+mn-ea"/>
                <a:cs typeface="+mn-cs"/>
              </a:rPr>
              <a:t>R2</a:t>
            </a:r>
            <a:endParaRPr lang="en-US" b="1" dirty="0">
              <a:solidFill>
                <a:schemeClr val="bg1"/>
              </a:solidFill>
            </a:endParaRPr>
          </a:p>
        </p:txBody>
      </p:sp>
      <p:sp>
        <p:nvSpPr>
          <p:cNvPr id="6" name="TextBox 5"/>
          <p:cNvSpPr txBox="1"/>
          <p:nvPr/>
        </p:nvSpPr>
        <p:spPr>
          <a:xfrm>
            <a:off x="2160246" y="1911774"/>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pic>
        <p:nvPicPr>
          <p:cNvPr id="7"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93436" y="1548831"/>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414754" y="2009077"/>
            <a:ext cx="592249" cy="338554"/>
          </a:xfrm>
          <a:prstGeom prst="rect">
            <a:avLst/>
          </a:prstGeom>
          <a:noFill/>
        </p:spPr>
        <p:txBody>
          <a:bodyPr wrap="square" rtlCol="0">
            <a:spAutoFit/>
          </a:bodyPr>
          <a:lstStyle/>
          <a:p>
            <a:pPr algn="l" defTabSz="914400">
              <a:buNone/>
            </a:pPr>
            <a:r>
              <a:rPr lang="en-US" sz="1600" b="1" i="0">
                <a:solidFill>
                  <a:srgbClr val="FFFFFF"/>
                </a:solidFill>
                <a:latin typeface="Arial"/>
                <a:ea typeface="+mn-ea"/>
                <a:cs typeface="+mn-cs"/>
              </a:rPr>
              <a:t>R1</a:t>
            </a:r>
            <a:endParaRPr lang="en-US" sz="1600" b="1" dirty="0">
              <a:solidFill>
                <a:schemeClr val="bg1"/>
              </a:solidFill>
            </a:endParaRPr>
          </a:p>
        </p:txBody>
      </p:sp>
      <p:sp>
        <p:nvSpPr>
          <p:cNvPr id="9" name="Rectangle 8"/>
          <p:cNvSpPr/>
          <p:nvPr/>
        </p:nvSpPr>
        <p:spPr>
          <a:xfrm>
            <a:off x="3484872" y="1486597"/>
            <a:ext cx="1879041" cy="307777"/>
          </a:xfrm>
          <a:prstGeom prst="rect">
            <a:avLst/>
          </a:prstGeom>
        </p:spPr>
        <p:txBody>
          <a:bodyPr wrap="none">
            <a:spAutoFit/>
          </a:bodyPr>
          <a:lstStyle/>
          <a:p>
            <a:pPr algn="l" defTabSz="914400">
              <a:buNone/>
            </a:pPr>
            <a:r>
              <a:rPr lang="en-US" sz="1200" b="1" i="0">
                <a:solidFill>
                  <a:srgbClr val="000000"/>
                </a:solidFill>
                <a:latin typeface="Arial"/>
                <a:ea typeface="+mn-ea"/>
                <a:cs typeface="+mn-cs"/>
              </a:rPr>
              <a:t>2001:DB8:ACAD:1</a:t>
            </a:r>
            <a:r>
              <a:rPr lang="en-US" sz="1400" b="1" i="0">
                <a:solidFill>
                  <a:srgbClr val="000000"/>
                </a:solidFill>
                <a:latin typeface="Arial"/>
                <a:ea typeface="+mn-ea"/>
                <a:cs typeface="+mn-cs"/>
              </a:rPr>
              <a:t>::/64</a:t>
            </a:r>
            <a:endParaRPr lang="en-US" sz="1400" b="1" dirty="0">
              <a:solidFill>
                <a:schemeClr val="bg2"/>
              </a:solidFill>
            </a:endParaRPr>
          </a:p>
        </p:txBody>
      </p:sp>
      <p:sp>
        <p:nvSpPr>
          <p:cNvPr id="10" name="TextBox 9"/>
          <p:cNvSpPr txBox="1"/>
          <p:nvPr/>
        </p:nvSpPr>
        <p:spPr>
          <a:xfrm>
            <a:off x="6415706" y="1797356"/>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11" name="Freeform 9"/>
          <p:cNvSpPr>
            <a:spLocks/>
          </p:cNvSpPr>
          <p:nvPr/>
        </p:nvSpPr>
        <p:spPr bwMode="auto">
          <a:xfrm rot="158231" flipV="1">
            <a:off x="2227036" y="1901666"/>
            <a:ext cx="4666286" cy="112373"/>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12" name="TextBox 11"/>
          <p:cNvSpPr txBox="1"/>
          <p:nvPr/>
        </p:nvSpPr>
        <p:spPr>
          <a:xfrm>
            <a:off x="1057484" y="1207859"/>
            <a:ext cx="954107" cy="369332"/>
          </a:xfrm>
          <a:prstGeom prst="rect">
            <a:avLst/>
          </a:prstGeom>
          <a:noFill/>
        </p:spPr>
        <p:txBody>
          <a:bodyPr wrap="none" rtlCol="0">
            <a:spAutoFit/>
          </a:bodyPr>
          <a:lstStyle/>
          <a:p>
            <a:pPr algn="l" defTabSz="914400">
              <a:buNone/>
            </a:pPr>
            <a:r>
              <a:rPr lang="es-ES_tradnl" sz="1800" b="1" i="0" smtClean="0">
                <a:solidFill>
                  <a:srgbClr val="6B308E"/>
                </a:solidFill>
                <a:latin typeface="Arial"/>
                <a:ea typeface="+mn-ea"/>
                <a:cs typeface="+mn-cs"/>
              </a:rPr>
              <a:t>Cliente</a:t>
            </a:r>
            <a:endParaRPr lang="es-ES_tradnl" b="1"/>
          </a:p>
        </p:txBody>
      </p:sp>
      <p:sp>
        <p:nvSpPr>
          <p:cNvPr id="13" name="TextBox 12"/>
          <p:cNvSpPr txBox="1"/>
          <p:nvPr/>
        </p:nvSpPr>
        <p:spPr>
          <a:xfrm>
            <a:off x="7094372" y="958520"/>
            <a:ext cx="1120820" cy="369332"/>
          </a:xfrm>
          <a:prstGeom prst="rect">
            <a:avLst/>
          </a:prstGeom>
          <a:noFill/>
        </p:spPr>
        <p:txBody>
          <a:bodyPr wrap="none" rtlCol="0">
            <a:spAutoFit/>
          </a:bodyPr>
          <a:lstStyle/>
          <a:p>
            <a:pPr algn="l" defTabSz="914400">
              <a:buNone/>
            </a:pPr>
            <a:r>
              <a:rPr lang="es-ES_tradnl" sz="1800" b="1" i="0" smtClean="0">
                <a:solidFill>
                  <a:srgbClr val="6B308E"/>
                </a:solidFill>
                <a:latin typeface="Arial"/>
                <a:ea typeface="+mn-ea"/>
                <a:cs typeface="+mn-cs"/>
              </a:rPr>
              <a:t>Servidor</a:t>
            </a:r>
            <a:endParaRPr lang="es-ES_tradnl" b="1">
              <a:solidFill>
                <a:schemeClr val="tx2"/>
              </a:solidFill>
            </a:endParaRPr>
          </a:p>
        </p:txBody>
      </p:sp>
      <p:sp>
        <p:nvSpPr>
          <p:cNvPr id="14" name="Rectangle 13"/>
          <p:cNvSpPr/>
          <p:nvPr/>
        </p:nvSpPr>
        <p:spPr>
          <a:xfrm>
            <a:off x="6832364" y="1293134"/>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FE80::1</a:t>
            </a:r>
            <a:endParaRPr lang="en-US" sz="1200" b="1" dirty="0">
              <a:solidFill>
                <a:schemeClr val="bg2"/>
              </a:solidFill>
            </a:endParaRPr>
          </a:p>
        </p:txBody>
      </p:sp>
      <p:sp>
        <p:nvSpPr>
          <p:cNvPr id="15" name="Rectangle 14"/>
          <p:cNvSpPr/>
          <p:nvPr/>
        </p:nvSpPr>
        <p:spPr>
          <a:xfrm>
            <a:off x="731557" y="2300489"/>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FE80::2</a:t>
            </a:r>
            <a:endParaRPr lang="en-US" sz="1200" b="1" dirty="0">
              <a:solidFill>
                <a:schemeClr val="bg2"/>
              </a:solidFill>
            </a:endParaRPr>
          </a:p>
        </p:txBody>
      </p:sp>
      <p:sp>
        <p:nvSpPr>
          <p:cNvPr id="16" name="Line 47"/>
          <p:cNvSpPr>
            <a:spLocks noChangeShapeType="1"/>
          </p:cNvSpPr>
          <p:nvPr/>
        </p:nvSpPr>
        <p:spPr bwMode="auto">
          <a:xfrm flipV="1">
            <a:off x="7618623" y="230048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7" name="Line 47"/>
          <p:cNvSpPr>
            <a:spLocks noChangeShapeType="1"/>
          </p:cNvSpPr>
          <p:nvPr/>
        </p:nvSpPr>
        <p:spPr bwMode="auto">
          <a:xfrm flipV="1">
            <a:off x="7591768" y="353313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1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004933" y="3024389"/>
            <a:ext cx="1208492" cy="5093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 name="Picture 34"/>
          <p:cNvPicPr>
            <a:picLocks noChangeArrowheads="1"/>
          </p:cNvPicPr>
          <p:nvPr/>
        </p:nvPicPr>
        <p:blipFill>
          <a:blip r:embed="rId5" cstate="print"/>
          <a:srcRect/>
          <a:stretch>
            <a:fillRect/>
          </a:stretch>
        </p:blipFill>
        <p:spPr bwMode="auto">
          <a:xfrm>
            <a:off x="7136949" y="4257039"/>
            <a:ext cx="909637" cy="822325"/>
          </a:xfrm>
          <a:prstGeom prst="rect">
            <a:avLst/>
          </a:prstGeom>
          <a:noFill/>
          <a:ln w="9525">
            <a:noFill/>
            <a:miter lim="800000"/>
            <a:headEnd/>
            <a:tailEnd/>
          </a:ln>
          <a:effectLst/>
        </p:spPr>
      </p:pic>
      <p:sp>
        <p:nvSpPr>
          <p:cNvPr id="20" name="TextBox 19"/>
          <p:cNvSpPr txBox="1"/>
          <p:nvPr/>
        </p:nvSpPr>
        <p:spPr>
          <a:xfrm>
            <a:off x="7048272" y="5075880"/>
            <a:ext cx="1001043"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Host DHCP</a:t>
            </a:r>
            <a:endParaRPr lang="en-US" sz="1200" b="1" dirty="0">
              <a:solidFill>
                <a:schemeClr val="bg2"/>
              </a:solidFill>
            </a:endParaRPr>
          </a:p>
        </p:txBody>
      </p:sp>
      <p:sp>
        <p:nvSpPr>
          <p:cNvPr id="22" name="Rectangle 21"/>
          <p:cNvSpPr/>
          <p:nvPr/>
        </p:nvSpPr>
        <p:spPr>
          <a:xfrm>
            <a:off x="733367" y="3275113"/>
            <a:ext cx="7648689" cy="2554545"/>
          </a:xfrm>
          <a:prstGeom prst="rect">
            <a:avLst/>
          </a:prstGeom>
          <a:ln>
            <a:solidFill>
              <a:schemeClr val="bg2"/>
            </a:solidFill>
          </a:ln>
        </p:spPr>
        <p:txBody>
          <a:bodyPr wrap="square">
            <a:spAutoFit/>
          </a:bodyPr>
          <a:lstStyle/>
          <a:p>
            <a:pPr algn="l" defTabSz="914400">
              <a:buNone/>
            </a:pPr>
            <a:r>
              <a:rPr lang="en-US" sz="1600" b="0" i="0">
                <a:solidFill>
                  <a:srgbClr val="000000"/>
                </a:solidFill>
                <a:latin typeface="Arial"/>
                <a:ea typeface="+mn-ea"/>
                <a:cs typeface="Courier New"/>
              </a:rPr>
              <a:t>R1(config)#ipv6 unicast-routing</a:t>
            </a:r>
          </a:p>
          <a:p>
            <a:pPr algn="l" defTabSz="914400">
              <a:buNone/>
            </a:pPr>
            <a:r>
              <a:rPr lang="en-US" sz="1600" b="0" i="0">
                <a:solidFill>
                  <a:srgbClr val="000000"/>
                </a:solidFill>
                <a:latin typeface="Arial"/>
                <a:ea typeface="+mn-ea"/>
                <a:cs typeface="Courier New"/>
              </a:rPr>
              <a:t>R1(config)#ipv6 dhcp pool MY_DHCP_POOL</a:t>
            </a:r>
          </a:p>
          <a:p>
            <a:pPr algn="l" defTabSz="914400">
              <a:buNone/>
            </a:pPr>
            <a:r>
              <a:rPr lang="en-US" sz="1600" b="0" i="0">
                <a:solidFill>
                  <a:srgbClr val="000000"/>
                </a:solidFill>
                <a:latin typeface="Arial"/>
                <a:ea typeface="+mn-ea"/>
                <a:cs typeface="Courier New"/>
              </a:rPr>
              <a:t>R1(config-dhcpv6)#address prefix 2001:DB8:cc1e:1::/64 lifetime infinite infinite</a:t>
            </a:r>
            <a:endParaRPr lang="en-US" sz="1600" dirty="0" smtClean="0">
              <a:solidFill>
                <a:schemeClr val="bg2"/>
              </a:solidFill>
              <a:cs typeface="Courier New" pitchFamily="49" charset="0"/>
            </a:endParaRPr>
          </a:p>
          <a:p>
            <a:pPr algn="l" defTabSz="914400">
              <a:buNone/>
            </a:pPr>
            <a:r>
              <a:rPr lang="en-US" sz="1600" b="0" i="0">
                <a:solidFill>
                  <a:srgbClr val="000000"/>
                </a:solidFill>
                <a:latin typeface="Arial"/>
                <a:ea typeface="+mn-ea"/>
                <a:cs typeface="Courier New"/>
              </a:rPr>
              <a:t>R1(config-dhcpv6)#dns-server AAAA:BBBB:CCCC:DDDD::FFFF</a:t>
            </a:r>
          </a:p>
          <a:p>
            <a:pPr algn="l" defTabSz="914400">
              <a:buNone/>
            </a:pPr>
            <a:r>
              <a:rPr lang="en-US" sz="1600" b="0" i="0">
                <a:solidFill>
                  <a:srgbClr val="000000"/>
                </a:solidFill>
                <a:latin typeface="Arial"/>
                <a:ea typeface="+mn-ea"/>
                <a:cs typeface="Courier New"/>
              </a:rPr>
              <a:t>R1(config-dhcpv6)#domain-name HOSTdhcp.com</a:t>
            </a:r>
          </a:p>
          <a:p>
            <a:pPr algn="l" defTabSz="914400">
              <a:buNone/>
            </a:pPr>
            <a:r>
              <a:rPr lang="en-US" sz="1600" b="0" i="0">
                <a:solidFill>
                  <a:srgbClr val="000000"/>
                </a:solidFill>
                <a:latin typeface="Arial"/>
                <a:ea typeface="+mn-ea"/>
                <a:cs typeface="Courier New"/>
              </a:rPr>
              <a:t>R1(config-dhcpv6)#exit</a:t>
            </a:r>
          </a:p>
          <a:p>
            <a:pPr algn="l" defTabSz="914400">
              <a:buNone/>
            </a:pPr>
            <a:r>
              <a:rPr lang="en-US" sz="1600" b="0" i="0">
                <a:solidFill>
                  <a:srgbClr val="000000"/>
                </a:solidFill>
                <a:latin typeface="Arial"/>
                <a:ea typeface="+mn-ea"/>
                <a:cs typeface="Courier New"/>
              </a:rPr>
              <a:t>R1(config)#interface g0/0</a:t>
            </a:r>
          </a:p>
          <a:p>
            <a:pPr algn="l" defTabSz="914400">
              <a:buNone/>
            </a:pPr>
            <a:r>
              <a:rPr lang="en-US" sz="1600" b="0" i="0">
                <a:solidFill>
                  <a:srgbClr val="000000"/>
                </a:solidFill>
                <a:latin typeface="Arial"/>
                <a:ea typeface="+mn-ea"/>
                <a:cs typeface="Courier New"/>
              </a:rPr>
              <a:t>R1(config-if)#ipv6 address 2001:db8:cc1e:1::/64</a:t>
            </a:r>
          </a:p>
          <a:p>
            <a:pPr algn="l" defTabSz="914400">
              <a:buNone/>
            </a:pPr>
            <a:r>
              <a:rPr lang="en-US" sz="1600" b="0" i="0">
                <a:solidFill>
                  <a:srgbClr val="000000"/>
                </a:solidFill>
                <a:latin typeface="Arial"/>
                <a:ea typeface="+mn-ea"/>
                <a:cs typeface="Courier New"/>
              </a:rPr>
              <a:t>R1(config-if)#ipv6 dhcp server MY_DHCP_POOL</a:t>
            </a:r>
          </a:p>
          <a:p>
            <a:pPr algn="l" defTabSz="914400">
              <a:buNone/>
            </a:pPr>
            <a:r>
              <a:rPr lang="en-US" sz="1600" b="0" i="0">
                <a:solidFill>
                  <a:srgbClr val="000000"/>
                </a:solidFill>
                <a:latin typeface="Arial"/>
                <a:ea typeface="+mn-ea"/>
                <a:cs typeface="Courier New"/>
              </a:rPr>
              <a:t>R1(config-if)#ipv6 nd managed-config-flag</a:t>
            </a:r>
            <a:endParaRPr lang="en-US" sz="1600" dirty="0">
              <a:solidFill>
                <a:schemeClr val="bg2"/>
              </a:solidFill>
              <a:cs typeface="Courier New" pitchFamily="49" charset="0"/>
            </a:endParaRPr>
          </a:p>
        </p:txBody>
      </p:sp>
    </p:spTree>
    <p:extLst>
      <p:ext uri="{BB962C8B-B14F-4D97-AF65-F5344CB8AC3E}">
        <p14:creationId xmlns="" xmlns:p14="http://schemas.microsoft.com/office/powerpoint/2010/main" val="330579027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277"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Verificación del host DHCPv6</a:t>
            </a:r>
            <a:endParaRPr lang="es-ES_tradnl"/>
          </a:p>
        </p:txBody>
      </p:sp>
      <p:pic>
        <p:nvPicPr>
          <p:cNvPr id="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15018" y="1533849"/>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24845" y="1945257"/>
            <a:ext cx="592249" cy="369332"/>
          </a:xfrm>
          <a:prstGeom prst="rect">
            <a:avLst/>
          </a:prstGeom>
          <a:noFill/>
        </p:spPr>
        <p:txBody>
          <a:bodyPr wrap="square" rtlCol="0">
            <a:spAutoFit/>
          </a:bodyPr>
          <a:lstStyle/>
          <a:p>
            <a:pPr algn="l" defTabSz="914400">
              <a:buNone/>
            </a:pPr>
            <a:r>
              <a:rPr lang="en-US" sz="1800" b="1" i="0">
                <a:solidFill>
                  <a:srgbClr val="FFFFFF"/>
                </a:solidFill>
                <a:latin typeface="Arial"/>
                <a:ea typeface="+mn-ea"/>
                <a:cs typeface="+mn-cs"/>
              </a:rPr>
              <a:t>R2</a:t>
            </a:r>
            <a:endParaRPr lang="en-US" b="1" dirty="0">
              <a:solidFill>
                <a:schemeClr val="bg1"/>
              </a:solidFill>
            </a:endParaRPr>
          </a:p>
        </p:txBody>
      </p:sp>
      <p:sp>
        <p:nvSpPr>
          <p:cNvPr id="6" name="TextBox 5"/>
          <p:cNvSpPr txBox="1"/>
          <p:nvPr/>
        </p:nvSpPr>
        <p:spPr>
          <a:xfrm>
            <a:off x="2160246" y="1911774"/>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pic>
        <p:nvPicPr>
          <p:cNvPr id="7"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93436" y="1548831"/>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414754" y="2009077"/>
            <a:ext cx="592249" cy="338554"/>
          </a:xfrm>
          <a:prstGeom prst="rect">
            <a:avLst/>
          </a:prstGeom>
          <a:noFill/>
        </p:spPr>
        <p:txBody>
          <a:bodyPr wrap="square" rtlCol="0">
            <a:spAutoFit/>
          </a:bodyPr>
          <a:lstStyle/>
          <a:p>
            <a:pPr algn="l" defTabSz="914400">
              <a:buNone/>
            </a:pPr>
            <a:r>
              <a:rPr lang="en-US" sz="1600" b="1" i="0">
                <a:solidFill>
                  <a:srgbClr val="FFFFFF"/>
                </a:solidFill>
                <a:latin typeface="Arial"/>
                <a:ea typeface="+mn-ea"/>
                <a:cs typeface="+mn-cs"/>
              </a:rPr>
              <a:t>R1</a:t>
            </a:r>
            <a:endParaRPr lang="en-US" sz="1600" b="1" dirty="0">
              <a:solidFill>
                <a:schemeClr val="bg1"/>
              </a:solidFill>
            </a:endParaRPr>
          </a:p>
        </p:txBody>
      </p:sp>
      <p:sp>
        <p:nvSpPr>
          <p:cNvPr id="9" name="Rectangle 8"/>
          <p:cNvSpPr/>
          <p:nvPr/>
        </p:nvSpPr>
        <p:spPr>
          <a:xfrm>
            <a:off x="3484872" y="1486597"/>
            <a:ext cx="1879041" cy="307777"/>
          </a:xfrm>
          <a:prstGeom prst="rect">
            <a:avLst/>
          </a:prstGeom>
        </p:spPr>
        <p:txBody>
          <a:bodyPr wrap="none">
            <a:spAutoFit/>
          </a:bodyPr>
          <a:lstStyle/>
          <a:p>
            <a:pPr algn="l" defTabSz="914400">
              <a:buNone/>
            </a:pPr>
            <a:r>
              <a:rPr lang="en-US" sz="1200" b="1" i="0">
                <a:solidFill>
                  <a:srgbClr val="000000"/>
                </a:solidFill>
                <a:latin typeface="Arial"/>
                <a:ea typeface="+mn-ea"/>
                <a:cs typeface="+mn-cs"/>
              </a:rPr>
              <a:t>2001:DB8:ACAD:1</a:t>
            </a:r>
            <a:r>
              <a:rPr lang="en-US" sz="1400" b="1" i="0">
                <a:solidFill>
                  <a:srgbClr val="000000"/>
                </a:solidFill>
                <a:latin typeface="Arial"/>
                <a:ea typeface="+mn-ea"/>
                <a:cs typeface="+mn-cs"/>
              </a:rPr>
              <a:t>::/64</a:t>
            </a:r>
            <a:endParaRPr lang="en-US" sz="1400" b="1" dirty="0">
              <a:solidFill>
                <a:schemeClr val="bg2"/>
              </a:solidFill>
            </a:endParaRPr>
          </a:p>
        </p:txBody>
      </p:sp>
      <p:sp>
        <p:nvSpPr>
          <p:cNvPr id="10" name="TextBox 9"/>
          <p:cNvSpPr txBox="1"/>
          <p:nvPr/>
        </p:nvSpPr>
        <p:spPr>
          <a:xfrm>
            <a:off x="6415706" y="1797356"/>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11" name="Freeform 9"/>
          <p:cNvSpPr>
            <a:spLocks/>
          </p:cNvSpPr>
          <p:nvPr/>
        </p:nvSpPr>
        <p:spPr bwMode="auto">
          <a:xfrm rot="158231" flipV="1">
            <a:off x="2227036" y="1901666"/>
            <a:ext cx="4666286" cy="112373"/>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12" name="TextBox 11"/>
          <p:cNvSpPr txBox="1"/>
          <p:nvPr/>
        </p:nvSpPr>
        <p:spPr>
          <a:xfrm>
            <a:off x="1057484" y="1207859"/>
            <a:ext cx="954107" cy="369332"/>
          </a:xfrm>
          <a:prstGeom prst="rect">
            <a:avLst/>
          </a:prstGeom>
          <a:noFill/>
        </p:spPr>
        <p:txBody>
          <a:bodyPr wrap="none" rtlCol="0">
            <a:spAutoFit/>
          </a:bodyPr>
          <a:lstStyle/>
          <a:p>
            <a:pPr algn="l" defTabSz="914400">
              <a:buNone/>
            </a:pPr>
            <a:r>
              <a:rPr lang="es-ES_tradnl" sz="1800" b="1" i="0" smtClean="0">
                <a:solidFill>
                  <a:srgbClr val="6B308E"/>
                </a:solidFill>
                <a:latin typeface="Arial"/>
                <a:ea typeface="+mn-ea"/>
                <a:cs typeface="+mn-cs"/>
              </a:rPr>
              <a:t>Cliente</a:t>
            </a:r>
            <a:endParaRPr lang="es-ES_tradnl" b="1"/>
          </a:p>
        </p:txBody>
      </p:sp>
      <p:sp>
        <p:nvSpPr>
          <p:cNvPr id="13" name="TextBox 12"/>
          <p:cNvSpPr txBox="1"/>
          <p:nvPr/>
        </p:nvSpPr>
        <p:spPr>
          <a:xfrm>
            <a:off x="7081672" y="958520"/>
            <a:ext cx="1120820" cy="369332"/>
          </a:xfrm>
          <a:prstGeom prst="rect">
            <a:avLst/>
          </a:prstGeom>
          <a:noFill/>
        </p:spPr>
        <p:txBody>
          <a:bodyPr wrap="none" rtlCol="0">
            <a:spAutoFit/>
          </a:bodyPr>
          <a:lstStyle/>
          <a:p>
            <a:pPr algn="l" defTabSz="914400">
              <a:buNone/>
            </a:pPr>
            <a:r>
              <a:rPr lang="es-ES_tradnl" sz="1800" b="1" i="0" smtClean="0">
                <a:solidFill>
                  <a:srgbClr val="6B308E"/>
                </a:solidFill>
                <a:latin typeface="Arial"/>
                <a:ea typeface="+mn-ea"/>
                <a:cs typeface="+mn-cs"/>
              </a:rPr>
              <a:t>Servidor</a:t>
            </a:r>
            <a:endParaRPr lang="es-ES_tradnl" b="1">
              <a:solidFill>
                <a:schemeClr val="tx2"/>
              </a:solidFill>
            </a:endParaRPr>
          </a:p>
        </p:txBody>
      </p:sp>
      <p:sp>
        <p:nvSpPr>
          <p:cNvPr id="14" name="Rectangle 13"/>
          <p:cNvSpPr/>
          <p:nvPr/>
        </p:nvSpPr>
        <p:spPr>
          <a:xfrm>
            <a:off x="6832364" y="1293134"/>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FE80::1</a:t>
            </a:r>
            <a:endParaRPr lang="en-US" sz="1200" b="1" dirty="0">
              <a:solidFill>
                <a:schemeClr val="bg2"/>
              </a:solidFill>
            </a:endParaRPr>
          </a:p>
        </p:txBody>
      </p:sp>
      <p:sp>
        <p:nvSpPr>
          <p:cNvPr id="15" name="Rectangle 14"/>
          <p:cNvSpPr/>
          <p:nvPr/>
        </p:nvSpPr>
        <p:spPr>
          <a:xfrm>
            <a:off x="731557" y="2300489"/>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FE80::2</a:t>
            </a:r>
            <a:endParaRPr lang="en-US" sz="1200" b="1" dirty="0">
              <a:solidFill>
                <a:schemeClr val="bg2"/>
              </a:solidFill>
            </a:endParaRPr>
          </a:p>
        </p:txBody>
      </p:sp>
      <p:sp>
        <p:nvSpPr>
          <p:cNvPr id="16" name="Line 47"/>
          <p:cNvSpPr>
            <a:spLocks noChangeShapeType="1"/>
          </p:cNvSpPr>
          <p:nvPr/>
        </p:nvSpPr>
        <p:spPr bwMode="auto">
          <a:xfrm flipV="1">
            <a:off x="7618623" y="230048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7" name="Line 47"/>
          <p:cNvSpPr>
            <a:spLocks noChangeShapeType="1"/>
          </p:cNvSpPr>
          <p:nvPr/>
        </p:nvSpPr>
        <p:spPr bwMode="auto">
          <a:xfrm flipV="1">
            <a:off x="7591768" y="353313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1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004933" y="3024389"/>
            <a:ext cx="1208492" cy="5093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 name="Picture 34"/>
          <p:cNvPicPr>
            <a:picLocks noChangeArrowheads="1"/>
          </p:cNvPicPr>
          <p:nvPr/>
        </p:nvPicPr>
        <p:blipFill>
          <a:blip r:embed="rId5" cstate="print"/>
          <a:srcRect/>
          <a:stretch>
            <a:fillRect/>
          </a:stretch>
        </p:blipFill>
        <p:spPr bwMode="auto">
          <a:xfrm>
            <a:off x="7136949" y="4257039"/>
            <a:ext cx="909637" cy="822325"/>
          </a:xfrm>
          <a:prstGeom prst="rect">
            <a:avLst/>
          </a:prstGeom>
          <a:noFill/>
          <a:ln w="9525">
            <a:noFill/>
            <a:miter lim="800000"/>
            <a:headEnd/>
            <a:tailEnd/>
          </a:ln>
          <a:effectLst/>
        </p:spPr>
      </p:pic>
      <p:sp>
        <p:nvSpPr>
          <p:cNvPr id="20" name="TextBox 19"/>
          <p:cNvSpPr txBox="1"/>
          <p:nvPr/>
        </p:nvSpPr>
        <p:spPr>
          <a:xfrm>
            <a:off x="7048272" y="5075880"/>
            <a:ext cx="1001043"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Host DHCP</a:t>
            </a:r>
            <a:endParaRPr lang="en-US" sz="1200" b="1" dirty="0">
              <a:solidFill>
                <a:schemeClr val="bg2"/>
              </a:solidFill>
            </a:endParaRPr>
          </a:p>
        </p:txBody>
      </p:sp>
      <p:pic>
        <p:nvPicPr>
          <p:cNvPr id="21" name="Picture 20"/>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31557" y="2623501"/>
            <a:ext cx="5943600" cy="3286125"/>
          </a:xfrm>
          <a:prstGeom prst="rect">
            <a:avLst/>
          </a:prstGeom>
          <a:noFill/>
          <a:ln>
            <a:noFill/>
          </a:ln>
        </p:spPr>
      </p:pic>
    </p:spTree>
    <p:extLst>
      <p:ext uri="{BB962C8B-B14F-4D97-AF65-F5344CB8AC3E}">
        <p14:creationId xmlns="" xmlns:p14="http://schemas.microsoft.com/office/powerpoint/2010/main" val="571739952"/>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77"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DHCPv6 sin estado</a:t>
            </a:r>
            <a:endParaRPr lang="es-ES_tradnl"/>
          </a:p>
        </p:txBody>
      </p:sp>
      <p:sp>
        <p:nvSpPr>
          <p:cNvPr id="3" name="Text Placeholder 2"/>
          <p:cNvSpPr>
            <a:spLocks noGrp="1"/>
          </p:cNvSpPr>
          <p:nvPr>
            <p:ph type="body" sz="quarter" idx="10"/>
          </p:nvPr>
        </p:nvSpPr>
        <p:spPr>
          <a:xfrm>
            <a:off x="228600" y="866775"/>
            <a:ext cx="8577072" cy="5442585"/>
          </a:xfrm>
        </p:spPr>
        <p:txBody>
          <a:bodyPr/>
          <a:lstStyle/>
          <a:p>
            <a:pPr marL="228600" indent="-228600" algn="l" defTabSz="914400">
              <a:spcBef>
                <a:spcPts val="1440"/>
              </a:spcBef>
              <a:buClr>
                <a:srgbClr val="493B93"/>
              </a:buClr>
              <a:buSzPct val="90000"/>
              <a:buFont typeface="Arial"/>
              <a:buChar char="•"/>
            </a:pPr>
            <a:r>
              <a:rPr lang="es-ES_tradnl" sz="2000" b="0" i="0" smtClean="0">
                <a:solidFill>
                  <a:srgbClr val="435153"/>
                </a:solidFill>
                <a:latin typeface="Arial"/>
                <a:ea typeface="+mn-ea"/>
                <a:cs typeface="+mn-cs"/>
              </a:rPr>
              <a:t>Durante el proceso de SLAAC, el cliente recibe información para crear una dirección unicast global IPv6. Incluye la información sobre la puerta de enlace predeterminada de la dirección IPv6 de origen del mensaje RA, que es la dirección link-local del router. Un servidor DHCPv6 sin estado se puede utilizar para proporcionar información que puede no estar incluida en el mensaje RA (nombre de dominio y dirección del servidor DNS).</a:t>
            </a:r>
            <a:endParaRPr lang="es-ES_tradnl" sz="2000" smtClean="0"/>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El comando de interfaz </a:t>
            </a:r>
            <a:r>
              <a:rPr lang="es-ES_tradnl" sz="2200" b="1" i="0" smtClean="0">
                <a:solidFill>
                  <a:srgbClr val="6B308E"/>
                </a:solidFill>
                <a:latin typeface="Arial"/>
                <a:ea typeface="+mn-ea"/>
                <a:cs typeface="+mn-cs"/>
              </a:rPr>
              <a:t>ipv6 dhcp server</a:t>
            </a:r>
            <a:r>
              <a:rPr lang="es-ES_tradnl" sz="2200" b="0" i="0" smtClean="0">
                <a:solidFill>
                  <a:srgbClr val="6B308E"/>
                </a:solidFill>
                <a:latin typeface="Arial"/>
                <a:ea typeface="+mn-ea"/>
                <a:cs typeface="+mn-cs"/>
              </a:rPr>
              <a:t> </a:t>
            </a:r>
            <a:r>
              <a:rPr lang="es-ES_tradnl" sz="2200" b="0" i="0" smtClean="0">
                <a:solidFill>
                  <a:srgbClr val="435153"/>
                </a:solidFill>
                <a:latin typeface="Arial"/>
                <a:ea typeface="+mn-ea"/>
                <a:cs typeface="+mn-cs"/>
              </a:rPr>
              <a:t>vincula el conjunto DHCPv6 con la interfaz.</a:t>
            </a:r>
            <a:endParaRPr lang="es-ES_tradnl" smtClean="0">
              <a:solidFill>
                <a:schemeClr val="bg2"/>
              </a:solidFill>
            </a:endParaRPr>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El indicador O debe ser modificado de 0 a 1 mediante el comando de interfaz </a:t>
            </a:r>
            <a:r>
              <a:rPr lang="es-ES_tradnl" sz="2200" b="1" i="0" smtClean="0">
                <a:solidFill>
                  <a:srgbClr val="6B308E"/>
                </a:solidFill>
                <a:latin typeface="Arial"/>
                <a:ea typeface="+mn-ea"/>
                <a:cs typeface="+mn-cs"/>
              </a:rPr>
              <a:t>ipv6 nd other-config-flag</a:t>
            </a:r>
            <a:r>
              <a:rPr lang="es-ES_tradnl" sz="2200" b="0" i="0" smtClean="0">
                <a:solidFill>
                  <a:srgbClr val="435153"/>
                </a:solidFill>
                <a:latin typeface="Arial"/>
                <a:ea typeface="+mn-ea"/>
                <a:cs typeface="+mn-cs"/>
              </a:rPr>
              <a:t>.</a:t>
            </a:r>
            <a:r>
              <a:rPr lang="es-ES_tradnl" sz="2200" b="0" i="0" smtClean="0">
                <a:latin typeface="Arial"/>
                <a:ea typeface="+mn-ea"/>
                <a:cs typeface="+mn-cs"/>
              </a:rPr>
              <a:t> </a:t>
            </a:r>
            <a:endParaRPr lang="es-ES_tradnl" smtClean="0"/>
          </a:p>
          <a:p>
            <a:pPr marL="0" indent="0" algn="l" defTabSz="914400">
              <a:spcBef>
                <a:spcPts val="1440"/>
              </a:spcBef>
              <a:buNone/>
            </a:pPr>
            <a:endParaRPr lang="es-ES_tradnl"/>
          </a:p>
        </p:txBody>
      </p:sp>
      <p:pic>
        <p:nvPicPr>
          <p:cNvPr id="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79182" y="4996947"/>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89009" y="5408355"/>
            <a:ext cx="592249" cy="369332"/>
          </a:xfrm>
          <a:prstGeom prst="rect">
            <a:avLst/>
          </a:prstGeom>
          <a:noFill/>
        </p:spPr>
        <p:txBody>
          <a:bodyPr wrap="square" rtlCol="0">
            <a:spAutoFit/>
          </a:bodyPr>
          <a:lstStyle/>
          <a:p>
            <a:pPr algn="l" defTabSz="914400">
              <a:buNone/>
            </a:pPr>
            <a:r>
              <a:rPr lang="en-US" sz="1800" b="1" i="0">
                <a:solidFill>
                  <a:srgbClr val="FFFFFF"/>
                </a:solidFill>
                <a:latin typeface="Arial"/>
                <a:ea typeface="+mn-ea"/>
                <a:cs typeface="+mn-cs"/>
              </a:rPr>
              <a:t>R2</a:t>
            </a:r>
            <a:endParaRPr lang="en-US" b="1" dirty="0">
              <a:solidFill>
                <a:schemeClr val="bg1"/>
              </a:solidFill>
            </a:endParaRPr>
          </a:p>
        </p:txBody>
      </p:sp>
      <p:sp>
        <p:nvSpPr>
          <p:cNvPr id="6" name="TextBox 5"/>
          <p:cNvSpPr txBox="1"/>
          <p:nvPr/>
        </p:nvSpPr>
        <p:spPr>
          <a:xfrm>
            <a:off x="2124410" y="5374872"/>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pic>
        <p:nvPicPr>
          <p:cNvPr id="7"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7600" y="5011929"/>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378918" y="5472175"/>
            <a:ext cx="592249" cy="338554"/>
          </a:xfrm>
          <a:prstGeom prst="rect">
            <a:avLst/>
          </a:prstGeom>
          <a:noFill/>
        </p:spPr>
        <p:txBody>
          <a:bodyPr wrap="square" rtlCol="0">
            <a:spAutoFit/>
          </a:bodyPr>
          <a:lstStyle/>
          <a:p>
            <a:pPr algn="l" defTabSz="914400">
              <a:buNone/>
            </a:pPr>
            <a:r>
              <a:rPr lang="en-US" sz="1600" b="1" i="0">
                <a:solidFill>
                  <a:srgbClr val="FFFFFF"/>
                </a:solidFill>
                <a:latin typeface="Arial"/>
                <a:ea typeface="+mn-ea"/>
                <a:cs typeface="+mn-cs"/>
              </a:rPr>
              <a:t>R1</a:t>
            </a:r>
            <a:endParaRPr lang="en-US" sz="1600" b="1" dirty="0">
              <a:solidFill>
                <a:schemeClr val="bg1"/>
              </a:solidFill>
            </a:endParaRPr>
          </a:p>
        </p:txBody>
      </p:sp>
      <p:sp>
        <p:nvSpPr>
          <p:cNvPr id="9" name="Rectangle 8"/>
          <p:cNvSpPr/>
          <p:nvPr/>
        </p:nvSpPr>
        <p:spPr>
          <a:xfrm>
            <a:off x="3449036" y="4949695"/>
            <a:ext cx="1879041" cy="307777"/>
          </a:xfrm>
          <a:prstGeom prst="rect">
            <a:avLst/>
          </a:prstGeom>
        </p:spPr>
        <p:txBody>
          <a:bodyPr wrap="none">
            <a:spAutoFit/>
          </a:bodyPr>
          <a:lstStyle/>
          <a:p>
            <a:pPr algn="l" defTabSz="914400">
              <a:buNone/>
            </a:pPr>
            <a:r>
              <a:rPr lang="en-US" sz="1200" b="1" i="0">
                <a:solidFill>
                  <a:srgbClr val="000000"/>
                </a:solidFill>
                <a:latin typeface="Arial"/>
                <a:ea typeface="+mn-ea"/>
                <a:cs typeface="+mn-cs"/>
              </a:rPr>
              <a:t>2001:DB8:ACAD:1</a:t>
            </a:r>
            <a:r>
              <a:rPr lang="en-US" sz="1400" b="1" i="0">
                <a:solidFill>
                  <a:srgbClr val="000000"/>
                </a:solidFill>
                <a:latin typeface="Arial"/>
                <a:ea typeface="+mn-ea"/>
                <a:cs typeface="+mn-cs"/>
              </a:rPr>
              <a:t>::/64</a:t>
            </a:r>
            <a:endParaRPr lang="en-US" sz="1400" b="1" dirty="0">
              <a:solidFill>
                <a:schemeClr val="bg2"/>
              </a:solidFill>
            </a:endParaRPr>
          </a:p>
        </p:txBody>
      </p:sp>
      <p:sp>
        <p:nvSpPr>
          <p:cNvPr id="10" name="TextBox 9"/>
          <p:cNvSpPr txBox="1"/>
          <p:nvPr/>
        </p:nvSpPr>
        <p:spPr>
          <a:xfrm>
            <a:off x="6379870" y="5260454"/>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11" name="Freeform 9"/>
          <p:cNvSpPr>
            <a:spLocks/>
          </p:cNvSpPr>
          <p:nvPr/>
        </p:nvSpPr>
        <p:spPr bwMode="auto">
          <a:xfrm rot="158231" flipV="1">
            <a:off x="2191200" y="5364764"/>
            <a:ext cx="4666286" cy="112373"/>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12" name="TextBox 11"/>
          <p:cNvSpPr txBox="1"/>
          <p:nvPr/>
        </p:nvSpPr>
        <p:spPr>
          <a:xfrm>
            <a:off x="1021648" y="4670957"/>
            <a:ext cx="954107" cy="369332"/>
          </a:xfrm>
          <a:prstGeom prst="rect">
            <a:avLst/>
          </a:prstGeom>
          <a:noFill/>
        </p:spPr>
        <p:txBody>
          <a:bodyPr wrap="none" rtlCol="0">
            <a:spAutoFit/>
          </a:bodyPr>
          <a:lstStyle/>
          <a:p>
            <a:pPr algn="l" defTabSz="914400">
              <a:buNone/>
            </a:pPr>
            <a:r>
              <a:rPr lang="es-ES_tradnl" sz="1800" b="1" i="0" dirty="0" smtClean="0">
                <a:solidFill>
                  <a:srgbClr val="6B308E"/>
                </a:solidFill>
                <a:latin typeface="Arial"/>
                <a:ea typeface="+mn-ea"/>
                <a:cs typeface="+mn-cs"/>
              </a:rPr>
              <a:t>Cliente</a:t>
            </a:r>
            <a:endParaRPr lang="es-ES_tradnl" b="1" dirty="0"/>
          </a:p>
        </p:txBody>
      </p:sp>
      <p:sp>
        <p:nvSpPr>
          <p:cNvPr id="13" name="TextBox 12"/>
          <p:cNvSpPr txBox="1"/>
          <p:nvPr/>
        </p:nvSpPr>
        <p:spPr>
          <a:xfrm>
            <a:off x="6978982" y="4662009"/>
            <a:ext cx="1120820" cy="369332"/>
          </a:xfrm>
          <a:prstGeom prst="rect">
            <a:avLst/>
          </a:prstGeom>
          <a:noFill/>
        </p:spPr>
        <p:txBody>
          <a:bodyPr wrap="none" rtlCol="0">
            <a:spAutoFit/>
          </a:bodyPr>
          <a:lstStyle/>
          <a:p>
            <a:pPr algn="l" defTabSz="914400">
              <a:buNone/>
            </a:pPr>
            <a:r>
              <a:rPr lang="es-ES_tradnl" sz="1800" b="1" i="0" dirty="0" smtClean="0">
                <a:solidFill>
                  <a:srgbClr val="6B308E"/>
                </a:solidFill>
                <a:latin typeface="Arial"/>
                <a:ea typeface="+mn-ea"/>
                <a:cs typeface="+mn-cs"/>
              </a:rPr>
              <a:t>Servidor</a:t>
            </a:r>
            <a:endParaRPr lang="es-ES_tradnl" b="1" dirty="0">
              <a:solidFill>
                <a:schemeClr val="tx2"/>
              </a:solidFill>
            </a:endParaRPr>
          </a:p>
        </p:txBody>
      </p:sp>
      <p:sp>
        <p:nvSpPr>
          <p:cNvPr id="14" name="Rectangle 13"/>
          <p:cNvSpPr/>
          <p:nvPr/>
        </p:nvSpPr>
        <p:spPr>
          <a:xfrm>
            <a:off x="6858986" y="5781780"/>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FE80::1</a:t>
            </a:r>
            <a:endParaRPr lang="en-US" sz="1200" b="1" dirty="0">
              <a:solidFill>
                <a:schemeClr val="bg2"/>
              </a:solidFill>
            </a:endParaRPr>
          </a:p>
        </p:txBody>
      </p:sp>
      <p:sp>
        <p:nvSpPr>
          <p:cNvPr id="15" name="Rectangle 14"/>
          <p:cNvSpPr/>
          <p:nvPr/>
        </p:nvSpPr>
        <p:spPr>
          <a:xfrm>
            <a:off x="695721" y="5763587"/>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FE80::2</a:t>
            </a:r>
            <a:endParaRPr lang="en-US" sz="1200" b="1" dirty="0">
              <a:solidFill>
                <a:schemeClr val="bg2"/>
              </a:solidFill>
            </a:endParaRPr>
          </a:p>
        </p:txBody>
      </p:sp>
    </p:spTree>
    <p:extLst>
      <p:ext uri="{BB962C8B-B14F-4D97-AF65-F5344CB8AC3E}">
        <p14:creationId xmlns="" xmlns:p14="http://schemas.microsoft.com/office/powerpoint/2010/main" val="4223378092"/>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12" y="0"/>
            <a:ext cx="8588861" cy="11938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del servidor DHCPv6 sin estado</a:t>
            </a:r>
            <a:endParaRPr lang="es-ES_tradnl"/>
          </a:p>
        </p:txBody>
      </p:sp>
      <p:pic>
        <p:nvPicPr>
          <p:cNvPr id="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79182" y="1418722"/>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89009" y="1830130"/>
            <a:ext cx="592249" cy="369332"/>
          </a:xfrm>
          <a:prstGeom prst="rect">
            <a:avLst/>
          </a:prstGeom>
          <a:noFill/>
        </p:spPr>
        <p:txBody>
          <a:bodyPr wrap="square" rtlCol="0">
            <a:spAutoFit/>
          </a:bodyPr>
          <a:lstStyle/>
          <a:p>
            <a:pPr algn="l" defTabSz="914400">
              <a:buNone/>
            </a:pPr>
            <a:r>
              <a:rPr lang="en-US" sz="1800" b="1" i="0">
                <a:solidFill>
                  <a:srgbClr val="FFFFFF"/>
                </a:solidFill>
                <a:latin typeface="Arial"/>
                <a:ea typeface="+mn-ea"/>
                <a:cs typeface="+mn-cs"/>
              </a:rPr>
              <a:t>R2</a:t>
            </a:r>
            <a:endParaRPr lang="en-US" b="1" dirty="0">
              <a:solidFill>
                <a:schemeClr val="bg1"/>
              </a:solidFill>
            </a:endParaRPr>
          </a:p>
        </p:txBody>
      </p:sp>
      <p:sp>
        <p:nvSpPr>
          <p:cNvPr id="6" name="TextBox 5"/>
          <p:cNvSpPr txBox="1"/>
          <p:nvPr/>
        </p:nvSpPr>
        <p:spPr>
          <a:xfrm>
            <a:off x="2124410" y="1796647"/>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pic>
        <p:nvPicPr>
          <p:cNvPr id="7"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7600" y="1433704"/>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378918" y="1893950"/>
            <a:ext cx="592249" cy="338554"/>
          </a:xfrm>
          <a:prstGeom prst="rect">
            <a:avLst/>
          </a:prstGeom>
          <a:noFill/>
        </p:spPr>
        <p:txBody>
          <a:bodyPr wrap="square" rtlCol="0">
            <a:spAutoFit/>
          </a:bodyPr>
          <a:lstStyle/>
          <a:p>
            <a:pPr algn="l" defTabSz="914400">
              <a:buNone/>
            </a:pPr>
            <a:r>
              <a:rPr lang="en-US" sz="1600" b="1" i="0">
                <a:solidFill>
                  <a:srgbClr val="FFFFFF"/>
                </a:solidFill>
                <a:latin typeface="Arial"/>
                <a:ea typeface="+mn-ea"/>
                <a:cs typeface="+mn-cs"/>
              </a:rPr>
              <a:t>R1</a:t>
            </a:r>
            <a:endParaRPr lang="en-US" sz="1600" b="1" dirty="0">
              <a:solidFill>
                <a:schemeClr val="bg1"/>
              </a:solidFill>
            </a:endParaRPr>
          </a:p>
        </p:txBody>
      </p:sp>
      <p:sp>
        <p:nvSpPr>
          <p:cNvPr id="9" name="Rectangle 8"/>
          <p:cNvSpPr/>
          <p:nvPr/>
        </p:nvSpPr>
        <p:spPr>
          <a:xfrm>
            <a:off x="3449036" y="1371470"/>
            <a:ext cx="1879041" cy="307777"/>
          </a:xfrm>
          <a:prstGeom prst="rect">
            <a:avLst/>
          </a:prstGeom>
        </p:spPr>
        <p:txBody>
          <a:bodyPr wrap="none">
            <a:spAutoFit/>
          </a:bodyPr>
          <a:lstStyle/>
          <a:p>
            <a:pPr algn="l" defTabSz="914400">
              <a:buNone/>
            </a:pPr>
            <a:r>
              <a:rPr lang="en-US" sz="1200" b="1" i="0">
                <a:solidFill>
                  <a:srgbClr val="000000"/>
                </a:solidFill>
                <a:latin typeface="Arial"/>
                <a:ea typeface="+mn-ea"/>
                <a:cs typeface="+mn-cs"/>
              </a:rPr>
              <a:t>2001:DB8:ACAD:1</a:t>
            </a:r>
            <a:r>
              <a:rPr lang="en-US" sz="1400" b="1" i="0">
                <a:solidFill>
                  <a:srgbClr val="000000"/>
                </a:solidFill>
                <a:latin typeface="Arial"/>
                <a:ea typeface="+mn-ea"/>
                <a:cs typeface="+mn-cs"/>
              </a:rPr>
              <a:t>::/64</a:t>
            </a:r>
            <a:endParaRPr lang="en-US" sz="1400" b="1" dirty="0">
              <a:solidFill>
                <a:schemeClr val="bg2"/>
              </a:solidFill>
            </a:endParaRPr>
          </a:p>
        </p:txBody>
      </p:sp>
      <p:sp>
        <p:nvSpPr>
          <p:cNvPr id="10" name="TextBox 9"/>
          <p:cNvSpPr txBox="1"/>
          <p:nvPr/>
        </p:nvSpPr>
        <p:spPr>
          <a:xfrm>
            <a:off x="6379870" y="1682229"/>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11" name="Freeform 9"/>
          <p:cNvSpPr>
            <a:spLocks/>
          </p:cNvSpPr>
          <p:nvPr/>
        </p:nvSpPr>
        <p:spPr bwMode="auto">
          <a:xfrm rot="158231" flipV="1">
            <a:off x="2191200" y="1786539"/>
            <a:ext cx="4666286" cy="112373"/>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12" name="TextBox 11"/>
          <p:cNvSpPr txBox="1"/>
          <p:nvPr/>
        </p:nvSpPr>
        <p:spPr>
          <a:xfrm>
            <a:off x="1021648" y="1092732"/>
            <a:ext cx="954107" cy="369332"/>
          </a:xfrm>
          <a:prstGeom prst="rect">
            <a:avLst/>
          </a:prstGeom>
          <a:noFill/>
        </p:spPr>
        <p:txBody>
          <a:bodyPr wrap="none" rtlCol="0">
            <a:spAutoFit/>
          </a:bodyPr>
          <a:lstStyle/>
          <a:p>
            <a:pPr algn="l" defTabSz="914400">
              <a:buNone/>
            </a:pPr>
            <a:r>
              <a:rPr lang="es-ES_tradnl" sz="1800" b="1" i="0" smtClean="0">
                <a:solidFill>
                  <a:srgbClr val="6B308E"/>
                </a:solidFill>
                <a:latin typeface="Arial"/>
                <a:ea typeface="+mn-ea"/>
                <a:cs typeface="+mn-cs"/>
              </a:rPr>
              <a:t>Cliente</a:t>
            </a:r>
            <a:endParaRPr lang="es-ES_tradnl" b="1"/>
          </a:p>
        </p:txBody>
      </p:sp>
      <p:sp>
        <p:nvSpPr>
          <p:cNvPr id="13" name="TextBox 12"/>
          <p:cNvSpPr txBox="1"/>
          <p:nvPr/>
        </p:nvSpPr>
        <p:spPr>
          <a:xfrm>
            <a:off x="7029782" y="1083784"/>
            <a:ext cx="1120820" cy="369332"/>
          </a:xfrm>
          <a:prstGeom prst="rect">
            <a:avLst/>
          </a:prstGeom>
          <a:noFill/>
        </p:spPr>
        <p:txBody>
          <a:bodyPr wrap="none" rtlCol="0">
            <a:spAutoFit/>
          </a:bodyPr>
          <a:lstStyle/>
          <a:p>
            <a:pPr algn="l" defTabSz="914400">
              <a:buNone/>
            </a:pPr>
            <a:r>
              <a:rPr lang="es-ES_tradnl" sz="1800" b="1" i="0" smtClean="0">
                <a:solidFill>
                  <a:srgbClr val="6B308E"/>
                </a:solidFill>
                <a:latin typeface="Arial"/>
                <a:ea typeface="+mn-ea"/>
                <a:cs typeface="+mn-cs"/>
              </a:rPr>
              <a:t>Servidor</a:t>
            </a:r>
            <a:endParaRPr lang="es-ES_tradnl" b="1">
              <a:solidFill>
                <a:schemeClr val="tx2"/>
              </a:solidFill>
            </a:endParaRPr>
          </a:p>
        </p:txBody>
      </p:sp>
      <p:sp>
        <p:nvSpPr>
          <p:cNvPr id="14" name="Rectangle 13"/>
          <p:cNvSpPr/>
          <p:nvPr/>
        </p:nvSpPr>
        <p:spPr>
          <a:xfrm>
            <a:off x="6858986" y="2203555"/>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FE80::1</a:t>
            </a:r>
            <a:endParaRPr lang="en-US" sz="1200" b="1" dirty="0">
              <a:solidFill>
                <a:schemeClr val="bg2"/>
              </a:solidFill>
            </a:endParaRPr>
          </a:p>
        </p:txBody>
      </p:sp>
      <p:sp>
        <p:nvSpPr>
          <p:cNvPr id="15" name="Rectangle 14"/>
          <p:cNvSpPr/>
          <p:nvPr/>
        </p:nvSpPr>
        <p:spPr>
          <a:xfrm>
            <a:off x="695721" y="2185362"/>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FE80::2</a:t>
            </a:r>
            <a:endParaRPr lang="en-US" sz="1200" b="1" dirty="0">
              <a:solidFill>
                <a:schemeClr val="bg2"/>
              </a:solidFill>
            </a:endParaRPr>
          </a:p>
        </p:txBody>
      </p:sp>
      <p:sp>
        <p:nvSpPr>
          <p:cNvPr id="19" name="Rectangle 18"/>
          <p:cNvSpPr/>
          <p:nvPr/>
        </p:nvSpPr>
        <p:spPr>
          <a:xfrm>
            <a:off x="928350" y="2953167"/>
            <a:ext cx="7191985" cy="2585323"/>
          </a:xfrm>
          <a:prstGeom prst="rect">
            <a:avLst/>
          </a:prstGeom>
          <a:ln>
            <a:solidFill>
              <a:schemeClr val="bg2"/>
            </a:solidFill>
          </a:ln>
        </p:spPr>
        <p:txBody>
          <a:bodyPr wrap="square">
            <a:spAutoFit/>
          </a:bodyPr>
          <a:lstStyle/>
          <a:p>
            <a:pPr algn="l" defTabSz="914400">
              <a:buNone/>
            </a:pPr>
            <a:r>
              <a:rPr lang="en-US" sz="1800" b="0" i="0">
                <a:solidFill>
                  <a:srgbClr val="000000"/>
                </a:solidFill>
                <a:latin typeface="Arial"/>
                <a:ea typeface="+mn-ea"/>
                <a:cs typeface="Courier New"/>
              </a:rPr>
              <a:t>R1(config)#ipv6 unicast-routing</a:t>
            </a:r>
          </a:p>
          <a:p>
            <a:pPr algn="l" defTabSz="914400">
              <a:buNone/>
            </a:pPr>
            <a:r>
              <a:rPr lang="en-US" sz="1800" b="0" i="0">
                <a:solidFill>
                  <a:srgbClr val="000000"/>
                </a:solidFill>
                <a:latin typeface="Arial"/>
                <a:ea typeface="+mn-ea"/>
                <a:cs typeface="Courier New"/>
              </a:rPr>
              <a:t>R1(config)#ipv6 dhcp pool Stateless_DHCP</a:t>
            </a:r>
            <a:endParaRPr lang="en-US" dirty="0" smtClean="0">
              <a:solidFill>
                <a:schemeClr val="bg2"/>
              </a:solidFill>
              <a:cs typeface="Courier New" pitchFamily="49" charset="0"/>
            </a:endParaRPr>
          </a:p>
          <a:p>
            <a:pPr algn="l" defTabSz="914400">
              <a:buNone/>
            </a:pPr>
            <a:r>
              <a:rPr lang="en-US" sz="1800" b="0" i="0">
                <a:solidFill>
                  <a:srgbClr val="000000"/>
                </a:solidFill>
                <a:latin typeface="Arial"/>
                <a:ea typeface="+mn-ea"/>
                <a:cs typeface="Courier New"/>
              </a:rPr>
              <a:t>R1(config-dhcpv6)#dns-server AAAA:BBBB:CCCC:DDDD::FFFF</a:t>
            </a:r>
          </a:p>
          <a:p>
            <a:pPr algn="l" defTabSz="914400">
              <a:buNone/>
            </a:pPr>
            <a:r>
              <a:rPr lang="en-US" sz="1800" b="0" i="0">
                <a:solidFill>
                  <a:srgbClr val="000000"/>
                </a:solidFill>
                <a:latin typeface="Arial"/>
                <a:ea typeface="+mn-ea"/>
                <a:cs typeface="Courier New"/>
              </a:rPr>
              <a:t>R1(config-dhcpv6)#domain-name StatelessDHCP.com</a:t>
            </a:r>
          </a:p>
          <a:p>
            <a:pPr algn="l" defTabSz="914400">
              <a:buNone/>
            </a:pPr>
            <a:r>
              <a:rPr lang="en-US" sz="1800" b="0" i="0">
                <a:solidFill>
                  <a:srgbClr val="000000"/>
                </a:solidFill>
                <a:latin typeface="Arial"/>
                <a:ea typeface="+mn-ea"/>
                <a:cs typeface="Courier New"/>
              </a:rPr>
              <a:t>R1(config-dhcpv6)#exit</a:t>
            </a:r>
          </a:p>
          <a:p>
            <a:pPr algn="l" defTabSz="914400">
              <a:buNone/>
            </a:pPr>
            <a:r>
              <a:rPr lang="en-US" sz="1800" b="0" i="0">
                <a:solidFill>
                  <a:srgbClr val="000000"/>
                </a:solidFill>
                <a:latin typeface="Arial"/>
                <a:ea typeface="+mn-ea"/>
                <a:cs typeface="Courier New"/>
              </a:rPr>
              <a:t>R1(config)#interface s0/0/0</a:t>
            </a:r>
          </a:p>
          <a:p>
            <a:pPr algn="l" defTabSz="914400">
              <a:buNone/>
            </a:pPr>
            <a:r>
              <a:rPr lang="en-US" sz="1800" b="0" i="0">
                <a:solidFill>
                  <a:srgbClr val="000000"/>
                </a:solidFill>
                <a:latin typeface="Arial"/>
                <a:ea typeface="+mn-ea"/>
                <a:cs typeface="Courier New"/>
              </a:rPr>
              <a:t>R1(config-if)#ipv6 address 2001:db8:acad:1::1/64</a:t>
            </a:r>
          </a:p>
          <a:p>
            <a:pPr algn="l" defTabSz="914400">
              <a:buNone/>
            </a:pPr>
            <a:r>
              <a:rPr lang="en-US" sz="1800" b="0" i="0">
                <a:solidFill>
                  <a:srgbClr val="000000"/>
                </a:solidFill>
                <a:latin typeface="Arial"/>
                <a:ea typeface="+mn-ea"/>
                <a:cs typeface="Courier New"/>
              </a:rPr>
              <a:t>R1(config-if)#ipv6 dhcp server Stateless_DHCP</a:t>
            </a:r>
            <a:endParaRPr lang="en-US" dirty="0" smtClean="0">
              <a:solidFill>
                <a:schemeClr val="bg2"/>
              </a:solidFill>
              <a:cs typeface="Courier New" pitchFamily="49" charset="0"/>
            </a:endParaRPr>
          </a:p>
          <a:p>
            <a:pPr algn="l" defTabSz="914400">
              <a:buNone/>
            </a:pPr>
            <a:r>
              <a:rPr lang="en-US" sz="1800" b="0" i="0">
                <a:solidFill>
                  <a:srgbClr val="000000"/>
                </a:solidFill>
                <a:latin typeface="Arial"/>
                <a:ea typeface="+mn-ea"/>
                <a:cs typeface="Courier New"/>
              </a:rPr>
              <a:t>R1(config-if)#ipv6 nd other-config-flag</a:t>
            </a:r>
            <a:endParaRPr lang="en-US" dirty="0">
              <a:solidFill>
                <a:schemeClr val="bg2"/>
              </a:solidFill>
              <a:cs typeface="Courier New" pitchFamily="49" charset="0"/>
            </a:endParaRPr>
          </a:p>
        </p:txBody>
      </p:sp>
      <p:sp>
        <p:nvSpPr>
          <p:cNvPr id="20" name="Rounded Rectangle 19"/>
          <p:cNvSpPr/>
          <p:nvPr/>
        </p:nvSpPr>
        <p:spPr>
          <a:xfrm>
            <a:off x="2191086" y="3267075"/>
            <a:ext cx="3247689" cy="27622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1" name="Rounded Rectangle 20"/>
          <p:cNvSpPr/>
          <p:nvPr/>
        </p:nvSpPr>
        <p:spPr>
          <a:xfrm>
            <a:off x="2400299" y="4924425"/>
            <a:ext cx="3438525" cy="27622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12" y="0"/>
            <a:ext cx="8588861" cy="11684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del cliente DHCPv6 sin estado</a:t>
            </a:r>
            <a:endParaRPr lang="es-ES_tradnl"/>
          </a:p>
        </p:txBody>
      </p:sp>
      <p:pic>
        <p:nvPicPr>
          <p:cNvPr id="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79182" y="1418722"/>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89009" y="1830130"/>
            <a:ext cx="592249" cy="369332"/>
          </a:xfrm>
          <a:prstGeom prst="rect">
            <a:avLst/>
          </a:prstGeom>
          <a:noFill/>
        </p:spPr>
        <p:txBody>
          <a:bodyPr wrap="square" rtlCol="0">
            <a:spAutoFit/>
          </a:bodyPr>
          <a:lstStyle/>
          <a:p>
            <a:pPr algn="l" defTabSz="914400">
              <a:buNone/>
            </a:pPr>
            <a:r>
              <a:rPr lang="en-US" sz="1800" b="1" i="0">
                <a:solidFill>
                  <a:srgbClr val="FFFFFF"/>
                </a:solidFill>
                <a:latin typeface="Arial"/>
                <a:ea typeface="+mn-ea"/>
                <a:cs typeface="+mn-cs"/>
              </a:rPr>
              <a:t>R2</a:t>
            </a:r>
            <a:endParaRPr lang="en-US" b="1" dirty="0">
              <a:solidFill>
                <a:schemeClr val="bg1"/>
              </a:solidFill>
            </a:endParaRPr>
          </a:p>
        </p:txBody>
      </p:sp>
      <p:sp>
        <p:nvSpPr>
          <p:cNvPr id="6" name="TextBox 5"/>
          <p:cNvSpPr txBox="1"/>
          <p:nvPr/>
        </p:nvSpPr>
        <p:spPr>
          <a:xfrm>
            <a:off x="2124410" y="1796647"/>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pic>
        <p:nvPicPr>
          <p:cNvPr id="7"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7600" y="1433704"/>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378918" y="1893950"/>
            <a:ext cx="592249" cy="338554"/>
          </a:xfrm>
          <a:prstGeom prst="rect">
            <a:avLst/>
          </a:prstGeom>
          <a:noFill/>
        </p:spPr>
        <p:txBody>
          <a:bodyPr wrap="square" rtlCol="0">
            <a:spAutoFit/>
          </a:bodyPr>
          <a:lstStyle/>
          <a:p>
            <a:pPr algn="l" defTabSz="914400">
              <a:buNone/>
            </a:pPr>
            <a:r>
              <a:rPr lang="en-US" sz="1600" b="1" i="0">
                <a:solidFill>
                  <a:srgbClr val="FFFFFF"/>
                </a:solidFill>
                <a:latin typeface="Arial"/>
                <a:ea typeface="+mn-ea"/>
                <a:cs typeface="+mn-cs"/>
              </a:rPr>
              <a:t>R1</a:t>
            </a:r>
            <a:endParaRPr lang="en-US" sz="1600" b="1" dirty="0">
              <a:solidFill>
                <a:schemeClr val="bg1"/>
              </a:solidFill>
            </a:endParaRPr>
          </a:p>
        </p:txBody>
      </p:sp>
      <p:sp>
        <p:nvSpPr>
          <p:cNvPr id="9" name="Rectangle 8"/>
          <p:cNvSpPr/>
          <p:nvPr/>
        </p:nvSpPr>
        <p:spPr>
          <a:xfrm>
            <a:off x="3449036" y="1371470"/>
            <a:ext cx="1879041" cy="307777"/>
          </a:xfrm>
          <a:prstGeom prst="rect">
            <a:avLst/>
          </a:prstGeom>
        </p:spPr>
        <p:txBody>
          <a:bodyPr wrap="none">
            <a:spAutoFit/>
          </a:bodyPr>
          <a:lstStyle/>
          <a:p>
            <a:pPr algn="l" defTabSz="914400">
              <a:buNone/>
            </a:pPr>
            <a:r>
              <a:rPr lang="es-ES_tradnl" sz="1200" b="1" i="0" smtClean="0">
                <a:solidFill>
                  <a:srgbClr val="000000"/>
                </a:solidFill>
                <a:latin typeface="Arial"/>
                <a:ea typeface="+mn-ea"/>
                <a:cs typeface="+mn-cs"/>
              </a:rPr>
              <a:t>2001:DB8:ACAD:1</a:t>
            </a:r>
            <a:r>
              <a:rPr lang="es-ES_tradnl" sz="1400" b="1" i="0" smtClean="0">
                <a:solidFill>
                  <a:srgbClr val="000000"/>
                </a:solidFill>
                <a:latin typeface="Arial"/>
                <a:ea typeface="+mn-ea"/>
                <a:cs typeface="+mn-cs"/>
              </a:rPr>
              <a:t>::/64</a:t>
            </a:r>
            <a:endParaRPr lang="es-ES_tradnl" sz="1400" b="1">
              <a:solidFill>
                <a:schemeClr val="bg2"/>
              </a:solidFill>
            </a:endParaRPr>
          </a:p>
        </p:txBody>
      </p:sp>
      <p:sp>
        <p:nvSpPr>
          <p:cNvPr id="10" name="TextBox 9"/>
          <p:cNvSpPr txBox="1"/>
          <p:nvPr/>
        </p:nvSpPr>
        <p:spPr>
          <a:xfrm>
            <a:off x="6379870" y="1682229"/>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11" name="Freeform 9"/>
          <p:cNvSpPr>
            <a:spLocks/>
          </p:cNvSpPr>
          <p:nvPr/>
        </p:nvSpPr>
        <p:spPr bwMode="auto">
          <a:xfrm rot="158231" flipV="1">
            <a:off x="2191200" y="1786539"/>
            <a:ext cx="4666286" cy="112373"/>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12" name="TextBox 11"/>
          <p:cNvSpPr txBox="1"/>
          <p:nvPr/>
        </p:nvSpPr>
        <p:spPr>
          <a:xfrm>
            <a:off x="1021648" y="1092732"/>
            <a:ext cx="954107" cy="369332"/>
          </a:xfrm>
          <a:prstGeom prst="rect">
            <a:avLst/>
          </a:prstGeom>
          <a:noFill/>
        </p:spPr>
        <p:txBody>
          <a:bodyPr wrap="none" rtlCol="0">
            <a:spAutoFit/>
          </a:bodyPr>
          <a:lstStyle/>
          <a:p>
            <a:pPr algn="l" defTabSz="914400">
              <a:buNone/>
            </a:pPr>
            <a:r>
              <a:rPr lang="es-ES_tradnl" sz="1800" b="1" i="0" smtClean="0">
                <a:solidFill>
                  <a:srgbClr val="6B308E"/>
                </a:solidFill>
                <a:latin typeface="Arial"/>
                <a:ea typeface="+mn-ea"/>
                <a:cs typeface="+mn-cs"/>
              </a:rPr>
              <a:t>Cliente</a:t>
            </a:r>
            <a:endParaRPr lang="es-ES_tradnl" b="1"/>
          </a:p>
        </p:txBody>
      </p:sp>
      <p:sp>
        <p:nvSpPr>
          <p:cNvPr id="13" name="TextBox 12"/>
          <p:cNvSpPr txBox="1"/>
          <p:nvPr/>
        </p:nvSpPr>
        <p:spPr>
          <a:xfrm>
            <a:off x="7029782" y="1083784"/>
            <a:ext cx="1120820" cy="369332"/>
          </a:xfrm>
          <a:prstGeom prst="rect">
            <a:avLst/>
          </a:prstGeom>
          <a:noFill/>
        </p:spPr>
        <p:txBody>
          <a:bodyPr wrap="none" rtlCol="0">
            <a:spAutoFit/>
          </a:bodyPr>
          <a:lstStyle/>
          <a:p>
            <a:pPr algn="l" defTabSz="914400">
              <a:buNone/>
            </a:pPr>
            <a:r>
              <a:rPr lang="es-ES_tradnl" sz="1800" b="1" i="0" smtClean="0">
                <a:solidFill>
                  <a:srgbClr val="6B308E"/>
                </a:solidFill>
                <a:latin typeface="Arial"/>
                <a:ea typeface="+mn-ea"/>
                <a:cs typeface="+mn-cs"/>
              </a:rPr>
              <a:t>Servidor</a:t>
            </a:r>
            <a:endParaRPr lang="es-ES_tradnl" b="1">
              <a:solidFill>
                <a:schemeClr val="tx2"/>
              </a:solidFill>
            </a:endParaRPr>
          </a:p>
        </p:txBody>
      </p:sp>
      <p:sp>
        <p:nvSpPr>
          <p:cNvPr id="14" name="Rectangle 13"/>
          <p:cNvSpPr/>
          <p:nvPr/>
        </p:nvSpPr>
        <p:spPr>
          <a:xfrm>
            <a:off x="6858986" y="2203555"/>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FE80::1</a:t>
            </a:r>
            <a:endParaRPr lang="en-US" sz="1200" b="1" dirty="0">
              <a:solidFill>
                <a:schemeClr val="bg2"/>
              </a:solidFill>
            </a:endParaRPr>
          </a:p>
        </p:txBody>
      </p:sp>
      <p:sp>
        <p:nvSpPr>
          <p:cNvPr id="15" name="Rectangle 14"/>
          <p:cNvSpPr/>
          <p:nvPr/>
        </p:nvSpPr>
        <p:spPr>
          <a:xfrm>
            <a:off x="695721" y="2185362"/>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FE80::2</a:t>
            </a:r>
            <a:endParaRPr lang="en-US" sz="1200" b="1" dirty="0">
              <a:solidFill>
                <a:schemeClr val="bg2"/>
              </a:solidFill>
            </a:endParaRPr>
          </a:p>
        </p:txBody>
      </p:sp>
      <p:sp>
        <p:nvSpPr>
          <p:cNvPr id="16" name="Rectangle 15"/>
          <p:cNvSpPr/>
          <p:nvPr/>
        </p:nvSpPr>
        <p:spPr>
          <a:xfrm>
            <a:off x="2584152" y="2971622"/>
            <a:ext cx="4027907" cy="923330"/>
          </a:xfrm>
          <a:prstGeom prst="rect">
            <a:avLst/>
          </a:prstGeom>
          <a:ln>
            <a:solidFill>
              <a:schemeClr val="bg2"/>
            </a:solidFill>
          </a:ln>
        </p:spPr>
        <p:txBody>
          <a:bodyPr wrap="square">
            <a:spAutoFit/>
          </a:bodyPr>
          <a:lstStyle/>
          <a:p>
            <a:pPr algn="l" defTabSz="914400">
              <a:buNone/>
            </a:pPr>
            <a:r>
              <a:rPr lang="en-US" sz="1800" b="0" i="0">
                <a:solidFill>
                  <a:srgbClr val="000000"/>
                </a:solidFill>
                <a:latin typeface="Arial"/>
                <a:ea typeface="+mn-ea"/>
                <a:cs typeface="Courier New"/>
              </a:rPr>
              <a:t>R2(config)#interface s0/0/0</a:t>
            </a:r>
          </a:p>
          <a:p>
            <a:pPr algn="l" defTabSz="914400">
              <a:buNone/>
            </a:pPr>
            <a:r>
              <a:rPr lang="en-US" sz="1800" b="0" i="0">
                <a:solidFill>
                  <a:srgbClr val="000000"/>
                </a:solidFill>
                <a:latin typeface="Arial"/>
                <a:ea typeface="+mn-ea"/>
                <a:cs typeface="Courier New"/>
              </a:rPr>
              <a:t>R2(config-if)#ipv6 enable</a:t>
            </a:r>
          </a:p>
          <a:p>
            <a:pPr algn="l" defTabSz="914400">
              <a:buNone/>
            </a:pPr>
            <a:r>
              <a:rPr lang="en-US" sz="1800" b="0" i="0">
                <a:solidFill>
                  <a:srgbClr val="000000"/>
                </a:solidFill>
                <a:latin typeface="Arial"/>
                <a:ea typeface="+mn-ea"/>
                <a:cs typeface="Courier New"/>
              </a:rPr>
              <a:t>R2(config-if)#ipv6 address autoconfig</a:t>
            </a:r>
            <a:endParaRPr lang="en-US" dirty="0">
              <a:solidFill>
                <a:schemeClr val="bg2"/>
              </a:solidFill>
              <a:cs typeface="Courier New" pitchFamily="49" charset="0"/>
            </a:endParaRPr>
          </a:p>
        </p:txBody>
      </p:sp>
      <p:sp>
        <p:nvSpPr>
          <p:cNvPr id="18" name="Text Placeholder 2"/>
          <p:cNvSpPr>
            <a:spLocks noGrp="1"/>
          </p:cNvSpPr>
          <p:nvPr>
            <p:ph type="body" sz="quarter" idx="10"/>
          </p:nvPr>
        </p:nvSpPr>
        <p:spPr>
          <a:xfrm>
            <a:off x="228600" y="4343400"/>
            <a:ext cx="8577072" cy="1899284"/>
          </a:xfrm>
        </p:spPr>
        <p:txBody>
          <a:bodyPr/>
          <a:lstStyle/>
          <a:p>
            <a:pPr marL="228600" indent="-228600" algn="l" defTabSz="914400">
              <a:spcBef>
                <a:spcPts val="1440"/>
              </a:spcBef>
              <a:buClr>
                <a:srgbClr val="493B93"/>
              </a:buClr>
              <a:buSzPct val="90000"/>
              <a:buFont typeface="Arial"/>
              <a:buChar char="•"/>
            </a:pPr>
            <a:r>
              <a:rPr lang="es-ES_tradnl" sz="2200" b="0" i="0" dirty="0" smtClean="0">
                <a:solidFill>
                  <a:srgbClr val="435153"/>
                </a:solidFill>
                <a:latin typeface="Arial"/>
                <a:ea typeface="+mn-ea"/>
                <a:cs typeface="+mn-cs"/>
              </a:rPr>
              <a:t>El comando </a:t>
            </a:r>
            <a:r>
              <a:rPr lang="es-ES_tradnl" sz="2200" b="1" i="0" dirty="0" smtClean="0">
                <a:solidFill>
                  <a:srgbClr val="6B308E"/>
                </a:solidFill>
                <a:latin typeface="Arial"/>
                <a:ea typeface="+mn-ea"/>
                <a:cs typeface="+mn-cs"/>
              </a:rPr>
              <a:t>ipv6 </a:t>
            </a:r>
            <a:r>
              <a:rPr lang="es-ES_tradnl" sz="2200" b="1" i="0" dirty="0" err="1" smtClean="0">
                <a:solidFill>
                  <a:srgbClr val="6B308E"/>
                </a:solidFill>
                <a:latin typeface="Arial"/>
                <a:ea typeface="+mn-ea"/>
                <a:cs typeface="+mn-cs"/>
              </a:rPr>
              <a:t>enable</a:t>
            </a:r>
            <a:r>
              <a:rPr lang="es-ES_tradnl" sz="2200" b="0" i="0" dirty="0" smtClean="0">
                <a:solidFill>
                  <a:srgbClr val="6B308E"/>
                </a:solidFill>
                <a:latin typeface="Arial"/>
                <a:ea typeface="+mn-ea"/>
                <a:cs typeface="+mn-cs"/>
              </a:rPr>
              <a:t> </a:t>
            </a:r>
            <a:r>
              <a:rPr lang="es-ES_tradnl" sz="2200" b="0" i="0" dirty="0" smtClean="0">
                <a:solidFill>
                  <a:srgbClr val="435153"/>
                </a:solidFill>
                <a:latin typeface="Arial"/>
                <a:ea typeface="+mn-ea"/>
                <a:cs typeface="+mn-cs"/>
              </a:rPr>
              <a:t>se utiliza porque el </a:t>
            </a:r>
            <a:r>
              <a:rPr lang="es-ES_tradnl" sz="2200" b="0" i="0" dirty="0" err="1" smtClean="0">
                <a:solidFill>
                  <a:srgbClr val="435153"/>
                </a:solidFill>
                <a:latin typeface="Arial"/>
                <a:ea typeface="+mn-ea"/>
                <a:cs typeface="+mn-cs"/>
              </a:rPr>
              <a:t>router</a:t>
            </a:r>
            <a:r>
              <a:rPr lang="es-ES_tradnl" sz="2200" b="0" i="0" dirty="0" smtClean="0">
                <a:solidFill>
                  <a:srgbClr val="435153"/>
                </a:solidFill>
                <a:latin typeface="Arial"/>
                <a:ea typeface="+mn-ea"/>
                <a:cs typeface="+mn-cs"/>
              </a:rPr>
              <a:t> no posee una dirección </a:t>
            </a:r>
            <a:r>
              <a:rPr lang="es-ES_tradnl" sz="2200" b="0" i="0" dirty="0" err="1" smtClean="0">
                <a:solidFill>
                  <a:srgbClr val="435153"/>
                </a:solidFill>
                <a:latin typeface="Arial"/>
                <a:ea typeface="+mn-ea"/>
                <a:cs typeface="+mn-cs"/>
              </a:rPr>
              <a:t>unicast</a:t>
            </a:r>
            <a:r>
              <a:rPr lang="es-ES_tradnl" sz="2200" b="0" i="0" dirty="0" smtClean="0">
                <a:solidFill>
                  <a:srgbClr val="435153"/>
                </a:solidFill>
                <a:latin typeface="Arial"/>
                <a:ea typeface="+mn-ea"/>
                <a:cs typeface="+mn-cs"/>
              </a:rPr>
              <a:t> global.</a:t>
            </a:r>
            <a:r>
              <a:rPr lang="es-ES_tradnl" sz="2200" b="0" i="0" dirty="0" smtClean="0">
                <a:latin typeface="Arial"/>
                <a:ea typeface="+mn-ea"/>
                <a:cs typeface="+mn-cs"/>
              </a:rPr>
              <a:t> </a:t>
            </a:r>
          </a:p>
          <a:p>
            <a:pPr marL="228600" indent="-228600" algn="l" defTabSz="914400">
              <a:spcBef>
                <a:spcPts val="1440"/>
              </a:spcBef>
              <a:buClr>
                <a:srgbClr val="493B93"/>
              </a:buClr>
              <a:buSzPct val="90000"/>
              <a:buFont typeface="Arial"/>
              <a:buChar char="•"/>
            </a:pPr>
            <a:r>
              <a:rPr lang="es-ES_tradnl" sz="2200" b="0" i="0" dirty="0" smtClean="0">
                <a:solidFill>
                  <a:srgbClr val="435153"/>
                </a:solidFill>
                <a:latin typeface="Arial"/>
                <a:ea typeface="+mn-ea"/>
                <a:cs typeface="+mn-cs"/>
              </a:rPr>
              <a:t>El comando </a:t>
            </a:r>
            <a:r>
              <a:rPr lang="es-ES_tradnl" sz="2200" b="1" i="0" dirty="0" smtClean="0">
                <a:solidFill>
                  <a:srgbClr val="6B308E"/>
                </a:solidFill>
                <a:latin typeface="Arial"/>
                <a:ea typeface="+mn-ea"/>
                <a:cs typeface="+mn-cs"/>
              </a:rPr>
              <a:t>ipv6 </a:t>
            </a:r>
            <a:r>
              <a:rPr lang="es-ES_tradnl" sz="2200" b="1" i="0" dirty="0" err="1" smtClean="0">
                <a:solidFill>
                  <a:srgbClr val="6B308E"/>
                </a:solidFill>
                <a:latin typeface="Arial"/>
                <a:ea typeface="+mn-ea"/>
                <a:cs typeface="+mn-cs"/>
              </a:rPr>
              <a:t>address</a:t>
            </a:r>
            <a:r>
              <a:rPr lang="es-ES_tradnl" sz="2200" b="1" i="0" dirty="0" smtClean="0">
                <a:solidFill>
                  <a:srgbClr val="6B308E"/>
                </a:solidFill>
                <a:latin typeface="Arial"/>
                <a:ea typeface="+mn-ea"/>
                <a:cs typeface="+mn-cs"/>
              </a:rPr>
              <a:t> </a:t>
            </a:r>
            <a:r>
              <a:rPr lang="es-ES_tradnl" sz="2200" b="1" i="0" dirty="0" err="1" smtClean="0">
                <a:solidFill>
                  <a:srgbClr val="6B308E"/>
                </a:solidFill>
                <a:latin typeface="Arial"/>
                <a:ea typeface="+mn-ea"/>
                <a:cs typeface="+mn-cs"/>
              </a:rPr>
              <a:t>autoconfig</a:t>
            </a:r>
            <a:r>
              <a:rPr lang="es-ES_tradnl" sz="2200" b="0" i="0" dirty="0" smtClean="0">
                <a:solidFill>
                  <a:srgbClr val="6B308E"/>
                </a:solidFill>
                <a:latin typeface="Arial"/>
                <a:ea typeface="+mn-ea"/>
                <a:cs typeface="+mn-cs"/>
              </a:rPr>
              <a:t> </a:t>
            </a:r>
            <a:r>
              <a:rPr lang="es-ES_tradnl" sz="2200" b="0" i="0" dirty="0" smtClean="0">
                <a:solidFill>
                  <a:srgbClr val="435153"/>
                </a:solidFill>
                <a:latin typeface="Arial"/>
                <a:ea typeface="+mn-ea"/>
                <a:cs typeface="+mn-cs"/>
              </a:rPr>
              <a:t>permite la configuración automática de la asignación de direcciones de IPv6 mediante SLAAC. </a:t>
            </a:r>
            <a:endParaRPr lang="es-ES_tradnl" dirty="0"/>
          </a:p>
        </p:txBody>
      </p:sp>
    </p:spTree>
    <p:extLst>
      <p:ext uri="{BB962C8B-B14F-4D97-AF65-F5344CB8AC3E}">
        <p14:creationId xmlns="" xmlns:p14="http://schemas.microsoft.com/office/powerpoint/2010/main" val="374542473"/>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64" y="0"/>
            <a:ext cx="8588861" cy="838200"/>
          </a:xfrm>
        </p:spPr>
        <p:txBody>
          <a:bodyPr/>
          <a:lstStyle/>
          <a:p>
            <a:pPr algn="ctr" defTabSz="914400">
              <a:spcBef>
                <a:spcPct val="0"/>
              </a:spcBef>
              <a:buNone/>
            </a:pPr>
            <a:r>
              <a:rPr lang="es-ES_tradnl" sz="36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Verificación de DHCPv6 sin estado</a:t>
            </a:r>
            <a:endParaRPr lang="es-ES_tradnl" dirty="0"/>
          </a:p>
        </p:txBody>
      </p:sp>
      <p:sp>
        <p:nvSpPr>
          <p:cNvPr id="4" name="Rectangle 3"/>
          <p:cNvSpPr/>
          <p:nvPr/>
        </p:nvSpPr>
        <p:spPr>
          <a:xfrm>
            <a:off x="990600" y="1162973"/>
            <a:ext cx="6877049" cy="4770537"/>
          </a:xfrm>
          <a:prstGeom prst="rect">
            <a:avLst/>
          </a:prstGeom>
          <a:ln>
            <a:solidFill>
              <a:schemeClr val="bg2"/>
            </a:solidFill>
          </a:ln>
        </p:spPr>
        <p:txBody>
          <a:bodyPr wrap="square">
            <a:spAutoFit/>
          </a:bodyPr>
          <a:lstStyle/>
          <a:p>
            <a:pPr algn="l" defTabSz="914400">
              <a:buNone/>
            </a:pPr>
            <a:r>
              <a:rPr lang="en-US" sz="1600" b="0" i="0" dirty="0">
                <a:solidFill>
                  <a:srgbClr val="000000"/>
                </a:solidFill>
                <a:latin typeface="Arial"/>
                <a:ea typeface="+mn-ea"/>
                <a:cs typeface="+mn-cs"/>
              </a:rPr>
              <a:t>R2#show ipv6 interface s0/0/0</a:t>
            </a:r>
          </a:p>
          <a:p>
            <a:pPr algn="l" defTabSz="914400">
              <a:buNone/>
            </a:pPr>
            <a:r>
              <a:rPr lang="en-US" sz="1600" b="0" i="0" dirty="0">
                <a:solidFill>
                  <a:srgbClr val="000000"/>
                </a:solidFill>
                <a:latin typeface="Arial"/>
                <a:ea typeface="+mn-ea"/>
                <a:cs typeface="+mn-cs"/>
              </a:rPr>
              <a:t>Serial0/0/0 is up, line protocol is up</a:t>
            </a:r>
          </a:p>
          <a:p>
            <a:pPr algn="l" defTabSz="914400">
              <a:buNone/>
            </a:pPr>
            <a:r>
              <a:rPr lang="en-US" sz="1600" b="0" i="0" dirty="0">
                <a:solidFill>
                  <a:srgbClr val="000000"/>
                </a:solidFill>
                <a:latin typeface="Arial"/>
                <a:ea typeface="+mn-ea"/>
                <a:cs typeface="+mn-cs"/>
              </a:rPr>
              <a:t>  IPv6 is enabled, link-local address is FE80::2</a:t>
            </a:r>
          </a:p>
          <a:p>
            <a:pPr algn="l" defTabSz="914400">
              <a:buNone/>
            </a:pPr>
            <a:r>
              <a:rPr lang="en-US" sz="1600" b="0" i="0" dirty="0">
                <a:solidFill>
                  <a:srgbClr val="000000"/>
                </a:solidFill>
                <a:latin typeface="Arial"/>
                <a:ea typeface="+mn-ea"/>
                <a:cs typeface="+mn-cs"/>
              </a:rPr>
              <a:t>  No Virtual link-local address(</a:t>
            </a:r>
            <a:r>
              <a:rPr lang="en-US" sz="1600" b="0" i="0" dirty="0" err="1">
                <a:solidFill>
                  <a:srgbClr val="000000"/>
                </a:solidFill>
                <a:latin typeface="Arial"/>
                <a:ea typeface="+mn-ea"/>
                <a:cs typeface="+mn-cs"/>
              </a:rPr>
              <a:t>es</a:t>
            </a:r>
            <a:r>
              <a:rPr lang="en-US" sz="1600" b="0" i="0" dirty="0">
                <a:solidFill>
                  <a:srgbClr val="000000"/>
                </a:solidFill>
                <a:latin typeface="Arial"/>
                <a:ea typeface="+mn-ea"/>
                <a:cs typeface="+mn-cs"/>
              </a:rPr>
              <a:t>):</a:t>
            </a:r>
          </a:p>
          <a:p>
            <a:pPr algn="l" defTabSz="914400">
              <a:buNone/>
            </a:pPr>
            <a:r>
              <a:rPr lang="en-US" sz="1600" b="0" i="0" dirty="0">
                <a:solidFill>
                  <a:srgbClr val="000000"/>
                </a:solidFill>
                <a:latin typeface="Arial"/>
                <a:ea typeface="+mn-ea"/>
                <a:cs typeface="+mn-cs"/>
              </a:rPr>
              <a:t>  Stateless address </a:t>
            </a:r>
            <a:r>
              <a:rPr lang="en-US" sz="1600" b="0" i="0" dirty="0" err="1">
                <a:solidFill>
                  <a:srgbClr val="000000"/>
                </a:solidFill>
                <a:latin typeface="Arial"/>
                <a:ea typeface="+mn-ea"/>
                <a:cs typeface="+mn-cs"/>
              </a:rPr>
              <a:t>autoconfig</a:t>
            </a:r>
            <a:r>
              <a:rPr lang="en-US" sz="1600" b="0" i="0" dirty="0">
                <a:solidFill>
                  <a:srgbClr val="000000"/>
                </a:solidFill>
                <a:latin typeface="Arial"/>
                <a:ea typeface="+mn-ea"/>
                <a:cs typeface="+mn-cs"/>
              </a:rPr>
              <a:t> enabled</a:t>
            </a:r>
          </a:p>
          <a:p>
            <a:pPr algn="l" defTabSz="914400">
              <a:buNone/>
            </a:pPr>
            <a:r>
              <a:rPr lang="en-US" sz="1600" b="0" i="0" dirty="0">
                <a:solidFill>
                  <a:srgbClr val="000000"/>
                </a:solidFill>
                <a:latin typeface="Arial"/>
                <a:ea typeface="+mn-ea"/>
                <a:cs typeface="+mn-cs"/>
              </a:rPr>
              <a:t>  Global </a:t>
            </a:r>
            <a:r>
              <a:rPr lang="en-US" sz="1600" b="0" i="0" dirty="0" err="1">
                <a:solidFill>
                  <a:srgbClr val="000000"/>
                </a:solidFill>
                <a:latin typeface="Arial"/>
                <a:ea typeface="+mn-ea"/>
                <a:cs typeface="+mn-cs"/>
              </a:rPr>
              <a:t>unicast</a:t>
            </a:r>
            <a:r>
              <a:rPr lang="en-US" sz="1600" b="0" i="0" dirty="0">
                <a:solidFill>
                  <a:srgbClr val="000000"/>
                </a:solidFill>
                <a:latin typeface="Arial"/>
                <a:ea typeface="+mn-ea"/>
                <a:cs typeface="+mn-cs"/>
              </a:rPr>
              <a:t> address(</a:t>
            </a:r>
            <a:r>
              <a:rPr lang="en-US" sz="1600" b="0" i="0" dirty="0" err="1">
                <a:solidFill>
                  <a:srgbClr val="000000"/>
                </a:solidFill>
                <a:latin typeface="Arial"/>
                <a:ea typeface="+mn-ea"/>
                <a:cs typeface="+mn-cs"/>
              </a:rPr>
              <a:t>es</a:t>
            </a:r>
            <a:r>
              <a:rPr lang="en-US" sz="1600" b="0" i="0" dirty="0">
                <a:solidFill>
                  <a:srgbClr val="000000"/>
                </a:solidFill>
                <a:latin typeface="Arial"/>
                <a:ea typeface="+mn-ea"/>
                <a:cs typeface="+mn-cs"/>
              </a:rPr>
              <a:t>):</a:t>
            </a:r>
          </a:p>
          <a:p>
            <a:pPr algn="l" defTabSz="914400">
              <a:buNone/>
            </a:pPr>
            <a:r>
              <a:rPr lang="en-US" sz="1600" b="0" i="0" dirty="0">
                <a:solidFill>
                  <a:srgbClr val="000000"/>
                </a:solidFill>
                <a:latin typeface="Arial"/>
                <a:ea typeface="+mn-ea"/>
                <a:cs typeface="+mn-cs"/>
              </a:rPr>
              <a:t>    2001:DB8:ACAD:1::2, subnet is 2001:DB8:ACAD:1::/64 [EUI/CAL/PRE]</a:t>
            </a:r>
          </a:p>
          <a:p>
            <a:pPr algn="l" defTabSz="914400">
              <a:buNone/>
            </a:pPr>
            <a:r>
              <a:rPr lang="en-US" sz="1600" b="0" i="0" dirty="0">
                <a:solidFill>
                  <a:srgbClr val="000000"/>
                </a:solidFill>
                <a:latin typeface="Arial"/>
                <a:ea typeface="+mn-ea"/>
                <a:cs typeface="+mn-cs"/>
              </a:rPr>
              <a:t>      valid lifetime 2591259 preferred lifetime 604059</a:t>
            </a:r>
          </a:p>
          <a:p>
            <a:pPr algn="l" defTabSz="914400">
              <a:buNone/>
            </a:pPr>
            <a:r>
              <a:rPr lang="en-US" sz="1600" b="0" i="0" dirty="0">
                <a:solidFill>
                  <a:srgbClr val="000000"/>
                </a:solidFill>
                <a:latin typeface="Arial"/>
                <a:ea typeface="+mn-ea"/>
                <a:cs typeface="+mn-cs"/>
              </a:rPr>
              <a:t>  Joined group address(</a:t>
            </a:r>
            <a:r>
              <a:rPr lang="en-US" sz="1600" b="0" i="0" dirty="0" err="1">
                <a:solidFill>
                  <a:srgbClr val="000000"/>
                </a:solidFill>
                <a:latin typeface="Arial"/>
                <a:ea typeface="+mn-ea"/>
                <a:cs typeface="+mn-cs"/>
              </a:rPr>
              <a:t>es</a:t>
            </a:r>
            <a:r>
              <a:rPr lang="en-US" sz="1600" b="0" i="0" dirty="0">
                <a:solidFill>
                  <a:srgbClr val="000000"/>
                </a:solidFill>
                <a:latin typeface="Arial"/>
                <a:ea typeface="+mn-ea"/>
                <a:cs typeface="+mn-cs"/>
              </a:rPr>
              <a:t>):</a:t>
            </a:r>
          </a:p>
          <a:p>
            <a:pPr algn="l" defTabSz="914400">
              <a:buNone/>
            </a:pPr>
            <a:r>
              <a:rPr lang="en-US" sz="1600" b="0" i="0" dirty="0">
                <a:solidFill>
                  <a:srgbClr val="000000"/>
                </a:solidFill>
                <a:latin typeface="Arial"/>
                <a:ea typeface="+mn-ea"/>
                <a:cs typeface="+mn-cs"/>
              </a:rPr>
              <a:t>    FF02::1</a:t>
            </a:r>
          </a:p>
          <a:p>
            <a:pPr algn="l" defTabSz="914400">
              <a:buNone/>
            </a:pPr>
            <a:r>
              <a:rPr lang="en-US" sz="1600" b="0" i="0" dirty="0">
                <a:solidFill>
                  <a:srgbClr val="000000"/>
                </a:solidFill>
                <a:latin typeface="Arial"/>
                <a:ea typeface="+mn-ea"/>
                <a:cs typeface="+mn-cs"/>
              </a:rPr>
              <a:t>    FF02::1:FF00:2</a:t>
            </a:r>
          </a:p>
          <a:p>
            <a:pPr algn="l" defTabSz="914400">
              <a:buNone/>
            </a:pPr>
            <a:r>
              <a:rPr lang="en-US" sz="1600" b="0" i="0" dirty="0">
                <a:solidFill>
                  <a:srgbClr val="000000"/>
                </a:solidFill>
                <a:latin typeface="Arial"/>
                <a:ea typeface="+mn-ea"/>
                <a:cs typeface="+mn-cs"/>
              </a:rPr>
              <a:t>  MTU is 1500 bytes</a:t>
            </a:r>
          </a:p>
          <a:p>
            <a:pPr algn="l" defTabSz="914400">
              <a:buNone/>
            </a:pPr>
            <a:r>
              <a:rPr lang="en-US" sz="1600" b="0" i="0" dirty="0">
                <a:solidFill>
                  <a:srgbClr val="000000"/>
                </a:solidFill>
                <a:latin typeface="Arial"/>
                <a:ea typeface="+mn-ea"/>
                <a:cs typeface="+mn-cs"/>
              </a:rPr>
              <a:t>  ICMP error messages limited to one every 100 milliseconds</a:t>
            </a:r>
          </a:p>
          <a:p>
            <a:pPr algn="l" defTabSz="914400">
              <a:buNone/>
            </a:pPr>
            <a:r>
              <a:rPr lang="en-US" sz="1600" b="0" i="0" dirty="0">
                <a:solidFill>
                  <a:srgbClr val="000000"/>
                </a:solidFill>
                <a:latin typeface="Arial"/>
                <a:ea typeface="+mn-ea"/>
                <a:cs typeface="+mn-cs"/>
              </a:rPr>
              <a:t>  ICMP redirects are enabled</a:t>
            </a:r>
          </a:p>
          <a:p>
            <a:pPr algn="l" defTabSz="914400">
              <a:buNone/>
            </a:pPr>
            <a:r>
              <a:rPr lang="en-US" sz="1600" b="0" i="0" dirty="0">
                <a:solidFill>
                  <a:srgbClr val="000000"/>
                </a:solidFill>
                <a:latin typeface="Arial"/>
                <a:ea typeface="+mn-ea"/>
                <a:cs typeface="+mn-cs"/>
              </a:rPr>
              <a:t>  ICMP </a:t>
            </a:r>
            <a:r>
              <a:rPr lang="en-US" sz="1600" b="0" i="0" dirty="0" err="1">
                <a:solidFill>
                  <a:srgbClr val="000000"/>
                </a:solidFill>
                <a:latin typeface="Arial"/>
                <a:ea typeface="+mn-ea"/>
                <a:cs typeface="+mn-cs"/>
              </a:rPr>
              <a:t>unreachables</a:t>
            </a:r>
            <a:r>
              <a:rPr lang="en-US" sz="1600" b="0" i="0" dirty="0">
                <a:solidFill>
                  <a:srgbClr val="000000"/>
                </a:solidFill>
                <a:latin typeface="Arial"/>
                <a:ea typeface="+mn-ea"/>
                <a:cs typeface="+mn-cs"/>
              </a:rPr>
              <a:t> are sent</a:t>
            </a:r>
          </a:p>
          <a:p>
            <a:pPr algn="l" defTabSz="914400">
              <a:buNone/>
            </a:pPr>
            <a:r>
              <a:rPr lang="en-US" sz="1600" b="0" i="0" dirty="0">
                <a:solidFill>
                  <a:srgbClr val="000000"/>
                </a:solidFill>
                <a:latin typeface="Arial"/>
                <a:ea typeface="+mn-ea"/>
                <a:cs typeface="+mn-cs"/>
              </a:rPr>
              <a:t>  ND DAD is enabled, number of DAD attempts: 1</a:t>
            </a:r>
          </a:p>
          <a:p>
            <a:pPr algn="l" defTabSz="914400">
              <a:buNone/>
            </a:pPr>
            <a:r>
              <a:rPr lang="en-US" sz="1600" b="0" i="0" dirty="0">
                <a:solidFill>
                  <a:srgbClr val="000000"/>
                </a:solidFill>
                <a:latin typeface="Arial"/>
                <a:ea typeface="+mn-ea"/>
                <a:cs typeface="+mn-cs"/>
              </a:rPr>
              <a:t>  ND reachable time is 30000 milliseconds (using 30000)</a:t>
            </a:r>
          </a:p>
          <a:p>
            <a:pPr algn="l" defTabSz="914400">
              <a:buNone/>
            </a:pPr>
            <a:r>
              <a:rPr lang="en-US" sz="1600" b="0" i="0" dirty="0">
                <a:solidFill>
                  <a:srgbClr val="000000"/>
                </a:solidFill>
                <a:latin typeface="Arial"/>
                <a:ea typeface="+mn-ea"/>
                <a:cs typeface="+mn-cs"/>
              </a:rPr>
              <a:t>  ND RAs are suppressed (periodic)</a:t>
            </a:r>
          </a:p>
          <a:p>
            <a:pPr algn="l" defTabSz="914400">
              <a:buNone/>
            </a:pPr>
            <a:r>
              <a:rPr lang="en-US" sz="1600" b="0" i="0" dirty="0">
                <a:solidFill>
                  <a:srgbClr val="000000"/>
                </a:solidFill>
                <a:latin typeface="Arial"/>
                <a:ea typeface="+mn-ea"/>
                <a:cs typeface="+mn-cs"/>
              </a:rPr>
              <a:t>  Hosts use stateless </a:t>
            </a:r>
            <a:r>
              <a:rPr lang="en-US" sz="1600" b="0" i="0" dirty="0" err="1">
                <a:solidFill>
                  <a:srgbClr val="000000"/>
                </a:solidFill>
                <a:latin typeface="Arial"/>
                <a:ea typeface="+mn-ea"/>
                <a:cs typeface="+mn-cs"/>
              </a:rPr>
              <a:t>autoconfig</a:t>
            </a:r>
            <a:r>
              <a:rPr lang="en-US" sz="1600" b="0" i="0" dirty="0">
                <a:solidFill>
                  <a:srgbClr val="000000"/>
                </a:solidFill>
                <a:latin typeface="Arial"/>
                <a:ea typeface="+mn-ea"/>
                <a:cs typeface="+mn-cs"/>
              </a:rPr>
              <a:t> for addresses.</a:t>
            </a:r>
            <a:endParaRPr lang="en-US" sz="1600" dirty="0">
              <a:solidFill>
                <a:schemeClr val="bg2"/>
              </a:solidFill>
            </a:endParaRPr>
          </a:p>
        </p:txBody>
      </p:sp>
      <p:sp>
        <p:nvSpPr>
          <p:cNvPr id="5" name="Rounded Rectangle 4"/>
          <p:cNvSpPr/>
          <p:nvPr/>
        </p:nvSpPr>
        <p:spPr>
          <a:xfrm>
            <a:off x="1453051" y="1249499"/>
            <a:ext cx="2395049" cy="180975"/>
          </a:xfrm>
          <a:prstGeom prst="roundRect">
            <a:avLst/>
          </a:prstGeom>
          <a:solidFill>
            <a:srgbClr val="0070C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 name="Rounded Rectangle 5"/>
          <p:cNvSpPr/>
          <p:nvPr/>
        </p:nvSpPr>
        <p:spPr>
          <a:xfrm>
            <a:off x="1176826" y="2182951"/>
            <a:ext cx="3433274" cy="274499"/>
          </a:xfrm>
          <a:prstGeom prst="roundRect">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Rounded Rectangle 6"/>
          <p:cNvSpPr/>
          <p:nvPr/>
        </p:nvSpPr>
        <p:spPr>
          <a:xfrm>
            <a:off x="1267716" y="2716351"/>
            <a:ext cx="1970870" cy="180975"/>
          </a:xfrm>
          <a:prstGeom prst="roundRect">
            <a:avLst/>
          </a:prstGeom>
          <a:solidFill>
            <a:srgbClr val="92D05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Rounded Rectangle 7"/>
          <p:cNvSpPr/>
          <p:nvPr/>
        </p:nvSpPr>
        <p:spPr>
          <a:xfrm>
            <a:off x="3333922" y="2710001"/>
            <a:ext cx="2990678" cy="18732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Rounded Rectangle 8"/>
          <p:cNvSpPr/>
          <p:nvPr/>
        </p:nvSpPr>
        <p:spPr>
          <a:xfrm>
            <a:off x="6423025" y="2710001"/>
            <a:ext cx="323850" cy="193675"/>
          </a:xfrm>
          <a:prstGeom prst="roundRect">
            <a:avLst/>
          </a:prstGeom>
          <a:solidFill>
            <a:srgbClr val="FF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Rounded Rectangle 9"/>
          <p:cNvSpPr/>
          <p:nvPr/>
        </p:nvSpPr>
        <p:spPr>
          <a:xfrm>
            <a:off x="4505497" y="1738451"/>
            <a:ext cx="780878" cy="187325"/>
          </a:xfrm>
          <a:prstGeom prst="roundRect">
            <a:avLst/>
          </a:prstGeom>
          <a:solidFill>
            <a:schemeClr val="accent6">
              <a:lumMod val="7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1" name="Rounded Rectangle 10"/>
          <p:cNvSpPr/>
          <p:nvPr/>
        </p:nvSpPr>
        <p:spPr>
          <a:xfrm>
            <a:off x="1176825" y="4900751"/>
            <a:ext cx="4376249" cy="187325"/>
          </a:xfrm>
          <a:prstGeom prst="roundRect">
            <a:avLst/>
          </a:prstGeom>
          <a:solidFill>
            <a:schemeClr val="bg1">
              <a:lumMod val="5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 xmlns:p14="http://schemas.microsoft.com/office/powerpoint/2010/main" val="1190284673"/>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415"/>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DHCPv6 con estado </a:t>
            </a:r>
            <a:endParaRPr lang="es-ES_tradnl"/>
          </a:p>
        </p:txBody>
      </p:sp>
      <p:sp>
        <p:nvSpPr>
          <p:cNvPr id="7" name="Text Placeholder 6"/>
          <p:cNvSpPr>
            <a:spLocks noGrp="1"/>
          </p:cNvSpPr>
          <p:nvPr>
            <p:ph type="body" sz="quarter" idx="10"/>
          </p:nvPr>
        </p:nvSpPr>
        <p:spPr>
          <a:xfrm>
            <a:off x="228600" y="874268"/>
            <a:ext cx="8577072" cy="5437632"/>
          </a:xfrm>
        </p:spPr>
        <p:txBody>
          <a:bodyPr/>
          <a:lstStyle/>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En DHCP con estado, la asignación de una dirección se administra de manera centralizada y los clientes deben obtener la información sobre configuración, como configuración automática de dirección y detección de vecinos, que no está disponible mediante protocolos.</a:t>
            </a:r>
            <a:endParaRPr lang="es-ES_tradnl" smtClean="0"/>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DHCPv6 se puede implementar de dos formas:</a:t>
            </a:r>
          </a:p>
          <a:p>
            <a:pPr marL="406359" lvl="1" indent="0" algn="l" defTabSz="914400">
              <a:spcBef>
                <a:spcPts val="840"/>
              </a:spcBef>
              <a:buClr>
                <a:srgbClr val="435153"/>
              </a:buClr>
              <a:buFontTx/>
              <a:buChar char="-"/>
            </a:pPr>
            <a:r>
              <a:rPr lang="es-ES_tradnl" sz="1800" b="1" i="0" smtClean="0">
                <a:solidFill>
                  <a:srgbClr val="435153"/>
                </a:solidFill>
                <a:latin typeface="Arial"/>
                <a:ea typeface="+mn-ea"/>
                <a:cs typeface="+mn-cs"/>
              </a:rPr>
              <a:t> </a:t>
            </a:r>
            <a:r>
              <a:rPr lang="es-ES_tradnl" sz="1800" b="1" i="0" smtClean="0">
                <a:solidFill>
                  <a:srgbClr val="6B308E"/>
                </a:solidFill>
                <a:latin typeface="Arial"/>
                <a:ea typeface="+mn-ea"/>
                <a:cs typeface="+mn-cs"/>
              </a:rPr>
              <a:t>Compromiso rápido</a:t>
            </a:r>
            <a:r>
              <a:rPr lang="es-ES_tradnl" sz="1800" b="0" i="0" smtClean="0">
                <a:solidFill>
                  <a:srgbClr val="435153"/>
                </a:solidFill>
                <a:latin typeface="Arial"/>
                <a:ea typeface="+mn-ea"/>
                <a:cs typeface="+mn-cs"/>
              </a:rPr>
              <a:t>: el cliente DHCP obtiene los parámetros de configuración del servidor mediante un intercambio rápido de dos mensajes (solicitud y respuesta).</a:t>
            </a:r>
          </a:p>
          <a:p>
            <a:pPr marL="406359" lvl="1" indent="0" algn="l" defTabSz="914400">
              <a:spcBef>
                <a:spcPts val="840"/>
              </a:spcBef>
              <a:buClr>
                <a:srgbClr val="435153"/>
              </a:buClr>
              <a:buFontTx/>
              <a:buChar char="-"/>
            </a:pPr>
            <a:r>
              <a:rPr lang="es-ES_tradnl" sz="1800" b="0" i="0" smtClean="0">
                <a:latin typeface="Arial"/>
                <a:ea typeface="+mn-ea"/>
                <a:cs typeface="+mn-cs"/>
              </a:rPr>
              <a:t> </a:t>
            </a:r>
            <a:r>
              <a:rPr lang="es-ES_tradnl" sz="1800" b="1" i="0" smtClean="0">
                <a:solidFill>
                  <a:srgbClr val="6B308E"/>
                </a:solidFill>
                <a:latin typeface="Arial"/>
                <a:ea typeface="+mn-ea"/>
                <a:cs typeface="+mn-cs"/>
              </a:rPr>
              <a:t>Compromiso normal</a:t>
            </a:r>
            <a:r>
              <a:rPr lang="es-ES_tradnl" sz="1800" b="0" i="0" smtClean="0">
                <a:solidFill>
                  <a:srgbClr val="435153"/>
                </a:solidFill>
                <a:latin typeface="Arial"/>
                <a:ea typeface="+mn-ea"/>
                <a:cs typeface="+mn-cs"/>
              </a:rPr>
              <a:t>: el cliente DHCP intercambia cuatro mensajes (solicitud, anuncio, pedido y respuesta).</a:t>
            </a:r>
            <a:endParaRPr lang="es-ES_tradnl" smtClean="0"/>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De forma predeterminada, se utiliza el compromiso normal.</a:t>
            </a:r>
            <a:endParaRPr lang="es-ES_tradnl" smtClean="0"/>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Para utilizar la opción de compromiso rápido, es necesario que el cliente y el servidor la activen para realizar el intercambio de dos mensajes.</a:t>
            </a:r>
            <a:endParaRPr lang="es-ES_tradnl" smtClean="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31750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automática de dirección sin estado (SLAAC)</a:t>
            </a:r>
            <a:endParaRPr lang="es-ES_tradnl"/>
          </a:p>
        </p:txBody>
      </p:sp>
      <p:sp>
        <p:nvSpPr>
          <p:cNvPr id="3" name="Text Placeholder 2"/>
          <p:cNvSpPr>
            <a:spLocks noGrp="1"/>
          </p:cNvSpPr>
          <p:nvPr>
            <p:ph type="body" sz="quarter" idx="10"/>
          </p:nvPr>
        </p:nvSpPr>
        <p:spPr>
          <a:xfrm>
            <a:off x="228600" y="1270000"/>
            <a:ext cx="8577072" cy="5369560"/>
          </a:xfrm>
        </p:spPr>
        <p:txBody>
          <a:bodyPr/>
          <a:lstStyle/>
          <a:p>
            <a:pPr marL="228600" indent="-228600" algn="l" defTabSz="914400">
              <a:spcBef>
                <a:spcPts val="1440"/>
              </a:spcBef>
              <a:buClr>
                <a:srgbClr val="493B93"/>
              </a:buClr>
              <a:buSzPct val="90000"/>
              <a:buFont typeface="Arial"/>
              <a:buChar char="•"/>
            </a:pPr>
            <a:r>
              <a:rPr lang="es-ES_tradnl" sz="1900" b="0" i="0" dirty="0" smtClean="0">
                <a:solidFill>
                  <a:srgbClr val="435153"/>
                </a:solidFill>
                <a:latin typeface="Arial"/>
                <a:ea typeface="+mn-ea"/>
                <a:cs typeface="+mn-cs"/>
              </a:rPr>
              <a:t>No requiere configuración manual de hosts; requiere configuración mínima de </a:t>
            </a:r>
            <a:r>
              <a:rPr lang="es-ES_tradnl" sz="1900" b="0" i="0" dirty="0" err="1" smtClean="0">
                <a:solidFill>
                  <a:srgbClr val="435153"/>
                </a:solidFill>
                <a:latin typeface="Arial"/>
                <a:ea typeface="+mn-ea"/>
                <a:cs typeface="+mn-cs"/>
              </a:rPr>
              <a:t>routers</a:t>
            </a:r>
            <a:r>
              <a:rPr lang="es-ES_tradnl" sz="1900" b="0" i="0" dirty="0" smtClean="0">
                <a:solidFill>
                  <a:srgbClr val="435153"/>
                </a:solidFill>
                <a:latin typeface="Arial"/>
                <a:ea typeface="+mn-ea"/>
                <a:cs typeface="+mn-cs"/>
              </a:rPr>
              <a:t> (si hubiera) y no necesita servidores adicionales. </a:t>
            </a:r>
          </a:p>
          <a:p>
            <a:pPr marL="228600" indent="-228600" algn="l" defTabSz="914400">
              <a:spcBef>
                <a:spcPts val="1440"/>
              </a:spcBef>
              <a:buClr>
                <a:srgbClr val="493B93"/>
              </a:buClr>
              <a:buSzPct val="90000"/>
              <a:buFont typeface="Arial"/>
              <a:buChar char="•"/>
            </a:pPr>
            <a:r>
              <a:rPr lang="es-ES_tradnl" sz="1900" b="0" i="0" dirty="0" smtClean="0">
                <a:solidFill>
                  <a:srgbClr val="435153"/>
                </a:solidFill>
                <a:latin typeface="Arial"/>
                <a:ea typeface="+mn-ea"/>
                <a:cs typeface="+mn-cs"/>
              </a:rPr>
              <a:t>Los clientes DHCP configuran de forma automática su propia dirección IPv6 según los anuncios del </a:t>
            </a:r>
            <a:r>
              <a:rPr lang="es-ES_tradnl" sz="1900" b="0" i="0" dirty="0" err="1" smtClean="0">
                <a:solidFill>
                  <a:srgbClr val="435153"/>
                </a:solidFill>
                <a:latin typeface="Arial"/>
                <a:ea typeface="+mn-ea"/>
                <a:cs typeface="+mn-cs"/>
              </a:rPr>
              <a:t>router</a:t>
            </a:r>
            <a:r>
              <a:rPr lang="es-ES_tradnl" sz="1900" b="0" i="0" dirty="0" smtClean="0">
                <a:solidFill>
                  <a:srgbClr val="435153"/>
                </a:solidFill>
                <a:latin typeface="Arial"/>
                <a:ea typeface="+mn-ea"/>
                <a:cs typeface="+mn-cs"/>
              </a:rPr>
              <a:t>. Los </a:t>
            </a:r>
            <a:r>
              <a:rPr lang="es-ES_tradnl" sz="1900" b="0" i="0" dirty="0" err="1" smtClean="0">
                <a:solidFill>
                  <a:srgbClr val="435153"/>
                </a:solidFill>
                <a:latin typeface="Arial"/>
                <a:ea typeface="+mn-ea"/>
                <a:cs typeface="+mn-cs"/>
              </a:rPr>
              <a:t>routers</a:t>
            </a:r>
            <a:r>
              <a:rPr lang="es-ES_tradnl" sz="1900" b="0" i="0" dirty="0" smtClean="0">
                <a:solidFill>
                  <a:srgbClr val="435153"/>
                </a:solidFill>
                <a:latin typeface="Arial"/>
                <a:ea typeface="+mn-ea"/>
                <a:cs typeface="+mn-cs"/>
              </a:rPr>
              <a:t> anuncian los prefijos que identifican las subredes asociadas con un enlace, mientras los hosts generan un "identificador de interfaz" que identifica como única la interfaz de una subred.</a:t>
            </a:r>
            <a:endParaRPr lang="es-ES_tradnl" sz="1900" dirty="0" smtClean="0"/>
          </a:p>
          <a:p>
            <a:pPr marL="228600" indent="-228600" algn="l" defTabSz="914400">
              <a:spcBef>
                <a:spcPts val="1440"/>
              </a:spcBef>
              <a:buClr>
                <a:srgbClr val="493B93"/>
              </a:buClr>
              <a:buSzPct val="90000"/>
              <a:buFont typeface="Arial"/>
              <a:buChar char="•"/>
            </a:pPr>
            <a:r>
              <a:rPr lang="es-ES_tradnl" sz="1900" b="0" i="0" dirty="0" smtClean="0">
                <a:solidFill>
                  <a:srgbClr val="435153"/>
                </a:solidFill>
                <a:latin typeface="Arial"/>
                <a:ea typeface="+mn-ea"/>
                <a:cs typeface="+mn-cs"/>
              </a:rPr>
              <a:t>Los clientes DHCP utilizan el servidor DHCP para obtener otra información de configuración útil (por ejemplo, la dirección de los servidores DNS).</a:t>
            </a:r>
          </a:p>
          <a:p>
            <a:pPr marL="228600" indent="-228600" algn="l" defTabSz="914400">
              <a:spcBef>
                <a:spcPts val="1440"/>
              </a:spcBef>
              <a:buClr>
                <a:srgbClr val="493B93"/>
              </a:buClr>
              <a:buSzPct val="90000"/>
              <a:buFont typeface="Arial"/>
              <a:buChar char="•"/>
            </a:pPr>
            <a:r>
              <a:rPr lang="es-ES_tradnl" sz="1900" b="0" i="0" dirty="0" smtClean="0">
                <a:solidFill>
                  <a:srgbClr val="435153"/>
                </a:solidFill>
                <a:latin typeface="Arial"/>
                <a:ea typeface="+mn-ea"/>
                <a:cs typeface="+mn-cs"/>
              </a:rPr>
              <a:t>Mediante el comando </a:t>
            </a:r>
            <a:r>
              <a:rPr lang="es-ES_tradnl" sz="1900" b="1" i="0" dirty="0" smtClean="0">
                <a:solidFill>
                  <a:srgbClr val="6B308E"/>
                </a:solidFill>
                <a:latin typeface="Arial"/>
                <a:ea typeface="+mn-ea"/>
                <a:cs typeface="+mn-cs"/>
              </a:rPr>
              <a:t>eui-64</a:t>
            </a:r>
            <a:r>
              <a:rPr lang="es-ES_tradnl" sz="1900" b="0" i="0" dirty="0" smtClean="0">
                <a:solidFill>
                  <a:srgbClr val="435153"/>
                </a:solidFill>
                <a:latin typeface="Arial"/>
                <a:ea typeface="+mn-ea"/>
                <a:cs typeface="+mn-cs"/>
              </a:rPr>
              <a:t>, un host se asigna de manera automática un único identificador de interfaz IPv6 de 64 bits sin la necesidad de realizar una configuración manual o DHCP.</a:t>
            </a:r>
            <a:endParaRPr lang="es-ES_tradnl" sz="1900" dirty="0" smtClean="0"/>
          </a:p>
          <a:p>
            <a:pPr marL="228600" indent="-228600" algn="l" defTabSz="914400">
              <a:spcBef>
                <a:spcPts val="1440"/>
              </a:spcBef>
              <a:buClr>
                <a:srgbClr val="493B93"/>
              </a:buClr>
              <a:buSzPct val="90000"/>
              <a:buFont typeface="Arial"/>
              <a:buChar char="•"/>
            </a:pPr>
            <a:r>
              <a:rPr lang="es-ES_tradnl" sz="1900" b="0" i="0" dirty="0" smtClean="0">
                <a:solidFill>
                  <a:srgbClr val="435153"/>
                </a:solidFill>
                <a:latin typeface="Arial"/>
                <a:ea typeface="+mn-ea"/>
                <a:cs typeface="+mn-cs"/>
              </a:rPr>
              <a:t>Este enfoque se utiliza cuando una red no está relacionada con las direcciones exactas que utilizan los hosts en una red, siempre y cuando sean únicas y permitan </a:t>
            </a:r>
            <a:r>
              <a:rPr lang="es-ES_tradnl" sz="1900" b="0" i="0" dirty="0" err="1" smtClean="0">
                <a:solidFill>
                  <a:srgbClr val="435153"/>
                </a:solidFill>
                <a:latin typeface="Arial"/>
                <a:ea typeface="+mn-ea"/>
                <a:cs typeface="+mn-cs"/>
              </a:rPr>
              <a:t>routing</a:t>
            </a:r>
            <a:r>
              <a:rPr lang="es-ES_tradnl" sz="1900" b="0" i="0" dirty="0" smtClean="0">
                <a:solidFill>
                  <a:srgbClr val="435153"/>
                </a:solidFill>
                <a:latin typeface="Arial"/>
                <a:ea typeface="+mn-ea"/>
                <a:cs typeface="+mn-cs"/>
              </a:rPr>
              <a:t>. </a:t>
            </a:r>
            <a:endParaRPr lang="es-ES_tradnl" sz="1900"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02"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Tipos de mensaje de DHCPv6</a:t>
            </a:r>
            <a:endParaRPr lang="es-ES_tradnl"/>
          </a:p>
        </p:txBody>
      </p:sp>
      <p:graphicFrame>
        <p:nvGraphicFramePr>
          <p:cNvPr id="4" name="Table 3"/>
          <p:cNvGraphicFramePr>
            <a:graphicFrameLocks noGrp="1"/>
          </p:cNvGraphicFramePr>
          <p:nvPr/>
        </p:nvGraphicFramePr>
        <p:xfrm>
          <a:off x="0" y="876300"/>
          <a:ext cx="4737100" cy="5444829"/>
        </p:xfrm>
        <a:graphic>
          <a:graphicData uri="http://schemas.openxmlformats.org/drawingml/2006/table">
            <a:tbl>
              <a:tblPr firstRow="1" bandRow="1">
                <a:tableStyleId>{5C22544A-7EE6-4342-B048-85BDC9FD1C3A}</a:tableStyleId>
              </a:tblPr>
              <a:tblGrid>
                <a:gridCol w="2368550"/>
                <a:gridCol w="2368550"/>
              </a:tblGrid>
              <a:tr h="600755">
                <a:tc>
                  <a:txBody>
                    <a:bodyPr/>
                    <a:lstStyle/>
                    <a:p>
                      <a:pPr marL="0" algn="ctr" defTabSz="914400">
                        <a:buNone/>
                      </a:pPr>
                      <a:r>
                        <a:rPr lang="en-US" sz="1600" b="1" i="0">
                          <a:solidFill>
                            <a:schemeClr val="lt1"/>
                          </a:solidFill>
                          <a:latin typeface="Arial"/>
                          <a:ea typeface="+mn-ea"/>
                          <a:cs typeface="+mn-cs"/>
                        </a:rPr>
                        <a:t>Tipos de mensaje de DHCPv6</a:t>
                      </a:r>
                      <a:endParaRPr lang="en-US" sz="1600" dirty="0"/>
                    </a:p>
                  </a:txBody>
                  <a:tcPr/>
                </a:tc>
                <a:tc>
                  <a:txBody>
                    <a:bodyPr/>
                    <a:lstStyle/>
                    <a:p>
                      <a:pPr marL="0" algn="ctr" defTabSz="914400">
                        <a:buNone/>
                      </a:pPr>
                      <a:r>
                        <a:rPr lang="en-US" sz="1600" b="1" i="0">
                          <a:solidFill>
                            <a:schemeClr val="lt1"/>
                          </a:solidFill>
                          <a:latin typeface="Arial"/>
                          <a:ea typeface="+mn-ea"/>
                          <a:cs typeface="+mn-cs"/>
                        </a:rPr>
                        <a:t>Tipos de mensaje de DHCPv4</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SOLICIT(1)</a:t>
                      </a:r>
                      <a:endParaRPr lang="en-US" sz="1600" dirty="0"/>
                    </a:p>
                  </a:txBody>
                  <a:tcPr/>
                </a:tc>
                <a:tc>
                  <a:txBody>
                    <a:bodyPr/>
                    <a:lstStyle/>
                    <a:p>
                      <a:pPr marL="0" algn="ctr" defTabSz="914400">
                        <a:buNone/>
                      </a:pPr>
                      <a:r>
                        <a:rPr lang="en-US" sz="1600" b="0" i="0">
                          <a:solidFill>
                            <a:schemeClr val="dk1"/>
                          </a:solidFill>
                          <a:latin typeface="Arial"/>
                          <a:ea typeface="+mn-ea"/>
                          <a:cs typeface="+mn-cs"/>
                        </a:rPr>
                        <a:t>DHCPDISCOVER</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ADVERTISE(2)</a:t>
                      </a:r>
                      <a:endParaRPr lang="en-US" sz="1600" dirty="0"/>
                    </a:p>
                  </a:txBody>
                  <a:tcPr/>
                </a:tc>
                <a:tc>
                  <a:txBody>
                    <a:bodyPr/>
                    <a:lstStyle/>
                    <a:p>
                      <a:pPr marL="0" algn="ctr" defTabSz="914400">
                        <a:buNone/>
                      </a:pPr>
                      <a:r>
                        <a:rPr lang="en-US" sz="1600" b="0" i="0">
                          <a:solidFill>
                            <a:schemeClr val="dk1"/>
                          </a:solidFill>
                          <a:latin typeface="Arial"/>
                          <a:ea typeface="+mn-ea"/>
                          <a:cs typeface="+mn-cs"/>
                        </a:rPr>
                        <a:t>DHCPOFFER</a:t>
                      </a:r>
                      <a:endParaRPr lang="en-US" sz="1600" dirty="0"/>
                    </a:p>
                  </a:txBody>
                  <a:tcPr/>
                </a:tc>
              </a:tr>
              <a:tr h="858221">
                <a:tc>
                  <a:txBody>
                    <a:bodyPr/>
                    <a:lstStyle/>
                    <a:p>
                      <a:pPr marL="0" algn="ctr" defTabSz="914400">
                        <a:buNone/>
                      </a:pPr>
                      <a:r>
                        <a:rPr lang="en-US" sz="1600" b="0" i="0">
                          <a:solidFill>
                            <a:schemeClr val="dk1"/>
                          </a:solidFill>
                          <a:latin typeface="Arial"/>
                          <a:ea typeface="+mn-ea"/>
                          <a:cs typeface="+mn-cs"/>
                        </a:rPr>
                        <a:t>REQUEST (3), RENEW (5), REBIND (6)</a:t>
                      </a:r>
                      <a:endParaRPr lang="en-US" sz="1600" dirty="0"/>
                    </a:p>
                  </a:txBody>
                  <a:tcPr/>
                </a:tc>
                <a:tc>
                  <a:txBody>
                    <a:bodyPr/>
                    <a:lstStyle/>
                    <a:p>
                      <a:pPr marL="0" algn="ctr" defTabSz="914400">
                        <a:buNone/>
                      </a:pPr>
                      <a:r>
                        <a:rPr lang="en-US" sz="1600" b="0" i="0">
                          <a:solidFill>
                            <a:schemeClr val="dk1"/>
                          </a:solidFill>
                          <a:latin typeface="Arial"/>
                          <a:ea typeface="+mn-ea"/>
                          <a:cs typeface="+mn-cs"/>
                        </a:rPr>
                        <a:t>DHCPREQUEST</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REPLY (7)</a:t>
                      </a:r>
                      <a:endParaRPr lang="en-US" sz="1600" dirty="0"/>
                    </a:p>
                  </a:txBody>
                  <a:tcPr/>
                </a:tc>
                <a:tc>
                  <a:txBody>
                    <a:bodyPr/>
                    <a:lstStyle/>
                    <a:p>
                      <a:pPr marL="0" algn="ctr" defTabSz="914400">
                        <a:buNone/>
                      </a:pPr>
                      <a:r>
                        <a:rPr lang="en-US" sz="1600" b="0" i="0">
                          <a:solidFill>
                            <a:schemeClr val="dk1"/>
                          </a:solidFill>
                          <a:latin typeface="Arial"/>
                          <a:ea typeface="+mn-ea"/>
                          <a:cs typeface="+mn-cs"/>
                        </a:rPr>
                        <a:t>DHCPACK/DHCPNAK</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RELEASE (8)</a:t>
                      </a:r>
                      <a:endParaRPr lang="en-US" sz="1600" dirty="0"/>
                    </a:p>
                  </a:txBody>
                  <a:tcPr/>
                </a:tc>
                <a:tc>
                  <a:txBody>
                    <a:bodyPr/>
                    <a:lstStyle/>
                    <a:p>
                      <a:pPr marL="0" algn="ctr" defTabSz="914400">
                        <a:buNone/>
                      </a:pPr>
                      <a:r>
                        <a:rPr lang="en-US" sz="1600" b="0" i="0">
                          <a:solidFill>
                            <a:schemeClr val="dk1"/>
                          </a:solidFill>
                          <a:latin typeface="Arial"/>
                          <a:ea typeface="+mn-ea"/>
                          <a:cs typeface="+mn-cs"/>
                        </a:rPr>
                        <a:t>DHCPRELEASE</a:t>
                      </a:r>
                      <a:endParaRPr lang="en-US" sz="1600" dirty="0"/>
                    </a:p>
                  </a:txBody>
                  <a:tcPr/>
                </a:tc>
              </a:tr>
              <a:tr h="600755">
                <a:tc>
                  <a:txBody>
                    <a:bodyPr/>
                    <a:lstStyle/>
                    <a:p>
                      <a:pPr marL="0" algn="ctr" defTabSz="914400">
                        <a:buNone/>
                      </a:pPr>
                      <a:r>
                        <a:rPr lang="en-US" sz="1600" b="0" i="0">
                          <a:solidFill>
                            <a:schemeClr val="dk1"/>
                          </a:solidFill>
                          <a:latin typeface="Arial"/>
                          <a:ea typeface="+mn-ea"/>
                          <a:cs typeface="+mn-cs"/>
                        </a:rPr>
                        <a:t>INFORMATION-REQUEST (11)</a:t>
                      </a:r>
                      <a:endParaRPr lang="en-US" sz="1600" dirty="0"/>
                    </a:p>
                  </a:txBody>
                  <a:tcPr/>
                </a:tc>
                <a:tc>
                  <a:txBody>
                    <a:bodyPr/>
                    <a:lstStyle/>
                    <a:p>
                      <a:pPr marL="0" algn="ctr" defTabSz="914400">
                        <a:buNone/>
                      </a:pPr>
                      <a:r>
                        <a:rPr lang="en-US" sz="1600" b="0" i="0">
                          <a:solidFill>
                            <a:schemeClr val="dk1"/>
                          </a:solidFill>
                          <a:latin typeface="Arial"/>
                          <a:ea typeface="+mn-ea"/>
                          <a:cs typeface="+mn-cs"/>
                        </a:rPr>
                        <a:t>DHCPINFORM</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DECLINE (9)</a:t>
                      </a:r>
                      <a:endParaRPr lang="en-US" sz="1600" dirty="0"/>
                    </a:p>
                  </a:txBody>
                  <a:tcPr/>
                </a:tc>
                <a:tc>
                  <a:txBody>
                    <a:bodyPr/>
                    <a:lstStyle/>
                    <a:p>
                      <a:pPr marL="0" algn="ctr" defTabSz="914400">
                        <a:buNone/>
                      </a:pPr>
                      <a:r>
                        <a:rPr lang="en-US" sz="1600" b="0" i="0">
                          <a:solidFill>
                            <a:schemeClr val="dk1"/>
                          </a:solidFill>
                          <a:latin typeface="Arial"/>
                          <a:ea typeface="+mn-ea"/>
                          <a:cs typeface="+mn-cs"/>
                        </a:rPr>
                        <a:t>DHCPDECLINE</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CONFIRM (4)</a:t>
                      </a:r>
                      <a:endParaRPr lang="en-US" sz="1600" dirty="0"/>
                    </a:p>
                  </a:txBody>
                  <a:tcPr/>
                </a:tc>
                <a:tc>
                  <a:txBody>
                    <a:bodyPr/>
                    <a:lstStyle/>
                    <a:p>
                      <a:pPr marL="0" algn="ctr" defTabSz="914400">
                        <a:buNone/>
                      </a:pPr>
                      <a:r>
                        <a:rPr lang="en-US" sz="1600" b="0" i="0">
                          <a:solidFill>
                            <a:schemeClr val="dk1"/>
                          </a:solidFill>
                          <a:latin typeface="Arial"/>
                          <a:ea typeface="+mn-ea"/>
                          <a:cs typeface="+mn-cs"/>
                        </a:rPr>
                        <a:t>Ninguno</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RECONFIGURE (10)</a:t>
                      </a:r>
                      <a:endParaRPr lang="en-US" sz="1600" dirty="0"/>
                    </a:p>
                  </a:txBody>
                  <a:tcPr/>
                </a:tc>
                <a:tc>
                  <a:txBody>
                    <a:bodyPr/>
                    <a:lstStyle/>
                    <a:p>
                      <a:pPr marL="0" algn="ctr" defTabSz="914400">
                        <a:buNone/>
                      </a:pPr>
                      <a:r>
                        <a:rPr lang="en-US" sz="1600" b="0" i="0">
                          <a:solidFill>
                            <a:schemeClr val="dk1"/>
                          </a:solidFill>
                          <a:latin typeface="Arial"/>
                          <a:ea typeface="+mn-ea"/>
                          <a:cs typeface="+mn-cs"/>
                        </a:rPr>
                        <a:t>DHCPFORCERENEW</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RELAY-FORW (12), RELAY-REPLY (13)</a:t>
                      </a:r>
                      <a:endParaRPr lang="en-US" sz="1600" dirty="0"/>
                    </a:p>
                  </a:txBody>
                  <a:tcPr/>
                </a:tc>
                <a:tc>
                  <a:txBody>
                    <a:bodyPr/>
                    <a:lstStyle/>
                    <a:p>
                      <a:pPr marL="0" algn="ctr" defTabSz="914400">
                        <a:buNone/>
                      </a:pPr>
                      <a:r>
                        <a:rPr lang="en-US" sz="1600" b="0" i="0">
                          <a:solidFill>
                            <a:schemeClr val="dk1"/>
                          </a:solidFill>
                          <a:latin typeface="Arial"/>
                          <a:ea typeface="+mn-ea"/>
                          <a:cs typeface="+mn-cs"/>
                        </a:rPr>
                        <a:t>Ninguno</a:t>
                      </a:r>
                      <a:endParaRPr lang="en-US" sz="1600" dirty="0"/>
                    </a:p>
                  </a:txBody>
                  <a:tcPr/>
                </a:tc>
              </a:tr>
            </a:tbl>
          </a:graphicData>
        </a:graphic>
      </p:graphicFrame>
      <p:sp>
        <p:nvSpPr>
          <p:cNvPr id="5" name="Rounded Rectangle 4"/>
          <p:cNvSpPr/>
          <p:nvPr/>
        </p:nvSpPr>
        <p:spPr>
          <a:xfrm>
            <a:off x="622300" y="1524000"/>
            <a:ext cx="1092200" cy="2794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mtClean="0"/>
          </a:p>
        </p:txBody>
      </p:sp>
      <p:sp>
        <p:nvSpPr>
          <p:cNvPr id="6" name="Rounded Rectangle 5"/>
          <p:cNvSpPr/>
          <p:nvPr/>
        </p:nvSpPr>
        <p:spPr>
          <a:xfrm>
            <a:off x="444500" y="1917700"/>
            <a:ext cx="1473200" cy="2794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mtClean="0"/>
          </a:p>
        </p:txBody>
      </p:sp>
      <p:sp>
        <p:nvSpPr>
          <p:cNvPr id="7" name="Rounded Rectangle 6"/>
          <p:cNvSpPr/>
          <p:nvPr/>
        </p:nvSpPr>
        <p:spPr>
          <a:xfrm>
            <a:off x="0" y="2349500"/>
            <a:ext cx="2362200" cy="4699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mtClean="0"/>
          </a:p>
        </p:txBody>
      </p:sp>
      <p:sp>
        <p:nvSpPr>
          <p:cNvPr id="8" name="Rounded Rectangle 7"/>
          <p:cNvSpPr/>
          <p:nvPr/>
        </p:nvSpPr>
        <p:spPr>
          <a:xfrm>
            <a:off x="660400" y="3187700"/>
            <a:ext cx="1028700" cy="2413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mtClean="0"/>
          </a:p>
        </p:txBody>
      </p:sp>
      <p:sp>
        <p:nvSpPr>
          <p:cNvPr id="9" name="Rounded Rectangle 8"/>
          <p:cNvSpPr/>
          <p:nvPr/>
        </p:nvSpPr>
        <p:spPr>
          <a:xfrm>
            <a:off x="546100" y="3594100"/>
            <a:ext cx="1270000" cy="2413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mtClean="0"/>
          </a:p>
        </p:txBody>
      </p:sp>
      <p:sp>
        <p:nvSpPr>
          <p:cNvPr id="10" name="Rounded Rectangle 9"/>
          <p:cNvSpPr/>
          <p:nvPr/>
        </p:nvSpPr>
        <p:spPr>
          <a:xfrm>
            <a:off x="419100" y="4000500"/>
            <a:ext cx="1549400" cy="5334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mtClean="0"/>
          </a:p>
        </p:txBody>
      </p:sp>
      <p:sp>
        <p:nvSpPr>
          <p:cNvPr id="11" name="Rounded Rectangle 10"/>
          <p:cNvSpPr/>
          <p:nvPr/>
        </p:nvSpPr>
        <p:spPr>
          <a:xfrm>
            <a:off x="609600" y="4584700"/>
            <a:ext cx="1143000" cy="2413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mtClean="0"/>
          </a:p>
        </p:txBody>
      </p:sp>
      <p:sp>
        <p:nvSpPr>
          <p:cNvPr id="12" name="Rounded Rectangle 11"/>
          <p:cNvSpPr/>
          <p:nvPr/>
        </p:nvSpPr>
        <p:spPr>
          <a:xfrm>
            <a:off x="546100" y="5003800"/>
            <a:ext cx="1282700" cy="2286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mtClean="0"/>
          </a:p>
        </p:txBody>
      </p:sp>
      <p:sp>
        <p:nvSpPr>
          <p:cNvPr id="13" name="Rounded Rectangle 12"/>
          <p:cNvSpPr/>
          <p:nvPr/>
        </p:nvSpPr>
        <p:spPr>
          <a:xfrm>
            <a:off x="190500" y="5397500"/>
            <a:ext cx="1993900" cy="2667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mtClean="0"/>
          </a:p>
        </p:txBody>
      </p:sp>
      <p:sp>
        <p:nvSpPr>
          <p:cNvPr id="14" name="Rounded Rectangle 13"/>
          <p:cNvSpPr/>
          <p:nvPr/>
        </p:nvSpPr>
        <p:spPr>
          <a:xfrm>
            <a:off x="266700" y="5803900"/>
            <a:ext cx="1866900" cy="5588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mtClean="0"/>
          </a:p>
        </p:txBody>
      </p:sp>
      <p:cxnSp>
        <p:nvCxnSpPr>
          <p:cNvPr id="16" name="Straight Arrow Connector 15"/>
          <p:cNvCxnSpPr/>
          <p:nvPr/>
        </p:nvCxnSpPr>
        <p:spPr>
          <a:xfrm>
            <a:off x="1765300" y="1790700"/>
            <a:ext cx="3492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70500" y="1549400"/>
            <a:ext cx="3776472" cy="338554"/>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defTabSz="914400">
              <a:buNone/>
            </a:pPr>
            <a:r>
              <a:rPr lang="es-ES_tradnl" sz="1600" b="0" i="0" dirty="0" smtClean="0">
                <a:solidFill>
                  <a:schemeClr val="tx1"/>
                </a:solidFill>
                <a:latin typeface="Arial"/>
                <a:ea typeface="+mn-ea"/>
                <a:cs typeface="+mn-cs"/>
              </a:rPr>
              <a:t>Se utiliza para ubicar servidores DHCP.</a:t>
            </a:r>
            <a:endParaRPr lang="es-ES_tradnl" sz="1600" dirty="0"/>
          </a:p>
        </p:txBody>
      </p:sp>
      <p:cxnSp>
        <p:nvCxnSpPr>
          <p:cNvPr id="19" name="Straight Arrow Connector 18"/>
          <p:cNvCxnSpPr/>
          <p:nvPr/>
        </p:nvCxnSpPr>
        <p:spPr>
          <a:xfrm>
            <a:off x="1930400" y="2209800"/>
            <a:ext cx="332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70500" y="1968500"/>
            <a:ext cx="3776472" cy="830997"/>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defTabSz="914400">
              <a:buNone/>
            </a:pPr>
            <a:r>
              <a:rPr lang="es-ES_tradnl" sz="1600" b="0" i="0" dirty="0" smtClean="0">
                <a:solidFill>
                  <a:schemeClr val="tx1"/>
                </a:solidFill>
                <a:latin typeface="Arial"/>
                <a:ea typeface="+mn-ea"/>
                <a:cs typeface="+mn-cs"/>
              </a:rPr>
              <a:t>Enviado por el servidor para indicar que está disponible para brindar un servicio DHCP.</a:t>
            </a:r>
            <a:endParaRPr lang="es-ES_tradnl" sz="1600" dirty="0"/>
          </a:p>
        </p:txBody>
      </p:sp>
      <p:cxnSp>
        <p:nvCxnSpPr>
          <p:cNvPr id="22" name="Straight Arrow Connector 21"/>
          <p:cNvCxnSpPr/>
          <p:nvPr/>
        </p:nvCxnSpPr>
        <p:spPr>
          <a:xfrm>
            <a:off x="2400300" y="2781300"/>
            <a:ext cx="2844800" cy="35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70500" y="2857500"/>
            <a:ext cx="3776472" cy="1077218"/>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defTabSz="914400">
              <a:buNone/>
            </a:pPr>
            <a:r>
              <a:rPr lang="es-ES_tradnl" sz="1600" b="0" i="0" dirty="0" smtClean="0">
                <a:solidFill>
                  <a:schemeClr val="tx1"/>
                </a:solidFill>
                <a:latin typeface="Arial"/>
                <a:ea typeface="+mn-ea"/>
                <a:cs typeface="+mn-cs"/>
              </a:rPr>
              <a:t>Enviado por el host para solicitarle al servidor información sobre direcciones, renovar una dirección IP antigua y extender el plazo de una dirección. </a:t>
            </a:r>
            <a:endParaRPr lang="es-ES_tradnl" sz="1600"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02" y="0"/>
            <a:ext cx="8588861" cy="838200"/>
          </a:xfrm>
        </p:spPr>
        <p:txBody>
          <a:bodyPr/>
          <a:lstStyle/>
          <a:p>
            <a:pPr algn="ctr" defTabSz="914400">
              <a:spcBef>
                <a:spcPct val="0"/>
              </a:spcBef>
              <a:buNone/>
            </a:pPr>
            <a:r>
              <a:rPr lang="en-US" sz="3600" b="0" i="0" u="none" strike="noStrike" spc="0" baseline="0">
                <a:ln>
                  <a:noFill/>
                </a:ln>
                <a:gradFill flip="none" rotWithShape="1">
                  <a:gsLst>
                    <a:gs pos="16000">
                      <a:schemeClr val="tx2"/>
                    </a:gs>
                    <a:gs pos="100000">
                      <a:srgbClr val="28A7DF"/>
                    </a:gs>
                  </a:gsLst>
                  <a:lin ang="1800000" scaled="0"/>
                  <a:tileRect/>
                </a:gradFill>
                <a:effectLst/>
                <a:latin typeface="Arial"/>
                <a:ea typeface="+mj-ea"/>
                <a:cs typeface="Arial"/>
              </a:rPr>
              <a:t>Tipos de mensaje de DHCPv6</a:t>
            </a:r>
            <a:endParaRPr lang="en-US" dirty="0"/>
          </a:p>
        </p:txBody>
      </p:sp>
      <p:graphicFrame>
        <p:nvGraphicFramePr>
          <p:cNvPr id="4" name="Table 3"/>
          <p:cNvGraphicFramePr>
            <a:graphicFrameLocks noGrp="1"/>
          </p:cNvGraphicFramePr>
          <p:nvPr/>
        </p:nvGraphicFramePr>
        <p:xfrm>
          <a:off x="0" y="876300"/>
          <a:ext cx="4737100" cy="5444829"/>
        </p:xfrm>
        <a:graphic>
          <a:graphicData uri="http://schemas.openxmlformats.org/drawingml/2006/table">
            <a:tbl>
              <a:tblPr firstRow="1" bandRow="1">
                <a:tableStyleId>{5C22544A-7EE6-4342-B048-85BDC9FD1C3A}</a:tableStyleId>
              </a:tblPr>
              <a:tblGrid>
                <a:gridCol w="2368550"/>
                <a:gridCol w="2368550"/>
              </a:tblGrid>
              <a:tr h="600755">
                <a:tc>
                  <a:txBody>
                    <a:bodyPr/>
                    <a:lstStyle/>
                    <a:p>
                      <a:pPr marL="0" algn="ctr" defTabSz="914400">
                        <a:buNone/>
                      </a:pPr>
                      <a:r>
                        <a:rPr lang="en-US" sz="1600" b="1" i="0">
                          <a:solidFill>
                            <a:schemeClr val="lt1"/>
                          </a:solidFill>
                          <a:latin typeface="Arial"/>
                          <a:ea typeface="+mn-ea"/>
                          <a:cs typeface="+mn-cs"/>
                        </a:rPr>
                        <a:t>Tipos de mensaje de DHCPv6</a:t>
                      </a:r>
                      <a:endParaRPr lang="en-US" sz="1600" dirty="0"/>
                    </a:p>
                  </a:txBody>
                  <a:tcPr/>
                </a:tc>
                <a:tc>
                  <a:txBody>
                    <a:bodyPr/>
                    <a:lstStyle/>
                    <a:p>
                      <a:pPr marL="0" algn="ctr" defTabSz="914400">
                        <a:buNone/>
                      </a:pPr>
                      <a:r>
                        <a:rPr lang="en-US" sz="1600" b="1" i="0">
                          <a:solidFill>
                            <a:schemeClr val="lt1"/>
                          </a:solidFill>
                          <a:latin typeface="Arial"/>
                          <a:ea typeface="+mn-ea"/>
                          <a:cs typeface="+mn-cs"/>
                        </a:rPr>
                        <a:t>Tipos de mensaje de DHCPv4</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SOLICIT(1)</a:t>
                      </a:r>
                      <a:endParaRPr lang="en-US" sz="1600" dirty="0"/>
                    </a:p>
                  </a:txBody>
                  <a:tcPr/>
                </a:tc>
                <a:tc>
                  <a:txBody>
                    <a:bodyPr/>
                    <a:lstStyle/>
                    <a:p>
                      <a:pPr marL="0" algn="ctr" defTabSz="914400">
                        <a:buNone/>
                      </a:pPr>
                      <a:r>
                        <a:rPr lang="en-US" sz="1600" b="0" i="0">
                          <a:solidFill>
                            <a:schemeClr val="dk1"/>
                          </a:solidFill>
                          <a:latin typeface="Arial"/>
                          <a:ea typeface="+mn-ea"/>
                          <a:cs typeface="+mn-cs"/>
                        </a:rPr>
                        <a:t>DHCPDISCOVER</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ADVERTISE(2)</a:t>
                      </a:r>
                      <a:endParaRPr lang="en-US" sz="1600" dirty="0"/>
                    </a:p>
                  </a:txBody>
                  <a:tcPr/>
                </a:tc>
                <a:tc>
                  <a:txBody>
                    <a:bodyPr/>
                    <a:lstStyle/>
                    <a:p>
                      <a:pPr marL="0" algn="ctr" defTabSz="914400">
                        <a:buNone/>
                      </a:pPr>
                      <a:r>
                        <a:rPr lang="en-US" sz="1600" b="0" i="0">
                          <a:solidFill>
                            <a:schemeClr val="dk1"/>
                          </a:solidFill>
                          <a:latin typeface="Arial"/>
                          <a:ea typeface="+mn-ea"/>
                          <a:cs typeface="+mn-cs"/>
                        </a:rPr>
                        <a:t>DHCPOFFER</a:t>
                      </a:r>
                      <a:endParaRPr lang="en-US" sz="1600" dirty="0"/>
                    </a:p>
                  </a:txBody>
                  <a:tcPr/>
                </a:tc>
              </a:tr>
              <a:tr h="858221">
                <a:tc>
                  <a:txBody>
                    <a:bodyPr/>
                    <a:lstStyle/>
                    <a:p>
                      <a:pPr marL="0" algn="ctr" defTabSz="914400">
                        <a:buNone/>
                      </a:pPr>
                      <a:r>
                        <a:rPr lang="en-US" sz="1600" b="0" i="0">
                          <a:solidFill>
                            <a:schemeClr val="dk1"/>
                          </a:solidFill>
                          <a:latin typeface="Arial"/>
                          <a:ea typeface="+mn-ea"/>
                          <a:cs typeface="+mn-cs"/>
                        </a:rPr>
                        <a:t>REQUEST (3), RENEW (5), REBIND (6)</a:t>
                      </a:r>
                      <a:endParaRPr lang="en-US" sz="1600" dirty="0"/>
                    </a:p>
                  </a:txBody>
                  <a:tcPr/>
                </a:tc>
                <a:tc>
                  <a:txBody>
                    <a:bodyPr/>
                    <a:lstStyle/>
                    <a:p>
                      <a:pPr marL="0" algn="ctr" defTabSz="914400">
                        <a:buNone/>
                      </a:pPr>
                      <a:r>
                        <a:rPr lang="en-US" sz="1600" b="0" i="0">
                          <a:solidFill>
                            <a:schemeClr val="dk1"/>
                          </a:solidFill>
                          <a:latin typeface="Arial"/>
                          <a:ea typeface="+mn-ea"/>
                          <a:cs typeface="+mn-cs"/>
                        </a:rPr>
                        <a:t>DHCPREQUEST</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REPLY (7)</a:t>
                      </a:r>
                      <a:endParaRPr lang="en-US" sz="1600" dirty="0"/>
                    </a:p>
                  </a:txBody>
                  <a:tcPr/>
                </a:tc>
                <a:tc>
                  <a:txBody>
                    <a:bodyPr/>
                    <a:lstStyle/>
                    <a:p>
                      <a:pPr marL="0" algn="ctr" defTabSz="914400">
                        <a:buNone/>
                      </a:pPr>
                      <a:r>
                        <a:rPr lang="en-US" sz="1600" b="0" i="0">
                          <a:solidFill>
                            <a:schemeClr val="dk1"/>
                          </a:solidFill>
                          <a:latin typeface="Arial"/>
                          <a:ea typeface="+mn-ea"/>
                          <a:cs typeface="+mn-cs"/>
                        </a:rPr>
                        <a:t>DHCPACK/DHCPNAK</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RELEASE (8)</a:t>
                      </a:r>
                      <a:endParaRPr lang="en-US" sz="1600" dirty="0"/>
                    </a:p>
                  </a:txBody>
                  <a:tcPr/>
                </a:tc>
                <a:tc>
                  <a:txBody>
                    <a:bodyPr/>
                    <a:lstStyle/>
                    <a:p>
                      <a:pPr marL="0" algn="ctr" defTabSz="914400">
                        <a:buNone/>
                      </a:pPr>
                      <a:r>
                        <a:rPr lang="en-US" sz="1600" b="0" i="0">
                          <a:solidFill>
                            <a:schemeClr val="dk1"/>
                          </a:solidFill>
                          <a:latin typeface="Arial"/>
                          <a:ea typeface="+mn-ea"/>
                          <a:cs typeface="+mn-cs"/>
                        </a:rPr>
                        <a:t>DHCPRELEASE</a:t>
                      </a:r>
                      <a:endParaRPr lang="en-US" sz="1600" dirty="0"/>
                    </a:p>
                  </a:txBody>
                  <a:tcPr/>
                </a:tc>
              </a:tr>
              <a:tr h="600755">
                <a:tc>
                  <a:txBody>
                    <a:bodyPr/>
                    <a:lstStyle/>
                    <a:p>
                      <a:pPr marL="0" algn="ctr" defTabSz="914400">
                        <a:buNone/>
                      </a:pPr>
                      <a:r>
                        <a:rPr lang="en-US" sz="1600" b="0" i="0">
                          <a:solidFill>
                            <a:schemeClr val="dk1"/>
                          </a:solidFill>
                          <a:latin typeface="Arial"/>
                          <a:ea typeface="+mn-ea"/>
                          <a:cs typeface="+mn-cs"/>
                        </a:rPr>
                        <a:t>INFORMATION-REQUEST (11)</a:t>
                      </a:r>
                      <a:endParaRPr lang="en-US" sz="1600" dirty="0"/>
                    </a:p>
                  </a:txBody>
                  <a:tcPr/>
                </a:tc>
                <a:tc>
                  <a:txBody>
                    <a:bodyPr/>
                    <a:lstStyle/>
                    <a:p>
                      <a:pPr marL="0" algn="ctr" defTabSz="914400">
                        <a:buNone/>
                      </a:pPr>
                      <a:r>
                        <a:rPr lang="en-US" sz="1600" b="0" i="0">
                          <a:solidFill>
                            <a:schemeClr val="dk1"/>
                          </a:solidFill>
                          <a:latin typeface="Arial"/>
                          <a:ea typeface="+mn-ea"/>
                          <a:cs typeface="+mn-cs"/>
                        </a:rPr>
                        <a:t>DHCPINFORM</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DECLINE (9)</a:t>
                      </a:r>
                      <a:endParaRPr lang="en-US" sz="1600" dirty="0"/>
                    </a:p>
                  </a:txBody>
                  <a:tcPr/>
                </a:tc>
                <a:tc>
                  <a:txBody>
                    <a:bodyPr/>
                    <a:lstStyle/>
                    <a:p>
                      <a:pPr marL="0" algn="ctr" defTabSz="914400">
                        <a:buNone/>
                      </a:pPr>
                      <a:r>
                        <a:rPr lang="en-US" sz="1600" b="0" i="0">
                          <a:solidFill>
                            <a:schemeClr val="dk1"/>
                          </a:solidFill>
                          <a:latin typeface="Arial"/>
                          <a:ea typeface="+mn-ea"/>
                          <a:cs typeface="+mn-cs"/>
                        </a:rPr>
                        <a:t>DHCPDECLINE</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CONFIRM (4)</a:t>
                      </a:r>
                      <a:endParaRPr lang="en-US" sz="1600" dirty="0"/>
                    </a:p>
                  </a:txBody>
                  <a:tcPr/>
                </a:tc>
                <a:tc>
                  <a:txBody>
                    <a:bodyPr/>
                    <a:lstStyle/>
                    <a:p>
                      <a:pPr marL="0" algn="ctr" defTabSz="914400">
                        <a:buNone/>
                      </a:pPr>
                      <a:r>
                        <a:rPr lang="en-US" sz="1600" b="0" i="0">
                          <a:solidFill>
                            <a:schemeClr val="dk1"/>
                          </a:solidFill>
                          <a:latin typeface="Arial"/>
                          <a:ea typeface="+mn-ea"/>
                          <a:cs typeface="+mn-cs"/>
                        </a:rPr>
                        <a:t>Ninguno</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RECONFIGURE (10)</a:t>
                      </a:r>
                      <a:endParaRPr lang="en-US" sz="1600" dirty="0"/>
                    </a:p>
                  </a:txBody>
                  <a:tcPr/>
                </a:tc>
                <a:tc>
                  <a:txBody>
                    <a:bodyPr/>
                    <a:lstStyle/>
                    <a:p>
                      <a:pPr marL="0" algn="ctr" defTabSz="914400">
                        <a:buNone/>
                      </a:pPr>
                      <a:r>
                        <a:rPr lang="en-US" sz="1600" b="0" i="0">
                          <a:solidFill>
                            <a:schemeClr val="dk1"/>
                          </a:solidFill>
                          <a:latin typeface="Arial"/>
                          <a:ea typeface="+mn-ea"/>
                          <a:cs typeface="+mn-cs"/>
                        </a:rPr>
                        <a:t>DHCPFORCERENEW</a:t>
                      </a:r>
                      <a:endParaRPr lang="en-US" sz="1600" dirty="0"/>
                    </a:p>
                  </a:txBody>
                  <a:tcPr/>
                </a:tc>
              </a:tr>
              <a:tr h="400854">
                <a:tc>
                  <a:txBody>
                    <a:bodyPr/>
                    <a:lstStyle/>
                    <a:p>
                      <a:pPr marL="0" algn="ctr" defTabSz="914400">
                        <a:buNone/>
                      </a:pPr>
                      <a:r>
                        <a:rPr lang="en-US" sz="1600" b="0" i="0">
                          <a:solidFill>
                            <a:schemeClr val="dk1"/>
                          </a:solidFill>
                          <a:latin typeface="Arial"/>
                          <a:ea typeface="+mn-ea"/>
                          <a:cs typeface="+mn-cs"/>
                        </a:rPr>
                        <a:t>RELAY-FORW (12), RELAY-REPLY (13)</a:t>
                      </a:r>
                      <a:endParaRPr lang="en-US" sz="1600" dirty="0"/>
                    </a:p>
                  </a:txBody>
                  <a:tcPr/>
                </a:tc>
                <a:tc>
                  <a:txBody>
                    <a:bodyPr/>
                    <a:lstStyle/>
                    <a:p>
                      <a:pPr marL="0" algn="ctr" defTabSz="914400">
                        <a:buNone/>
                      </a:pPr>
                      <a:r>
                        <a:rPr lang="en-US" sz="1600" b="0" i="0">
                          <a:solidFill>
                            <a:schemeClr val="dk1"/>
                          </a:solidFill>
                          <a:latin typeface="Arial"/>
                          <a:ea typeface="+mn-ea"/>
                          <a:cs typeface="+mn-cs"/>
                        </a:rPr>
                        <a:t>Ninguno</a:t>
                      </a:r>
                      <a:endParaRPr lang="en-US" sz="1600" dirty="0"/>
                    </a:p>
                  </a:txBody>
                  <a:tcPr/>
                </a:tc>
              </a:tr>
            </a:tbl>
          </a:graphicData>
        </a:graphic>
      </p:graphicFrame>
      <p:sp>
        <p:nvSpPr>
          <p:cNvPr id="5" name="Rounded Rectangle 4"/>
          <p:cNvSpPr/>
          <p:nvPr/>
        </p:nvSpPr>
        <p:spPr>
          <a:xfrm>
            <a:off x="622300" y="1524000"/>
            <a:ext cx="1092200" cy="2794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 name="Rounded Rectangle 5"/>
          <p:cNvSpPr/>
          <p:nvPr/>
        </p:nvSpPr>
        <p:spPr>
          <a:xfrm>
            <a:off x="444500" y="1917700"/>
            <a:ext cx="1473200" cy="2794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Rounded Rectangle 6"/>
          <p:cNvSpPr/>
          <p:nvPr/>
        </p:nvSpPr>
        <p:spPr>
          <a:xfrm>
            <a:off x="0" y="2349500"/>
            <a:ext cx="2362200" cy="4699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Rounded Rectangle 7"/>
          <p:cNvSpPr/>
          <p:nvPr/>
        </p:nvSpPr>
        <p:spPr>
          <a:xfrm>
            <a:off x="660400" y="3187700"/>
            <a:ext cx="1028700" cy="2413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Rounded Rectangle 8"/>
          <p:cNvSpPr/>
          <p:nvPr/>
        </p:nvSpPr>
        <p:spPr>
          <a:xfrm>
            <a:off x="546100" y="3594100"/>
            <a:ext cx="1270000" cy="2413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Rounded Rectangle 9"/>
          <p:cNvSpPr/>
          <p:nvPr/>
        </p:nvSpPr>
        <p:spPr>
          <a:xfrm>
            <a:off x="419100" y="4000500"/>
            <a:ext cx="1549400" cy="5334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1" name="Rounded Rectangle 10"/>
          <p:cNvSpPr/>
          <p:nvPr/>
        </p:nvSpPr>
        <p:spPr>
          <a:xfrm>
            <a:off x="609600" y="4584700"/>
            <a:ext cx="1143000" cy="2413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Rounded Rectangle 12"/>
          <p:cNvSpPr/>
          <p:nvPr/>
        </p:nvSpPr>
        <p:spPr>
          <a:xfrm>
            <a:off x="190500" y="5397500"/>
            <a:ext cx="1993900" cy="2667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cxnSp>
        <p:nvCxnSpPr>
          <p:cNvPr id="16" name="Straight Arrow Connector 15"/>
          <p:cNvCxnSpPr>
            <a:endCxn id="17" idx="1"/>
          </p:cNvCxnSpPr>
          <p:nvPr/>
        </p:nvCxnSpPr>
        <p:spPr>
          <a:xfrm flipV="1">
            <a:off x="1689100" y="1930688"/>
            <a:ext cx="3581400" cy="952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70500" y="1638300"/>
            <a:ext cx="3251200" cy="584775"/>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defTabSz="914400">
              <a:buNone/>
            </a:pPr>
            <a:r>
              <a:rPr lang="es-ES_tradnl" sz="1600" b="0" i="0" smtClean="0">
                <a:solidFill>
                  <a:schemeClr val="tx1"/>
                </a:solidFill>
                <a:latin typeface="Arial"/>
                <a:ea typeface="+mn-ea"/>
                <a:cs typeface="+mn-cs"/>
              </a:rPr>
              <a:t>Enviado por el servidor con la configuración de la dirección.</a:t>
            </a:r>
            <a:endParaRPr lang="es-ES_tradnl" sz="1600"/>
          </a:p>
        </p:txBody>
      </p:sp>
      <p:cxnSp>
        <p:nvCxnSpPr>
          <p:cNvPr id="19" name="Straight Arrow Connector 18"/>
          <p:cNvCxnSpPr/>
          <p:nvPr/>
        </p:nvCxnSpPr>
        <p:spPr>
          <a:xfrm flipV="1">
            <a:off x="1981200" y="3898900"/>
            <a:ext cx="3213100"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95900" y="2362200"/>
            <a:ext cx="3749040" cy="584775"/>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defTabSz="914400">
              <a:buNone/>
            </a:pPr>
            <a:r>
              <a:rPr lang="es-ES_tradnl" sz="1600" b="0" i="0" smtClean="0">
                <a:solidFill>
                  <a:schemeClr val="tx1"/>
                </a:solidFill>
                <a:latin typeface="Arial"/>
                <a:ea typeface="+mn-ea"/>
                <a:cs typeface="+mn-cs"/>
              </a:rPr>
              <a:t>Enviado por el host para indicar que no seguirá utilizando una dirección.</a:t>
            </a:r>
            <a:endParaRPr lang="es-ES_tradnl" sz="1600"/>
          </a:p>
        </p:txBody>
      </p:sp>
      <p:cxnSp>
        <p:nvCxnSpPr>
          <p:cNvPr id="22" name="Straight Arrow Connector 21"/>
          <p:cNvCxnSpPr>
            <a:endCxn id="20" idx="1"/>
          </p:cNvCxnSpPr>
          <p:nvPr/>
        </p:nvCxnSpPr>
        <p:spPr>
          <a:xfrm flipV="1">
            <a:off x="1841500" y="2654588"/>
            <a:ext cx="3454400" cy="63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70500" y="3073400"/>
            <a:ext cx="3749040" cy="830997"/>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defTabSz="914400">
              <a:buNone/>
            </a:pPr>
            <a:r>
              <a:rPr lang="es-ES_tradnl" sz="1600" b="0" i="0" smtClean="0">
                <a:solidFill>
                  <a:schemeClr val="tx1"/>
                </a:solidFill>
                <a:latin typeface="Arial"/>
                <a:ea typeface="+mn-ea"/>
                <a:cs typeface="+mn-cs"/>
              </a:rPr>
              <a:t>Enviado por el host para solicitar los parámetros de configuración sin asignarle una dirección al cliente.</a:t>
            </a:r>
            <a:endParaRPr lang="es-ES_tradnl" sz="1600"/>
          </a:p>
        </p:txBody>
      </p:sp>
      <p:cxnSp>
        <p:nvCxnSpPr>
          <p:cNvPr id="28" name="Straight Arrow Connector 27"/>
          <p:cNvCxnSpPr/>
          <p:nvPr/>
        </p:nvCxnSpPr>
        <p:spPr>
          <a:xfrm flipV="1">
            <a:off x="1790700" y="4673600"/>
            <a:ext cx="3390900"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245100" y="4127500"/>
            <a:ext cx="3749040" cy="830997"/>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defTabSz="914400">
              <a:buNone/>
            </a:pPr>
            <a:r>
              <a:rPr lang="es-ES_tradnl" sz="1600" b="0" i="0" dirty="0" smtClean="0">
                <a:solidFill>
                  <a:schemeClr val="tx1"/>
                </a:solidFill>
                <a:latin typeface="Arial"/>
                <a:ea typeface="+mn-ea"/>
                <a:cs typeface="+mn-cs"/>
              </a:rPr>
              <a:t>Enviado por el host para rechazar actualizaciones enviadas desde el servidor.</a:t>
            </a:r>
            <a:endParaRPr lang="es-ES_tradnl" sz="1600" dirty="0"/>
          </a:p>
        </p:txBody>
      </p:sp>
      <p:cxnSp>
        <p:nvCxnSpPr>
          <p:cNvPr id="31" name="Straight Arrow Connector 30"/>
          <p:cNvCxnSpPr/>
          <p:nvPr/>
        </p:nvCxnSpPr>
        <p:spPr>
          <a:xfrm>
            <a:off x="2235200" y="5651500"/>
            <a:ext cx="29591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257800" y="5257801"/>
            <a:ext cx="3749040" cy="830997"/>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defTabSz="914400">
              <a:buNone/>
            </a:pPr>
            <a:r>
              <a:rPr lang="es-ES_tradnl" sz="1600" b="0" i="0" dirty="0" smtClean="0">
                <a:solidFill>
                  <a:schemeClr val="tx1"/>
                </a:solidFill>
                <a:latin typeface="Arial"/>
                <a:ea typeface="+mn-ea"/>
                <a:cs typeface="+mn-cs"/>
              </a:rPr>
              <a:t>Enviado por el servidor para informarle a los clientes sobre cambios en la configuración de la dirección.</a:t>
            </a:r>
            <a:endParaRPr lang="es-ES_tradnl" sz="1600"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Tipos de mensajes de DHCPv6</a:t>
            </a:r>
            <a:endParaRPr lang="es-ES_tradnl"/>
          </a:p>
        </p:txBody>
      </p:sp>
      <p:sp>
        <p:nvSpPr>
          <p:cNvPr id="3" name="Text Placeholder 2"/>
          <p:cNvSpPr>
            <a:spLocks noGrp="1"/>
          </p:cNvSpPr>
          <p:nvPr>
            <p:ph type="body" sz="quarter" idx="10"/>
          </p:nvPr>
        </p:nvSpPr>
        <p:spPr/>
        <p:txBody>
          <a:bodyPr/>
          <a:lstStyle/>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Existen tres tipos de mensaje de DHCPv6 que son exclusivos para DHCPv6:</a:t>
            </a:r>
          </a:p>
          <a:p>
            <a:pPr marL="406359" lvl="1" indent="0" algn="l" defTabSz="914400">
              <a:spcBef>
                <a:spcPts val="840"/>
              </a:spcBef>
              <a:buNone/>
            </a:pPr>
            <a:r>
              <a:rPr lang="es-ES_tradnl" sz="1800" b="0" i="0" smtClean="0">
                <a:solidFill>
                  <a:srgbClr val="435153"/>
                </a:solidFill>
                <a:latin typeface="Arial"/>
                <a:ea typeface="+mn-ea"/>
                <a:cs typeface="+mn-cs"/>
              </a:rPr>
              <a:t>- </a:t>
            </a:r>
            <a:r>
              <a:rPr lang="es-ES_tradnl" sz="2000" b="1" i="0" smtClean="0">
                <a:solidFill>
                  <a:srgbClr val="6B308E"/>
                </a:solidFill>
                <a:latin typeface="Arial"/>
                <a:ea typeface="+mn-ea"/>
                <a:cs typeface="+mn-cs"/>
              </a:rPr>
              <a:t>CONFIRM (4)</a:t>
            </a:r>
          </a:p>
          <a:p>
            <a:pPr marL="406359" lvl="1" indent="0" algn="l" defTabSz="914400">
              <a:spcBef>
                <a:spcPts val="840"/>
              </a:spcBef>
              <a:buNone/>
            </a:pPr>
            <a:r>
              <a:rPr lang="es-ES_tradnl" sz="2000" b="0" i="0" smtClean="0">
                <a:solidFill>
                  <a:srgbClr val="435153"/>
                </a:solidFill>
                <a:latin typeface="Arial"/>
                <a:ea typeface="+mn-ea"/>
                <a:cs typeface="+mn-cs"/>
              </a:rPr>
              <a:t>Un cliente envía un mensaje de confirmación a un servidor disponible para determinar si las direcciones que se le asignaron continúan siendo adecuadas para el enlace al que el cliente está conectado.</a:t>
            </a:r>
          </a:p>
          <a:p>
            <a:pPr marL="406359" lvl="1" indent="0" algn="l" defTabSz="914400">
              <a:spcBef>
                <a:spcPts val="840"/>
              </a:spcBef>
              <a:buNone/>
            </a:pPr>
            <a:r>
              <a:rPr lang="es-ES_tradnl" sz="2000" b="0" i="0" smtClean="0">
                <a:solidFill>
                  <a:srgbClr val="435153"/>
                </a:solidFill>
                <a:latin typeface="Arial"/>
                <a:ea typeface="+mn-ea"/>
                <a:cs typeface="+mn-cs"/>
              </a:rPr>
              <a:t>- </a:t>
            </a:r>
            <a:r>
              <a:rPr lang="es-ES_tradnl" sz="2000" b="1" i="0" smtClean="0">
                <a:solidFill>
                  <a:srgbClr val="6B308E"/>
                </a:solidFill>
                <a:latin typeface="Arial"/>
                <a:ea typeface="+mn-ea"/>
                <a:cs typeface="+mn-cs"/>
              </a:rPr>
              <a:t>RELAY-FORW (12)</a:t>
            </a:r>
          </a:p>
          <a:p>
            <a:pPr marL="406359" lvl="1" indent="0" algn="l" defTabSz="914400">
              <a:spcBef>
                <a:spcPts val="840"/>
              </a:spcBef>
              <a:buNone/>
            </a:pPr>
            <a:r>
              <a:rPr lang="es-ES_tradnl" sz="2000" b="0" i="0" smtClean="0">
                <a:solidFill>
                  <a:srgbClr val="435153"/>
                </a:solidFill>
                <a:latin typeface="Arial"/>
                <a:ea typeface="+mn-ea"/>
                <a:cs typeface="+mn-cs"/>
              </a:rPr>
              <a:t>Un agente de retransmisión envía un mensaje de retransmisión-reenvío para retransmitir mensajes a servidores, de forma directa o mediante otro agente de retransmisión. </a:t>
            </a:r>
            <a:endParaRPr lang="es-ES_tradnl" sz="2000" smtClean="0"/>
          </a:p>
          <a:p>
            <a:pPr marL="406359" lvl="1" indent="0" algn="l" defTabSz="914400">
              <a:spcBef>
                <a:spcPts val="840"/>
              </a:spcBef>
              <a:buNone/>
            </a:pPr>
            <a:r>
              <a:rPr lang="es-ES_tradnl" sz="2000" b="0" i="0" smtClean="0">
                <a:solidFill>
                  <a:srgbClr val="435153"/>
                </a:solidFill>
                <a:latin typeface="Arial"/>
                <a:ea typeface="+mn-ea"/>
                <a:cs typeface="+mn-cs"/>
              </a:rPr>
              <a:t>- </a:t>
            </a:r>
            <a:r>
              <a:rPr lang="es-ES_tradnl" sz="2000" b="1" i="0" smtClean="0">
                <a:solidFill>
                  <a:srgbClr val="6B308E"/>
                </a:solidFill>
                <a:latin typeface="Arial"/>
                <a:ea typeface="+mn-ea"/>
                <a:cs typeface="+mn-cs"/>
              </a:rPr>
              <a:t>RELAY-REPL (13)</a:t>
            </a:r>
          </a:p>
          <a:p>
            <a:pPr marL="406359" lvl="1" indent="0" algn="l" defTabSz="914400">
              <a:spcBef>
                <a:spcPts val="840"/>
              </a:spcBef>
              <a:buNone/>
            </a:pPr>
            <a:r>
              <a:rPr lang="es-ES_tradnl" sz="2000" b="0" i="0" smtClean="0">
                <a:solidFill>
                  <a:srgbClr val="435153"/>
                </a:solidFill>
                <a:latin typeface="Arial"/>
                <a:ea typeface="+mn-ea"/>
                <a:cs typeface="+mn-cs"/>
              </a:rPr>
              <a:t>Un servidor le envía un mensaje de retransmisión-respuesta a un agente de retransmisión con un mensaje que envía a un cliente. </a:t>
            </a:r>
            <a:endParaRPr lang="es-ES_tradnl" sz="2000" b="0" i="0">
              <a:solidFill>
                <a:srgbClr val="435153"/>
              </a:solidFill>
              <a:latin typeface="Arial"/>
              <a:ea typeface="+mn-ea"/>
              <a:cs typeface="+mn-cs"/>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314325"/>
            <a:ext cx="8588861" cy="74295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del servidor DHCPv6 con estado Ejemplo 1</a:t>
            </a:r>
            <a:endParaRPr lang="es-ES_tradnl"/>
          </a:p>
        </p:txBody>
      </p:sp>
      <p:sp>
        <p:nvSpPr>
          <p:cNvPr id="3" name="Text Placeholder 2"/>
          <p:cNvSpPr>
            <a:spLocks noGrp="1"/>
          </p:cNvSpPr>
          <p:nvPr>
            <p:ph type="body" sz="quarter" idx="10"/>
          </p:nvPr>
        </p:nvSpPr>
        <p:spPr>
          <a:xfrm>
            <a:off x="238125" y="2806699"/>
            <a:ext cx="8577072" cy="3079751"/>
          </a:xfrm>
        </p:spPr>
        <p:txBody>
          <a:bodyPr/>
          <a:lstStyle/>
          <a:p>
            <a:pPr marL="228600" indent="-228600" algn="l" defTabSz="914400">
              <a:spcBef>
                <a:spcPts val="1440"/>
              </a:spcBef>
              <a:buClr>
                <a:srgbClr val="493B93"/>
              </a:buClr>
              <a:buSzPct val="90000"/>
              <a:buFont typeface="Arial"/>
              <a:buChar char="•"/>
            </a:pPr>
            <a:r>
              <a:rPr lang="es-ES_tradnl" sz="1800" b="0" i="0" smtClean="0">
                <a:solidFill>
                  <a:srgbClr val="435153"/>
                </a:solidFill>
                <a:latin typeface="Arial"/>
                <a:ea typeface="+mn-ea"/>
                <a:cs typeface="+mn-cs"/>
              </a:rPr>
              <a:t>El comando </a:t>
            </a:r>
            <a:r>
              <a:rPr lang="es-ES_tradnl" sz="1800" b="1" i="0" smtClean="0">
                <a:solidFill>
                  <a:srgbClr val="6B308E"/>
                </a:solidFill>
                <a:latin typeface="Arial"/>
                <a:ea typeface="+mn-ea"/>
                <a:cs typeface="+mn-cs"/>
              </a:rPr>
              <a:t>ipv6 dhcp pool</a:t>
            </a:r>
            <a:r>
              <a:rPr lang="es-ES_tradnl" sz="1800" b="0" i="0" smtClean="0">
                <a:solidFill>
                  <a:srgbClr val="6B308E"/>
                </a:solidFill>
                <a:latin typeface="Arial"/>
                <a:ea typeface="+mn-ea"/>
                <a:cs typeface="+mn-cs"/>
              </a:rPr>
              <a:t> </a:t>
            </a:r>
            <a:r>
              <a:rPr lang="es-ES_tradnl" sz="1800" b="0" i="0" smtClean="0">
                <a:solidFill>
                  <a:srgbClr val="435153"/>
                </a:solidFill>
                <a:latin typeface="Arial"/>
                <a:ea typeface="+mn-ea"/>
                <a:cs typeface="+mn-cs"/>
              </a:rPr>
              <a:t>crea un conjunto e ingresa el router en el modo de configuración DHCPv6.</a:t>
            </a:r>
            <a:endParaRPr lang="es-ES_tradnl" sz="1800" smtClean="0"/>
          </a:p>
          <a:p>
            <a:pPr marL="228600" indent="-228600" algn="l" defTabSz="914400">
              <a:spcBef>
                <a:spcPts val="1440"/>
              </a:spcBef>
              <a:buClr>
                <a:srgbClr val="493B93"/>
              </a:buClr>
              <a:buSzPct val="90000"/>
              <a:buFont typeface="Arial"/>
              <a:buChar char="•"/>
            </a:pPr>
            <a:r>
              <a:rPr lang="es-ES_tradnl" sz="1800" b="0" i="0" smtClean="0">
                <a:solidFill>
                  <a:srgbClr val="435153"/>
                </a:solidFill>
                <a:latin typeface="Arial"/>
                <a:ea typeface="+mn-ea"/>
                <a:cs typeface="+mn-cs"/>
              </a:rPr>
              <a:t>El comando </a:t>
            </a:r>
            <a:r>
              <a:rPr lang="es-ES_tradnl" sz="1800" b="1" i="0" smtClean="0">
                <a:solidFill>
                  <a:srgbClr val="6B308E"/>
                </a:solidFill>
                <a:latin typeface="Arial"/>
                <a:ea typeface="+mn-ea"/>
                <a:cs typeface="+mn-cs"/>
              </a:rPr>
              <a:t>address</a:t>
            </a:r>
            <a:r>
              <a:rPr lang="es-ES_tradnl" sz="1800" b="0" i="0" smtClean="0">
                <a:solidFill>
                  <a:srgbClr val="435153"/>
                </a:solidFill>
                <a:latin typeface="Arial"/>
                <a:ea typeface="+mn-ea"/>
                <a:cs typeface="+mn-cs"/>
              </a:rPr>
              <a:t> se utiliza para indicar el conjunto de direcciones que deben ser asignadas por el servidor. La opción </a:t>
            </a:r>
            <a:r>
              <a:rPr lang="es-ES_tradnl" sz="1800" b="1" i="0" smtClean="0">
                <a:solidFill>
                  <a:srgbClr val="6B308E"/>
                </a:solidFill>
                <a:latin typeface="Arial"/>
                <a:ea typeface="+mn-ea"/>
                <a:cs typeface="+mn-cs"/>
              </a:rPr>
              <a:t>lifetime</a:t>
            </a:r>
            <a:r>
              <a:rPr lang="es-ES_tradnl" sz="1800" b="0" i="0" smtClean="0">
                <a:solidFill>
                  <a:srgbClr val="435153"/>
                </a:solidFill>
                <a:latin typeface="Arial"/>
                <a:ea typeface="+mn-ea"/>
                <a:cs typeface="+mn-cs"/>
              </a:rPr>
              <a:t> indica el tiempo de arrendamiento válido y preferido en segundos. </a:t>
            </a:r>
          </a:p>
          <a:p>
            <a:pPr marL="228600" indent="-228600" algn="l" defTabSz="914400">
              <a:spcBef>
                <a:spcPts val="1440"/>
              </a:spcBef>
              <a:buClr>
                <a:srgbClr val="493B93"/>
              </a:buClr>
              <a:buSzPct val="90000"/>
              <a:buFont typeface="Arial"/>
              <a:buChar char="•"/>
            </a:pPr>
            <a:r>
              <a:rPr lang="es-ES_tradnl" sz="1800" b="0" i="0" smtClean="0">
                <a:solidFill>
                  <a:srgbClr val="435153"/>
                </a:solidFill>
                <a:latin typeface="Arial"/>
                <a:ea typeface="+mn-ea"/>
                <a:cs typeface="+mn-cs"/>
              </a:rPr>
              <a:t>El comando de interfaz </a:t>
            </a:r>
            <a:r>
              <a:rPr lang="es-ES_tradnl" sz="1800" b="1" i="0" smtClean="0">
                <a:solidFill>
                  <a:srgbClr val="6B308E"/>
                </a:solidFill>
                <a:latin typeface="Arial"/>
                <a:ea typeface="+mn-ea"/>
                <a:cs typeface="+mn-cs"/>
              </a:rPr>
              <a:t>ipv6 dhcp server</a:t>
            </a:r>
            <a:r>
              <a:rPr lang="es-ES_tradnl" sz="1800" b="0" i="0" smtClean="0">
                <a:solidFill>
                  <a:srgbClr val="435153"/>
                </a:solidFill>
                <a:latin typeface="Arial"/>
                <a:ea typeface="+mn-ea"/>
                <a:cs typeface="+mn-cs"/>
              </a:rPr>
              <a:t> vincula el conjunto DHCPv6 con la interfaz.</a:t>
            </a:r>
            <a:endParaRPr lang="es-ES_tradnl" sz="1800" smtClean="0"/>
          </a:p>
          <a:p>
            <a:pPr marL="228600" indent="-228600" algn="l" defTabSz="914400">
              <a:spcBef>
                <a:spcPts val="1440"/>
              </a:spcBef>
              <a:buClr>
                <a:srgbClr val="493B93"/>
              </a:buClr>
              <a:buSzPct val="90000"/>
              <a:buFont typeface="Arial"/>
              <a:buChar char="•"/>
            </a:pPr>
            <a:r>
              <a:rPr lang="es-ES_tradnl" sz="1800" b="0" i="0" smtClean="0">
                <a:solidFill>
                  <a:srgbClr val="435153"/>
                </a:solidFill>
                <a:latin typeface="Arial"/>
                <a:ea typeface="+mn-ea"/>
                <a:cs typeface="+mn-cs"/>
              </a:rPr>
              <a:t>El indicador M debe ser modificado de 0 a 1 mediante el comando de interfaz </a:t>
            </a:r>
            <a:r>
              <a:rPr lang="es-ES_tradnl" sz="1800" b="1" i="0" smtClean="0">
                <a:solidFill>
                  <a:srgbClr val="6B308E"/>
                </a:solidFill>
                <a:latin typeface="Arial"/>
                <a:ea typeface="+mn-ea"/>
                <a:cs typeface="+mn-cs"/>
              </a:rPr>
              <a:t>ipv6 nd managed-config-flag</a:t>
            </a:r>
            <a:r>
              <a:rPr lang="es-ES_tradnl" sz="1800" b="0" i="0" smtClean="0">
                <a:solidFill>
                  <a:srgbClr val="6B308E"/>
                </a:solidFill>
                <a:latin typeface="Arial"/>
                <a:ea typeface="+mn-ea"/>
                <a:cs typeface="+mn-cs"/>
              </a:rPr>
              <a:t>.</a:t>
            </a:r>
            <a:endParaRPr lang="es-ES_tradnl" sz="1800">
              <a:solidFill>
                <a:schemeClr val="tx2"/>
              </a:solidFill>
            </a:endParaRPr>
          </a:p>
        </p:txBody>
      </p:sp>
      <p:pic>
        <p:nvPicPr>
          <p:cNvPr id="18"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1557" y="1447297"/>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141384" y="1858705"/>
            <a:ext cx="592249" cy="369332"/>
          </a:xfrm>
          <a:prstGeom prst="rect">
            <a:avLst/>
          </a:prstGeom>
          <a:noFill/>
        </p:spPr>
        <p:txBody>
          <a:bodyPr wrap="square" rtlCol="0">
            <a:spAutoFit/>
          </a:bodyPr>
          <a:lstStyle/>
          <a:p>
            <a:pPr algn="l" defTabSz="914400">
              <a:buNone/>
            </a:pPr>
            <a:r>
              <a:rPr lang="en-US" sz="1800" b="1" i="0">
                <a:solidFill>
                  <a:srgbClr val="FFFFFF"/>
                </a:solidFill>
                <a:latin typeface="Arial"/>
                <a:ea typeface="+mn-ea"/>
                <a:cs typeface="+mn-cs"/>
              </a:rPr>
              <a:t>R2</a:t>
            </a:r>
            <a:endParaRPr lang="en-US" b="1" dirty="0">
              <a:solidFill>
                <a:schemeClr val="bg1"/>
              </a:solidFill>
            </a:endParaRPr>
          </a:p>
        </p:txBody>
      </p:sp>
      <p:sp>
        <p:nvSpPr>
          <p:cNvPr id="20" name="TextBox 19"/>
          <p:cNvSpPr txBox="1"/>
          <p:nvPr/>
        </p:nvSpPr>
        <p:spPr>
          <a:xfrm>
            <a:off x="2076785" y="1825222"/>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pic>
        <p:nvPicPr>
          <p:cNvPr id="21"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09975" y="1462279"/>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7331293" y="1922525"/>
            <a:ext cx="592249" cy="338554"/>
          </a:xfrm>
          <a:prstGeom prst="rect">
            <a:avLst/>
          </a:prstGeom>
          <a:noFill/>
        </p:spPr>
        <p:txBody>
          <a:bodyPr wrap="square" rtlCol="0">
            <a:spAutoFit/>
          </a:bodyPr>
          <a:lstStyle/>
          <a:p>
            <a:pPr algn="l" defTabSz="914400">
              <a:buNone/>
            </a:pPr>
            <a:r>
              <a:rPr lang="en-US" sz="1600" b="1" i="0">
                <a:solidFill>
                  <a:srgbClr val="FFFFFF"/>
                </a:solidFill>
                <a:latin typeface="Arial"/>
                <a:ea typeface="+mn-ea"/>
                <a:cs typeface="+mn-cs"/>
              </a:rPr>
              <a:t>R1</a:t>
            </a:r>
            <a:endParaRPr lang="en-US" sz="1600" b="1" dirty="0">
              <a:solidFill>
                <a:schemeClr val="bg1"/>
              </a:solidFill>
            </a:endParaRPr>
          </a:p>
        </p:txBody>
      </p:sp>
      <p:sp>
        <p:nvSpPr>
          <p:cNvPr id="23" name="Rectangle 22"/>
          <p:cNvSpPr/>
          <p:nvPr/>
        </p:nvSpPr>
        <p:spPr>
          <a:xfrm>
            <a:off x="3401411" y="1400045"/>
            <a:ext cx="1827744"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2001:DB8:ACAD:1::/64</a:t>
            </a:r>
            <a:endParaRPr lang="en-US" sz="1400" b="1" dirty="0">
              <a:solidFill>
                <a:schemeClr val="bg2"/>
              </a:solidFill>
            </a:endParaRPr>
          </a:p>
        </p:txBody>
      </p:sp>
      <p:sp>
        <p:nvSpPr>
          <p:cNvPr id="24" name="TextBox 23"/>
          <p:cNvSpPr txBox="1"/>
          <p:nvPr/>
        </p:nvSpPr>
        <p:spPr>
          <a:xfrm>
            <a:off x="6332245" y="1710804"/>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25" name="Freeform 9"/>
          <p:cNvSpPr>
            <a:spLocks/>
          </p:cNvSpPr>
          <p:nvPr/>
        </p:nvSpPr>
        <p:spPr bwMode="auto">
          <a:xfrm rot="158231" flipV="1">
            <a:off x="2143575" y="1815114"/>
            <a:ext cx="4666286" cy="112373"/>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26" name="TextBox 25"/>
          <p:cNvSpPr txBox="1"/>
          <p:nvPr/>
        </p:nvSpPr>
        <p:spPr>
          <a:xfrm>
            <a:off x="974023" y="1121307"/>
            <a:ext cx="954107" cy="369332"/>
          </a:xfrm>
          <a:prstGeom prst="rect">
            <a:avLst/>
          </a:prstGeom>
          <a:noFill/>
        </p:spPr>
        <p:txBody>
          <a:bodyPr wrap="none" rtlCol="0">
            <a:spAutoFit/>
          </a:bodyPr>
          <a:lstStyle/>
          <a:p>
            <a:pPr algn="l" defTabSz="914400">
              <a:buNone/>
            </a:pPr>
            <a:r>
              <a:rPr lang="es-ES_tradnl" sz="1800" b="1" i="0" dirty="0" smtClean="0">
                <a:solidFill>
                  <a:srgbClr val="6B308E"/>
                </a:solidFill>
                <a:latin typeface="Arial"/>
                <a:ea typeface="+mn-ea"/>
                <a:cs typeface="+mn-cs"/>
              </a:rPr>
              <a:t>Cliente</a:t>
            </a:r>
            <a:endParaRPr lang="es-ES_tradnl" b="1" dirty="0"/>
          </a:p>
        </p:txBody>
      </p:sp>
      <p:sp>
        <p:nvSpPr>
          <p:cNvPr id="27" name="TextBox 26"/>
          <p:cNvSpPr txBox="1"/>
          <p:nvPr/>
        </p:nvSpPr>
        <p:spPr>
          <a:xfrm>
            <a:off x="7083757" y="1112359"/>
            <a:ext cx="1120820" cy="369332"/>
          </a:xfrm>
          <a:prstGeom prst="rect">
            <a:avLst/>
          </a:prstGeom>
          <a:noFill/>
        </p:spPr>
        <p:txBody>
          <a:bodyPr wrap="none" rtlCol="0">
            <a:spAutoFit/>
          </a:bodyPr>
          <a:lstStyle/>
          <a:p>
            <a:pPr algn="l" defTabSz="914400">
              <a:buNone/>
            </a:pPr>
            <a:r>
              <a:rPr lang="es-ES_tradnl" sz="1800" b="1" i="0" smtClean="0">
                <a:solidFill>
                  <a:srgbClr val="6B308E"/>
                </a:solidFill>
                <a:latin typeface="Arial"/>
                <a:ea typeface="+mn-ea"/>
                <a:cs typeface="+mn-cs"/>
              </a:rPr>
              <a:t>Servidor</a:t>
            </a:r>
            <a:endParaRPr lang="es-ES_tradnl" b="1">
              <a:solidFill>
                <a:schemeClr val="tx2"/>
              </a:solidFill>
            </a:endParaRPr>
          </a:p>
        </p:txBody>
      </p:sp>
      <p:sp>
        <p:nvSpPr>
          <p:cNvPr id="28" name="Rectangle 27"/>
          <p:cNvSpPr/>
          <p:nvPr/>
        </p:nvSpPr>
        <p:spPr>
          <a:xfrm>
            <a:off x="6811361" y="2232130"/>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FE80::1</a:t>
            </a:r>
            <a:endParaRPr lang="en-US" sz="1200" b="1" dirty="0">
              <a:solidFill>
                <a:schemeClr val="bg2"/>
              </a:solidFill>
            </a:endParaRPr>
          </a:p>
        </p:txBody>
      </p:sp>
      <p:sp>
        <p:nvSpPr>
          <p:cNvPr id="29" name="Rectangle 28"/>
          <p:cNvSpPr/>
          <p:nvPr/>
        </p:nvSpPr>
        <p:spPr>
          <a:xfrm>
            <a:off x="648096" y="2213937"/>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FE80::2</a:t>
            </a:r>
            <a:endParaRPr lang="en-US" sz="1200" b="1" dirty="0">
              <a:solidFill>
                <a:schemeClr val="bg2"/>
              </a:solidFill>
            </a:endParaRPr>
          </a:p>
        </p:txBody>
      </p:sp>
    </p:spTree>
    <p:extLst>
      <p:ext uri="{BB962C8B-B14F-4D97-AF65-F5344CB8AC3E}">
        <p14:creationId xmlns="" xmlns:p14="http://schemas.microsoft.com/office/powerpoint/2010/main" val="871394962"/>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77" y="33020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del servidor DHCPv6 con estado</a:t>
            </a:r>
            <a:endParaRPr lang="es-ES_tradnl"/>
          </a:p>
        </p:txBody>
      </p:sp>
      <p:sp>
        <p:nvSpPr>
          <p:cNvPr id="14" name="Rectangle 13"/>
          <p:cNvSpPr/>
          <p:nvPr/>
        </p:nvSpPr>
        <p:spPr>
          <a:xfrm>
            <a:off x="733367" y="3275113"/>
            <a:ext cx="7648689" cy="2554545"/>
          </a:xfrm>
          <a:prstGeom prst="rect">
            <a:avLst/>
          </a:prstGeom>
          <a:ln>
            <a:solidFill>
              <a:schemeClr val="bg2"/>
            </a:solidFill>
          </a:ln>
        </p:spPr>
        <p:txBody>
          <a:bodyPr wrap="square">
            <a:spAutoFit/>
          </a:bodyPr>
          <a:lstStyle/>
          <a:p>
            <a:pPr algn="l" defTabSz="914400">
              <a:buNone/>
            </a:pPr>
            <a:r>
              <a:rPr lang="en-US" sz="1600" b="0" i="0">
                <a:solidFill>
                  <a:srgbClr val="000000"/>
                </a:solidFill>
                <a:latin typeface="Arial"/>
                <a:ea typeface="+mn-ea"/>
                <a:cs typeface="Courier New"/>
              </a:rPr>
              <a:t>R1(config)#ipv6 unicast-routing</a:t>
            </a:r>
          </a:p>
          <a:p>
            <a:pPr algn="l" defTabSz="914400">
              <a:buNone/>
            </a:pPr>
            <a:r>
              <a:rPr lang="en-US" sz="1600" b="0" i="0">
                <a:solidFill>
                  <a:srgbClr val="000000"/>
                </a:solidFill>
                <a:latin typeface="Arial"/>
                <a:ea typeface="+mn-ea"/>
                <a:cs typeface="Courier New"/>
              </a:rPr>
              <a:t>R1(config)#ipv6 dhcp pool Stateful_DHCP</a:t>
            </a:r>
            <a:endParaRPr lang="en-US" sz="1600" dirty="0" smtClean="0">
              <a:solidFill>
                <a:schemeClr val="bg2"/>
              </a:solidFill>
              <a:cs typeface="Courier New" pitchFamily="49" charset="0"/>
            </a:endParaRPr>
          </a:p>
          <a:p>
            <a:pPr algn="l" defTabSz="914400">
              <a:buNone/>
            </a:pPr>
            <a:r>
              <a:rPr lang="en-US" sz="1600" b="0" i="0">
                <a:solidFill>
                  <a:srgbClr val="000000"/>
                </a:solidFill>
                <a:latin typeface="Arial"/>
                <a:ea typeface="+mn-ea"/>
                <a:cs typeface="Courier New"/>
              </a:rPr>
              <a:t>R1(config-dhcpv6)#address prefix 2001:DB8:acad:1::/64 lifetime infinite infinite</a:t>
            </a:r>
            <a:endParaRPr lang="en-US" sz="1600" dirty="0" smtClean="0">
              <a:solidFill>
                <a:schemeClr val="bg2"/>
              </a:solidFill>
              <a:cs typeface="Courier New" pitchFamily="49" charset="0"/>
            </a:endParaRPr>
          </a:p>
          <a:p>
            <a:pPr algn="l" defTabSz="914400">
              <a:buNone/>
            </a:pPr>
            <a:r>
              <a:rPr lang="en-US" sz="1600" b="0" i="0">
                <a:solidFill>
                  <a:srgbClr val="000000"/>
                </a:solidFill>
                <a:latin typeface="Arial"/>
                <a:ea typeface="+mn-ea"/>
                <a:cs typeface="Courier New"/>
              </a:rPr>
              <a:t>R1(config-dhcpv6)#dns-server AAAA:BBBB:CCCC:DDDD::FFFF</a:t>
            </a:r>
          </a:p>
          <a:p>
            <a:pPr algn="l" defTabSz="914400">
              <a:buNone/>
            </a:pPr>
            <a:r>
              <a:rPr lang="en-US" sz="1600" b="0" i="0">
                <a:solidFill>
                  <a:srgbClr val="000000"/>
                </a:solidFill>
                <a:latin typeface="Arial"/>
                <a:ea typeface="+mn-ea"/>
                <a:cs typeface="Courier New"/>
              </a:rPr>
              <a:t>R1(config-dhcpv6)#domain-name StatefulDHCP.com</a:t>
            </a:r>
          </a:p>
          <a:p>
            <a:pPr algn="l" defTabSz="914400">
              <a:buNone/>
            </a:pPr>
            <a:r>
              <a:rPr lang="en-US" sz="1600" b="0" i="0">
                <a:solidFill>
                  <a:srgbClr val="000000"/>
                </a:solidFill>
                <a:latin typeface="Arial"/>
                <a:ea typeface="+mn-ea"/>
                <a:cs typeface="Courier New"/>
              </a:rPr>
              <a:t>R1(config-dhcpv6)#exit</a:t>
            </a:r>
          </a:p>
          <a:p>
            <a:pPr algn="l" defTabSz="914400">
              <a:buNone/>
            </a:pPr>
            <a:r>
              <a:rPr lang="en-US" sz="1600" b="0" i="0">
                <a:solidFill>
                  <a:srgbClr val="000000"/>
                </a:solidFill>
                <a:latin typeface="Arial"/>
                <a:ea typeface="+mn-ea"/>
                <a:cs typeface="Courier New"/>
              </a:rPr>
              <a:t>R1(config)#interface s0/0/0</a:t>
            </a:r>
          </a:p>
          <a:p>
            <a:pPr algn="l" defTabSz="914400">
              <a:buNone/>
            </a:pPr>
            <a:r>
              <a:rPr lang="en-US" sz="1600" b="0" i="0">
                <a:solidFill>
                  <a:srgbClr val="000000"/>
                </a:solidFill>
                <a:latin typeface="Arial"/>
                <a:ea typeface="+mn-ea"/>
                <a:cs typeface="Courier New"/>
              </a:rPr>
              <a:t>R1(config-if)#ipv6 address 2001:db8:acad:1::1/64</a:t>
            </a:r>
          </a:p>
          <a:p>
            <a:pPr algn="l" defTabSz="914400">
              <a:buNone/>
            </a:pPr>
            <a:r>
              <a:rPr lang="en-US" sz="1600" b="0" i="0">
                <a:solidFill>
                  <a:srgbClr val="000000"/>
                </a:solidFill>
                <a:latin typeface="Arial"/>
                <a:ea typeface="+mn-ea"/>
                <a:cs typeface="Courier New"/>
              </a:rPr>
              <a:t>R1(config-if)#ipv6 dhcp server Stateful_DHCP</a:t>
            </a:r>
            <a:endParaRPr lang="en-US" sz="1600" dirty="0" smtClean="0">
              <a:solidFill>
                <a:schemeClr val="bg2"/>
              </a:solidFill>
              <a:cs typeface="Courier New" pitchFamily="49" charset="0"/>
            </a:endParaRPr>
          </a:p>
          <a:p>
            <a:pPr algn="l" defTabSz="914400">
              <a:buNone/>
            </a:pPr>
            <a:r>
              <a:rPr lang="en-US" sz="1600" b="0" i="0">
                <a:solidFill>
                  <a:srgbClr val="000000"/>
                </a:solidFill>
                <a:latin typeface="Arial"/>
                <a:ea typeface="+mn-ea"/>
                <a:cs typeface="Courier New"/>
              </a:rPr>
              <a:t>R1(config-if)#ipv6 nd managed-config-flag</a:t>
            </a:r>
            <a:endParaRPr lang="en-US" sz="1600" dirty="0">
              <a:solidFill>
                <a:schemeClr val="bg2"/>
              </a:solidFill>
              <a:cs typeface="Courier New" pitchFamily="49" charset="0"/>
            </a:endParaRPr>
          </a:p>
        </p:txBody>
      </p:sp>
      <p:pic>
        <p:nvPicPr>
          <p:cNvPr id="15"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9657" y="1561597"/>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1179484" y="1973005"/>
            <a:ext cx="592249" cy="369332"/>
          </a:xfrm>
          <a:prstGeom prst="rect">
            <a:avLst/>
          </a:prstGeom>
          <a:noFill/>
        </p:spPr>
        <p:txBody>
          <a:bodyPr wrap="square" rtlCol="0">
            <a:spAutoFit/>
          </a:bodyPr>
          <a:lstStyle/>
          <a:p>
            <a:pPr algn="l" defTabSz="914400">
              <a:buNone/>
            </a:pPr>
            <a:r>
              <a:rPr lang="en-US" sz="1800" b="1" i="0">
                <a:solidFill>
                  <a:srgbClr val="FFFFFF"/>
                </a:solidFill>
                <a:latin typeface="Arial"/>
                <a:ea typeface="+mn-ea"/>
                <a:cs typeface="+mn-cs"/>
              </a:rPr>
              <a:t>R2</a:t>
            </a:r>
            <a:endParaRPr lang="en-US" b="1" dirty="0">
              <a:solidFill>
                <a:schemeClr val="bg1"/>
              </a:solidFill>
            </a:endParaRPr>
          </a:p>
        </p:txBody>
      </p:sp>
      <p:sp>
        <p:nvSpPr>
          <p:cNvPr id="17" name="TextBox 16"/>
          <p:cNvSpPr txBox="1"/>
          <p:nvPr/>
        </p:nvSpPr>
        <p:spPr>
          <a:xfrm>
            <a:off x="2114885" y="1939522"/>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pic>
        <p:nvPicPr>
          <p:cNvPr id="18"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48075" y="1576579"/>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7369393" y="2036825"/>
            <a:ext cx="592249" cy="338554"/>
          </a:xfrm>
          <a:prstGeom prst="rect">
            <a:avLst/>
          </a:prstGeom>
          <a:noFill/>
        </p:spPr>
        <p:txBody>
          <a:bodyPr wrap="square" rtlCol="0">
            <a:spAutoFit/>
          </a:bodyPr>
          <a:lstStyle/>
          <a:p>
            <a:pPr algn="l" defTabSz="914400">
              <a:buNone/>
            </a:pPr>
            <a:r>
              <a:rPr lang="en-US" sz="1600" b="1" i="0">
                <a:solidFill>
                  <a:srgbClr val="FFFFFF"/>
                </a:solidFill>
                <a:latin typeface="Arial"/>
                <a:ea typeface="+mn-ea"/>
                <a:cs typeface="+mn-cs"/>
              </a:rPr>
              <a:t>R1</a:t>
            </a:r>
            <a:endParaRPr lang="en-US" sz="1600" b="1" dirty="0">
              <a:solidFill>
                <a:schemeClr val="bg1"/>
              </a:solidFill>
            </a:endParaRPr>
          </a:p>
        </p:txBody>
      </p:sp>
      <p:sp>
        <p:nvSpPr>
          <p:cNvPr id="20" name="Rectangle 19"/>
          <p:cNvSpPr/>
          <p:nvPr/>
        </p:nvSpPr>
        <p:spPr>
          <a:xfrm>
            <a:off x="3439511" y="1514345"/>
            <a:ext cx="1879041" cy="307777"/>
          </a:xfrm>
          <a:prstGeom prst="rect">
            <a:avLst/>
          </a:prstGeom>
        </p:spPr>
        <p:txBody>
          <a:bodyPr wrap="none">
            <a:spAutoFit/>
          </a:bodyPr>
          <a:lstStyle/>
          <a:p>
            <a:pPr algn="l" defTabSz="914400">
              <a:buNone/>
            </a:pPr>
            <a:r>
              <a:rPr lang="en-US" sz="1200" b="1" i="0">
                <a:solidFill>
                  <a:srgbClr val="000000"/>
                </a:solidFill>
                <a:latin typeface="Arial"/>
                <a:ea typeface="+mn-ea"/>
                <a:cs typeface="+mn-cs"/>
              </a:rPr>
              <a:t>2001:DB8:ACAD:1</a:t>
            </a:r>
            <a:r>
              <a:rPr lang="en-US" sz="1400" b="1" i="0">
                <a:solidFill>
                  <a:srgbClr val="000000"/>
                </a:solidFill>
                <a:latin typeface="Arial"/>
                <a:ea typeface="+mn-ea"/>
                <a:cs typeface="+mn-cs"/>
              </a:rPr>
              <a:t>::/64</a:t>
            </a:r>
            <a:endParaRPr lang="en-US" sz="1400" b="1" dirty="0">
              <a:solidFill>
                <a:schemeClr val="bg2"/>
              </a:solidFill>
            </a:endParaRPr>
          </a:p>
        </p:txBody>
      </p:sp>
      <p:sp>
        <p:nvSpPr>
          <p:cNvPr id="21" name="TextBox 20"/>
          <p:cNvSpPr txBox="1"/>
          <p:nvPr/>
        </p:nvSpPr>
        <p:spPr>
          <a:xfrm>
            <a:off x="6370345" y="1825104"/>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22" name="Freeform 9"/>
          <p:cNvSpPr>
            <a:spLocks/>
          </p:cNvSpPr>
          <p:nvPr/>
        </p:nvSpPr>
        <p:spPr bwMode="auto">
          <a:xfrm rot="158231" flipV="1">
            <a:off x="2181675" y="1929414"/>
            <a:ext cx="4666286" cy="112373"/>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23" name="TextBox 22"/>
          <p:cNvSpPr txBox="1"/>
          <p:nvPr/>
        </p:nvSpPr>
        <p:spPr>
          <a:xfrm>
            <a:off x="999423" y="1235607"/>
            <a:ext cx="954107" cy="369332"/>
          </a:xfrm>
          <a:prstGeom prst="rect">
            <a:avLst/>
          </a:prstGeom>
          <a:noFill/>
        </p:spPr>
        <p:txBody>
          <a:bodyPr wrap="none" rtlCol="0">
            <a:spAutoFit/>
          </a:bodyPr>
          <a:lstStyle/>
          <a:p>
            <a:pPr algn="l" defTabSz="914400">
              <a:buNone/>
            </a:pPr>
            <a:r>
              <a:rPr lang="es-ES_tradnl" sz="1800" b="1" i="0" smtClean="0">
                <a:solidFill>
                  <a:srgbClr val="6B308E"/>
                </a:solidFill>
                <a:latin typeface="Arial"/>
                <a:ea typeface="+mn-ea"/>
                <a:cs typeface="+mn-cs"/>
              </a:rPr>
              <a:t>Cliente</a:t>
            </a:r>
            <a:endParaRPr lang="es-ES_tradnl" b="1"/>
          </a:p>
        </p:txBody>
      </p:sp>
      <p:sp>
        <p:nvSpPr>
          <p:cNvPr id="24" name="TextBox 23"/>
          <p:cNvSpPr txBox="1"/>
          <p:nvPr/>
        </p:nvSpPr>
        <p:spPr>
          <a:xfrm>
            <a:off x="7058357" y="1226659"/>
            <a:ext cx="1120820" cy="369332"/>
          </a:xfrm>
          <a:prstGeom prst="rect">
            <a:avLst/>
          </a:prstGeom>
          <a:noFill/>
        </p:spPr>
        <p:txBody>
          <a:bodyPr wrap="none" rtlCol="0">
            <a:spAutoFit/>
          </a:bodyPr>
          <a:lstStyle/>
          <a:p>
            <a:pPr algn="l" defTabSz="914400">
              <a:buNone/>
            </a:pPr>
            <a:r>
              <a:rPr lang="es-ES_tradnl" sz="1800" b="1" i="0" dirty="0" smtClean="0">
                <a:solidFill>
                  <a:srgbClr val="6B308E"/>
                </a:solidFill>
                <a:latin typeface="Arial"/>
                <a:ea typeface="+mn-ea"/>
                <a:cs typeface="+mn-cs"/>
              </a:rPr>
              <a:t>Servidor</a:t>
            </a:r>
            <a:endParaRPr lang="es-ES_tradnl" b="1" dirty="0">
              <a:solidFill>
                <a:schemeClr val="tx2"/>
              </a:solidFill>
            </a:endParaRPr>
          </a:p>
        </p:txBody>
      </p:sp>
      <p:sp>
        <p:nvSpPr>
          <p:cNvPr id="25" name="Rectangle 24"/>
          <p:cNvSpPr/>
          <p:nvPr/>
        </p:nvSpPr>
        <p:spPr>
          <a:xfrm>
            <a:off x="6849461" y="2346430"/>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FE80::1</a:t>
            </a:r>
            <a:endParaRPr lang="en-US" sz="1200" b="1" dirty="0">
              <a:solidFill>
                <a:schemeClr val="bg2"/>
              </a:solidFill>
            </a:endParaRPr>
          </a:p>
        </p:txBody>
      </p:sp>
      <p:sp>
        <p:nvSpPr>
          <p:cNvPr id="26" name="Rectangle 25"/>
          <p:cNvSpPr/>
          <p:nvPr/>
        </p:nvSpPr>
        <p:spPr>
          <a:xfrm>
            <a:off x="686196" y="2328237"/>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FE80::2</a:t>
            </a:r>
            <a:endParaRPr lang="en-US" sz="1200" b="1" dirty="0">
              <a:solidFill>
                <a:schemeClr val="bg2"/>
              </a:solidFill>
            </a:endParaRPr>
          </a:p>
        </p:txBody>
      </p:sp>
      <p:sp>
        <p:nvSpPr>
          <p:cNvPr id="27" name="Rounded Rectangle 26"/>
          <p:cNvSpPr/>
          <p:nvPr/>
        </p:nvSpPr>
        <p:spPr>
          <a:xfrm>
            <a:off x="1840821" y="3543300"/>
            <a:ext cx="2788329" cy="27622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 xmlns:p14="http://schemas.microsoft.com/office/powerpoint/2010/main" val="144201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177800"/>
            <a:ext cx="8588861" cy="10160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del cliente DHCPv6 con estado</a:t>
            </a:r>
            <a:endParaRPr lang="es-ES_tradnl"/>
          </a:p>
        </p:txBody>
      </p:sp>
      <p:sp>
        <p:nvSpPr>
          <p:cNvPr id="3" name="Text Placeholder 2"/>
          <p:cNvSpPr>
            <a:spLocks noGrp="1"/>
          </p:cNvSpPr>
          <p:nvPr>
            <p:ph type="body" sz="quarter" idx="10"/>
          </p:nvPr>
        </p:nvSpPr>
        <p:spPr>
          <a:xfrm>
            <a:off x="228600" y="1241424"/>
            <a:ext cx="8577072" cy="1736725"/>
          </a:xfrm>
        </p:spPr>
        <p:txBody>
          <a:bodyPr/>
          <a:lstStyle/>
          <a:p>
            <a:pPr marL="228600" indent="-228600" algn="l" defTabSz="914400">
              <a:spcBef>
                <a:spcPts val="1440"/>
              </a:spcBef>
              <a:buClr>
                <a:srgbClr val="493B93"/>
              </a:buClr>
              <a:buSzPct val="90000"/>
              <a:buFont typeface="Arial"/>
              <a:buChar char="•"/>
            </a:pPr>
            <a:r>
              <a:rPr lang="es-ES_tradnl" sz="2000" b="0" i="0" smtClean="0">
                <a:solidFill>
                  <a:srgbClr val="435153"/>
                </a:solidFill>
                <a:latin typeface="Arial"/>
                <a:ea typeface="+mn-ea"/>
                <a:cs typeface="+mn-cs"/>
              </a:rPr>
              <a:t>El comando de interfaz </a:t>
            </a:r>
            <a:r>
              <a:rPr lang="es-ES_tradnl" sz="2000" b="1" i="0" smtClean="0">
                <a:solidFill>
                  <a:srgbClr val="6B308E"/>
                </a:solidFill>
                <a:latin typeface="Arial"/>
                <a:ea typeface="+mn-ea"/>
                <a:cs typeface="+mn-cs"/>
              </a:rPr>
              <a:t>ipv6 enable</a:t>
            </a:r>
            <a:r>
              <a:rPr lang="es-ES_tradnl" sz="2000" b="0" i="0" smtClean="0">
                <a:solidFill>
                  <a:srgbClr val="435153"/>
                </a:solidFill>
                <a:latin typeface="Arial"/>
                <a:ea typeface="+mn-ea"/>
                <a:cs typeface="+mn-cs"/>
              </a:rPr>
              <a:t> le permite al router recibir una dirección link-local con el fin de enviar mensajes RS y participar en DHCPv6.</a:t>
            </a:r>
          </a:p>
          <a:p>
            <a:pPr marL="228600" indent="-228600" algn="l" defTabSz="914400">
              <a:spcBef>
                <a:spcPts val="1440"/>
              </a:spcBef>
              <a:buClr>
                <a:srgbClr val="493B93"/>
              </a:buClr>
              <a:buSzPct val="90000"/>
              <a:buFont typeface="Arial"/>
              <a:buChar char="•"/>
            </a:pPr>
            <a:r>
              <a:rPr lang="es-ES_tradnl" sz="2000" b="0" i="0" smtClean="0">
                <a:solidFill>
                  <a:srgbClr val="435153"/>
                </a:solidFill>
                <a:latin typeface="Arial"/>
                <a:ea typeface="+mn-ea"/>
                <a:cs typeface="+mn-cs"/>
              </a:rPr>
              <a:t>El comando de interfaz </a:t>
            </a:r>
            <a:r>
              <a:rPr lang="es-ES_tradnl" sz="2000" b="1" i="0" smtClean="0">
                <a:solidFill>
                  <a:srgbClr val="6B308E"/>
                </a:solidFill>
                <a:latin typeface="Arial"/>
                <a:ea typeface="+mn-ea"/>
                <a:cs typeface="+mn-cs"/>
              </a:rPr>
              <a:t>ipv6 address dhcp</a:t>
            </a:r>
            <a:r>
              <a:rPr lang="es-ES_tradnl" sz="2000" b="0" i="0" smtClean="0">
                <a:solidFill>
                  <a:srgbClr val="435153"/>
                </a:solidFill>
                <a:latin typeface="Arial"/>
                <a:ea typeface="+mn-ea"/>
                <a:cs typeface="+mn-cs"/>
              </a:rPr>
              <a:t> activa el router como cliente DHCPv6 en dicha interfaz.</a:t>
            </a:r>
            <a:endParaRPr lang="es-ES_tradnl" sz="2000" b="0" i="0">
              <a:solidFill>
                <a:srgbClr val="435153"/>
              </a:solidFill>
              <a:latin typeface="Arial"/>
              <a:ea typeface="+mn-ea"/>
              <a:cs typeface="+mn-cs"/>
            </a:endParaRPr>
          </a:p>
        </p:txBody>
      </p:sp>
      <p:sp>
        <p:nvSpPr>
          <p:cNvPr id="4" name="Rectangle 3"/>
          <p:cNvSpPr/>
          <p:nvPr/>
        </p:nvSpPr>
        <p:spPr>
          <a:xfrm>
            <a:off x="2781668" y="3276422"/>
            <a:ext cx="3448050" cy="923330"/>
          </a:xfrm>
          <a:prstGeom prst="rect">
            <a:avLst/>
          </a:prstGeom>
          <a:ln>
            <a:solidFill>
              <a:schemeClr val="bg2"/>
            </a:solidFill>
          </a:ln>
        </p:spPr>
        <p:txBody>
          <a:bodyPr wrap="square">
            <a:spAutoFit/>
          </a:bodyPr>
          <a:lstStyle/>
          <a:p>
            <a:pPr algn="l" defTabSz="914400">
              <a:buNone/>
            </a:pPr>
            <a:r>
              <a:rPr lang="en-US" sz="1800" b="0" i="0">
                <a:solidFill>
                  <a:srgbClr val="000000"/>
                </a:solidFill>
                <a:latin typeface="Arial"/>
                <a:ea typeface="+mn-ea"/>
                <a:cs typeface="Courier New"/>
              </a:rPr>
              <a:t>R2(config)#interface s0/0/0</a:t>
            </a:r>
          </a:p>
          <a:p>
            <a:pPr algn="l" defTabSz="914400">
              <a:buNone/>
            </a:pPr>
            <a:r>
              <a:rPr lang="en-US" sz="1800" b="0" i="0">
                <a:solidFill>
                  <a:srgbClr val="000000"/>
                </a:solidFill>
                <a:latin typeface="Arial"/>
                <a:ea typeface="+mn-ea"/>
                <a:cs typeface="Courier New"/>
              </a:rPr>
              <a:t>R2(config-if)#ipv6 enable</a:t>
            </a:r>
          </a:p>
          <a:p>
            <a:pPr algn="l" defTabSz="914400">
              <a:buNone/>
            </a:pPr>
            <a:r>
              <a:rPr lang="en-US" sz="1800" b="0" i="0">
                <a:solidFill>
                  <a:srgbClr val="000000"/>
                </a:solidFill>
                <a:latin typeface="Arial"/>
                <a:ea typeface="+mn-ea"/>
                <a:cs typeface="Courier New"/>
              </a:rPr>
              <a:t>R2(config-if)#ipv6 address dhcp</a:t>
            </a:r>
            <a:endParaRPr lang="en-US" dirty="0" smtClean="0">
              <a:solidFill>
                <a:schemeClr val="bg2"/>
              </a:solidFill>
              <a:cs typeface="Courier New" pitchFamily="49" charset="0"/>
            </a:endParaRPr>
          </a:p>
        </p:txBody>
      </p:sp>
      <p:pic>
        <p:nvPicPr>
          <p:cNvPr id="6"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79582" y="5076322"/>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189409" y="5487730"/>
            <a:ext cx="592249" cy="369332"/>
          </a:xfrm>
          <a:prstGeom prst="rect">
            <a:avLst/>
          </a:prstGeom>
          <a:noFill/>
        </p:spPr>
        <p:txBody>
          <a:bodyPr wrap="square" rtlCol="0">
            <a:spAutoFit/>
          </a:bodyPr>
          <a:lstStyle/>
          <a:p>
            <a:pPr algn="l" defTabSz="914400">
              <a:buNone/>
            </a:pPr>
            <a:r>
              <a:rPr lang="en-US" sz="1800" b="1" i="0">
                <a:solidFill>
                  <a:srgbClr val="FFFFFF"/>
                </a:solidFill>
                <a:latin typeface="Arial"/>
                <a:ea typeface="+mn-ea"/>
                <a:cs typeface="+mn-cs"/>
              </a:rPr>
              <a:t>R2</a:t>
            </a:r>
            <a:endParaRPr lang="en-US" b="1" dirty="0">
              <a:solidFill>
                <a:schemeClr val="bg1"/>
              </a:solidFill>
            </a:endParaRPr>
          </a:p>
        </p:txBody>
      </p:sp>
      <p:sp>
        <p:nvSpPr>
          <p:cNvPr id="8" name="TextBox 7"/>
          <p:cNvSpPr txBox="1"/>
          <p:nvPr/>
        </p:nvSpPr>
        <p:spPr>
          <a:xfrm>
            <a:off x="2124810" y="5454247"/>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pic>
        <p:nvPicPr>
          <p:cNvPr id="11"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0" y="5091304"/>
            <a:ext cx="1411904"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7379318" y="5551550"/>
            <a:ext cx="592249" cy="338554"/>
          </a:xfrm>
          <a:prstGeom prst="rect">
            <a:avLst/>
          </a:prstGeom>
          <a:noFill/>
        </p:spPr>
        <p:txBody>
          <a:bodyPr wrap="square" rtlCol="0">
            <a:spAutoFit/>
          </a:bodyPr>
          <a:lstStyle/>
          <a:p>
            <a:pPr algn="l" defTabSz="914400">
              <a:buNone/>
            </a:pPr>
            <a:r>
              <a:rPr lang="en-US" sz="1600" b="1" i="0">
                <a:solidFill>
                  <a:srgbClr val="FFFFFF"/>
                </a:solidFill>
                <a:latin typeface="Arial"/>
                <a:ea typeface="+mn-ea"/>
                <a:cs typeface="+mn-cs"/>
              </a:rPr>
              <a:t>R1</a:t>
            </a:r>
            <a:endParaRPr lang="en-US" sz="1600" b="1" dirty="0">
              <a:solidFill>
                <a:schemeClr val="bg1"/>
              </a:solidFill>
            </a:endParaRPr>
          </a:p>
        </p:txBody>
      </p:sp>
      <p:sp>
        <p:nvSpPr>
          <p:cNvPr id="13" name="Rectangle 12"/>
          <p:cNvSpPr/>
          <p:nvPr/>
        </p:nvSpPr>
        <p:spPr>
          <a:xfrm>
            <a:off x="3449436" y="5029070"/>
            <a:ext cx="1879041" cy="307777"/>
          </a:xfrm>
          <a:prstGeom prst="rect">
            <a:avLst/>
          </a:prstGeom>
        </p:spPr>
        <p:txBody>
          <a:bodyPr wrap="none">
            <a:spAutoFit/>
          </a:bodyPr>
          <a:lstStyle/>
          <a:p>
            <a:pPr algn="l" defTabSz="914400">
              <a:buNone/>
            </a:pPr>
            <a:r>
              <a:rPr lang="en-US" sz="1200" b="1" i="0">
                <a:solidFill>
                  <a:srgbClr val="000000"/>
                </a:solidFill>
                <a:latin typeface="Arial"/>
                <a:ea typeface="+mn-ea"/>
                <a:cs typeface="+mn-cs"/>
              </a:rPr>
              <a:t>2001:DB8:ACAD:1</a:t>
            </a:r>
            <a:r>
              <a:rPr lang="en-US" sz="1400" b="1" i="0">
                <a:solidFill>
                  <a:srgbClr val="000000"/>
                </a:solidFill>
                <a:latin typeface="Arial"/>
                <a:ea typeface="+mn-ea"/>
                <a:cs typeface="+mn-cs"/>
              </a:rPr>
              <a:t>::/64</a:t>
            </a:r>
            <a:endParaRPr lang="en-US" sz="1400" b="1" dirty="0">
              <a:solidFill>
                <a:schemeClr val="bg2"/>
              </a:solidFill>
            </a:endParaRPr>
          </a:p>
        </p:txBody>
      </p:sp>
      <p:sp>
        <p:nvSpPr>
          <p:cNvPr id="14" name="TextBox 13"/>
          <p:cNvSpPr txBox="1"/>
          <p:nvPr/>
        </p:nvSpPr>
        <p:spPr>
          <a:xfrm>
            <a:off x="6380270" y="5339829"/>
            <a:ext cx="859411"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15" name="Freeform 9"/>
          <p:cNvSpPr>
            <a:spLocks/>
          </p:cNvSpPr>
          <p:nvPr/>
        </p:nvSpPr>
        <p:spPr bwMode="auto">
          <a:xfrm rot="158231" flipV="1">
            <a:off x="2191600" y="5444139"/>
            <a:ext cx="4666286" cy="112373"/>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16" name="TextBox 15"/>
          <p:cNvSpPr txBox="1"/>
          <p:nvPr/>
        </p:nvSpPr>
        <p:spPr>
          <a:xfrm>
            <a:off x="1009348" y="4750332"/>
            <a:ext cx="954107" cy="369332"/>
          </a:xfrm>
          <a:prstGeom prst="rect">
            <a:avLst/>
          </a:prstGeom>
          <a:noFill/>
        </p:spPr>
        <p:txBody>
          <a:bodyPr wrap="none" rtlCol="0">
            <a:spAutoFit/>
          </a:bodyPr>
          <a:lstStyle/>
          <a:p>
            <a:pPr algn="l" defTabSz="914400">
              <a:buNone/>
            </a:pPr>
            <a:r>
              <a:rPr lang="es-ES_tradnl" sz="1800" b="1" i="0" dirty="0" smtClean="0">
                <a:solidFill>
                  <a:srgbClr val="6B308E"/>
                </a:solidFill>
                <a:latin typeface="Arial"/>
                <a:ea typeface="+mn-ea"/>
                <a:cs typeface="+mn-cs"/>
              </a:rPr>
              <a:t>Cliente</a:t>
            </a:r>
            <a:endParaRPr lang="es-ES_tradnl" b="1" dirty="0"/>
          </a:p>
        </p:txBody>
      </p:sp>
      <p:sp>
        <p:nvSpPr>
          <p:cNvPr id="17" name="TextBox 16"/>
          <p:cNvSpPr txBox="1"/>
          <p:nvPr/>
        </p:nvSpPr>
        <p:spPr>
          <a:xfrm>
            <a:off x="6992082" y="4741384"/>
            <a:ext cx="1120820" cy="369332"/>
          </a:xfrm>
          <a:prstGeom prst="rect">
            <a:avLst/>
          </a:prstGeom>
          <a:noFill/>
        </p:spPr>
        <p:txBody>
          <a:bodyPr wrap="none" rtlCol="0">
            <a:spAutoFit/>
          </a:bodyPr>
          <a:lstStyle/>
          <a:p>
            <a:pPr algn="l" defTabSz="914400">
              <a:buNone/>
            </a:pPr>
            <a:r>
              <a:rPr lang="es-ES_tradnl" sz="1800" b="1" i="0" dirty="0" smtClean="0">
                <a:solidFill>
                  <a:srgbClr val="6B308E"/>
                </a:solidFill>
                <a:latin typeface="Arial"/>
                <a:ea typeface="+mn-ea"/>
                <a:cs typeface="+mn-cs"/>
              </a:rPr>
              <a:t>Servidor</a:t>
            </a:r>
            <a:endParaRPr lang="es-ES_tradnl" b="1" dirty="0">
              <a:solidFill>
                <a:schemeClr val="tx2"/>
              </a:solidFill>
            </a:endParaRPr>
          </a:p>
        </p:txBody>
      </p:sp>
      <p:sp>
        <p:nvSpPr>
          <p:cNvPr id="18" name="Rectangle 17"/>
          <p:cNvSpPr/>
          <p:nvPr/>
        </p:nvSpPr>
        <p:spPr>
          <a:xfrm>
            <a:off x="6859386" y="5861155"/>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FE80::1</a:t>
            </a:r>
            <a:endParaRPr lang="en-US" sz="1200" b="1" dirty="0">
              <a:solidFill>
                <a:schemeClr val="bg2"/>
              </a:solidFill>
            </a:endParaRPr>
          </a:p>
        </p:txBody>
      </p:sp>
      <p:sp>
        <p:nvSpPr>
          <p:cNvPr id="19" name="Rectangle 18"/>
          <p:cNvSpPr/>
          <p:nvPr/>
        </p:nvSpPr>
        <p:spPr>
          <a:xfrm>
            <a:off x="696121" y="5842962"/>
            <a:ext cx="1553630" cy="276999"/>
          </a:xfrm>
          <a:prstGeom prst="rect">
            <a:avLst/>
          </a:prstGeom>
        </p:spPr>
        <p:txBody>
          <a:bodyPr wrap="none">
            <a:spAutoFit/>
          </a:bodyPr>
          <a:lstStyle/>
          <a:p>
            <a:pPr algn="l" defTabSz="914400">
              <a:buNone/>
            </a:pPr>
            <a:r>
              <a:rPr lang="en-US" sz="1200" b="1" i="0">
                <a:solidFill>
                  <a:srgbClr val="000000"/>
                </a:solidFill>
                <a:latin typeface="Arial"/>
                <a:ea typeface="+mn-ea"/>
                <a:cs typeface="+mn-cs"/>
              </a:rPr>
              <a:t>Link-Local FE80::2</a:t>
            </a:r>
            <a:endParaRPr lang="en-US" sz="1200" b="1" dirty="0">
              <a:solidFill>
                <a:schemeClr val="bg2"/>
              </a:solidFill>
            </a:endParaRPr>
          </a:p>
        </p:txBody>
      </p:sp>
    </p:spTree>
    <p:extLst>
      <p:ext uri="{BB962C8B-B14F-4D97-AF65-F5344CB8AC3E}">
        <p14:creationId xmlns="" xmlns:p14="http://schemas.microsoft.com/office/powerpoint/2010/main" val="3051662670"/>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912</TotalTime>
  <Words>1942</Words>
  <Application>Microsoft Office PowerPoint</Application>
  <PresentationFormat>On-screen Show (4:3)</PresentationFormat>
  <Paragraphs>291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NetAcad_White_PPT_Template 05Oct12</vt:lpstr>
      <vt:lpstr>DHCPv6</vt:lpstr>
      <vt:lpstr>DHCPv6 con estado </vt:lpstr>
      <vt:lpstr>Configuración automática de dirección sin estado (SLAAC)</vt:lpstr>
      <vt:lpstr>Tipos de mensaje de DHCPv6</vt:lpstr>
      <vt:lpstr>Tipos de mensaje de DHCPv6</vt:lpstr>
      <vt:lpstr>Tipos de mensajes de DHCPv6</vt:lpstr>
      <vt:lpstr>Configuración del servidor DHCPv6 con estado Ejemplo 1</vt:lpstr>
      <vt:lpstr>Configuración del servidor DHCPv6 con estado</vt:lpstr>
      <vt:lpstr>Configuración del cliente DHCPv6 con estado</vt:lpstr>
      <vt:lpstr>Verificación del servidor DHCPv6 con estado</vt:lpstr>
      <vt:lpstr>Verificación del cliente DHCPv6 con estado</vt:lpstr>
      <vt:lpstr>Configuración de DHCPv6 Ejemplo 2</vt:lpstr>
      <vt:lpstr>Verificación del host DHCPv6</vt:lpstr>
      <vt:lpstr>DHCPv6 sin estado</vt:lpstr>
      <vt:lpstr>Configuración del servidor DHCPv6 sin estado</vt:lpstr>
      <vt:lpstr>Configuración del cliente DHCPv6 sin estado</vt:lpstr>
      <vt:lpstr>Verificación de DHCPv6 sin estado</vt:lpstr>
      <vt:lpstr>Slide 18</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Windows User</cp:lastModifiedBy>
  <cp:revision>89</cp:revision>
  <dcterms:created xsi:type="dcterms:W3CDTF">2012-10-09T16:58:47Z</dcterms:created>
  <dcterms:modified xsi:type="dcterms:W3CDTF">2013-09-16T08:57:55Z</dcterms:modified>
</cp:coreProperties>
</file>