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9"/>
  </p:notesMasterIdLst>
  <p:handoutMasterIdLst>
    <p:handoutMasterId r:id="rId20"/>
  </p:handoutMasterIdLst>
  <p:sldIdLst>
    <p:sldId id="306" r:id="rId2"/>
    <p:sldId id="342" r:id="rId3"/>
    <p:sldId id="335" r:id="rId4"/>
    <p:sldId id="336" r:id="rId5"/>
    <p:sldId id="343" r:id="rId6"/>
    <p:sldId id="337" r:id="rId7"/>
    <p:sldId id="338" r:id="rId8"/>
    <p:sldId id="346" r:id="rId9"/>
    <p:sldId id="351" r:id="rId10"/>
    <p:sldId id="352" r:id="rId11"/>
    <p:sldId id="353" r:id="rId12"/>
    <p:sldId id="350" r:id="rId13"/>
    <p:sldId id="339" r:id="rId14"/>
    <p:sldId id="349" r:id="rId15"/>
    <p:sldId id="348" r:id="rId16"/>
    <p:sldId id="347" r:id="rId17"/>
    <p:sldId id="30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53" autoAdjust="0"/>
    <p:restoredTop sz="90066" autoAdjust="0"/>
  </p:normalViewPr>
  <p:slideViewPr>
    <p:cSldViewPr snapToGrid="0">
      <p:cViewPr>
        <p:scale>
          <a:sx n="66" d="100"/>
          <a:sy n="66" d="100"/>
        </p:scale>
        <p:origin x="-1626" y="-8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3" d="100"/>
          <a:sy n="73" d="100"/>
        </p:scale>
        <p:origin x="-204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513"/>
          </a:xfrm>
          <a:prstGeom prst="rect">
            <a:avLst/>
          </a:prstGeom>
        </p:spPr>
        <p:txBody>
          <a:bodyPr vert="horz" lIns="91440" tIns="45720" rIns="91440" bIns="45720" rtlCol="0"/>
          <a:lstStyle>
            <a:lvl1pPr algn="r">
              <a:defRPr sz="1200"/>
            </a:lvl1pPr>
          </a:lstStyle>
          <a:p>
            <a:fld id="{7261F94A-3EAF-4546-BAF1-06FADB0A4FDC}" type="datetimeFigureOut">
              <a:rPr lang="en-US" smtClean="0"/>
              <a:pPr/>
              <a:t>9/16/2013</a:t>
            </a:fld>
            <a:endParaRPr lang="en-US"/>
          </a:p>
        </p:txBody>
      </p:sp>
      <p:sp>
        <p:nvSpPr>
          <p:cNvPr id="4" name="Footer Placeholder 3"/>
          <p:cNvSpPr>
            <a:spLocks noGrp="1"/>
          </p:cNvSpPr>
          <p:nvPr>
            <p:ph type="ftr" sz="quarter" idx="2"/>
          </p:nvPr>
        </p:nvSpPr>
        <p:spPr>
          <a:xfrm>
            <a:off x="0" y="8684926"/>
            <a:ext cx="2971800" cy="4575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4926"/>
            <a:ext cx="2971800" cy="457513"/>
          </a:xfrm>
          <a:prstGeom prst="rect">
            <a:avLst/>
          </a:prstGeom>
        </p:spPr>
        <p:txBody>
          <a:bodyPr vert="horz" lIns="91440" tIns="45720" rIns="91440" bIns="45720" rtlCol="0" anchor="b"/>
          <a:lstStyle>
            <a:lvl1pPr algn="r">
              <a:defRPr sz="1200"/>
            </a:lvl1pPr>
          </a:lstStyle>
          <a:p>
            <a:fld id="{B4678898-0205-48D0-BBFD-DE324CD8FED8}" type="slidenum">
              <a:rPr lang="en-US" smtClean="0"/>
              <a:pPr/>
              <a:t>‹#›</a:t>
            </a:fld>
            <a:endParaRPr lang="en-US"/>
          </a:p>
        </p:txBody>
      </p:sp>
    </p:spTree>
    <p:extLst>
      <p:ext uri="{BB962C8B-B14F-4D97-AF65-F5344CB8AC3E}">
        <p14:creationId xmlns="" xmlns:p14="http://schemas.microsoft.com/office/powerpoint/2010/main" val="2824554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513"/>
          </a:xfrm>
          <a:prstGeom prst="rect">
            <a:avLst/>
          </a:prstGeom>
        </p:spPr>
        <p:txBody>
          <a:bodyPr vert="horz" lIns="91440" tIns="45720" rIns="91440" bIns="45720" rtlCol="0"/>
          <a:lstStyle>
            <a:lvl1pPr algn="r">
              <a:defRPr sz="1200"/>
            </a:lvl1pPr>
          </a:lstStyle>
          <a:p>
            <a:fld id="{0AD33006-993C-46CE-BE81-A42F2D8A6269}" type="datetimeFigureOut">
              <a:rPr lang="en-US" smtClean="0"/>
              <a:pPr/>
              <a:t>9/16/2013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4025"/>
            <a:ext cx="5486400" cy="4114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926"/>
            <a:ext cx="2971800" cy="4575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4926"/>
            <a:ext cx="2971800" cy="457513"/>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a:t>
            </a:fld>
            <a:endParaRPr lang="en-US"/>
          </a:p>
        </p:txBody>
      </p:sp>
    </p:spTree>
    <p:extLst>
      <p:ext uri="{BB962C8B-B14F-4D97-AF65-F5344CB8AC3E}">
        <p14:creationId xmlns="" xmlns:p14="http://schemas.microsoft.com/office/powerpoint/2010/main" val="165936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12</a:t>
            </a:fld>
            <a:endParaRPr lang="en-US"/>
          </a:p>
        </p:txBody>
      </p:sp>
    </p:spTree>
    <p:extLst>
      <p:ext uri="{BB962C8B-B14F-4D97-AF65-F5344CB8AC3E}">
        <p14:creationId xmlns="" xmlns:p14="http://schemas.microsoft.com/office/powerpoint/2010/main" val="2640626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13</a:t>
            </a:fld>
            <a:endParaRPr lang="en-US"/>
          </a:p>
        </p:txBody>
      </p:sp>
    </p:spTree>
    <p:extLst>
      <p:ext uri="{BB962C8B-B14F-4D97-AF65-F5344CB8AC3E}">
        <p14:creationId xmlns="" xmlns:p14="http://schemas.microsoft.com/office/powerpoint/2010/main" val="1583440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14</a:t>
            </a:fld>
            <a:endParaRPr lang="en-US"/>
          </a:p>
        </p:txBody>
      </p:sp>
    </p:spTree>
    <p:extLst>
      <p:ext uri="{BB962C8B-B14F-4D97-AF65-F5344CB8AC3E}">
        <p14:creationId xmlns="" xmlns:p14="http://schemas.microsoft.com/office/powerpoint/2010/main" val="423453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15</a:t>
            </a:fld>
            <a:endParaRPr lang="en-US"/>
          </a:p>
        </p:txBody>
      </p:sp>
    </p:spTree>
    <p:extLst>
      <p:ext uri="{BB962C8B-B14F-4D97-AF65-F5344CB8AC3E}">
        <p14:creationId xmlns="" xmlns:p14="http://schemas.microsoft.com/office/powerpoint/2010/main" val="3113993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s-ES_tradnl" sz="1200" b="0" i="0" dirty="0" smtClean="0">
                <a:solidFill>
                  <a:schemeClr val="tx1"/>
                </a:solidFill>
                <a:latin typeface="Calibri"/>
                <a:ea typeface="+mn-ea"/>
                <a:cs typeface="+mn-cs"/>
              </a:rPr>
              <a:t>La ruta predeterminada se configuró</a:t>
            </a:r>
            <a:r>
              <a:rPr lang="es-ES_tradnl" sz="1200" b="0" i="0" baseline="0" dirty="0" smtClean="0">
                <a:solidFill>
                  <a:schemeClr val="tx1"/>
                </a:solidFill>
                <a:latin typeface="Calibri"/>
                <a:ea typeface="+mn-ea"/>
                <a:cs typeface="+mn-cs"/>
              </a:rPr>
              <a:t> en Branch-2 y se muestra como una ruta estática mediante la interfaz de bucle invertido. Branch-1 muestra la ruta predeterminada en la tabla de </a:t>
            </a:r>
            <a:r>
              <a:rPr lang="es-ES_tradnl" sz="1200" b="0" i="0" baseline="0" dirty="0" err="1" smtClean="0">
                <a:solidFill>
                  <a:schemeClr val="tx1"/>
                </a:solidFill>
                <a:latin typeface="Calibri"/>
                <a:ea typeface="+mn-ea"/>
                <a:cs typeface="+mn-cs"/>
              </a:rPr>
              <a:t>routing</a:t>
            </a:r>
            <a:r>
              <a:rPr lang="es-ES_tradnl" sz="1200" b="0" i="0" baseline="0" dirty="0" smtClean="0">
                <a:solidFill>
                  <a:schemeClr val="tx1"/>
                </a:solidFill>
                <a:latin typeface="Calibri"/>
                <a:ea typeface="+mn-ea"/>
                <a:cs typeface="+mn-cs"/>
              </a:rPr>
              <a:t> como ruta externa. La única diferencia entre EIGRP IPv4 y EIGRP IPv6 es (1) que no hay asterisco en el dispositivo que crea la ruta predeterminada y que no enumera la puerta de enlace de último recurso.   </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17</a:t>
            </a:fld>
            <a:endParaRPr lang="en-US"/>
          </a:p>
        </p:txBody>
      </p:sp>
    </p:spTree>
    <p:extLst>
      <p:ext uri="{BB962C8B-B14F-4D97-AF65-F5344CB8AC3E}">
        <p14:creationId xmlns="" xmlns:p14="http://schemas.microsoft.com/office/powerpoint/2010/main" val="364701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2</a:t>
            </a:fld>
            <a:endParaRPr lang="en-US"/>
          </a:p>
        </p:txBody>
      </p:sp>
    </p:spTree>
    <p:extLst>
      <p:ext uri="{BB962C8B-B14F-4D97-AF65-F5344CB8AC3E}">
        <p14:creationId xmlns="" xmlns:p14="http://schemas.microsoft.com/office/powerpoint/2010/main" val="30411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3</a:t>
            </a:fld>
            <a:endParaRPr lang="en-US"/>
          </a:p>
        </p:txBody>
      </p:sp>
    </p:spTree>
    <p:extLst>
      <p:ext uri="{BB962C8B-B14F-4D97-AF65-F5344CB8AC3E}">
        <p14:creationId xmlns="" xmlns:p14="http://schemas.microsoft.com/office/powerpoint/2010/main" val="716079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4</a:t>
            </a:fld>
            <a:endParaRPr lang="en-US"/>
          </a:p>
        </p:txBody>
      </p:sp>
    </p:spTree>
    <p:extLst>
      <p:ext uri="{BB962C8B-B14F-4D97-AF65-F5344CB8AC3E}">
        <p14:creationId xmlns="" xmlns:p14="http://schemas.microsoft.com/office/powerpoint/2010/main" val="76395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5</a:t>
            </a:fld>
            <a:endParaRPr lang="en-US"/>
          </a:p>
        </p:txBody>
      </p:sp>
    </p:spTree>
    <p:extLst>
      <p:ext uri="{BB962C8B-B14F-4D97-AF65-F5344CB8AC3E}">
        <p14:creationId xmlns="" xmlns:p14="http://schemas.microsoft.com/office/powerpoint/2010/main" val="34566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6</a:t>
            </a:fld>
            <a:endParaRPr lang="en-US"/>
          </a:p>
        </p:txBody>
      </p:sp>
    </p:spTree>
    <p:extLst>
      <p:ext uri="{BB962C8B-B14F-4D97-AF65-F5344CB8AC3E}">
        <p14:creationId xmlns="" xmlns:p14="http://schemas.microsoft.com/office/powerpoint/2010/main" val="76501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7</a:t>
            </a:fld>
            <a:endParaRPr lang="en-US"/>
          </a:p>
        </p:txBody>
      </p:sp>
    </p:spTree>
    <p:extLst>
      <p:ext uri="{BB962C8B-B14F-4D97-AF65-F5344CB8AC3E}">
        <p14:creationId xmlns="" xmlns:p14="http://schemas.microsoft.com/office/powerpoint/2010/main" val="2982113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8</a:t>
            </a:fld>
            <a:endParaRPr lang="en-US"/>
          </a:p>
        </p:txBody>
      </p:sp>
    </p:spTree>
    <p:extLst>
      <p:ext uri="{BB962C8B-B14F-4D97-AF65-F5344CB8AC3E}">
        <p14:creationId xmlns="" xmlns:p14="http://schemas.microsoft.com/office/powerpoint/2010/main" val="1430686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1903085" cy="646331"/>
          </a:xfrm>
          <a:prstGeom prst="rect">
            <a:avLst/>
          </a:prstGeom>
          <a:noFill/>
        </p:spPr>
        <p:txBody>
          <a:bodyPr wrap="none" rtlCol="0">
            <a:spAutoFit/>
          </a:bodyPr>
          <a:lstStyle/>
          <a:p>
            <a:pPr algn="l" defTabSz="914400">
              <a:buNone/>
            </a:pPr>
            <a:r>
              <a:rPr lang="es-ES_tradnl" sz="3600" b="0" i="0" noProof="0" dirty="0" smtClean="0">
                <a:solidFill>
                  <a:srgbClr val="FFFFFF"/>
                </a:solidFill>
                <a:latin typeface="Arial"/>
                <a:ea typeface="+mn-ea"/>
                <a:cs typeface="+mn-cs"/>
              </a:rPr>
              <a:t>Gracias.</a:t>
            </a:r>
            <a:endParaRPr lang="es-ES_tradnl" sz="3600" noProof="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en-US" sz="600" b="0" i="0">
                <a:solidFill>
                  <a:srgbClr val="808080"/>
                </a:solidFill>
                <a:latin typeface="Arial"/>
                <a:ea typeface="+mn-ea"/>
                <a:cs typeface="+mn-cs"/>
              </a:rPr>
              <a:t>Información pública de Cisco</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214" y="1384962"/>
            <a:ext cx="4077142" cy="1264235"/>
          </a:xfrm>
        </p:spPr>
        <p:txBody>
          <a:bodyPr/>
          <a:lstStyle/>
          <a:p>
            <a:r>
              <a:rPr lang="en-US" dirty="0"/>
              <a:t>EIGRP IPv6</a:t>
            </a:r>
          </a:p>
        </p:txBody>
      </p:sp>
      <p:sp>
        <p:nvSpPr>
          <p:cNvPr id="4" name="Subtitle 2"/>
          <p:cNvSpPr>
            <a:spLocks noGrp="1"/>
          </p:cNvSpPr>
          <p:nvPr/>
        </p:nvSpPr>
        <p:spPr>
          <a:xfrm>
            <a:off x="114301" y="4031471"/>
            <a:ext cx="4051300" cy="2503762"/>
          </a:xfrm>
          <a:prstGeom prst="rect">
            <a:avLst/>
          </a:prstGeom>
        </p:spPr>
        <p:txBody>
          <a:bodyPr vert="horz" wrap="square" lIns="91440" tIns="45720" rIns="91440" bIns="45720" rtlCol="0">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defTabSz="914400" rtl="0" eaLnBrk="1" latinLnBrk="0" hangingPunct="1">
              <a:lnSpc>
                <a:spcPct val="95000"/>
              </a:lnSpc>
              <a:spcBef>
                <a:spcPts val="840"/>
              </a:spcBef>
              <a:buClr>
                <a:schemeClr val="tx2"/>
              </a:buClr>
              <a:buFontTx/>
              <a:buNone/>
              <a:defRPr lang="en-US" sz="1800" kern="1200">
                <a:solidFill>
                  <a:schemeClr val="tx1">
                    <a:tint val="75000"/>
                  </a:schemeClr>
                </a:solidFill>
                <a:latin typeface="+mj-lt"/>
                <a:ea typeface="+mn-ea"/>
                <a:cs typeface="+mn-cs"/>
              </a:defRPr>
            </a:lvl2pPr>
            <a:lvl3pPr marL="914400" indent="0" algn="ctr" defTabSz="914400" rtl="0" eaLnBrk="1" latinLnBrk="0" hangingPunct="1">
              <a:lnSpc>
                <a:spcPct val="95000"/>
              </a:lnSpc>
              <a:spcBef>
                <a:spcPts val="840"/>
              </a:spcBef>
              <a:buFont typeface="Arial" pitchFamily="34" charset="0"/>
              <a:buNone/>
              <a:defRPr lang="en-US" sz="1600" kern="1200">
                <a:solidFill>
                  <a:schemeClr val="tx1">
                    <a:tint val="75000"/>
                  </a:schemeClr>
                </a:solidFill>
                <a:latin typeface="+mj-lt"/>
                <a:ea typeface="+mn-ea"/>
                <a:cs typeface="+mn-cs"/>
              </a:defRPr>
            </a:lvl3pPr>
            <a:lvl4pPr marL="13716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4pPr>
            <a:lvl5pPr marL="18288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400">
              <a:buNone/>
            </a:pPr>
            <a:r>
              <a:rPr lang="es-ES_tradnl" sz="1800" b="1" i="0" dirty="0" smtClean="0">
                <a:latin typeface="Arial"/>
                <a:ea typeface="+mn-ea"/>
                <a:cs typeface="+mn-cs"/>
              </a:rPr>
              <a:t>John </a:t>
            </a:r>
            <a:r>
              <a:rPr lang="es-ES_tradnl" sz="1800" b="1" i="0" dirty="0" err="1" smtClean="0">
                <a:latin typeface="Arial"/>
                <a:ea typeface="+mn-ea"/>
                <a:cs typeface="+mn-cs"/>
              </a:rPr>
              <a:t>Rullan</a:t>
            </a:r>
            <a:endParaRPr lang="es-ES_tradnl" b="1" dirty="0" smtClean="0"/>
          </a:p>
          <a:p>
            <a:pPr algn="l" defTabSz="914400">
              <a:buNone/>
            </a:pPr>
            <a:r>
              <a:rPr lang="es-ES_tradnl" sz="1800" b="0" i="0" dirty="0" smtClean="0">
                <a:latin typeface="Arial"/>
                <a:ea typeface="+mn-ea"/>
                <a:cs typeface="+mn-cs"/>
              </a:rPr>
              <a:t>Formador de instructores certificado por Cisco</a:t>
            </a:r>
          </a:p>
          <a:p>
            <a:pPr algn="l" defTabSz="914400">
              <a:buNone/>
            </a:pPr>
            <a:r>
              <a:rPr lang="es-ES_tradnl" sz="1800" b="0" i="0" dirty="0" smtClean="0">
                <a:latin typeface="Arial"/>
                <a:ea typeface="+mn-ea"/>
                <a:cs typeface="+mn-cs"/>
              </a:rPr>
              <a:t>Thomas A. Edison CTE HS </a:t>
            </a:r>
            <a:br>
              <a:rPr lang="es-ES_tradnl" sz="1800" b="0" i="0" dirty="0" smtClean="0">
                <a:latin typeface="Arial"/>
                <a:ea typeface="+mn-ea"/>
                <a:cs typeface="+mn-cs"/>
              </a:rPr>
            </a:br>
            <a:endParaRPr lang="es-ES_tradnl" dirty="0" smtClean="0"/>
          </a:p>
          <a:p>
            <a:pPr algn="l" defTabSz="914400">
              <a:buNone/>
            </a:pPr>
            <a:r>
              <a:rPr lang="es-ES_tradnl" sz="1800" b="1" i="0" dirty="0" smtClean="0">
                <a:latin typeface="Arial"/>
                <a:ea typeface="+mn-ea"/>
                <a:cs typeface="+mn-cs"/>
              </a:rPr>
              <a:t>Stephen Lynch</a:t>
            </a:r>
          </a:p>
          <a:p>
            <a:pPr algn="l" defTabSz="914400">
              <a:buNone/>
            </a:pPr>
            <a:r>
              <a:rPr lang="es-ES_tradnl" sz="1800" b="0" i="0" dirty="0" smtClean="0">
                <a:latin typeface="Arial"/>
                <a:ea typeface="+mn-ea"/>
                <a:cs typeface="+mn-cs"/>
              </a:rPr>
              <a:t>Arquitecto de redes, CCIE n.º 36243</a:t>
            </a:r>
          </a:p>
          <a:p>
            <a:pPr algn="l" defTabSz="914400">
              <a:buNone/>
            </a:pPr>
            <a:r>
              <a:rPr lang="es-ES_tradnl" sz="1800" b="0" i="0" dirty="0" smtClean="0">
                <a:latin typeface="Arial"/>
                <a:ea typeface="+mn-ea"/>
                <a:cs typeface="+mn-cs"/>
              </a:rPr>
              <a:t>ABS </a:t>
            </a:r>
            <a:r>
              <a:rPr lang="es-ES_tradnl" sz="1800" b="0" i="0" dirty="0" err="1" smtClean="0">
                <a:latin typeface="Arial"/>
                <a:ea typeface="+mn-ea"/>
                <a:cs typeface="+mn-cs"/>
              </a:rPr>
              <a:t>Technology</a:t>
            </a:r>
            <a:r>
              <a:rPr lang="es-ES_tradnl" sz="1800" b="0" i="0" dirty="0" smtClean="0">
                <a:latin typeface="Arial"/>
                <a:ea typeface="+mn-ea"/>
                <a:cs typeface="+mn-cs"/>
              </a:rPr>
              <a:t> </a:t>
            </a:r>
            <a:r>
              <a:rPr lang="es-ES_tradnl" sz="1800" b="0" i="0" dirty="0" err="1" smtClean="0">
                <a:latin typeface="Arial"/>
                <a:ea typeface="+mn-ea"/>
                <a:cs typeface="+mn-cs"/>
              </a:rPr>
              <a:t>Architects</a:t>
            </a:r>
            <a:endParaRPr lang="es-ES_tradnl"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98840"/>
            <a:ext cx="8588861" cy="838200"/>
          </a:xfrm>
        </p:spPr>
        <p:txBody>
          <a:bodyPr/>
          <a:lstStyle/>
          <a:p>
            <a:pPr algn="ctr" defTabSz="914400">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interfaz pasiva</a:t>
            </a:r>
            <a:endParaRPr lang="es-ES_tradnl" dirty="0"/>
          </a:p>
        </p:txBody>
      </p:sp>
      <p:sp>
        <p:nvSpPr>
          <p:cNvPr id="3" name="Text Placeholder 2"/>
          <p:cNvSpPr>
            <a:spLocks noGrp="1"/>
          </p:cNvSpPr>
          <p:nvPr>
            <p:ph type="body" sz="quarter" idx="10"/>
          </p:nvPr>
        </p:nvSpPr>
        <p:spPr>
          <a:xfrm>
            <a:off x="228600" y="963168"/>
            <a:ext cx="8577072" cy="1208532"/>
          </a:xfrm>
          <a:ln>
            <a:solidFill>
              <a:schemeClr val="tx2"/>
            </a:solidFill>
          </a:ln>
        </p:spPr>
        <p:txBody>
          <a:bodyPr/>
          <a:lstStyle/>
          <a:p>
            <a:pPr marL="0" indent="0" algn="l" defTabSz="914400">
              <a:spcBef>
                <a:spcPts val="0"/>
              </a:spcBef>
              <a:buNone/>
            </a:pPr>
            <a:r>
              <a:rPr lang="en-US" sz="2400" b="0" i="0">
                <a:solidFill>
                  <a:srgbClr val="435153"/>
                </a:solidFill>
                <a:latin typeface="Arial"/>
                <a:ea typeface="+mn-ea"/>
                <a:cs typeface="+mn-cs"/>
              </a:rPr>
              <a:t>Branch-1(config)# ipv6 router eigrp 100 </a:t>
            </a:r>
          </a:p>
          <a:p>
            <a:pPr marL="0" indent="0" algn="l" defTabSz="914400">
              <a:spcBef>
                <a:spcPts val="0"/>
              </a:spcBef>
              <a:buNone/>
            </a:pPr>
            <a:r>
              <a:rPr lang="en-US" sz="2400" b="0" i="0">
                <a:solidFill>
                  <a:srgbClr val="435153"/>
                </a:solidFill>
                <a:latin typeface="Arial"/>
                <a:ea typeface="+mn-ea"/>
                <a:cs typeface="+mn-cs"/>
              </a:rPr>
              <a:t>Branch-1(config-rtr)# passive-interface g0/0</a:t>
            </a:r>
          </a:p>
          <a:p>
            <a:pPr marL="0" indent="0" algn="l" defTabSz="914400">
              <a:spcBef>
                <a:spcPts val="0"/>
              </a:spcBef>
              <a:buNone/>
            </a:pPr>
            <a:r>
              <a:rPr lang="en-US" sz="2400" b="0" i="0">
                <a:solidFill>
                  <a:srgbClr val="435153"/>
                </a:solidFill>
                <a:latin typeface="Arial"/>
                <a:ea typeface="+mn-ea"/>
                <a:cs typeface="+mn-cs"/>
              </a:rPr>
              <a:t>Branch-1(config-rtr)# passive-interface g0/1</a:t>
            </a:r>
            <a:endParaRPr lang="en-US" sz="2400" dirty="0" smtClean="0"/>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82819" y="2702140"/>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25694" y="2966268"/>
            <a:ext cx="8499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pic>
        <p:nvPicPr>
          <p:cNvPr id="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94859" y="3807040"/>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43077" y="3805453"/>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Line 47"/>
          <p:cNvSpPr>
            <a:spLocks noChangeShapeType="1"/>
          </p:cNvSpPr>
          <p:nvPr/>
        </p:nvSpPr>
        <p:spPr bwMode="auto">
          <a:xfrm flipH="1">
            <a:off x="3813018" y="3186609"/>
            <a:ext cx="480108" cy="62162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9" name="Line 47"/>
          <p:cNvSpPr>
            <a:spLocks noChangeShapeType="1"/>
          </p:cNvSpPr>
          <p:nvPr/>
        </p:nvSpPr>
        <p:spPr bwMode="auto">
          <a:xfrm flipH="1" flipV="1">
            <a:off x="4773185" y="3178988"/>
            <a:ext cx="458041" cy="6356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0" name="TextBox 9"/>
          <p:cNvSpPr txBox="1"/>
          <p:nvPr/>
        </p:nvSpPr>
        <p:spPr>
          <a:xfrm>
            <a:off x="3488516" y="3956400"/>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S3</a:t>
            </a:r>
            <a:endParaRPr lang="en-US" sz="1200" b="1" dirty="0">
              <a:solidFill>
                <a:schemeClr val="bg1"/>
              </a:solidFill>
            </a:endParaRPr>
          </a:p>
        </p:txBody>
      </p:sp>
      <p:sp>
        <p:nvSpPr>
          <p:cNvPr id="11" name="TextBox 10"/>
          <p:cNvSpPr txBox="1"/>
          <p:nvPr/>
        </p:nvSpPr>
        <p:spPr>
          <a:xfrm>
            <a:off x="4978879" y="3959440"/>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S4</a:t>
            </a:r>
            <a:endParaRPr lang="en-US" sz="1200" b="1" dirty="0">
              <a:solidFill>
                <a:schemeClr val="bg1"/>
              </a:solidFill>
            </a:endParaRPr>
          </a:p>
        </p:txBody>
      </p:sp>
      <p:pic>
        <p:nvPicPr>
          <p:cNvPr id="12" name="Picture 34"/>
          <p:cNvPicPr>
            <a:picLocks noChangeArrowheads="1"/>
          </p:cNvPicPr>
          <p:nvPr/>
        </p:nvPicPr>
        <p:blipFill>
          <a:blip r:embed="rId5" cstate="print"/>
          <a:srcRect/>
          <a:stretch>
            <a:fillRect/>
          </a:stretch>
        </p:blipFill>
        <p:spPr bwMode="auto">
          <a:xfrm>
            <a:off x="3271094" y="4883964"/>
            <a:ext cx="909637" cy="822325"/>
          </a:xfrm>
          <a:prstGeom prst="rect">
            <a:avLst/>
          </a:prstGeom>
          <a:noFill/>
          <a:ln w="9525">
            <a:noFill/>
            <a:miter lim="800000"/>
            <a:headEnd/>
            <a:tailEnd/>
          </a:ln>
          <a:effectLst/>
        </p:spPr>
      </p:pic>
      <p:pic>
        <p:nvPicPr>
          <p:cNvPr id="13" name="Picture 34"/>
          <p:cNvPicPr>
            <a:picLocks noChangeArrowheads="1"/>
          </p:cNvPicPr>
          <p:nvPr/>
        </p:nvPicPr>
        <p:blipFill>
          <a:blip r:embed="rId5" cstate="print"/>
          <a:srcRect/>
          <a:stretch>
            <a:fillRect/>
          </a:stretch>
        </p:blipFill>
        <p:spPr bwMode="auto">
          <a:xfrm>
            <a:off x="4764614" y="4891584"/>
            <a:ext cx="909637" cy="822325"/>
          </a:xfrm>
          <a:prstGeom prst="rect">
            <a:avLst/>
          </a:prstGeom>
          <a:noFill/>
          <a:ln w="9525">
            <a:noFill/>
            <a:miter lim="800000"/>
            <a:headEnd/>
            <a:tailEnd/>
          </a:ln>
          <a:effectLst/>
        </p:spPr>
      </p:pic>
      <p:sp>
        <p:nvSpPr>
          <p:cNvPr id="14" name="Line 47"/>
          <p:cNvSpPr>
            <a:spLocks noChangeShapeType="1"/>
          </p:cNvSpPr>
          <p:nvPr/>
        </p:nvSpPr>
        <p:spPr bwMode="auto">
          <a:xfrm flipV="1">
            <a:off x="3683526" y="4177208"/>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5" name="Line 47"/>
          <p:cNvSpPr>
            <a:spLocks noChangeShapeType="1"/>
          </p:cNvSpPr>
          <p:nvPr/>
        </p:nvSpPr>
        <p:spPr bwMode="auto">
          <a:xfrm flipV="1">
            <a:off x="5154186" y="4169588"/>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6" name="TextBox 15"/>
          <p:cNvSpPr txBox="1"/>
          <p:nvPr/>
        </p:nvSpPr>
        <p:spPr>
          <a:xfrm>
            <a:off x="3432066" y="5030649"/>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PC-C</a:t>
            </a:r>
            <a:endParaRPr lang="en-US" sz="1100" b="1" dirty="0">
              <a:solidFill>
                <a:schemeClr val="bg2"/>
              </a:solidFill>
            </a:endParaRPr>
          </a:p>
        </p:txBody>
      </p:sp>
      <p:sp>
        <p:nvSpPr>
          <p:cNvPr id="17" name="TextBox 16"/>
          <p:cNvSpPr txBox="1"/>
          <p:nvPr/>
        </p:nvSpPr>
        <p:spPr>
          <a:xfrm>
            <a:off x="4917966" y="5038269"/>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PC-D</a:t>
            </a:r>
            <a:endParaRPr lang="en-US" sz="1100" b="1" dirty="0">
              <a:solidFill>
                <a:schemeClr val="bg2"/>
              </a:solidFill>
            </a:endParaRPr>
          </a:p>
        </p:txBody>
      </p:sp>
      <p:sp>
        <p:nvSpPr>
          <p:cNvPr id="18" name="TextBox 17"/>
          <p:cNvSpPr txBox="1"/>
          <p:nvPr/>
        </p:nvSpPr>
        <p:spPr>
          <a:xfrm>
            <a:off x="2578821" y="3310629"/>
            <a:ext cx="150554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2001:DB8:ACAD:C::1/64</a:t>
            </a:r>
            <a:endParaRPr lang="en-US" sz="900" b="1" dirty="0">
              <a:solidFill>
                <a:schemeClr val="bg2"/>
              </a:solidFill>
            </a:endParaRPr>
          </a:p>
        </p:txBody>
      </p:sp>
      <p:sp>
        <p:nvSpPr>
          <p:cNvPr id="19" name="TextBox 18"/>
          <p:cNvSpPr txBox="1"/>
          <p:nvPr/>
        </p:nvSpPr>
        <p:spPr>
          <a:xfrm>
            <a:off x="4950546" y="3320154"/>
            <a:ext cx="150554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2001:DB8:ACAD:D::1/64</a:t>
            </a:r>
            <a:endParaRPr lang="en-US" sz="900" b="1" dirty="0">
              <a:solidFill>
                <a:schemeClr val="bg2"/>
              </a:solidFill>
            </a:endParaRPr>
          </a:p>
        </p:txBody>
      </p:sp>
      <p:sp>
        <p:nvSpPr>
          <p:cNvPr id="20" name="TextBox 19"/>
          <p:cNvSpPr txBox="1"/>
          <p:nvPr/>
        </p:nvSpPr>
        <p:spPr>
          <a:xfrm rot="10800000" flipV="1">
            <a:off x="2830745" y="5713417"/>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2001:DB8:ACAD:C::2/64</a:t>
            </a:r>
            <a:endParaRPr lang="en-US" sz="1000" b="1" dirty="0">
              <a:solidFill>
                <a:schemeClr val="bg2"/>
              </a:solidFill>
            </a:endParaRPr>
          </a:p>
        </p:txBody>
      </p:sp>
      <p:sp>
        <p:nvSpPr>
          <p:cNvPr id="21" name="TextBox 20"/>
          <p:cNvSpPr txBox="1"/>
          <p:nvPr/>
        </p:nvSpPr>
        <p:spPr>
          <a:xfrm rot="10800000" flipV="1">
            <a:off x="4436661" y="5712034"/>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2001:DB8:ACAD:D::2/64</a:t>
            </a:r>
            <a:endParaRPr lang="en-US" sz="1000" b="1" dirty="0">
              <a:solidFill>
                <a:schemeClr val="bg2"/>
              </a:solidFill>
            </a:endParaRPr>
          </a:p>
        </p:txBody>
      </p:sp>
      <p:sp>
        <p:nvSpPr>
          <p:cNvPr id="22" name="TextBox 21"/>
          <p:cNvSpPr txBox="1"/>
          <p:nvPr/>
        </p:nvSpPr>
        <p:spPr>
          <a:xfrm>
            <a:off x="3886540" y="3114292"/>
            <a:ext cx="434734"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G0/0</a:t>
            </a:r>
            <a:endParaRPr lang="en-US" sz="900" b="1" dirty="0">
              <a:solidFill>
                <a:schemeClr val="bg2"/>
              </a:solidFill>
            </a:endParaRPr>
          </a:p>
        </p:txBody>
      </p:sp>
      <p:sp>
        <p:nvSpPr>
          <p:cNvPr id="23" name="TextBox 22"/>
          <p:cNvSpPr txBox="1"/>
          <p:nvPr/>
        </p:nvSpPr>
        <p:spPr>
          <a:xfrm>
            <a:off x="4772097" y="3114292"/>
            <a:ext cx="434734"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G0/1</a:t>
            </a:r>
            <a:endParaRPr lang="en-US" sz="900" b="1" dirty="0">
              <a:solidFill>
                <a:schemeClr val="bg2"/>
              </a:solidFill>
            </a:endParaRPr>
          </a:p>
        </p:txBody>
      </p:sp>
    </p:spTree>
    <p:extLst>
      <p:ext uri="{BB962C8B-B14F-4D97-AF65-F5344CB8AC3E}">
        <p14:creationId xmlns="" xmlns:p14="http://schemas.microsoft.com/office/powerpoint/2010/main" val="344395476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14" y="737015"/>
            <a:ext cx="2759561" cy="1338528"/>
          </a:xfrm>
        </p:spPr>
        <p:txBody>
          <a:bodyPr/>
          <a:lstStyle/>
          <a:p>
            <a:pPr algn="l" defTabSz="914400">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Comando show de protocolo IPv6</a:t>
            </a:r>
            <a:endParaRPr lang="es-ES_tradnl" dirty="0"/>
          </a:p>
        </p:txBody>
      </p:sp>
      <p:sp>
        <p:nvSpPr>
          <p:cNvPr id="4" name="Rectangle 3"/>
          <p:cNvSpPr/>
          <p:nvPr/>
        </p:nvSpPr>
        <p:spPr>
          <a:xfrm>
            <a:off x="3305175" y="57509"/>
            <a:ext cx="5524500" cy="6463308"/>
          </a:xfrm>
          <a:prstGeom prst="rect">
            <a:avLst/>
          </a:prstGeom>
          <a:ln>
            <a:solidFill>
              <a:schemeClr val="tx2"/>
            </a:solidFill>
          </a:ln>
        </p:spPr>
        <p:txBody>
          <a:bodyPr wrap="square">
            <a:spAutoFit/>
          </a:bodyPr>
          <a:lstStyle/>
          <a:p>
            <a:pPr algn="l" defTabSz="914400">
              <a:buNone/>
            </a:pPr>
            <a:r>
              <a:rPr lang="en-US" sz="1800" b="0" i="0">
                <a:solidFill>
                  <a:srgbClr val="000000"/>
                </a:solidFill>
                <a:latin typeface="Arial"/>
                <a:ea typeface="+mn-ea"/>
                <a:cs typeface="+mn-cs"/>
              </a:rPr>
              <a:t>Branch-1#show ipv6 protocols</a:t>
            </a:r>
          </a:p>
          <a:p>
            <a:pPr algn="l" defTabSz="914400">
              <a:buNone/>
            </a:pPr>
            <a:r>
              <a:rPr lang="en-US" sz="1800" b="0" i="0">
                <a:solidFill>
                  <a:srgbClr val="000000"/>
                </a:solidFill>
                <a:latin typeface="Arial"/>
                <a:ea typeface="+mn-ea"/>
                <a:cs typeface="+mn-cs"/>
              </a:rPr>
              <a:t>IPv6 Routing Protocol is "ND"</a:t>
            </a:r>
          </a:p>
          <a:p>
            <a:pPr algn="l" defTabSz="914400">
              <a:buNone/>
            </a:pPr>
            <a:r>
              <a:rPr lang="en-US" sz="1800" b="0" i="0">
                <a:solidFill>
                  <a:srgbClr val="000000"/>
                </a:solidFill>
                <a:latin typeface="Arial"/>
                <a:ea typeface="+mn-ea"/>
                <a:cs typeface="+mn-cs"/>
              </a:rPr>
              <a:t>IPv6 Routing Protocol is "connected"</a:t>
            </a:r>
          </a:p>
          <a:p>
            <a:pPr algn="l" defTabSz="914400">
              <a:buNone/>
            </a:pPr>
            <a:r>
              <a:rPr lang="en-US" sz="1800" b="0" i="0">
                <a:solidFill>
                  <a:srgbClr val="000000"/>
                </a:solidFill>
                <a:latin typeface="Arial"/>
                <a:ea typeface="+mn-ea"/>
                <a:cs typeface="+mn-cs"/>
              </a:rPr>
              <a:t>IPv6 Routing Protocol is "eigrp 100"</a:t>
            </a:r>
          </a:p>
          <a:p>
            <a:pPr algn="l" defTabSz="914400">
              <a:buNone/>
            </a:pPr>
            <a:r>
              <a:rPr lang="en-US" sz="1800" b="0" i="0">
                <a:solidFill>
                  <a:srgbClr val="000000"/>
                </a:solidFill>
                <a:latin typeface="Arial"/>
                <a:ea typeface="+mn-ea"/>
                <a:cs typeface="+mn-cs"/>
              </a:rPr>
              <a:t>EIGRP-IPv6 Protocol for AS(100)</a:t>
            </a:r>
          </a:p>
          <a:p>
            <a:pPr algn="l" defTabSz="914400">
              <a:buNone/>
            </a:pPr>
            <a:r>
              <a:rPr lang="en-US" sz="1800" b="0" i="0">
                <a:solidFill>
                  <a:srgbClr val="000000"/>
                </a:solidFill>
                <a:latin typeface="Arial"/>
                <a:ea typeface="+mn-ea"/>
                <a:cs typeface="+mn-cs"/>
              </a:rPr>
              <a:t>  Metric weight K1=1, K2=0, K3=1, K4=0, K5=0</a:t>
            </a:r>
          </a:p>
          <a:p>
            <a:pPr algn="l" defTabSz="914400">
              <a:buNone/>
            </a:pPr>
            <a:r>
              <a:rPr lang="en-US" sz="1800" b="0" i="0">
                <a:solidFill>
                  <a:srgbClr val="000000"/>
                </a:solidFill>
                <a:latin typeface="Arial"/>
                <a:ea typeface="+mn-ea"/>
                <a:cs typeface="+mn-cs"/>
              </a:rPr>
              <a:t>  NSF-aware route hold timer is 240</a:t>
            </a:r>
          </a:p>
          <a:p>
            <a:pPr algn="l" defTabSz="914400">
              <a:buNone/>
            </a:pPr>
            <a:r>
              <a:rPr lang="en-US" sz="1800" b="0" i="0">
                <a:solidFill>
                  <a:srgbClr val="000000"/>
                </a:solidFill>
                <a:latin typeface="Arial"/>
                <a:ea typeface="+mn-ea"/>
                <a:cs typeface="+mn-cs"/>
              </a:rPr>
              <a:t>  Router-ID: 1.1.1.1</a:t>
            </a:r>
          </a:p>
          <a:p>
            <a:pPr algn="l" defTabSz="914400">
              <a:buNone/>
            </a:pPr>
            <a:r>
              <a:rPr lang="en-US" sz="1800" b="0" i="0">
                <a:solidFill>
                  <a:srgbClr val="000000"/>
                </a:solidFill>
                <a:latin typeface="Arial"/>
                <a:ea typeface="+mn-ea"/>
                <a:cs typeface="+mn-cs"/>
              </a:rPr>
              <a:t>  Topology : 0 (base)</a:t>
            </a:r>
          </a:p>
          <a:p>
            <a:pPr algn="l" defTabSz="914400">
              <a:buNone/>
            </a:pPr>
            <a:r>
              <a:rPr lang="en-US" sz="1800" b="0" i="0">
                <a:solidFill>
                  <a:srgbClr val="000000"/>
                </a:solidFill>
                <a:latin typeface="Arial"/>
                <a:ea typeface="+mn-ea"/>
                <a:cs typeface="+mn-cs"/>
              </a:rPr>
              <a:t>    Active Timer: 3 min</a:t>
            </a:r>
          </a:p>
          <a:p>
            <a:pPr algn="l" defTabSz="914400">
              <a:buNone/>
            </a:pPr>
            <a:r>
              <a:rPr lang="en-US" sz="1800" b="0" i="0">
                <a:solidFill>
                  <a:srgbClr val="000000"/>
                </a:solidFill>
                <a:latin typeface="Arial"/>
                <a:ea typeface="+mn-ea"/>
                <a:cs typeface="+mn-cs"/>
              </a:rPr>
              <a:t>    Distance: internal 90 external 170</a:t>
            </a:r>
          </a:p>
          <a:p>
            <a:pPr algn="l" defTabSz="914400">
              <a:buNone/>
            </a:pPr>
            <a:r>
              <a:rPr lang="en-US" sz="1800" b="0" i="0">
                <a:solidFill>
                  <a:srgbClr val="000000"/>
                </a:solidFill>
                <a:latin typeface="Arial"/>
                <a:ea typeface="+mn-ea"/>
                <a:cs typeface="+mn-cs"/>
              </a:rPr>
              <a:t>    Maximum path: 16</a:t>
            </a:r>
          </a:p>
          <a:p>
            <a:pPr algn="l" defTabSz="914400">
              <a:buNone/>
            </a:pPr>
            <a:r>
              <a:rPr lang="en-US" sz="1800" b="0" i="0">
                <a:solidFill>
                  <a:srgbClr val="000000"/>
                </a:solidFill>
                <a:latin typeface="Arial"/>
                <a:ea typeface="+mn-ea"/>
                <a:cs typeface="+mn-cs"/>
              </a:rPr>
              <a:t>    Maximum hopcount 100</a:t>
            </a:r>
          </a:p>
          <a:p>
            <a:pPr algn="l" defTabSz="914400">
              <a:buNone/>
            </a:pPr>
            <a:r>
              <a:rPr lang="en-US" sz="1800" b="0" i="0">
                <a:solidFill>
                  <a:srgbClr val="000000"/>
                </a:solidFill>
                <a:latin typeface="Arial"/>
                <a:ea typeface="+mn-ea"/>
                <a:cs typeface="+mn-cs"/>
              </a:rPr>
              <a:t>    Maximum metric variance 1</a:t>
            </a:r>
          </a:p>
          <a:p>
            <a:pPr algn="l" defTabSz="914400">
              <a:buNone/>
            </a:pPr>
            <a:endParaRPr lang="en-US" dirty="0">
              <a:solidFill>
                <a:schemeClr val="bg2"/>
              </a:solidFill>
            </a:endParaRPr>
          </a:p>
          <a:p>
            <a:pPr algn="l" defTabSz="914400">
              <a:buNone/>
            </a:pPr>
            <a:r>
              <a:rPr lang="en-US" sz="1800" b="0" i="0">
                <a:solidFill>
                  <a:srgbClr val="000000"/>
                </a:solidFill>
                <a:latin typeface="Arial"/>
                <a:ea typeface="+mn-ea"/>
                <a:cs typeface="+mn-cs"/>
              </a:rPr>
              <a:t>  Interfaces:</a:t>
            </a:r>
          </a:p>
          <a:p>
            <a:pPr algn="l" defTabSz="914400">
              <a:buNone/>
            </a:pPr>
            <a:r>
              <a:rPr lang="en-US" sz="1800" b="0" i="0">
                <a:solidFill>
                  <a:srgbClr val="000000"/>
                </a:solidFill>
                <a:latin typeface="Arial"/>
                <a:ea typeface="+mn-ea"/>
                <a:cs typeface="+mn-cs"/>
              </a:rPr>
              <a:t>    Serial0/0/0</a:t>
            </a:r>
          </a:p>
          <a:p>
            <a:pPr algn="l" defTabSz="914400">
              <a:buNone/>
            </a:pPr>
            <a:r>
              <a:rPr lang="en-US" sz="1800" b="0" i="0">
                <a:solidFill>
                  <a:srgbClr val="000000"/>
                </a:solidFill>
                <a:latin typeface="Arial"/>
                <a:ea typeface="+mn-ea"/>
                <a:cs typeface="+mn-cs"/>
              </a:rPr>
              <a:t>    GigabitEthernet0/0 (passive)</a:t>
            </a:r>
          </a:p>
          <a:p>
            <a:pPr algn="l" defTabSz="914400">
              <a:buNone/>
            </a:pPr>
            <a:r>
              <a:rPr lang="en-US" sz="1800" b="0" i="0">
                <a:solidFill>
                  <a:srgbClr val="000000"/>
                </a:solidFill>
                <a:latin typeface="Arial"/>
                <a:ea typeface="+mn-ea"/>
                <a:cs typeface="+mn-cs"/>
              </a:rPr>
              <a:t>    GigabitEthernet0/1 (passive)</a:t>
            </a:r>
          </a:p>
          <a:p>
            <a:pPr algn="l" defTabSz="914400">
              <a:buNone/>
            </a:pPr>
            <a:r>
              <a:rPr lang="en-US" sz="1800" b="0" i="0">
                <a:solidFill>
                  <a:srgbClr val="000000"/>
                </a:solidFill>
                <a:latin typeface="Arial"/>
                <a:ea typeface="+mn-ea"/>
                <a:cs typeface="+mn-cs"/>
              </a:rPr>
              <a:t>  Redistribution:</a:t>
            </a:r>
          </a:p>
          <a:p>
            <a:pPr algn="l" defTabSz="914400">
              <a:buNone/>
            </a:pPr>
            <a:r>
              <a:rPr lang="en-US" sz="1800" b="0" i="0">
                <a:solidFill>
                  <a:srgbClr val="000000"/>
                </a:solidFill>
                <a:latin typeface="Arial"/>
                <a:ea typeface="+mn-ea"/>
                <a:cs typeface="+mn-cs"/>
              </a:rPr>
              <a:t>    None</a:t>
            </a:r>
          </a:p>
          <a:p>
            <a:pPr algn="l" defTabSz="914400">
              <a:buNone/>
            </a:pPr>
            <a:r>
              <a:rPr lang="en-US" sz="1800" b="0" i="0">
                <a:solidFill>
                  <a:srgbClr val="000000"/>
                </a:solidFill>
                <a:latin typeface="Arial"/>
                <a:ea typeface="+mn-ea"/>
                <a:cs typeface="+mn-cs"/>
              </a:rPr>
              <a:t>Branch-1#</a:t>
            </a:r>
          </a:p>
          <a:p>
            <a:pPr algn="l" defTabSz="914400">
              <a:buNone/>
            </a:pPr>
            <a:endParaRPr lang="en-US" dirty="0">
              <a:solidFill>
                <a:schemeClr val="bg2"/>
              </a:solidFill>
            </a:endParaRPr>
          </a:p>
        </p:txBody>
      </p:sp>
      <p:sp>
        <p:nvSpPr>
          <p:cNvPr id="5" name="Rounded Rectangle 4"/>
          <p:cNvSpPr/>
          <p:nvPr/>
        </p:nvSpPr>
        <p:spPr>
          <a:xfrm>
            <a:off x="3476625" y="2028826"/>
            <a:ext cx="1914525" cy="2476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ounded Rectangle 5"/>
          <p:cNvSpPr/>
          <p:nvPr/>
        </p:nvSpPr>
        <p:spPr>
          <a:xfrm>
            <a:off x="3600449" y="2847976"/>
            <a:ext cx="3467101" cy="2476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3600449" y="4772025"/>
            <a:ext cx="2981326" cy="56197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3362325" y="952500"/>
            <a:ext cx="3705225" cy="2667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302669776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19"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Resumen de IPv6</a:t>
            </a:r>
            <a:endParaRPr lang="es-ES_tradnl"/>
          </a:p>
        </p:txBody>
      </p:sp>
      <p:sp>
        <p:nvSpPr>
          <p:cNvPr id="3" name="Text Placeholder 2"/>
          <p:cNvSpPr>
            <a:spLocks noGrp="1"/>
          </p:cNvSpPr>
          <p:nvPr>
            <p:ph type="body" sz="quarter" idx="10"/>
          </p:nvPr>
        </p:nvSpPr>
        <p:spPr>
          <a:xfrm>
            <a:off x="247514" y="1001268"/>
            <a:ext cx="8577072" cy="617982"/>
          </a:xfrm>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Resume las LAN de Branch-3 en una dirección de resumen y luego la anuncia a Branch-2.</a:t>
            </a:r>
            <a:endParaRPr lang="es-ES_tradnl"/>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92954" y="2223263"/>
            <a:ext cx="932628" cy="5363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64404" y="2496916"/>
            <a:ext cx="874447" cy="278556"/>
          </a:xfrm>
          <a:prstGeom prst="rect">
            <a:avLst/>
          </a:prstGeom>
          <a:noFill/>
        </p:spPr>
        <p:txBody>
          <a:bodyPr wrap="square" rtlCol="0">
            <a:spAutoFit/>
          </a:bodyPr>
          <a:lstStyle/>
          <a:p>
            <a:pPr algn="l" defTabSz="914400">
              <a:buNone/>
            </a:pPr>
            <a:r>
              <a:rPr lang="en-US" sz="1200" b="1" i="0">
                <a:solidFill>
                  <a:srgbClr val="FFFFFF"/>
                </a:solidFill>
                <a:latin typeface="Arial"/>
                <a:ea typeface="+mn-ea"/>
                <a:cs typeface="+mn-cs"/>
              </a:rPr>
              <a:t>Branch-3</a:t>
            </a:r>
            <a:endParaRPr lang="en-US" sz="1200" b="1" dirty="0">
              <a:solidFill>
                <a:schemeClr val="bg1"/>
              </a:solidFill>
            </a:endParaRPr>
          </a:p>
        </p:txBody>
      </p:sp>
      <p:pic>
        <p:nvPicPr>
          <p:cNvPr id="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04993" y="3328163"/>
            <a:ext cx="933869" cy="393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53211" y="3326576"/>
            <a:ext cx="933869" cy="393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Line 47"/>
          <p:cNvSpPr>
            <a:spLocks noChangeShapeType="1"/>
          </p:cNvSpPr>
          <p:nvPr/>
        </p:nvSpPr>
        <p:spPr bwMode="auto">
          <a:xfrm flipH="1">
            <a:off x="3723152" y="2707732"/>
            <a:ext cx="493967" cy="62511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9" name="Line 47"/>
          <p:cNvSpPr>
            <a:spLocks noChangeShapeType="1"/>
          </p:cNvSpPr>
          <p:nvPr/>
        </p:nvSpPr>
        <p:spPr bwMode="auto">
          <a:xfrm flipH="1" flipV="1">
            <a:off x="4683319" y="2700110"/>
            <a:ext cx="471263" cy="6392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0" name="TextBox 9"/>
          <p:cNvSpPr txBox="1"/>
          <p:nvPr/>
        </p:nvSpPr>
        <p:spPr>
          <a:xfrm>
            <a:off x="3398650" y="3477523"/>
            <a:ext cx="382963" cy="278556"/>
          </a:xfrm>
          <a:prstGeom prst="rect">
            <a:avLst/>
          </a:prstGeom>
          <a:noFill/>
        </p:spPr>
        <p:txBody>
          <a:bodyPr wrap="square" rtlCol="0">
            <a:spAutoFit/>
          </a:bodyPr>
          <a:lstStyle/>
          <a:p>
            <a:pPr algn="l" defTabSz="914400">
              <a:buNone/>
            </a:pPr>
            <a:r>
              <a:rPr lang="en-US" sz="1200" b="1" i="0">
                <a:solidFill>
                  <a:srgbClr val="FFFFFF"/>
                </a:solidFill>
                <a:latin typeface="Arial"/>
                <a:ea typeface="+mn-ea"/>
                <a:cs typeface="+mn-cs"/>
              </a:rPr>
              <a:t>S3</a:t>
            </a:r>
            <a:endParaRPr lang="en-US" sz="1200" b="1" dirty="0">
              <a:solidFill>
                <a:schemeClr val="bg1"/>
              </a:solidFill>
            </a:endParaRPr>
          </a:p>
        </p:txBody>
      </p:sp>
      <p:sp>
        <p:nvSpPr>
          <p:cNvPr id="11" name="TextBox 10"/>
          <p:cNvSpPr txBox="1"/>
          <p:nvPr/>
        </p:nvSpPr>
        <p:spPr>
          <a:xfrm>
            <a:off x="4889013" y="3480563"/>
            <a:ext cx="382963" cy="278556"/>
          </a:xfrm>
          <a:prstGeom prst="rect">
            <a:avLst/>
          </a:prstGeom>
          <a:noFill/>
        </p:spPr>
        <p:txBody>
          <a:bodyPr wrap="square" rtlCol="0">
            <a:spAutoFit/>
          </a:bodyPr>
          <a:lstStyle/>
          <a:p>
            <a:pPr algn="l" defTabSz="914400">
              <a:buNone/>
            </a:pPr>
            <a:r>
              <a:rPr lang="en-US" sz="1200" b="1" i="0">
                <a:solidFill>
                  <a:srgbClr val="FFFFFF"/>
                </a:solidFill>
                <a:latin typeface="Arial"/>
                <a:ea typeface="+mn-ea"/>
                <a:cs typeface="+mn-cs"/>
              </a:rPr>
              <a:t>S4</a:t>
            </a:r>
            <a:endParaRPr lang="en-US" sz="1200" b="1" dirty="0">
              <a:solidFill>
                <a:schemeClr val="bg1"/>
              </a:solidFill>
            </a:endParaRPr>
          </a:p>
        </p:txBody>
      </p:sp>
      <p:pic>
        <p:nvPicPr>
          <p:cNvPr id="12" name="Picture 34"/>
          <p:cNvPicPr>
            <a:picLocks noChangeArrowheads="1"/>
          </p:cNvPicPr>
          <p:nvPr/>
        </p:nvPicPr>
        <p:blipFill>
          <a:blip r:embed="rId5" cstate="print"/>
          <a:srcRect/>
          <a:stretch>
            <a:fillRect/>
          </a:stretch>
        </p:blipFill>
        <p:spPr bwMode="auto">
          <a:xfrm>
            <a:off x="3181229" y="4405087"/>
            <a:ext cx="935895" cy="826947"/>
          </a:xfrm>
          <a:prstGeom prst="rect">
            <a:avLst/>
          </a:prstGeom>
          <a:noFill/>
          <a:ln w="9525">
            <a:noFill/>
            <a:miter lim="800000"/>
            <a:headEnd/>
            <a:tailEnd/>
          </a:ln>
          <a:effectLst/>
        </p:spPr>
      </p:pic>
      <p:pic>
        <p:nvPicPr>
          <p:cNvPr id="13" name="Picture 34"/>
          <p:cNvPicPr>
            <a:picLocks noChangeArrowheads="1"/>
          </p:cNvPicPr>
          <p:nvPr/>
        </p:nvPicPr>
        <p:blipFill>
          <a:blip r:embed="rId5" cstate="print"/>
          <a:srcRect/>
          <a:stretch>
            <a:fillRect/>
          </a:stretch>
        </p:blipFill>
        <p:spPr bwMode="auto">
          <a:xfrm>
            <a:off x="4674749" y="4412707"/>
            <a:ext cx="935895" cy="826947"/>
          </a:xfrm>
          <a:prstGeom prst="rect">
            <a:avLst/>
          </a:prstGeom>
          <a:noFill/>
          <a:ln w="9525">
            <a:noFill/>
            <a:miter lim="800000"/>
            <a:headEnd/>
            <a:tailEnd/>
          </a:ln>
          <a:effectLst/>
        </p:spPr>
      </p:pic>
      <p:sp>
        <p:nvSpPr>
          <p:cNvPr id="14" name="Line 47"/>
          <p:cNvSpPr>
            <a:spLocks noChangeShapeType="1"/>
          </p:cNvSpPr>
          <p:nvPr/>
        </p:nvSpPr>
        <p:spPr bwMode="auto">
          <a:xfrm flipV="1">
            <a:off x="3593661" y="3698330"/>
            <a:ext cx="7840" cy="727969"/>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5" name="Line 47"/>
          <p:cNvSpPr>
            <a:spLocks noChangeShapeType="1"/>
          </p:cNvSpPr>
          <p:nvPr/>
        </p:nvSpPr>
        <p:spPr bwMode="auto">
          <a:xfrm flipV="1">
            <a:off x="5064321" y="3690710"/>
            <a:ext cx="7840" cy="727969"/>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6" name="TextBox 15"/>
          <p:cNvSpPr txBox="1"/>
          <p:nvPr/>
        </p:nvSpPr>
        <p:spPr>
          <a:xfrm>
            <a:off x="3342200" y="4551771"/>
            <a:ext cx="689917" cy="263081"/>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PC-C</a:t>
            </a:r>
            <a:endParaRPr lang="en-US" sz="1100" b="1" dirty="0">
              <a:solidFill>
                <a:schemeClr val="bg2"/>
              </a:solidFill>
            </a:endParaRPr>
          </a:p>
        </p:txBody>
      </p:sp>
      <p:sp>
        <p:nvSpPr>
          <p:cNvPr id="17" name="TextBox 16"/>
          <p:cNvSpPr txBox="1"/>
          <p:nvPr/>
        </p:nvSpPr>
        <p:spPr>
          <a:xfrm>
            <a:off x="4828100" y="4559391"/>
            <a:ext cx="689917" cy="263081"/>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PC-D</a:t>
            </a:r>
            <a:endParaRPr lang="en-US" sz="1100" b="1" dirty="0">
              <a:solidFill>
                <a:schemeClr val="bg2"/>
              </a:solidFill>
            </a:endParaRPr>
          </a:p>
        </p:txBody>
      </p:sp>
      <p:sp>
        <p:nvSpPr>
          <p:cNvPr id="18" name="TextBox 17"/>
          <p:cNvSpPr txBox="1"/>
          <p:nvPr/>
        </p:nvSpPr>
        <p:spPr>
          <a:xfrm>
            <a:off x="2622305" y="2784126"/>
            <a:ext cx="1483029" cy="232129"/>
          </a:xfrm>
          <a:prstGeom prst="rect">
            <a:avLst/>
          </a:prstGeom>
          <a:noFill/>
        </p:spPr>
        <p:txBody>
          <a:bodyPr wrap="square" rtlCol="0">
            <a:spAutoFit/>
          </a:bodyPr>
          <a:lstStyle/>
          <a:p>
            <a:pPr algn="l" defTabSz="914400">
              <a:buNone/>
            </a:pPr>
            <a:r>
              <a:rPr lang="en-US" sz="900" b="1" i="0">
                <a:solidFill>
                  <a:srgbClr val="000000"/>
                </a:solidFill>
                <a:latin typeface="Arial"/>
                <a:ea typeface="+mn-ea"/>
                <a:cs typeface="+mn-cs"/>
              </a:rPr>
              <a:t>2001:DB8:ACAD:A::/64</a:t>
            </a:r>
            <a:endParaRPr lang="en-US" sz="900" b="1" dirty="0">
              <a:solidFill>
                <a:schemeClr val="bg2"/>
              </a:solidFill>
            </a:endParaRPr>
          </a:p>
        </p:txBody>
      </p:sp>
      <p:sp>
        <p:nvSpPr>
          <p:cNvPr id="19" name="TextBox 18"/>
          <p:cNvSpPr txBox="1"/>
          <p:nvPr/>
        </p:nvSpPr>
        <p:spPr>
          <a:xfrm>
            <a:off x="4860680" y="2850801"/>
            <a:ext cx="1483029" cy="232129"/>
          </a:xfrm>
          <a:prstGeom prst="rect">
            <a:avLst/>
          </a:prstGeom>
          <a:noFill/>
        </p:spPr>
        <p:txBody>
          <a:bodyPr wrap="square" rtlCol="0">
            <a:spAutoFit/>
          </a:bodyPr>
          <a:lstStyle/>
          <a:p>
            <a:pPr algn="l" defTabSz="914400">
              <a:buNone/>
            </a:pPr>
            <a:r>
              <a:rPr lang="en-US" sz="900" b="1" i="0">
                <a:solidFill>
                  <a:srgbClr val="000000"/>
                </a:solidFill>
                <a:latin typeface="Arial"/>
                <a:ea typeface="+mn-ea"/>
                <a:cs typeface="+mn-cs"/>
              </a:rPr>
              <a:t>2001:DB8:ACAD:B::/64</a:t>
            </a:r>
            <a:endParaRPr lang="en-US" sz="900" b="1" dirty="0">
              <a:solidFill>
                <a:schemeClr val="bg2"/>
              </a:solidFill>
            </a:endParaRPr>
          </a:p>
        </p:txBody>
      </p:sp>
      <p:sp>
        <p:nvSpPr>
          <p:cNvPr id="21" name="TextBox 20"/>
          <p:cNvSpPr txBox="1"/>
          <p:nvPr/>
        </p:nvSpPr>
        <p:spPr>
          <a:xfrm rot="10800000" flipV="1">
            <a:off x="2740879" y="5234540"/>
            <a:ext cx="2482629" cy="247605"/>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2001:DB8:ACAD:A::1/64</a:t>
            </a:r>
            <a:endParaRPr lang="en-US" sz="1000" b="1" dirty="0">
              <a:solidFill>
                <a:schemeClr val="bg2"/>
              </a:solidFill>
            </a:endParaRPr>
          </a:p>
        </p:txBody>
      </p:sp>
      <p:sp>
        <p:nvSpPr>
          <p:cNvPr id="22" name="TextBox 21"/>
          <p:cNvSpPr txBox="1"/>
          <p:nvPr/>
        </p:nvSpPr>
        <p:spPr>
          <a:xfrm rot="10800000" flipV="1">
            <a:off x="4346795" y="5233157"/>
            <a:ext cx="2482629" cy="247605"/>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2001:DB8:ACAD:B::1/64</a:t>
            </a:r>
            <a:endParaRPr lang="en-US" sz="1000" b="1" dirty="0">
              <a:solidFill>
                <a:schemeClr val="bg2"/>
              </a:solidFill>
            </a:endParaRPr>
          </a:p>
        </p:txBody>
      </p:sp>
    </p:spTree>
    <p:extLst>
      <p:ext uri="{BB962C8B-B14F-4D97-AF65-F5344CB8AC3E}">
        <p14:creationId xmlns="" xmlns:p14="http://schemas.microsoft.com/office/powerpoint/2010/main" val="37943250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84565"/>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Resumen de IPv6</a:t>
            </a:r>
            <a:endParaRPr lang="es-ES_tradnl"/>
          </a:p>
        </p:txBody>
      </p:sp>
      <p:sp>
        <p:nvSpPr>
          <p:cNvPr id="3" name="Text Placeholder 2"/>
          <p:cNvSpPr>
            <a:spLocks noGrp="1"/>
          </p:cNvSpPr>
          <p:nvPr>
            <p:ph type="body" sz="quarter" idx="10"/>
          </p:nvPr>
        </p:nvSpPr>
        <p:spPr>
          <a:xfrm>
            <a:off x="228600" y="1344168"/>
            <a:ext cx="8577072" cy="570357"/>
          </a:xfrm>
        </p:spPr>
        <p:txBody>
          <a:bodyPr/>
          <a:lstStyle/>
          <a:p>
            <a:pPr marL="228600" indent="-228600" algn="l" defTabSz="914400">
              <a:spcBef>
                <a:spcPts val="1440"/>
              </a:spcBef>
              <a:buClr>
                <a:srgbClr val="493B93"/>
              </a:buClr>
              <a:buSzPct val="90000"/>
              <a:buFont typeface="Arial"/>
              <a:buChar char="•"/>
            </a:pPr>
            <a:r>
              <a:rPr lang="es-ES_tradnl" sz="2400" b="0" i="0" smtClean="0">
                <a:solidFill>
                  <a:srgbClr val="435153"/>
                </a:solidFill>
                <a:latin typeface="Arial"/>
                <a:ea typeface="+mn-ea"/>
                <a:cs typeface="+mn-cs"/>
              </a:rPr>
              <a:t>Las direcciones de resumen se basan en los bits comunes de la porción de la red de la dirección. </a:t>
            </a:r>
          </a:p>
          <a:p>
            <a:pPr marL="228600" indent="-228600" algn="l" defTabSz="914400">
              <a:spcBef>
                <a:spcPts val="1440"/>
              </a:spcBef>
              <a:buClr>
                <a:srgbClr val="493B93"/>
              </a:buClr>
              <a:buSzPct val="90000"/>
              <a:buFont typeface="Arial"/>
              <a:buChar char="•"/>
            </a:pPr>
            <a:r>
              <a:rPr lang="es-ES_tradnl" sz="2400" b="0" i="0" smtClean="0">
                <a:solidFill>
                  <a:srgbClr val="435153"/>
                </a:solidFill>
                <a:latin typeface="Arial"/>
                <a:ea typeface="+mn-ea"/>
                <a:cs typeface="+mn-cs"/>
              </a:rPr>
              <a:t>Las redes 2001:DB8:ACAD:A::/64 y 2001:DB8:ACAD:B::/64 tienen 63 bits en común.</a:t>
            </a:r>
            <a:endParaRPr lang="es-ES_tradnl" sz="2400"/>
          </a:p>
        </p:txBody>
      </p:sp>
      <p:sp>
        <p:nvSpPr>
          <p:cNvPr id="5" name="TextBox 4"/>
          <p:cNvSpPr txBox="1"/>
          <p:nvPr/>
        </p:nvSpPr>
        <p:spPr>
          <a:xfrm>
            <a:off x="428625" y="3209925"/>
            <a:ext cx="7737824" cy="1631216"/>
          </a:xfrm>
          <a:prstGeom prst="rect">
            <a:avLst/>
          </a:prstGeom>
          <a:noFill/>
        </p:spPr>
        <p:txBody>
          <a:bodyPr wrap="none" rtlCol="0">
            <a:spAutoFit/>
          </a:bodyPr>
          <a:lstStyle/>
          <a:p>
            <a:pPr algn="l" defTabSz="914400">
              <a:buNone/>
            </a:pPr>
            <a:r>
              <a:rPr lang="es-ES_tradnl" sz="3200" b="0" i="0" smtClean="0">
                <a:solidFill>
                  <a:srgbClr val="000000"/>
                </a:solidFill>
                <a:latin typeface="Arial"/>
                <a:ea typeface="+mn-ea"/>
                <a:cs typeface="+mn-cs"/>
              </a:rPr>
              <a:t>2001:DB8:ACAD:</a:t>
            </a:r>
            <a:r>
              <a:rPr lang="es-ES_tradnl" sz="3200" b="0" i="0" smtClean="0">
                <a:solidFill>
                  <a:srgbClr val="FF0000"/>
                </a:solidFill>
                <a:latin typeface="Arial"/>
                <a:ea typeface="+mn-ea"/>
                <a:cs typeface="+mn-cs"/>
              </a:rPr>
              <a:t>000000000000101</a:t>
            </a:r>
            <a:r>
              <a:rPr lang="es-ES_tradnl" sz="3200" b="0" i="0" smtClean="0">
                <a:solidFill>
                  <a:srgbClr val="000000"/>
                </a:solidFill>
                <a:latin typeface="Arial"/>
                <a:ea typeface="+mn-ea"/>
                <a:cs typeface="+mn-cs"/>
              </a:rPr>
              <a:t>0 = A</a:t>
            </a:r>
          </a:p>
          <a:p>
            <a:pPr algn="l" defTabSz="914400">
              <a:buNone/>
            </a:pPr>
            <a:r>
              <a:rPr lang="es-ES_tradnl" sz="3200" b="0" i="0" smtClean="0">
                <a:solidFill>
                  <a:srgbClr val="000000"/>
                </a:solidFill>
                <a:latin typeface="Arial"/>
                <a:ea typeface="+mn-ea"/>
                <a:cs typeface="+mn-cs"/>
              </a:rPr>
              <a:t>2001:DB8:ACAD:</a:t>
            </a:r>
            <a:r>
              <a:rPr lang="es-ES_tradnl" sz="3200" b="0" i="0" smtClean="0">
                <a:solidFill>
                  <a:srgbClr val="FF0000"/>
                </a:solidFill>
                <a:latin typeface="Arial"/>
                <a:ea typeface="+mn-ea"/>
                <a:cs typeface="+mn-cs"/>
              </a:rPr>
              <a:t>000000000000101</a:t>
            </a:r>
            <a:r>
              <a:rPr lang="es-ES_tradnl" sz="3200" b="0" i="0" smtClean="0">
                <a:solidFill>
                  <a:srgbClr val="000000"/>
                </a:solidFill>
                <a:latin typeface="Arial"/>
                <a:ea typeface="+mn-ea"/>
                <a:cs typeface="+mn-cs"/>
              </a:rPr>
              <a:t>1 = B</a:t>
            </a:r>
          </a:p>
          <a:p>
            <a:pPr algn="l" defTabSz="914400">
              <a:buNone/>
            </a:pPr>
            <a:r>
              <a:rPr lang="es-ES_tradnl" sz="1800" b="0" i="0" smtClean="0">
                <a:solidFill>
                  <a:schemeClr val="tx1"/>
                </a:solidFill>
                <a:latin typeface="Arial"/>
                <a:ea typeface="+mn-ea"/>
                <a:cs typeface="+mn-cs"/>
              </a:rPr>
              <a:t> </a:t>
            </a:r>
            <a:r>
              <a:rPr lang="es-ES_tradnl" sz="1800" b="0" i="0" smtClean="0">
                <a:solidFill>
                  <a:srgbClr val="6B308E"/>
                </a:solidFill>
                <a:latin typeface="Arial"/>
                <a:ea typeface="+mn-ea"/>
                <a:cs typeface="+mn-cs"/>
              </a:rPr>
              <a:t>16 bits  + 16 bits  + 16 bits   +   15 bits = 63 bits </a:t>
            </a:r>
            <a:endParaRPr lang="es-ES_tradnl" smtClean="0">
              <a:solidFill>
                <a:schemeClr val="tx2"/>
              </a:solidFill>
            </a:endParaRPr>
          </a:p>
          <a:p>
            <a:pPr algn="l" defTabSz="914400">
              <a:buNone/>
            </a:pPr>
            <a:endParaRPr lang="es-ES_tradnl"/>
          </a:p>
        </p:txBody>
      </p:sp>
      <p:sp>
        <p:nvSpPr>
          <p:cNvPr id="6" name="TextBox 5"/>
          <p:cNvSpPr txBox="1"/>
          <p:nvPr/>
        </p:nvSpPr>
        <p:spPr>
          <a:xfrm>
            <a:off x="878877" y="4826853"/>
            <a:ext cx="7612982" cy="461665"/>
          </a:xfrm>
          <a:prstGeom prst="rect">
            <a:avLst/>
          </a:prstGeom>
          <a:noFill/>
        </p:spPr>
        <p:txBody>
          <a:bodyPr wrap="none" rtlCol="0">
            <a:spAutoFit/>
          </a:bodyPr>
          <a:lstStyle/>
          <a:p>
            <a:pPr algn="l" defTabSz="914400">
              <a:buNone/>
            </a:pPr>
            <a:r>
              <a:rPr lang="es-ES_tradnl" sz="2400" b="0" i="0" smtClean="0">
                <a:solidFill>
                  <a:schemeClr val="tx1"/>
                </a:solidFill>
                <a:latin typeface="Arial"/>
                <a:ea typeface="+mn-ea"/>
                <a:cs typeface="+mn-cs"/>
              </a:rPr>
              <a:t>La dirección de resumen sería 2001:DB8:ACAD:A::/63</a:t>
            </a:r>
            <a:endParaRPr lang="es-ES_tradnl" sz="240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84565"/>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resumen de IPv6</a:t>
            </a:r>
            <a:endParaRPr lang="es-ES_tradnl"/>
          </a:p>
        </p:txBody>
      </p:sp>
      <p:sp>
        <p:nvSpPr>
          <p:cNvPr id="3" name="Text Placeholder 2"/>
          <p:cNvSpPr>
            <a:spLocks noGrp="1"/>
          </p:cNvSpPr>
          <p:nvPr>
            <p:ph type="body" sz="quarter" idx="10"/>
          </p:nvPr>
        </p:nvSpPr>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Para anunciar una dirección de resumen, ejecute el comando</a:t>
            </a:r>
            <a:r>
              <a:rPr lang="es-ES_tradnl" sz="2200" b="1" i="0" smtClean="0">
                <a:solidFill>
                  <a:srgbClr val="6B308E"/>
                </a:solidFill>
                <a:latin typeface="Arial"/>
                <a:ea typeface="+mn-ea"/>
                <a:cs typeface="+mn-cs"/>
              </a:rPr>
              <a:t> ipv6 summary-address eigrp AS address </a:t>
            </a:r>
            <a:r>
              <a:rPr lang="es-ES_tradnl" sz="2200" b="0" i="0" smtClean="0">
                <a:solidFill>
                  <a:srgbClr val="000000"/>
                </a:solidFill>
                <a:latin typeface="Arial"/>
                <a:ea typeface="+mn-ea"/>
                <a:cs typeface="+mn-cs"/>
              </a:rPr>
              <a:t>y aplíquelo a una interfaz en la que desee que se anuncie la dirección.</a:t>
            </a:r>
            <a:endParaRPr lang="es-ES_tradnl"/>
          </a:p>
        </p:txBody>
      </p:sp>
      <p:sp>
        <p:nvSpPr>
          <p:cNvPr id="7" name="Rectangle 6"/>
          <p:cNvSpPr/>
          <p:nvPr/>
        </p:nvSpPr>
        <p:spPr>
          <a:xfrm>
            <a:off x="238126" y="2403813"/>
            <a:ext cx="8724899" cy="892552"/>
          </a:xfrm>
          <a:prstGeom prst="rect">
            <a:avLst/>
          </a:prstGeom>
          <a:ln>
            <a:solidFill>
              <a:schemeClr val="bg2"/>
            </a:solidFill>
          </a:ln>
        </p:spPr>
        <p:txBody>
          <a:bodyPr wrap="square">
            <a:spAutoFit/>
          </a:bodyPr>
          <a:lstStyle/>
          <a:p>
            <a:pPr algn="l" defTabSz="914400">
              <a:buNone/>
            </a:pPr>
            <a:r>
              <a:rPr lang="en-US" sz="1300" b="0" i="0">
                <a:solidFill>
                  <a:srgbClr val="000000"/>
                </a:solidFill>
                <a:latin typeface="Arial"/>
                <a:ea typeface="+mn-ea"/>
                <a:cs typeface="+mn-cs"/>
              </a:rPr>
              <a:t>Branch-3(config)#int s0/0/1</a:t>
            </a:r>
          </a:p>
          <a:p>
            <a:pPr algn="l" defTabSz="914400">
              <a:buNone/>
            </a:pPr>
            <a:r>
              <a:rPr lang="en-US" sz="1300" b="0" i="0">
                <a:solidFill>
                  <a:srgbClr val="000000"/>
                </a:solidFill>
                <a:latin typeface="Arial"/>
                <a:ea typeface="+mn-ea"/>
                <a:cs typeface="+mn-cs"/>
              </a:rPr>
              <a:t>Branch-3(config-if)#ipv6 summary-address eigrp 100 2001:DB8:ACAD:A::/63 5</a:t>
            </a:r>
          </a:p>
          <a:p>
            <a:pPr algn="l" defTabSz="914400">
              <a:buNone/>
            </a:pPr>
            <a:r>
              <a:rPr lang="en-US" sz="1300" b="0" i="0">
                <a:solidFill>
                  <a:srgbClr val="000000"/>
                </a:solidFill>
                <a:latin typeface="Arial"/>
                <a:ea typeface="+mn-ea"/>
                <a:cs typeface="+mn-cs"/>
              </a:rPr>
              <a:t>Branch-3(config-if)#</a:t>
            </a:r>
          </a:p>
          <a:p>
            <a:pPr algn="l" defTabSz="914400">
              <a:buNone/>
            </a:pPr>
            <a:r>
              <a:rPr lang="en-US" sz="1300" b="0" i="0">
                <a:solidFill>
                  <a:srgbClr val="000000"/>
                </a:solidFill>
                <a:latin typeface="Arial"/>
                <a:ea typeface="+mn-ea"/>
                <a:cs typeface="+mn-cs"/>
              </a:rPr>
              <a:t>%DUAL-5-NBRCHANGE: IPv6-EIGRP 100: Neighbor FE80::290:CFF:FE90:3E02 (Serial0/0/1) is up: new adjacency</a:t>
            </a:r>
            <a:endParaRPr lang="en-US" sz="1300" dirty="0">
              <a:solidFill>
                <a:schemeClr val="bg2"/>
              </a:solidFill>
            </a:endParaRPr>
          </a:p>
        </p:txBody>
      </p:sp>
      <p:sp>
        <p:nvSpPr>
          <p:cNvPr id="4" name="Rounded Rectangle 3"/>
          <p:cNvSpPr/>
          <p:nvPr/>
        </p:nvSpPr>
        <p:spPr>
          <a:xfrm>
            <a:off x="2357438" y="4308475"/>
            <a:ext cx="2909887" cy="4000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ectangle 8"/>
          <p:cNvSpPr/>
          <p:nvPr/>
        </p:nvSpPr>
        <p:spPr>
          <a:xfrm>
            <a:off x="2357438" y="3554363"/>
            <a:ext cx="4572000" cy="1938992"/>
          </a:xfrm>
          <a:prstGeom prst="rect">
            <a:avLst/>
          </a:prstGeom>
          <a:ln>
            <a:solidFill>
              <a:schemeClr val="bg2"/>
            </a:solidFill>
          </a:ln>
        </p:spPr>
        <p:txBody>
          <a:bodyPr>
            <a:spAutoFit/>
          </a:bodyPr>
          <a:lstStyle/>
          <a:p>
            <a:pPr algn="l" defTabSz="914400">
              <a:buNone/>
            </a:pPr>
            <a:r>
              <a:rPr lang="en-US" sz="1200" b="0" i="0">
                <a:solidFill>
                  <a:srgbClr val="000000"/>
                </a:solidFill>
                <a:latin typeface="Arial"/>
                <a:ea typeface="+mn-ea"/>
                <a:cs typeface="+mn-cs"/>
              </a:rPr>
              <a:t>Branch-2#show ipv6 route</a:t>
            </a:r>
            <a:endParaRPr lang="en-US" sz="1200" dirty="0">
              <a:solidFill>
                <a:schemeClr val="bg2"/>
              </a:solidFill>
            </a:endParaRPr>
          </a:p>
          <a:p>
            <a:pPr algn="l" defTabSz="914400">
              <a:buNone/>
            </a:pPr>
            <a:r>
              <a:rPr lang="en-US" sz="1200" b="1" i="0">
                <a:solidFill>
                  <a:srgbClr val="000000"/>
                </a:solidFill>
                <a:latin typeface="Arial"/>
                <a:ea typeface="+mn-ea"/>
                <a:cs typeface="+mn-cs"/>
              </a:rPr>
              <a:t> (Resultado omitido)</a:t>
            </a:r>
          </a:p>
          <a:p>
            <a:pPr algn="l" defTabSz="914400">
              <a:buNone/>
            </a:pPr>
            <a:r>
              <a:rPr lang="en-US" sz="1200" b="0" i="0">
                <a:solidFill>
                  <a:srgbClr val="000000"/>
                </a:solidFill>
                <a:latin typeface="Arial"/>
                <a:ea typeface="+mn-ea"/>
                <a:cs typeface="+mn-cs"/>
              </a:rPr>
              <a:t>IPv6 Routing Table - 9 entries</a:t>
            </a:r>
          </a:p>
          <a:p>
            <a:pPr algn="l" defTabSz="914400">
              <a:buNone/>
            </a:pPr>
            <a:r>
              <a:rPr lang="en-US" sz="1200" b="0" i="0">
                <a:solidFill>
                  <a:srgbClr val="000000"/>
                </a:solidFill>
                <a:latin typeface="Arial"/>
                <a:ea typeface="+mn-ea"/>
                <a:cs typeface="+mn-cs"/>
              </a:rPr>
              <a:t>C - Connected, L – Local, D - EIGRP, EX - EIGRP external</a:t>
            </a:r>
          </a:p>
          <a:p>
            <a:pPr algn="l" defTabSz="914400">
              <a:buNone/>
            </a:pPr>
            <a:r>
              <a:rPr lang="en-US" sz="1200" b="0" i="0">
                <a:solidFill>
                  <a:srgbClr val="000000"/>
                </a:solidFill>
                <a:latin typeface="Arial"/>
                <a:ea typeface="+mn-ea"/>
                <a:cs typeface="+mn-cs"/>
              </a:rPr>
              <a:t>D   2001:DB8:ACAD:A::/63 [/2170112]</a:t>
            </a:r>
          </a:p>
          <a:p>
            <a:pPr algn="l" defTabSz="914400">
              <a:buNone/>
            </a:pPr>
            <a:r>
              <a:rPr lang="en-US" sz="1200" b="0" i="0">
                <a:solidFill>
                  <a:srgbClr val="000000"/>
                </a:solidFill>
                <a:latin typeface="Arial"/>
                <a:ea typeface="+mn-ea"/>
                <a:cs typeface="+mn-cs"/>
              </a:rPr>
              <a:t>     via FE80::3, Serial0/0/1</a:t>
            </a:r>
          </a:p>
          <a:p>
            <a:pPr algn="l" defTabSz="914400">
              <a:buNone/>
            </a:pPr>
            <a:r>
              <a:rPr lang="en-US" sz="1200" b="0" i="0">
                <a:solidFill>
                  <a:srgbClr val="000000"/>
                </a:solidFill>
                <a:latin typeface="Arial"/>
                <a:ea typeface="+mn-ea"/>
                <a:cs typeface="+mn-cs"/>
              </a:rPr>
              <a:t>D   2001:DB8:ACAD:C::/64 [90/2170112]</a:t>
            </a:r>
          </a:p>
          <a:p>
            <a:pPr algn="l" defTabSz="914400">
              <a:buNone/>
            </a:pPr>
            <a:r>
              <a:rPr lang="en-US" sz="1200" b="0" i="0">
                <a:solidFill>
                  <a:srgbClr val="000000"/>
                </a:solidFill>
                <a:latin typeface="Arial"/>
                <a:ea typeface="+mn-ea"/>
                <a:cs typeface="+mn-cs"/>
              </a:rPr>
              <a:t>     via FE80::1, Serial0/0/0</a:t>
            </a:r>
          </a:p>
          <a:p>
            <a:pPr algn="l" defTabSz="914400">
              <a:buNone/>
            </a:pPr>
            <a:r>
              <a:rPr lang="en-US" sz="1200" b="0" i="0">
                <a:solidFill>
                  <a:srgbClr val="000000"/>
                </a:solidFill>
                <a:latin typeface="Arial"/>
                <a:ea typeface="+mn-ea"/>
                <a:cs typeface="+mn-cs"/>
              </a:rPr>
              <a:t>D   2001:DB8:ACAD:D::/64 [90/2170112]</a:t>
            </a:r>
          </a:p>
          <a:p>
            <a:pPr algn="l" defTabSz="914400">
              <a:buNone/>
            </a:pPr>
            <a:r>
              <a:rPr lang="en-US" sz="1200" b="0" i="0">
                <a:solidFill>
                  <a:srgbClr val="000000"/>
                </a:solidFill>
                <a:latin typeface="Arial"/>
                <a:ea typeface="+mn-ea"/>
                <a:cs typeface="+mn-cs"/>
              </a:rPr>
              <a:t>     via FE80::1, Serial0/0/0</a:t>
            </a:r>
            <a:endParaRPr lang="en-US" sz="1200" dirty="0">
              <a:solidFill>
                <a:schemeClr val="bg2"/>
              </a:solidFill>
            </a:endParaRPr>
          </a:p>
        </p:txBody>
      </p:sp>
    </p:spTree>
    <p:extLst>
      <p:ext uri="{BB962C8B-B14F-4D97-AF65-F5344CB8AC3E}">
        <p14:creationId xmlns="" xmlns:p14="http://schemas.microsoft.com/office/powerpoint/2010/main" val="368407162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115"/>
            <a:ext cx="9144000" cy="838200"/>
          </a:xfrm>
        </p:spPr>
        <p:txBody>
          <a:bodyPr/>
          <a:lstStyle/>
          <a:p>
            <a:pPr algn="ctr" defTabSz="914400">
              <a:spcBef>
                <a:spcPct val="0"/>
              </a:spcBef>
              <a:buNone/>
            </a:pPr>
            <a:r>
              <a:rPr lang="es-ES_tradnl" sz="30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una ruta predeterminada de IPv6</a:t>
            </a:r>
            <a:endParaRPr lang="es-ES_tradnl" sz="3000" dirty="0"/>
          </a:p>
        </p:txBody>
      </p:sp>
      <p:sp>
        <p:nvSpPr>
          <p:cNvPr id="3" name="Freeform 9"/>
          <p:cNvSpPr>
            <a:spLocks/>
          </p:cNvSpPr>
          <p:nvPr/>
        </p:nvSpPr>
        <p:spPr bwMode="auto">
          <a:xfrm rot="3262515" flipV="1">
            <a:off x="4880548" y="2661850"/>
            <a:ext cx="993400" cy="189487"/>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80158" y="199330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87573" y="305692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59538" y="4181511"/>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45856" y="4179924"/>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229581" y="2239278"/>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11" name="TextBox 10"/>
          <p:cNvSpPr txBox="1"/>
          <p:nvPr/>
        </p:nvSpPr>
        <p:spPr>
          <a:xfrm rot="10800000" flipV="1">
            <a:off x="1225574" y="6068203"/>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2001:DB8:ACAD:C::1/64</a:t>
            </a:r>
            <a:endParaRPr lang="en-US" sz="1000" b="1" dirty="0">
              <a:solidFill>
                <a:schemeClr val="bg2"/>
              </a:solidFill>
            </a:endParaRPr>
          </a:p>
        </p:txBody>
      </p:sp>
      <p:sp>
        <p:nvSpPr>
          <p:cNvPr id="12" name="Line 47"/>
          <p:cNvSpPr>
            <a:spLocks noChangeShapeType="1"/>
          </p:cNvSpPr>
          <p:nvPr/>
        </p:nvSpPr>
        <p:spPr bwMode="auto">
          <a:xfrm flipH="1">
            <a:off x="2277697" y="3581400"/>
            <a:ext cx="566468" cy="60130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3" name="Line 47"/>
          <p:cNvSpPr>
            <a:spLocks noChangeShapeType="1"/>
          </p:cNvSpPr>
          <p:nvPr/>
        </p:nvSpPr>
        <p:spPr bwMode="auto">
          <a:xfrm flipH="1" flipV="1">
            <a:off x="3301365" y="3604260"/>
            <a:ext cx="394541" cy="5848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4" name="TextBox 13"/>
          <p:cNvSpPr txBox="1"/>
          <p:nvPr/>
        </p:nvSpPr>
        <p:spPr>
          <a:xfrm>
            <a:off x="2135458" y="2734505"/>
            <a:ext cx="149271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2001:DB8:CAFE::/127</a:t>
            </a:r>
            <a:endParaRPr lang="en-US" sz="1000" b="1" dirty="0">
              <a:solidFill>
                <a:schemeClr val="bg2"/>
              </a:solidFill>
            </a:endParaRPr>
          </a:p>
        </p:txBody>
      </p:sp>
      <p:sp>
        <p:nvSpPr>
          <p:cNvPr id="15" name="TextBox 14"/>
          <p:cNvSpPr txBox="1"/>
          <p:nvPr/>
        </p:nvSpPr>
        <p:spPr>
          <a:xfrm>
            <a:off x="1006035" y="3640650"/>
            <a:ext cx="144142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2001:DB8:ACAD:C::/64</a:t>
            </a:r>
            <a:endParaRPr lang="en-US" sz="900" b="1" dirty="0">
              <a:solidFill>
                <a:schemeClr val="bg2"/>
              </a:solidFill>
            </a:endParaRPr>
          </a:p>
        </p:txBody>
      </p:sp>
      <p:sp>
        <p:nvSpPr>
          <p:cNvPr id="16" name="TextBox 15"/>
          <p:cNvSpPr txBox="1"/>
          <p:nvPr/>
        </p:nvSpPr>
        <p:spPr>
          <a:xfrm>
            <a:off x="3707083" y="232175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17" name="TextBox 16"/>
          <p:cNvSpPr txBox="1"/>
          <p:nvPr/>
        </p:nvSpPr>
        <p:spPr>
          <a:xfrm>
            <a:off x="5014502" y="231540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20" name="TextBox 19"/>
          <p:cNvSpPr txBox="1"/>
          <p:nvPr/>
        </p:nvSpPr>
        <p:spPr>
          <a:xfrm>
            <a:off x="5759023" y="3330579"/>
            <a:ext cx="8499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Branch-3</a:t>
            </a:r>
            <a:endParaRPr lang="en-US" sz="1200" b="1" dirty="0">
              <a:solidFill>
                <a:schemeClr val="bg1"/>
              </a:solidFill>
            </a:endParaRPr>
          </a:p>
        </p:txBody>
      </p:sp>
      <p:sp>
        <p:nvSpPr>
          <p:cNvPr id="21" name="TextBox 20"/>
          <p:cNvSpPr txBox="1"/>
          <p:nvPr/>
        </p:nvSpPr>
        <p:spPr>
          <a:xfrm>
            <a:off x="1940495" y="4330871"/>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S1</a:t>
            </a:r>
            <a:endParaRPr lang="en-US" sz="1200" b="1" dirty="0">
              <a:solidFill>
                <a:schemeClr val="bg1"/>
              </a:solidFill>
            </a:endParaRPr>
          </a:p>
        </p:txBody>
      </p:sp>
      <p:sp>
        <p:nvSpPr>
          <p:cNvPr id="22" name="TextBox 21"/>
          <p:cNvSpPr txBox="1"/>
          <p:nvPr/>
        </p:nvSpPr>
        <p:spPr>
          <a:xfrm>
            <a:off x="3413078" y="4333911"/>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S2</a:t>
            </a:r>
            <a:endParaRPr lang="en-US" sz="1200" b="1" dirty="0">
              <a:solidFill>
                <a:schemeClr val="bg1"/>
              </a:solidFill>
            </a:endParaRPr>
          </a:p>
        </p:txBody>
      </p:sp>
      <p:pic>
        <p:nvPicPr>
          <p:cNvPr id="2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36398" y="308931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2707848" y="3362964"/>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25" name="Freeform 9"/>
          <p:cNvSpPr>
            <a:spLocks/>
          </p:cNvSpPr>
          <p:nvPr/>
        </p:nvSpPr>
        <p:spPr bwMode="auto">
          <a:xfrm rot="18445216">
            <a:off x="3357743" y="2717609"/>
            <a:ext cx="1018814" cy="15595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2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99613" y="4161826"/>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47831" y="4160239"/>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 name="Line 47"/>
          <p:cNvSpPr>
            <a:spLocks noChangeShapeType="1"/>
          </p:cNvSpPr>
          <p:nvPr/>
        </p:nvSpPr>
        <p:spPr bwMode="auto">
          <a:xfrm flipH="1">
            <a:off x="5417772" y="3541395"/>
            <a:ext cx="480108" cy="62162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47"/>
          <p:cNvSpPr>
            <a:spLocks noChangeShapeType="1"/>
          </p:cNvSpPr>
          <p:nvPr/>
        </p:nvSpPr>
        <p:spPr bwMode="auto">
          <a:xfrm flipH="1" flipV="1">
            <a:off x="6377939" y="3533774"/>
            <a:ext cx="458041" cy="6356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0" name="TextBox 29"/>
          <p:cNvSpPr txBox="1"/>
          <p:nvPr/>
        </p:nvSpPr>
        <p:spPr>
          <a:xfrm>
            <a:off x="5668205" y="2693230"/>
            <a:ext cx="156324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2001:DB8:CAFE::2/127</a:t>
            </a:r>
            <a:endParaRPr lang="en-US" sz="1000" b="1" dirty="0">
              <a:solidFill>
                <a:schemeClr val="bg2"/>
              </a:solidFill>
            </a:endParaRPr>
          </a:p>
        </p:txBody>
      </p:sp>
      <p:sp>
        <p:nvSpPr>
          <p:cNvPr id="31" name="TextBox 30"/>
          <p:cNvSpPr txBox="1"/>
          <p:nvPr/>
        </p:nvSpPr>
        <p:spPr>
          <a:xfrm>
            <a:off x="5093270" y="4311186"/>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S3</a:t>
            </a:r>
            <a:endParaRPr lang="en-US" sz="1200" b="1" dirty="0">
              <a:solidFill>
                <a:schemeClr val="bg1"/>
              </a:solidFill>
            </a:endParaRPr>
          </a:p>
        </p:txBody>
      </p:sp>
      <p:sp>
        <p:nvSpPr>
          <p:cNvPr id="32" name="TextBox 31"/>
          <p:cNvSpPr txBox="1"/>
          <p:nvPr/>
        </p:nvSpPr>
        <p:spPr>
          <a:xfrm>
            <a:off x="6583633" y="4314226"/>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S4</a:t>
            </a:r>
            <a:endParaRPr lang="en-US" sz="1200" b="1" dirty="0">
              <a:solidFill>
                <a:schemeClr val="bg1"/>
              </a:solidFill>
            </a:endParaRPr>
          </a:p>
        </p:txBody>
      </p:sp>
      <p:pic>
        <p:nvPicPr>
          <p:cNvPr id="34" name="Picture 34"/>
          <p:cNvPicPr>
            <a:picLocks noChangeArrowheads="1"/>
          </p:cNvPicPr>
          <p:nvPr/>
        </p:nvPicPr>
        <p:blipFill>
          <a:blip r:embed="rId5" cstate="print"/>
          <a:srcRect/>
          <a:stretch>
            <a:fillRect/>
          </a:stretch>
        </p:blipFill>
        <p:spPr bwMode="auto">
          <a:xfrm>
            <a:off x="1707833" y="5263515"/>
            <a:ext cx="909637" cy="822325"/>
          </a:xfrm>
          <a:prstGeom prst="rect">
            <a:avLst/>
          </a:prstGeom>
          <a:noFill/>
          <a:ln w="9525">
            <a:noFill/>
            <a:miter lim="800000"/>
            <a:headEnd/>
            <a:tailEnd/>
          </a:ln>
          <a:effectLst/>
        </p:spPr>
      </p:pic>
      <p:pic>
        <p:nvPicPr>
          <p:cNvPr id="35" name="Picture 34"/>
          <p:cNvPicPr>
            <a:picLocks noChangeArrowheads="1"/>
          </p:cNvPicPr>
          <p:nvPr/>
        </p:nvPicPr>
        <p:blipFill>
          <a:blip r:embed="rId5" cstate="print"/>
          <a:srcRect/>
          <a:stretch>
            <a:fillRect/>
          </a:stretch>
        </p:blipFill>
        <p:spPr bwMode="auto">
          <a:xfrm>
            <a:off x="3208973" y="5263515"/>
            <a:ext cx="909637" cy="822325"/>
          </a:xfrm>
          <a:prstGeom prst="rect">
            <a:avLst/>
          </a:prstGeom>
          <a:noFill/>
          <a:ln w="9525">
            <a:noFill/>
            <a:miter lim="800000"/>
            <a:headEnd/>
            <a:tailEnd/>
          </a:ln>
          <a:effectLst/>
        </p:spPr>
      </p:pic>
      <p:pic>
        <p:nvPicPr>
          <p:cNvPr id="36" name="Picture 34"/>
          <p:cNvPicPr>
            <a:picLocks noChangeArrowheads="1"/>
          </p:cNvPicPr>
          <p:nvPr/>
        </p:nvPicPr>
        <p:blipFill>
          <a:blip r:embed="rId5" cstate="print"/>
          <a:srcRect/>
          <a:stretch>
            <a:fillRect/>
          </a:stretch>
        </p:blipFill>
        <p:spPr bwMode="auto">
          <a:xfrm>
            <a:off x="4875848" y="5238750"/>
            <a:ext cx="909637" cy="822325"/>
          </a:xfrm>
          <a:prstGeom prst="rect">
            <a:avLst/>
          </a:prstGeom>
          <a:noFill/>
          <a:ln w="9525">
            <a:noFill/>
            <a:miter lim="800000"/>
            <a:headEnd/>
            <a:tailEnd/>
          </a:ln>
          <a:effectLst/>
        </p:spPr>
      </p:pic>
      <p:pic>
        <p:nvPicPr>
          <p:cNvPr id="37" name="Picture 34"/>
          <p:cNvPicPr>
            <a:picLocks noChangeArrowheads="1"/>
          </p:cNvPicPr>
          <p:nvPr/>
        </p:nvPicPr>
        <p:blipFill>
          <a:blip r:embed="rId5" cstate="print"/>
          <a:srcRect/>
          <a:stretch>
            <a:fillRect/>
          </a:stretch>
        </p:blipFill>
        <p:spPr bwMode="auto">
          <a:xfrm>
            <a:off x="6369368" y="5246370"/>
            <a:ext cx="909637" cy="822325"/>
          </a:xfrm>
          <a:prstGeom prst="rect">
            <a:avLst/>
          </a:prstGeom>
          <a:noFill/>
          <a:ln w="9525">
            <a:noFill/>
            <a:miter lim="800000"/>
            <a:headEnd/>
            <a:tailEnd/>
          </a:ln>
          <a:effectLst/>
        </p:spPr>
      </p:pic>
      <p:sp>
        <p:nvSpPr>
          <p:cNvPr id="38" name="Line 47"/>
          <p:cNvSpPr>
            <a:spLocks noChangeShapeType="1"/>
          </p:cNvSpPr>
          <p:nvPr/>
        </p:nvSpPr>
        <p:spPr bwMode="auto">
          <a:xfrm flipV="1">
            <a:off x="2082165" y="454913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9" name="Line 47"/>
          <p:cNvSpPr>
            <a:spLocks noChangeShapeType="1"/>
          </p:cNvSpPr>
          <p:nvPr/>
        </p:nvSpPr>
        <p:spPr bwMode="auto">
          <a:xfrm flipV="1">
            <a:off x="3590925" y="454151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0" name="Line 47"/>
          <p:cNvSpPr>
            <a:spLocks noChangeShapeType="1"/>
          </p:cNvSpPr>
          <p:nvPr/>
        </p:nvSpPr>
        <p:spPr bwMode="auto">
          <a:xfrm flipV="1">
            <a:off x="5288280" y="4531994"/>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1" name="Line 47"/>
          <p:cNvSpPr>
            <a:spLocks noChangeShapeType="1"/>
          </p:cNvSpPr>
          <p:nvPr/>
        </p:nvSpPr>
        <p:spPr bwMode="auto">
          <a:xfrm flipV="1">
            <a:off x="6758940" y="4524374"/>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2" name="TextBox 41"/>
          <p:cNvSpPr txBox="1"/>
          <p:nvPr/>
        </p:nvSpPr>
        <p:spPr>
          <a:xfrm>
            <a:off x="1859280" y="5425440"/>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PC-A</a:t>
            </a:r>
            <a:endParaRPr lang="en-US" sz="1100" b="1" dirty="0">
              <a:solidFill>
                <a:schemeClr val="bg2"/>
              </a:solidFill>
            </a:endParaRPr>
          </a:p>
        </p:txBody>
      </p:sp>
      <p:sp>
        <p:nvSpPr>
          <p:cNvPr id="43" name="TextBox 42"/>
          <p:cNvSpPr txBox="1"/>
          <p:nvPr/>
        </p:nvSpPr>
        <p:spPr>
          <a:xfrm>
            <a:off x="3362325" y="5417820"/>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PC-B</a:t>
            </a:r>
            <a:endParaRPr lang="en-US" sz="1100" b="1" dirty="0">
              <a:solidFill>
                <a:schemeClr val="bg2"/>
              </a:solidFill>
            </a:endParaRPr>
          </a:p>
        </p:txBody>
      </p:sp>
      <p:sp>
        <p:nvSpPr>
          <p:cNvPr id="44" name="TextBox 43"/>
          <p:cNvSpPr txBox="1"/>
          <p:nvPr/>
        </p:nvSpPr>
        <p:spPr>
          <a:xfrm>
            <a:off x="5036820" y="5385435"/>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PC-C</a:t>
            </a:r>
            <a:endParaRPr lang="en-US" sz="1100" b="1" dirty="0">
              <a:solidFill>
                <a:schemeClr val="bg2"/>
              </a:solidFill>
            </a:endParaRPr>
          </a:p>
        </p:txBody>
      </p:sp>
      <p:sp>
        <p:nvSpPr>
          <p:cNvPr id="45" name="TextBox 44"/>
          <p:cNvSpPr txBox="1"/>
          <p:nvPr/>
        </p:nvSpPr>
        <p:spPr>
          <a:xfrm>
            <a:off x="6522720" y="5393055"/>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PC-D</a:t>
            </a:r>
            <a:endParaRPr lang="en-US" sz="1100" b="1" dirty="0">
              <a:solidFill>
                <a:schemeClr val="bg2"/>
              </a:solidFill>
            </a:endParaRPr>
          </a:p>
        </p:txBody>
      </p:sp>
      <p:sp>
        <p:nvSpPr>
          <p:cNvPr id="46" name="TextBox 45"/>
          <p:cNvSpPr txBox="1"/>
          <p:nvPr/>
        </p:nvSpPr>
        <p:spPr>
          <a:xfrm>
            <a:off x="3469200" y="3415860"/>
            <a:ext cx="144142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2001:DB8:ACAD:D::/64</a:t>
            </a:r>
            <a:endParaRPr lang="en-US" sz="900" b="1" dirty="0">
              <a:solidFill>
                <a:schemeClr val="bg2"/>
              </a:solidFill>
            </a:endParaRPr>
          </a:p>
        </p:txBody>
      </p:sp>
      <p:sp>
        <p:nvSpPr>
          <p:cNvPr id="47" name="TextBox 46"/>
          <p:cNvSpPr txBox="1"/>
          <p:nvPr/>
        </p:nvSpPr>
        <p:spPr>
          <a:xfrm>
            <a:off x="4316925" y="3617790"/>
            <a:ext cx="144142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2001:DB8:ACAD:A::/64</a:t>
            </a:r>
            <a:endParaRPr lang="en-US" sz="900" b="1" dirty="0">
              <a:solidFill>
                <a:schemeClr val="bg2"/>
              </a:solidFill>
            </a:endParaRPr>
          </a:p>
        </p:txBody>
      </p:sp>
      <p:sp>
        <p:nvSpPr>
          <p:cNvPr id="48" name="TextBox 47"/>
          <p:cNvSpPr txBox="1"/>
          <p:nvPr/>
        </p:nvSpPr>
        <p:spPr>
          <a:xfrm>
            <a:off x="6555300" y="3684465"/>
            <a:ext cx="144142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2001:DB8:ACAD:B::/64</a:t>
            </a:r>
            <a:endParaRPr lang="en-US" sz="900" b="1" dirty="0">
              <a:solidFill>
                <a:schemeClr val="bg2"/>
              </a:solidFill>
            </a:endParaRPr>
          </a:p>
        </p:txBody>
      </p:sp>
      <p:sp>
        <p:nvSpPr>
          <p:cNvPr id="49" name="TextBox 48"/>
          <p:cNvSpPr txBox="1"/>
          <p:nvPr/>
        </p:nvSpPr>
        <p:spPr>
          <a:xfrm>
            <a:off x="5214527" y="296310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50" name="TextBox 49"/>
          <p:cNvSpPr txBox="1"/>
          <p:nvPr/>
        </p:nvSpPr>
        <p:spPr>
          <a:xfrm>
            <a:off x="3459433" y="298850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51" name="TextBox 50"/>
          <p:cNvSpPr txBox="1"/>
          <p:nvPr/>
        </p:nvSpPr>
        <p:spPr>
          <a:xfrm rot="10800000" flipV="1">
            <a:off x="2863874" y="6068203"/>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2001:DB8:ACAD:D::1/64</a:t>
            </a:r>
            <a:endParaRPr lang="en-US" sz="1000" b="1" dirty="0">
              <a:solidFill>
                <a:schemeClr val="bg2"/>
              </a:solidFill>
            </a:endParaRPr>
          </a:p>
        </p:txBody>
      </p:sp>
      <p:sp>
        <p:nvSpPr>
          <p:cNvPr id="52" name="TextBox 51"/>
          <p:cNvSpPr txBox="1"/>
          <p:nvPr/>
        </p:nvSpPr>
        <p:spPr>
          <a:xfrm rot="10800000" flipV="1">
            <a:off x="4435499" y="6068203"/>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2001:DB8:ACAD:A::1/64</a:t>
            </a:r>
            <a:endParaRPr lang="en-US" sz="1000" b="1" dirty="0">
              <a:solidFill>
                <a:schemeClr val="bg2"/>
              </a:solidFill>
            </a:endParaRPr>
          </a:p>
        </p:txBody>
      </p:sp>
      <p:sp>
        <p:nvSpPr>
          <p:cNvPr id="53" name="TextBox 52"/>
          <p:cNvSpPr txBox="1"/>
          <p:nvPr/>
        </p:nvSpPr>
        <p:spPr>
          <a:xfrm rot="10800000" flipV="1">
            <a:off x="6035699" y="6058678"/>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2001:DB8:ACAD:B::1/64</a:t>
            </a:r>
            <a:endParaRPr lang="en-US" sz="1000" b="1" dirty="0">
              <a:solidFill>
                <a:schemeClr val="bg2"/>
              </a:solidFill>
            </a:endParaRPr>
          </a:p>
        </p:txBody>
      </p:sp>
      <p:sp>
        <p:nvSpPr>
          <p:cNvPr id="54" name="TextBox 53"/>
          <p:cNvSpPr txBox="1"/>
          <p:nvPr/>
        </p:nvSpPr>
        <p:spPr>
          <a:xfrm>
            <a:off x="3752850" y="1752600"/>
            <a:ext cx="1651414" cy="276999"/>
          </a:xfrm>
          <a:prstGeom prst="rect">
            <a:avLst/>
          </a:prstGeom>
          <a:noFill/>
        </p:spPr>
        <p:txBody>
          <a:bodyPr wrap="none" rtlCol="0">
            <a:spAutoFit/>
          </a:bodyPr>
          <a:lstStyle/>
          <a:p>
            <a:pPr algn="l" defTabSz="914400">
              <a:buNone/>
            </a:pPr>
            <a:r>
              <a:rPr lang="en-US" sz="1200" b="1" i="0">
                <a:solidFill>
                  <a:srgbClr val="6B308E"/>
                </a:solidFill>
                <a:latin typeface="Arial"/>
                <a:ea typeface="+mn-ea"/>
                <a:cs typeface="+mn-cs"/>
              </a:rPr>
              <a:t>Lo0 2001:DB8:1::/64</a:t>
            </a:r>
            <a:endParaRPr lang="en-US" sz="1200" b="1" dirty="0">
              <a:solidFill>
                <a:schemeClr val="tx2"/>
              </a:solidFill>
            </a:endParaRPr>
          </a:p>
        </p:txBody>
      </p:sp>
      <p:sp>
        <p:nvSpPr>
          <p:cNvPr id="55" name="TextBox 54"/>
          <p:cNvSpPr txBox="1"/>
          <p:nvPr/>
        </p:nvSpPr>
        <p:spPr>
          <a:xfrm>
            <a:off x="2962276" y="897256"/>
            <a:ext cx="3152774" cy="692497"/>
          </a:xfrm>
          <a:prstGeom prst="rect">
            <a:avLst/>
          </a:prstGeom>
          <a:noFill/>
          <a:ln>
            <a:solidFill>
              <a:srgbClr val="7030A0"/>
            </a:solidFill>
          </a:ln>
        </p:spPr>
        <p:txBody>
          <a:bodyPr wrap="square" rtlCol="0">
            <a:spAutoFit/>
          </a:bodyPr>
          <a:lstStyle/>
          <a:p>
            <a:pPr algn="l" defTabSz="914400">
              <a:buNone/>
            </a:pPr>
            <a:r>
              <a:rPr lang="en-US" sz="1300" b="0" i="0">
                <a:solidFill>
                  <a:srgbClr val="000000"/>
                </a:solidFill>
                <a:latin typeface="Arial"/>
                <a:ea typeface="+mn-ea"/>
                <a:cs typeface="+mn-cs"/>
              </a:rPr>
              <a:t>Branch-2(config)# ipv6 route ::/0 lo0</a:t>
            </a:r>
          </a:p>
          <a:p>
            <a:pPr algn="l" defTabSz="914400">
              <a:buNone/>
            </a:pPr>
            <a:r>
              <a:rPr lang="en-US" sz="1300" b="0" i="0">
                <a:solidFill>
                  <a:srgbClr val="000000"/>
                </a:solidFill>
                <a:latin typeface="Arial"/>
                <a:ea typeface="+mn-ea"/>
                <a:cs typeface="+mn-cs"/>
              </a:rPr>
              <a:t>Branch-2(config)# ipv6 router eigrp 100</a:t>
            </a:r>
          </a:p>
          <a:p>
            <a:pPr algn="l" defTabSz="914400">
              <a:buNone/>
            </a:pPr>
            <a:r>
              <a:rPr lang="en-US" sz="1300" b="0" i="0">
                <a:solidFill>
                  <a:srgbClr val="000000"/>
                </a:solidFill>
                <a:latin typeface="Arial"/>
                <a:ea typeface="+mn-ea"/>
                <a:cs typeface="+mn-cs"/>
              </a:rPr>
              <a:t>Branch-2(config-rtr)# redistribute static</a:t>
            </a:r>
            <a:endParaRPr lang="en-US" sz="13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defTabSz="914400">
              <a:spcBef>
                <a:spcPct val="0"/>
              </a:spcBef>
              <a:buNone/>
            </a:pPr>
            <a:r>
              <a:rPr lang="en-US"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rPr>
              <a:t>Comando show ipv6 route</a:t>
            </a:r>
            <a:endParaRPr lang="en-US" dirty="0"/>
          </a:p>
        </p:txBody>
      </p:sp>
      <p:sp>
        <p:nvSpPr>
          <p:cNvPr id="4" name="Rectangle 3"/>
          <p:cNvSpPr/>
          <p:nvPr/>
        </p:nvSpPr>
        <p:spPr>
          <a:xfrm>
            <a:off x="95250" y="1579245"/>
            <a:ext cx="4400550" cy="3416320"/>
          </a:xfrm>
          <a:prstGeom prst="rect">
            <a:avLst/>
          </a:prstGeom>
          <a:ln>
            <a:solidFill>
              <a:schemeClr val="tx2"/>
            </a:solidFill>
          </a:ln>
        </p:spPr>
        <p:txBody>
          <a:bodyPr wrap="square">
            <a:spAutoFit/>
          </a:bodyPr>
          <a:lstStyle/>
          <a:p>
            <a:pPr algn="l" defTabSz="914400">
              <a:buNone/>
            </a:pPr>
            <a:r>
              <a:rPr lang="en-US" sz="1200" b="0" i="0">
                <a:solidFill>
                  <a:srgbClr val="000000"/>
                </a:solidFill>
                <a:latin typeface="Arial"/>
                <a:ea typeface="+mn-ea"/>
                <a:cs typeface="+mn-cs"/>
              </a:rPr>
              <a:t>Branch-1#show ipv6 route</a:t>
            </a:r>
          </a:p>
          <a:p>
            <a:pPr algn="l" defTabSz="914400">
              <a:buNone/>
            </a:pPr>
            <a:r>
              <a:rPr lang="en-US" sz="1200" b="0" i="0">
                <a:solidFill>
                  <a:srgbClr val="000000"/>
                </a:solidFill>
                <a:latin typeface="Arial"/>
                <a:ea typeface="+mn-ea"/>
                <a:cs typeface="+mn-cs"/>
              </a:rPr>
              <a:t>IPv6 Routing Table - 12 entries</a:t>
            </a:r>
          </a:p>
          <a:p>
            <a:pPr algn="l" defTabSz="914400">
              <a:buNone/>
            </a:pPr>
            <a:r>
              <a:rPr lang="en-US" sz="1200" b="0" i="0">
                <a:solidFill>
                  <a:srgbClr val="000000"/>
                </a:solidFill>
                <a:latin typeface="Arial"/>
                <a:ea typeface="+mn-ea"/>
                <a:cs typeface="+mn-cs"/>
              </a:rPr>
              <a:t>Codes: C - Connected, L - Local, S - Static, R - RIP, B - BGP</a:t>
            </a:r>
          </a:p>
          <a:p>
            <a:pPr algn="l" defTabSz="914400">
              <a:buNone/>
            </a:pPr>
            <a:r>
              <a:rPr lang="en-US" sz="1200" b="0" i="0">
                <a:solidFill>
                  <a:srgbClr val="000000"/>
                </a:solidFill>
                <a:latin typeface="Arial"/>
                <a:ea typeface="+mn-ea"/>
                <a:cs typeface="+mn-cs"/>
              </a:rPr>
              <a:t>       U - Per-user Static route, M - MIPv6</a:t>
            </a:r>
          </a:p>
          <a:p>
            <a:pPr algn="l" defTabSz="914400">
              <a:buNone/>
            </a:pPr>
            <a:r>
              <a:rPr lang="en-US" sz="1200" b="0" i="0">
                <a:solidFill>
                  <a:srgbClr val="000000"/>
                </a:solidFill>
                <a:latin typeface="Arial"/>
                <a:ea typeface="+mn-ea"/>
                <a:cs typeface="+mn-cs"/>
              </a:rPr>
              <a:t>       I1 - ISIS L1, I2 - ISIS L2, IA - ISIS interarea, IS - ISIS summary</a:t>
            </a:r>
          </a:p>
          <a:p>
            <a:pPr algn="l" defTabSz="914400">
              <a:buNone/>
            </a:pPr>
            <a:r>
              <a:rPr lang="en-US" sz="1200" b="0" i="0">
                <a:solidFill>
                  <a:srgbClr val="000000"/>
                </a:solidFill>
                <a:latin typeface="Arial"/>
                <a:ea typeface="+mn-ea"/>
                <a:cs typeface="+mn-cs"/>
              </a:rPr>
              <a:t>       O - OSPF intra, OI - OSPF inter, OE1 - OSPF ext 1, OE2 - OSPF ext 2</a:t>
            </a:r>
          </a:p>
          <a:p>
            <a:pPr algn="l" defTabSz="914400">
              <a:buNone/>
            </a:pPr>
            <a:r>
              <a:rPr lang="en-US" sz="1200" b="0" i="0">
                <a:solidFill>
                  <a:srgbClr val="000000"/>
                </a:solidFill>
                <a:latin typeface="Arial"/>
                <a:ea typeface="+mn-ea"/>
                <a:cs typeface="+mn-cs"/>
              </a:rPr>
              <a:t>       ON1 - OSPF NSSA ext 1, ON2 - OSPF NSSA ext 2</a:t>
            </a:r>
          </a:p>
          <a:p>
            <a:pPr algn="l" defTabSz="914400">
              <a:buNone/>
            </a:pPr>
            <a:r>
              <a:rPr lang="en-US" sz="1200" b="0" i="0">
                <a:solidFill>
                  <a:srgbClr val="000000"/>
                </a:solidFill>
                <a:latin typeface="Arial"/>
                <a:ea typeface="+mn-ea"/>
                <a:cs typeface="+mn-cs"/>
              </a:rPr>
              <a:t>       D - EIGRP, EX - EIGRP external</a:t>
            </a:r>
          </a:p>
          <a:p>
            <a:pPr algn="l" defTabSz="914400">
              <a:buNone/>
            </a:pPr>
            <a:r>
              <a:rPr lang="en-US" sz="1200" b="0" i="0">
                <a:solidFill>
                  <a:srgbClr val="000000"/>
                </a:solidFill>
                <a:latin typeface="Arial"/>
                <a:ea typeface="+mn-ea"/>
                <a:cs typeface="+mn-cs"/>
              </a:rPr>
              <a:t>EX  ::/0 [170/3449856]</a:t>
            </a:r>
          </a:p>
          <a:p>
            <a:pPr algn="l" defTabSz="914400">
              <a:buNone/>
            </a:pPr>
            <a:r>
              <a:rPr lang="en-US" sz="1200" b="0" i="0">
                <a:solidFill>
                  <a:srgbClr val="000000"/>
                </a:solidFill>
                <a:latin typeface="Arial"/>
                <a:ea typeface="+mn-ea"/>
                <a:cs typeface="+mn-cs"/>
              </a:rPr>
              <a:t>     via FE80::2, Serial0/0/0</a:t>
            </a:r>
          </a:p>
          <a:p>
            <a:pPr algn="l" defTabSz="914400">
              <a:buNone/>
            </a:pPr>
            <a:r>
              <a:rPr lang="en-US" sz="1200" b="0" i="0">
                <a:solidFill>
                  <a:srgbClr val="000000"/>
                </a:solidFill>
                <a:latin typeface="Arial"/>
                <a:ea typeface="+mn-ea"/>
                <a:cs typeface="+mn-cs"/>
              </a:rPr>
              <a:t>D   2001:DB8:ACAD::/62 [5/2816]</a:t>
            </a:r>
          </a:p>
          <a:p>
            <a:pPr algn="l" defTabSz="914400">
              <a:buNone/>
            </a:pPr>
            <a:r>
              <a:rPr lang="en-US" sz="1200" b="0" i="0">
                <a:solidFill>
                  <a:srgbClr val="000000"/>
                </a:solidFill>
                <a:latin typeface="Arial"/>
                <a:ea typeface="+mn-ea"/>
                <a:cs typeface="+mn-cs"/>
              </a:rPr>
              <a:t>     via ::, Null0</a:t>
            </a:r>
          </a:p>
          <a:p>
            <a:pPr algn="l" defTabSz="914400">
              <a:buNone/>
            </a:pPr>
            <a:r>
              <a:rPr lang="en-US" sz="1200" b="0" i="0">
                <a:solidFill>
                  <a:srgbClr val="000000"/>
                </a:solidFill>
                <a:latin typeface="Arial"/>
                <a:ea typeface="+mn-ea"/>
                <a:cs typeface="+mn-cs"/>
              </a:rPr>
              <a:t>C   2001:DB8:ACAD:C::/64 [0/0]</a:t>
            </a:r>
          </a:p>
          <a:p>
            <a:pPr algn="l" defTabSz="914400">
              <a:buNone/>
            </a:pPr>
            <a:r>
              <a:rPr lang="en-US" sz="1200" b="0" i="0">
                <a:solidFill>
                  <a:srgbClr val="000000"/>
                </a:solidFill>
                <a:latin typeface="Arial"/>
                <a:ea typeface="+mn-ea"/>
                <a:cs typeface="+mn-cs"/>
              </a:rPr>
              <a:t>     via ::, GigabitEthernet0/0</a:t>
            </a:r>
          </a:p>
          <a:p>
            <a:pPr algn="l" defTabSz="914400">
              <a:buNone/>
            </a:pPr>
            <a:r>
              <a:rPr lang="en-US" sz="1200" b="0" i="0">
                <a:solidFill>
                  <a:srgbClr val="000000"/>
                </a:solidFill>
                <a:latin typeface="Arial"/>
                <a:ea typeface="+mn-ea"/>
                <a:cs typeface="+mn-cs"/>
              </a:rPr>
              <a:t>L   2001:DB8:ACAD:C::/128 [0/0]</a:t>
            </a:r>
          </a:p>
          <a:p>
            <a:pPr algn="l" defTabSz="914400">
              <a:buNone/>
            </a:pPr>
            <a:r>
              <a:rPr lang="en-US" sz="1200" b="0" i="0">
                <a:solidFill>
                  <a:srgbClr val="000000"/>
                </a:solidFill>
                <a:latin typeface="Arial"/>
                <a:ea typeface="+mn-ea"/>
                <a:cs typeface="+mn-cs"/>
              </a:rPr>
              <a:t>     via ::, GigabitEthernet0/0</a:t>
            </a:r>
            <a:endParaRPr lang="en-US" sz="1200" dirty="0">
              <a:solidFill>
                <a:schemeClr val="bg2"/>
              </a:solidFill>
            </a:endParaRPr>
          </a:p>
        </p:txBody>
      </p:sp>
      <p:sp>
        <p:nvSpPr>
          <p:cNvPr id="5" name="Rectangle 4"/>
          <p:cNvSpPr/>
          <p:nvPr/>
        </p:nvSpPr>
        <p:spPr>
          <a:xfrm>
            <a:off x="4581525" y="1804244"/>
            <a:ext cx="4448175" cy="3046988"/>
          </a:xfrm>
          <a:prstGeom prst="rect">
            <a:avLst/>
          </a:prstGeom>
          <a:ln>
            <a:solidFill>
              <a:schemeClr val="tx2"/>
            </a:solidFill>
          </a:ln>
        </p:spPr>
        <p:txBody>
          <a:bodyPr wrap="square">
            <a:spAutoFit/>
          </a:bodyPr>
          <a:lstStyle/>
          <a:p>
            <a:pPr algn="l" defTabSz="914400">
              <a:buNone/>
            </a:pPr>
            <a:r>
              <a:rPr lang="en-US" sz="1200" b="0" i="0">
                <a:solidFill>
                  <a:srgbClr val="000000"/>
                </a:solidFill>
                <a:latin typeface="Arial"/>
                <a:ea typeface="+mn-ea"/>
                <a:cs typeface="+mn-cs"/>
              </a:rPr>
              <a:t>Branch-2#show ipv6 route</a:t>
            </a:r>
          </a:p>
          <a:p>
            <a:pPr algn="l" defTabSz="914400">
              <a:buNone/>
            </a:pPr>
            <a:r>
              <a:rPr lang="en-US" sz="1200" b="0" i="0">
                <a:solidFill>
                  <a:srgbClr val="000000"/>
                </a:solidFill>
                <a:latin typeface="Arial"/>
                <a:ea typeface="+mn-ea"/>
                <a:cs typeface="+mn-cs"/>
              </a:rPr>
              <a:t>IPv6 Routing Table - 11 entries</a:t>
            </a:r>
          </a:p>
          <a:p>
            <a:pPr algn="l" defTabSz="914400">
              <a:buNone/>
            </a:pPr>
            <a:r>
              <a:rPr lang="en-US" sz="1200" b="0" i="0">
                <a:solidFill>
                  <a:srgbClr val="000000"/>
                </a:solidFill>
                <a:latin typeface="Arial"/>
                <a:ea typeface="+mn-ea"/>
                <a:cs typeface="+mn-cs"/>
              </a:rPr>
              <a:t>Codes: C - Connected, L - Local, S - Static, R - RIP, B - BGP</a:t>
            </a:r>
          </a:p>
          <a:p>
            <a:pPr algn="l" defTabSz="914400">
              <a:buNone/>
            </a:pPr>
            <a:r>
              <a:rPr lang="en-US" sz="1200" b="0" i="0">
                <a:solidFill>
                  <a:srgbClr val="000000"/>
                </a:solidFill>
                <a:latin typeface="Arial"/>
                <a:ea typeface="+mn-ea"/>
                <a:cs typeface="+mn-cs"/>
              </a:rPr>
              <a:t>       U - Per-user Static route, M - MIPv6</a:t>
            </a:r>
          </a:p>
          <a:p>
            <a:pPr algn="l" defTabSz="914400">
              <a:buNone/>
            </a:pPr>
            <a:r>
              <a:rPr lang="en-US" sz="1200" b="0" i="0">
                <a:solidFill>
                  <a:srgbClr val="000000"/>
                </a:solidFill>
                <a:latin typeface="Arial"/>
                <a:ea typeface="+mn-ea"/>
                <a:cs typeface="+mn-cs"/>
              </a:rPr>
              <a:t>       I1 - ISIS L1, I2 - ISIS L2, IA - ISIS interarea, IS - ISIS summary</a:t>
            </a:r>
          </a:p>
          <a:p>
            <a:pPr algn="l" defTabSz="914400">
              <a:buNone/>
            </a:pPr>
            <a:r>
              <a:rPr lang="en-US" sz="1200" b="0" i="0">
                <a:solidFill>
                  <a:srgbClr val="000000"/>
                </a:solidFill>
                <a:latin typeface="Arial"/>
                <a:ea typeface="+mn-ea"/>
                <a:cs typeface="+mn-cs"/>
              </a:rPr>
              <a:t>       O - OSPF intra, OI - OSPF inter, OE1 - OSPF ext 1, OE2 - OSPF ext 2</a:t>
            </a:r>
          </a:p>
          <a:p>
            <a:pPr algn="l" defTabSz="914400">
              <a:buNone/>
            </a:pPr>
            <a:r>
              <a:rPr lang="en-US" sz="1200" b="0" i="0">
                <a:solidFill>
                  <a:srgbClr val="000000"/>
                </a:solidFill>
                <a:latin typeface="Arial"/>
                <a:ea typeface="+mn-ea"/>
                <a:cs typeface="+mn-cs"/>
              </a:rPr>
              <a:t>       ON1 - OSPF NSSA ext 1, ON2 - OSPF NSSA ext 2</a:t>
            </a:r>
          </a:p>
          <a:p>
            <a:pPr algn="l" defTabSz="914400">
              <a:buNone/>
            </a:pPr>
            <a:r>
              <a:rPr lang="en-US" sz="1200" b="0" i="0">
                <a:solidFill>
                  <a:srgbClr val="000000"/>
                </a:solidFill>
                <a:latin typeface="Arial"/>
                <a:ea typeface="+mn-ea"/>
                <a:cs typeface="+mn-cs"/>
              </a:rPr>
              <a:t>       D - EIGRP, EX - EIGRP external</a:t>
            </a:r>
          </a:p>
          <a:p>
            <a:pPr algn="l" defTabSz="914400">
              <a:buNone/>
            </a:pPr>
            <a:r>
              <a:rPr lang="en-US" sz="1200" b="0" i="0">
                <a:solidFill>
                  <a:srgbClr val="000000"/>
                </a:solidFill>
                <a:latin typeface="Arial"/>
                <a:ea typeface="+mn-ea"/>
                <a:cs typeface="+mn-cs"/>
              </a:rPr>
              <a:t>S   ::/0 [1/0]</a:t>
            </a:r>
          </a:p>
          <a:p>
            <a:pPr algn="l" defTabSz="914400">
              <a:buNone/>
            </a:pPr>
            <a:r>
              <a:rPr lang="en-US" sz="1200" b="0" i="0">
                <a:solidFill>
                  <a:srgbClr val="000000"/>
                </a:solidFill>
                <a:latin typeface="Arial"/>
                <a:ea typeface="+mn-ea"/>
                <a:cs typeface="+mn-cs"/>
              </a:rPr>
              <a:t>     via ::, Loopback0</a:t>
            </a:r>
          </a:p>
          <a:p>
            <a:pPr algn="l" defTabSz="914400">
              <a:buNone/>
            </a:pPr>
            <a:r>
              <a:rPr lang="en-US" sz="1200" b="0" i="0">
                <a:solidFill>
                  <a:srgbClr val="000000"/>
                </a:solidFill>
                <a:latin typeface="Arial"/>
                <a:ea typeface="+mn-ea"/>
                <a:cs typeface="+mn-cs"/>
              </a:rPr>
              <a:t>C   2001:DB8:1::/64 [0/0]</a:t>
            </a:r>
          </a:p>
          <a:p>
            <a:pPr algn="l" defTabSz="914400">
              <a:buNone/>
            </a:pPr>
            <a:r>
              <a:rPr lang="en-US" sz="1200" b="0" i="0">
                <a:solidFill>
                  <a:srgbClr val="000000"/>
                </a:solidFill>
                <a:latin typeface="Arial"/>
                <a:ea typeface="+mn-ea"/>
                <a:cs typeface="+mn-cs"/>
              </a:rPr>
              <a:t>     via ::, Loopback0</a:t>
            </a:r>
          </a:p>
          <a:p>
            <a:pPr algn="l" defTabSz="914400">
              <a:buNone/>
            </a:pPr>
            <a:r>
              <a:rPr lang="en-US" sz="1200" b="0" i="0">
                <a:solidFill>
                  <a:srgbClr val="000000"/>
                </a:solidFill>
                <a:latin typeface="Arial"/>
                <a:ea typeface="+mn-ea"/>
                <a:cs typeface="+mn-cs"/>
              </a:rPr>
              <a:t>L   2001:DB8:1::/128 [0/0]</a:t>
            </a:r>
          </a:p>
          <a:p>
            <a:pPr algn="l" defTabSz="914400">
              <a:buNone/>
            </a:pPr>
            <a:r>
              <a:rPr lang="en-US" sz="1200" b="0" i="0">
                <a:solidFill>
                  <a:srgbClr val="000000"/>
                </a:solidFill>
                <a:latin typeface="Arial"/>
                <a:ea typeface="+mn-ea"/>
                <a:cs typeface="+mn-cs"/>
              </a:rPr>
              <a:t>     via ::, Loopback0</a:t>
            </a:r>
            <a:endParaRPr lang="en-US" sz="1200" dirty="0">
              <a:solidFill>
                <a:schemeClr val="bg2"/>
              </a:solidFill>
            </a:endParaRPr>
          </a:p>
        </p:txBody>
      </p:sp>
      <p:sp>
        <p:nvSpPr>
          <p:cNvPr id="6" name="Rounded Rectangle 5"/>
          <p:cNvSpPr/>
          <p:nvPr/>
        </p:nvSpPr>
        <p:spPr>
          <a:xfrm>
            <a:off x="161925" y="3486150"/>
            <a:ext cx="1857375" cy="3619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4610101" y="3667125"/>
            <a:ext cx="1523999" cy="3619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43" y="213140"/>
            <a:ext cx="8588861" cy="838200"/>
          </a:xfrm>
        </p:spPr>
        <p:txBody>
          <a:bodyPr/>
          <a:lstStyle/>
          <a:p>
            <a:pPr algn="ctr" defTabSz="914400">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Topología</a:t>
            </a:r>
            <a:endParaRPr lang="es-ES_tradnl" dirty="0"/>
          </a:p>
        </p:txBody>
      </p:sp>
      <p:sp>
        <p:nvSpPr>
          <p:cNvPr id="3" name="Freeform 9"/>
          <p:cNvSpPr>
            <a:spLocks/>
          </p:cNvSpPr>
          <p:nvPr/>
        </p:nvSpPr>
        <p:spPr bwMode="auto">
          <a:xfrm rot="3262515" flipV="1">
            <a:off x="4805573" y="2349093"/>
            <a:ext cx="1724376" cy="310176"/>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08733" y="147895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11448" y="302835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30913" y="4143411"/>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17231" y="4141824"/>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258156" y="1724928"/>
            <a:ext cx="753540" cy="276999"/>
          </a:xfrm>
          <a:prstGeom prst="rect">
            <a:avLst/>
          </a:prstGeom>
          <a:noFill/>
        </p:spPr>
        <p:txBody>
          <a:bodyPr wrap="none" rtlCol="0">
            <a:spAutoFit/>
          </a:bodyPr>
          <a:lstStyle/>
          <a:p>
            <a:pPr algn="l" defTabSz="914400">
              <a:buNone/>
            </a:pPr>
            <a:r>
              <a:rPr lang="en-US" sz="1200" b="1" i="0" dirty="0">
                <a:solidFill>
                  <a:srgbClr val="FFFFFF"/>
                </a:solidFill>
                <a:latin typeface="Arial"/>
                <a:ea typeface="+mn-ea"/>
                <a:cs typeface="+mn-cs"/>
              </a:rPr>
              <a:t>Branch-2</a:t>
            </a:r>
            <a:endParaRPr lang="en-US" sz="1200" b="1" dirty="0">
              <a:solidFill>
                <a:schemeClr val="bg1"/>
              </a:solidFill>
            </a:endParaRPr>
          </a:p>
        </p:txBody>
      </p:sp>
      <p:sp>
        <p:nvSpPr>
          <p:cNvPr id="11" name="TextBox 10"/>
          <p:cNvSpPr txBox="1"/>
          <p:nvPr/>
        </p:nvSpPr>
        <p:spPr>
          <a:xfrm rot="10800000" flipV="1">
            <a:off x="796949" y="6030103"/>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2001:DB8:ACAD:C::2/64</a:t>
            </a:r>
            <a:endParaRPr lang="en-US" sz="1000" b="1" dirty="0">
              <a:solidFill>
                <a:schemeClr val="bg2"/>
              </a:solidFill>
            </a:endParaRPr>
          </a:p>
        </p:txBody>
      </p:sp>
      <p:sp>
        <p:nvSpPr>
          <p:cNvPr id="12" name="Line 47"/>
          <p:cNvSpPr>
            <a:spLocks noChangeShapeType="1"/>
          </p:cNvSpPr>
          <p:nvPr/>
        </p:nvSpPr>
        <p:spPr bwMode="auto">
          <a:xfrm flipH="1">
            <a:off x="1849072" y="3543300"/>
            <a:ext cx="566468" cy="60130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3" name="Line 47"/>
          <p:cNvSpPr>
            <a:spLocks noChangeShapeType="1"/>
          </p:cNvSpPr>
          <p:nvPr/>
        </p:nvSpPr>
        <p:spPr bwMode="auto">
          <a:xfrm flipH="1" flipV="1">
            <a:off x="2872740" y="3566160"/>
            <a:ext cx="394541" cy="5848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4" name="TextBox 13"/>
          <p:cNvSpPr txBox="1"/>
          <p:nvPr/>
        </p:nvSpPr>
        <p:spPr>
          <a:xfrm>
            <a:off x="2164033" y="2220155"/>
            <a:ext cx="149271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2001:DB8:CAFE::/127</a:t>
            </a:r>
            <a:endParaRPr lang="en-US" sz="1000" b="1" dirty="0">
              <a:solidFill>
                <a:schemeClr val="bg2"/>
              </a:solidFill>
            </a:endParaRPr>
          </a:p>
        </p:txBody>
      </p:sp>
      <p:sp>
        <p:nvSpPr>
          <p:cNvPr id="15" name="TextBox 14"/>
          <p:cNvSpPr txBox="1"/>
          <p:nvPr/>
        </p:nvSpPr>
        <p:spPr>
          <a:xfrm>
            <a:off x="796485" y="3583500"/>
            <a:ext cx="150554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2001:DB8:ACAD:C::1/64</a:t>
            </a:r>
            <a:endParaRPr lang="en-US" sz="900" b="1" dirty="0">
              <a:solidFill>
                <a:schemeClr val="bg2"/>
              </a:solidFill>
            </a:endParaRPr>
          </a:p>
        </p:txBody>
      </p:sp>
      <p:sp>
        <p:nvSpPr>
          <p:cNvPr id="16" name="TextBox 15"/>
          <p:cNvSpPr txBox="1"/>
          <p:nvPr/>
        </p:nvSpPr>
        <p:spPr>
          <a:xfrm>
            <a:off x="3735658" y="180740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17" name="TextBox 16"/>
          <p:cNvSpPr txBox="1"/>
          <p:nvPr/>
        </p:nvSpPr>
        <p:spPr>
          <a:xfrm>
            <a:off x="5043077" y="180105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20" name="TextBox 19"/>
          <p:cNvSpPr txBox="1"/>
          <p:nvPr/>
        </p:nvSpPr>
        <p:spPr>
          <a:xfrm>
            <a:off x="6282898" y="3302004"/>
            <a:ext cx="8499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Branch-3</a:t>
            </a:r>
            <a:endParaRPr lang="en-US" sz="1200" b="1" dirty="0">
              <a:solidFill>
                <a:schemeClr val="bg1"/>
              </a:solidFill>
            </a:endParaRPr>
          </a:p>
        </p:txBody>
      </p:sp>
      <p:sp>
        <p:nvSpPr>
          <p:cNvPr id="21" name="TextBox 20"/>
          <p:cNvSpPr txBox="1"/>
          <p:nvPr/>
        </p:nvSpPr>
        <p:spPr>
          <a:xfrm>
            <a:off x="1511870" y="4292771"/>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S1</a:t>
            </a:r>
            <a:endParaRPr lang="en-US" sz="1200" b="1" dirty="0">
              <a:solidFill>
                <a:schemeClr val="bg1"/>
              </a:solidFill>
            </a:endParaRPr>
          </a:p>
        </p:txBody>
      </p:sp>
      <p:sp>
        <p:nvSpPr>
          <p:cNvPr id="22" name="TextBox 21"/>
          <p:cNvSpPr txBox="1"/>
          <p:nvPr/>
        </p:nvSpPr>
        <p:spPr>
          <a:xfrm>
            <a:off x="2984453" y="4295811"/>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S2</a:t>
            </a:r>
            <a:endParaRPr lang="en-US" sz="1200" b="1" dirty="0">
              <a:solidFill>
                <a:schemeClr val="bg1"/>
              </a:solidFill>
            </a:endParaRPr>
          </a:p>
        </p:txBody>
      </p:sp>
      <p:pic>
        <p:nvPicPr>
          <p:cNvPr id="2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07773" y="305121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2279223" y="3324864"/>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25" name="Freeform 9"/>
          <p:cNvSpPr>
            <a:spLocks/>
          </p:cNvSpPr>
          <p:nvPr/>
        </p:nvSpPr>
        <p:spPr bwMode="auto">
          <a:xfrm rot="18445216">
            <a:off x="2782920" y="2368089"/>
            <a:ext cx="1703639" cy="289211"/>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2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423488" y="4133251"/>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71706" y="4131664"/>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 name="Line 47"/>
          <p:cNvSpPr>
            <a:spLocks noChangeShapeType="1"/>
          </p:cNvSpPr>
          <p:nvPr/>
        </p:nvSpPr>
        <p:spPr bwMode="auto">
          <a:xfrm flipH="1">
            <a:off x="5941647" y="3512820"/>
            <a:ext cx="480108" cy="62162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47"/>
          <p:cNvSpPr>
            <a:spLocks noChangeShapeType="1"/>
          </p:cNvSpPr>
          <p:nvPr/>
        </p:nvSpPr>
        <p:spPr bwMode="auto">
          <a:xfrm flipH="1" flipV="1">
            <a:off x="6901814" y="3505199"/>
            <a:ext cx="458041" cy="6356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0" name="TextBox 29"/>
          <p:cNvSpPr txBox="1"/>
          <p:nvPr/>
        </p:nvSpPr>
        <p:spPr>
          <a:xfrm>
            <a:off x="5696780" y="2178880"/>
            <a:ext cx="156324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2001:DB8:CAFE::2/127</a:t>
            </a:r>
            <a:endParaRPr lang="en-US" sz="1000" b="1" dirty="0">
              <a:solidFill>
                <a:schemeClr val="bg2"/>
              </a:solidFill>
            </a:endParaRPr>
          </a:p>
        </p:txBody>
      </p:sp>
      <p:sp>
        <p:nvSpPr>
          <p:cNvPr id="31" name="TextBox 30"/>
          <p:cNvSpPr txBox="1"/>
          <p:nvPr/>
        </p:nvSpPr>
        <p:spPr>
          <a:xfrm>
            <a:off x="5617145" y="4282611"/>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S3</a:t>
            </a:r>
            <a:endParaRPr lang="en-US" sz="1200" b="1" dirty="0">
              <a:solidFill>
                <a:schemeClr val="bg1"/>
              </a:solidFill>
            </a:endParaRPr>
          </a:p>
        </p:txBody>
      </p:sp>
      <p:sp>
        <p:nvSpPr>
          <p:cNvPr id="32" name="TextBox 31"/>
          <p:cNvSpPr txBox="1"/>
          <p:nvPr/>
        </p:nvSpPr>
        <p:spPr>
          <a:xfrm>
            <a:off x="7107508" y="4285651"/>
            <a:ext cx="372218"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S4</a:t>
            </a:r>
            <a:endParaRPr lang="en-US" sz="1200" b="1" dirty="0">
              <a:solidFill>
                <a:schemeClr val="bg1"/>
              </a:solidFill>
            </a:endParaRPr>
          </a:p>
        </p:txBody>
      </p:sp>
      <p:pic>
        <p:nvPicPr>
          <p:cNvPr id="34" name="Picture 34"/>
          <p:cNvPicPr>
            <a:picLocks noChangeArrowheads="1"/>
          </p:cNvPicPr>
          <p:nvPr/>
        </p:nvPicPr>
        <p:blipFill>
          <a:blip r:embed="rId5" cstate="print"/>
          <a:srcRect/>
          <a:stretch>
            <a:fillRect/>
          </a:stretch>
        </p:blipFill>
        <p:spPr bwMode="auto">
          <a:xfrm>
            <a:off x="1279208" y="5225415"/>
            <a:ext cx="909637" cy="822325"/>
          </a:xfrm>
          <a:prstGeom prst="rect">
            <a:avLst/>
          </a:prstGeom>
          <a:noFill/>
          <a:ln w="9525">
            <a:noFill/>
            <a:miter lim="800000"/>
            <a:headEnd/>
            <a:tailEnd/>
          </a:ln>
          <a:effectLst/>
        </p:spPr>
      </p:pic>
      <p:pic>
        <p:nvPicPr>
          <p:cNvPr id="35" name="Picture 34"/>
          <p:cNvPicPr>
            <a:picLocks noChangeArrowheads="1"/>
          </p:cNvPicPr>
          <p:nvPr/>
        </p:nvPicPr>
        <p:blipFill>
          <a:blip r:embed="rId5" cstate="print"/>
          <a:srcRect/>
          <a:stretch>
            <a:fillRect/>
          </a:stretch>
        </p:blipFill>
        <p:spPr bwMode="auto">
          <a:xfrm>
            <a:off x="2780348" y="5225415"/>
            <a:ext cx="909637" cy="822325"/>
          </a:xfrm>
          <a:prstGeom prst="rect">
            <a:avLst/>
          </a:prstGeom>
          <a:noFill/>
          <a:ln w="9525">
            <a:noFill/>
            <a:miter lim="800000"/>
            <a:headEnd/>
            <a:tailEnd/>
          </a:ln>
          <a:effectLst/>
        </p:spPr>
      </p:pic>
      <p:pic>
        <p:nvPicPr>
          <p:cNvPr id="36" name="Picture 34"/>
          <p:cNvPicPr>
            <a:picLocks noChangeArrowheads="1"/>
          </p:cNvPicPr>
          <p:nvPr/>
        </p:nvPicPr>
        <p:blipFill>
          <a:blip r:embed="rId5" cstate="print"/>
          <a:srcRect/>
          <a:stretch>
            <a:fillRect/>
          </a:stretch>
        </p:blipFill>
        <p:spPr bwMode="auto">
          <a:xfrm>
            <a:off x="5399723" y="5210175"/>
            <a:ext cx="909637" cy="822325"/>
          </a:xfrm>
          <a:prstGeom prst="rect">
            <a:avLst/>
          </a:prstGeom>
          <a:noFill/>
          <a:ln w="9525">
            <a:noFill/>
            <a:miter lim="800000"/>
            <a:headEnd/>
            <a:tailEnd/>
          </a:ln>
          <a:effectLst/>
        </p:spPr>
      </p:pic>
      <p:pic>
        <p:nvPicPr>
          <p:cNvPr id="37" name="Picture 34"/>
          <p:cNvPicPr>
            <a:picLocks noChangeArrowheads="1"/>
          </p:cNvPicPr>
          <p:nvPr/>
        </p:nvPicPr>
        <p:blipFill>
          <a:blip r:embed="rId5" cstate="print"/>
          <a:srcRect/>
          <a:stretch>
            <a:fillRect/>
          </a:stretch>
        </p:blipFill>
        <p:spPr bwMode="auto">
          <a:xfrm>
            <a:off x="6893243" y="5217795"/>
            <a:ext cx="909637" cy="822325"/>
          </a:xfrm>
          <a:prstGeom prst="rect">
            <a:avLst/>
          </a:prstGeom>
          <a:noFill/>
          <a:ln w="9525">
            <a:noFill/>
            <a:miter lim="800000"/>
            <a:headEnd/>
            <a:tailEnd/>
          </a:ln>
          <a:effectLst/>
        </p:spPr>
      </p:pic>
      <p:sp>
        <p:nvSpPr>
          <p:cNvPr id="38" name="Line 47"/>
          <p:cNvSpPr>
            <a:spLocks noChangeShapeType="1"/>
          </p:cNvSpPr>
          <p:nvPr/>
        </p:nvSpPr>
        <p:spPr bwMode="auto">
          <a:xfrm flipV="1">
            <a:off x="1653540" y="451103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9" name="Line 47"/>
          <p:cNvSpPr>
            <a:spLocks noChangeShapeType="1"/>
          </p:cNvSpPr>
          <p:nvPr/>
        </p:nvSpPr>
        <p:spPr bwMode="auto">
          <a:xfrm flipV="1">
            <a:off x="3162300" y="450341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0" name="Line 47"/>
          <p:cNvSpPr>
            <a:spLocks noChangeShapeType="1"/>
          </p:cNvSpPr>
          <p:nvPr/>
        </p:nvSpPr>
        <p:spPr bwMode="auto">
          <a:xfrm flipV="1">
            <a:off x="5812155" y="450341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1" name="Line 47"/>
          <p:cNvSpPr>
            <a:spLocks noChangeShapeType="1"/>
          </p:cNvSpPr>
          <p:nvPr/>
        </p:nvSpPr>
        <p:spPr bwMode="auto">
          <a:xfrm flipV="1">
            <a:off x="7282815" y="449579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2" name="TextBox 41"/>
          <p:cNvSpPr txBox="1"/>
          <p:nvPr/>
        </p:nvSpPr>
        <p:spPr>
          <a:xfrm>
            <a:off x="1430655" y="5387340"/>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PC-A</a:t>
            </a:r>
            <a:endParaRPr lang="en-US" sz="1100" b="1" dirty="0">
              <a:solidFill>
                <a:schemeClr val="bg2"/>
              </a:solidFill>
            </a:endParaRPr>
          </a:p>
        </p:txBody>
      </p:sp>
      <p:sp>
        <p:nvSpPr>
          <p:cNvPr id="43" name="TextBox 42"/>
          <p:cNvSpPr txBox="1"/>
          <p:nvPr/>
        </p:nvSpPr>
        <p:spPr>
          <a:xfrm>
            <a:off x="2933700" y="5379720"/>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PC-B</a:t>
            </a:r>
            <a:endParaRPr lang="en-US" sz="1100" b="1" dirty="0">
              <a:solidFill>
                <a:schemeClr val="bg2"/>
              </a:solidFill>
            </a:endParaRPr>
          </a:p>
        </p:txBody>
      </p:sp>
      <p:sp>
        <p:nvSpPr>
          <p:cNvPr id="44" name="TextBox 43"/>
          <p:cNvSpPr txBox="1"/>
          <p:nvPr/>
        </p:nvSpPr>
        <p:spPr>
          <a:xfrm>
            <a:off x="5560695" y="5356860"/>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PC-C</a:t>
            </a:r>
            <a:endParaRPr lang="en-US" sz="1100" b="1" dirty="0">
              <a:solidFill>
                <a:schemeClr val="bg2"/>
              </a:solidFill>
            </a:endParaRPr>
          </a:p>
        </p:txBody>
      </p:sp>
      <p:sp>
        <p:nvSpPr>
          <p:cNvPr id="45" name="TextBox 44"/>
          <p:cNvSpPr txBox="1"/>
          <p:nvPr/>
        </p:nvSpPr>
        <p:spPr>
          <a:xfrm>
            <a:off x="7046595" y="5364480"/>
            <a:ext cx="670560" cy="261610"/>
          </a:xfrm>
          <a:prstGeom prst="rect">
            <a:avLst/>
          </a:prstGeom>
          <a:noFill/>
        </p:spPr>
        <p:txBody>
          <a:bodyPr wrap="square" rtlCol="0">
            <a:spAutoFit/>
          </a:bodyPr>
          <a:lstStyle/>
          <a:p>
            <a:pPr algn="l" defTabSz="914400">
              <a:buNone/>
            </a:pPr>
            <a:r>
              <a:rPr lang="en-US" sz="1100" b="1" i="0">
                <a:solidFill>
                  <a:srgbClr val="000000"/>
                </a:solidFill>
                <a:latin typeface="Arial"/>
                <a:ea typeface="+mn-ea"/>
                <a:cs typeface="+mn-cs"/>
              </a:rPr>
              <a:t>PC-D</a:t>
            </a:r>
            <a:endParaRPr lang="en-US" sz="1100" b="1" dirty="0">
              <a:solidFill>
                <a:schemeClr val="bg2"/>
              </a:solidFill>
            </a:endParaRPr>
          </a:p>
        </p:txBody>
      </p:sp>
      <p:sp>
        <p:nvSpPr>
          <p:cNvPr id="46" name="TextBox 45"/>
          <p:cNvSpPr txBox="1"/>
          <p:nvPr/>
        </p:nvSpPr>
        <p:spPr>
          <a:xfrm>
            <a:off x="3031050" y="3587310"/>
            <a:ext cx="150554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2001:DB8:ACAD:D::1/64</a:t>
            </a:r>
            <a:endParaRPr lang="en-US" sz="900" b="1" dirty="0">
              <a:solidFill>
                <a:schemeClr val="bg2"/>
              </a:solidFill>
            </a:endParaRPr>
          </a:p>
        </p:txBody>
      </p:sp>
      <p:sp>
        <p:nvSpPr>
          <p:cNvPr id="47" name="TextBox 46"/>
          <p:cNvSpPr txBox="1"/>
          <p:nvPr/>
        </p:nvSpPr>
        <p:spPr>
          <a:xfrm>
            <a:off x="4840800" y="3627315"/>
            <a:ext cx="150554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2001:DB8:ACAD:A::1/64</a:t>
            </a:r>
            <a:endParaRPr lang="en-US" sz="900" b="1" dirty="0">
              <a:solidFill>
                <a:schemeClr val="bg2"/>
              </a:solidFill>
            </a:endParaRPr>
          </a:p>
        </p:txBody>
      </p:sp>
      <p:sp>
        <p:nvSpPr>
          <p:cNvPr id="48" name="TextBox 47"/>
          <p:cNvSpPr txBox="1"/>
          <p:nvPr/>
        </p:nvSpPr>
        <p:spPr>
          <a:xfrm>
            <a:off x="7079175" y="3655890"/>
            <a:ext cx="1505540" cy="230832"/>
          </a:xfrm>
          <a:prstGeom prst="rect">
            <a:avLst/>
          </a:prstGeom>
          <a:noFill/>
        </p:spPr>
        <p:txBody>
          <a:bodyPr wrap="none" rtlCol="0">
            <a:spAutoFit/>
          </a:bodyPr>
          <a:lstStyle/>
          <a:p>
            <a:pPr algn="l" defTabSz="914400">
              <a:buNone/>
            </a:pPr>
            <a:r>
              <a:rPr lang="en-US" sz="900" b="1" i="0">
                <a:solidFill>
                  <a:srgbClr val="000000"/>
                </a:solidFill>
                <a:latin typeface="Arial"/>
                <a:ea typeface="+mn-ea"/>
                <a:cs typeface="+mn-cs"/>
              </a:rPr>
              <a:t>2001:DB8:ACAD:B::1/64</a:t>
            </a:r>
            <a:endParaRPr lang="en-US" sz="900" b="1" dirty="0">
              <a:solidFill>
                <a:schemeClr val="bg2"/>
              </a:solidFill>
            </a:endParaRPr>
          </a:p>
        </p:txBody>
      </p:sp>
      <p:sp>
        <p:nvSpPr>
          <p:cNvPr id="49" name="TextBox 48"/>
          <p:cNvSpPr txBox="1"/>
          <p:nvPr/>
        </p:nvSpPr>
        <p:spPr>
          <a:xfrm>
            <a:off x="5738402" y="2934530"/>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50" name="TextBox 49"/>
          <p:cNvSpPr txBox="1"/>
          <p:nvPr/>
        </p:nvSpPr>
        <p:spPr>
          <a:xfrm>
            <a:off x="3030808" y="295040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51" name="TextBox 50"/>
          <p:cNvSpPr txBox="1"/>
          <p:nvPr/>
        </p:nvSpPr>
        <p:spPr>
          <a:xfrm rot="10800000" flipV="1">
            <a:off x="2482874" y="6039628"/>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2001:DB8:ACAD:D::2/64</a:t>
            </a:r>
            <a:endParaRPr lang="en-US" sz="1000" b="1" dirty="0">
              <a:solidFill>
                <a:schemeClr val="bg2"/>
              </a:solidFill>
            </a:endParaRPr>
          </a:p>
        </p:txBody>
      </p:sp>
      <p:sp>
        <p:nvSpPr>
          <p:cNvPr id="52" name="TextBox 51"/>
          <p:cNvSpPr txBox="1"/>
          <p:nvPr/>
        </p:nvSpPr>
        <p:spPr>
          <a:xfrm rot="10800000" flipV="1">
            <a:off x="4959374" y="6011053"/>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2001:DB8:ACAD:A::2/64</a:t>
            </a:r>
            <a:endParaRPr lang="en-US" sz="1000" b="1" dirty="0">
              <a:solidFill>
                <a:schemeClr val="bg2"/>
              </a:solidFill>
            </a:endParaRPr>
          </a:p>
        </p:txBody>
      </p:sp>
      <p:sp>
        <p:nvSpPr>
          <p:cNvPr id="53" name="TextBox 52"/>
          <p:cNvSpPr txBox="1"/>
          <p:nvPr/>
        </p:nvSpPr>
        <p:spPr>
          <a:xfrm rot="10800000" flipV="1">
            <a:off x="6616724" y="6001528"/>
            <a:ext cx="2412975" cy="246221"/>
          </a:xfrm>
          <a:prstGeom prst="rect">
            <a:avLst/>
          </a:prstGeom>
          <a:noFill/>
        </p:spPr>
        <p:txBody>
          <a:bodyPr wrap="square" rtlCol="0">
            <a:spAutoFit/>
          </a:bodyPr>
          <a:lstStyle/>
          <a:p>
            <a:pPr algn="l" defTabSz="914400">
              <a:buNone/>
            </a:pPr>
            <a:r>
              <a:rPr lang="en-US" sz="1000" b="1" i="0">
                <a:solidFill>
                  <a:srgbClr val="000000"/>
                </a:solidFill>
                <a:latin typeface="Arial"/>
                <a:ea typeface="+mn-ea"/>
                <a:cs typeface="+mn-cs"/>
              </a:rPr>
              <a:t>2001:DB8:ACAD:B::2/64</a:t>
            </a:r>
            <a:endParaRPr lang="en-US" sz="1000" b="1" dirty="0">
              <a:solidFill>
                <a:schemeClr val="bg2"/>
              </a:solidFill>
            </a:endParaRPr>
          </a:p>
        </p:txBody>
      </p:sp>
      <p:sp>
        <p:nvSpPr>
          <p:cNvPr id="54" name="TextBox 53"/>
          <p:cNvSpPr txBox="1"/>
          <p:nvPr/>
        </p:nvSpPr>
        <p:spPr>
          <a:xfrm>
            <a:off x="3958887" y="1193330"/>
            <a:ext cx="1406154" cy="246221"/>
          </a:xfrm>
          <a:prstGeom prst="rect">
            <a:avLst/>
          </a:prstGeom>
          <a:noFill/>
        </p:spPr>
        <p:txBody>
          <a:bodyPr wrap="none" rtlCol="0">
            <a:spAutoFit/>
          </a:bodyPr>
          <a:lstStyle/>
          <a:p>
            <a:pPr algn="l" defTabSz="914400">
              <a:buNone/>
            </a:pPr>
            <a:r>
              <a:rPr lang="en-US" sz="1000" b="1" i="0">
                <a:solidFill>
                  <a:srgbClr val="6B308E"/>
                </a:solidFill>
                <a:latin typeface="Arial"/>
                <a:ea typeface="+mn-ea"/>
                <a:cs typeface="+mn-cs"/>
              </a:rPr>
              <a:t>Lo0 2001:DB8:1::/64</a:t>
            </a:r>
            <a:endParaRPr lang="en-US" sz="1000" b="1" dirty="0">
              <a:solidFill>
                <a:schemeClr val="tx2"/>
              </a:solidFill>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279815"/>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EIGRP IPv6 en una red</a:t>
            </a:r>
            <a:endParaRPr lang="es-ES_tradnl"/>
          </a:p>
        </p:txBody>
      </p:sp>
      <p:sp>
        <p:nvSpPr>
          <p:cNvPr id="3" name="Text Placeholder 2"/>
          <p:cNvSpPr>
            <a:spLocks noGrp="1"/>
          </p:cNvSpPr>
          <p:nvPr>
            <p:ph type="body" sz="quarter" idx="10"/>
          </p:nvPr>
        </p:nvSpPr>
        <p:spPr>
          <a:xfrm>
            <a:off x="228600" y="1092200"/>
            <a:ext cx="8577072" cy="5217160"/>
          </a:xfrm>
        </p:spPr>
        <p:txBody>
          <a:bodyPr/>
          <a:lstStyle/>
          <a:p>
            <a:pPr marL="228600" indent="-228600" algn="l" defTabSz="914400">
              <a:spcBef>
                <a:spcPts val="1440"/>
              </a:spcBef>
              <a:buClr>
                <a:srgbClr val="493B93"/>
              </a:buClr>
              <a:buSzPct val="90000"/>
              <a:buFont typeface="Arial"/>
              <a:buChar char="•"/>
            </a:pPr>
            <a:r>
              <a:rPr lang="es-ES_tradnl" sz="2100" b="0" i="0" smtClean="0">
                <a:solidFill>
                  <a:srgbClr val="435153"/>
                </a:solidFill>
                <a:latin typeface="Arial"/>
                <a:ea typeface="+mn-ea"/>
                <a:cs typeface="+mn-cs"/>
              </a:rPr>
              <a:t>El reenvío de paquetes en IPv6 está desactivado de forma predeterminada. Para activar el reenvío de paquetes en IPv6, utilice el comando </a:t>
            </a:r>
            <a:r>
              <a:rPr lang="es-ES_tradnl" sz="2100" b="1" i="0" smtClean="0">
                <a:solidFill>
                  <a:srgbClr val="6B308E"/>
                </a:solidFill>
                <a:latin typeface="Arial"/>
                <a:ea typeface="+mn-ea"/>
                <a:cs typeface="+mn-cs"/>
              </a:rPr>
              <a:t>ipv6 unicast-routing</a:t>
            </a:r>
            <a:r>
              <a:rPr lang="es-ES_tradnl" sz="2100" b="0" i="0" smtClean="0">
                <a:solidFill>
                  <a:srgbClr val="435153"/>
                </a:solidFill>
                <a:latin typeface="Arial"/>
                <a:ea typeface="+mn-ea"/>
                <a:cs typeface="+mn-cs"/>
              </a:rPr>
              <a:t> en el modo de configuración global antes de activar EIGRP.</a:t>
            </a:r>
          </a:p>
          <a:p>
            <a:pPr marL="228600" indent="-228600" algn="l" defTabSz="914400">
              <a:spcBef>
                <a:spcPts val="1440"/>
              </a:spcBef>
              <a:buClr>
                <a:srgbClr val="493B93"/>
              </a:buClr>
              <a:buSzPct val="90000"/>
              <a:buFont typeface="Arial"/>
              <a:buChar char="•"/>
            </a:pPr>
            <a:endParaRPr lang="es-ES_tradnl" sz="2100" smtClean="0"/>
          </a:p>
          <a:p>
            <a:pPr marL="0" indent="0" algn="l" defTabSz="914400">
              <a:spcBef>
                <a:spcPts val="1440"/>
              </a:spcBef>
              <a:buNone/>
            </a:pPr>
            <a:endParaRPr lang="es-ES_tradnl" sz="2100" smtClean="0"/>
          </a:p>
          <a:p>
            <a:pPr marL="228600" indent="-228600" algn="l" defTabSz="914400">
              <a:spcBef>
                <a:spcPts val="1440"/>
              </a:spcBef>
              <a:buClr>
                <a:srgbClr val="493B93"/>
              </a:buClr>
              <a:buSzPct val="90000"/>
              <a:buFont typeface="Arial"/>
              <a:buChar char="•"/>
            </a:pPr>
            <a:r>
              <a:rPr lang="es-ES_tradnl" sz="2100" b="0" i="0" smtClean="0">
                <a:solidFill>
                  <a:srgbClr val="435153"/>
                </a:solidFill>
                <a:latin typeface="Arial"/>
                <a:ea typeface="+mn-ea"/>
                <a:cs typeface="+mn-cs"/>
              </a:rPr>
              <a:t>Es obligatorio configurar un Id. de router para que EIGRP IPv6 funcione correctamente. Si no se configura de forma manual, se generará uno mediante la interfaz física o de bucle invertido.</a:t>
            </a:r>
            <a:endParaRPr lang="es-ES_tradnl" sz="2100"/>
          </a:p>
        </p:txBody>
      </p:sp>
      <p:sp>
        <p:nvSpPr>
          <p:cNvPr id="5" name="Rectangle 4"/>
          <p:cNvSpPr/>
          <p:nvPr/>
        </p:nvSpPr>
        <p:spPr>
          <a:xfrm>
            <a:off x="2114550" y="2496386"/>
            <a:ext cx="4572000" cy="923330"/>
          </a:xfrm>
          <a:prstGeom prst="rect">
            <a:avLst/>
          </a:prstGeom>
          <a:ln>
            <a:solidFill>
              <a:schemeClr val="bg2"/>
            </a:solidFill>
          </a:ln>
        </p:spPr>
        <p:txBody>
          <a:bodyPr wrap="square">
            <a:spAutoFit/>
          </a:bodyPr>
          <a:lstStyle/>
          <a:p>
            <a:pPr algn="l" defTabSz="914400">
              <a:buNone/>
            </a:pPr>
            <a:r>
              <a:rPr lang="es-ES_tradnl" sz="1800" b="0" i="0" smtClean="0">
                <a:solidFill>
                  <a:srgbClr val="000000"/>
                </a:solidFill>
                <a:latin typeface="Arial"/>
                <a:ea typeface="+mn-ea"/>
                <a:cs typeface="+mn-cs"/>
              </a:rPr>
              <a:t>Branch-1(config)# ipv6 router eigrp 100</a:t>
            </a:r>
          </a:p>
          <a:p>
            <a:pPr algn="l" defTabSz="914400">
              <a:buNone/>
            </a:pPr>
            <a:r>
              <a:rPr lang="es-ES_tradnl" sz="1800" b="0" i="0" smtClean="0">
                <a:solidFill>
                  <a:srgbClr val="000000"/>
                </a:solidFill>
                <a:latin typeface="Arial"/>
                <a:ea typeface="+mn-ea"/>
                <a:cs typeface="+mn-cs"/>
              </a:rPr>
              <a:t>% IPv6 routing not enabled</a:t>
            </a:r>
          </a:p>
          <a:p>
            <a:pPr algn="l" defTabSz="914400">
              <a:buNone/>
            </a:pPr>
            <a:r>
              <a:rPr lang="es-ES_tradnl" sz="1800" b="0" i="0" smtClean="0">
                <a:solidFill>
                  <a:srgbClr val="000000"/>
                </a:solidFill>
                <a:latin typeface="Arial"/>
                <a:ea typeface="+mn-ea"/>
                <a:cs typeface="+mn-cs"/>
              </a:rPr>
              <a:t>Branch-1(config)# ipv6 unicast-routing</a:t>
            </a:r>
            <a:endParaRPr lang="es-ES_tradnl" smtClean="0">
              <a:solidFill>
                <a:schemeClr val="bg2"/>
              </a:solidFill>
            </a:endParaRPr>
          </a:p>
        </p:txBody>
      </p:sp>
      <p:sp>
        <p:nvSpPr>
          <p:cNvPr id="4" name="Rectangle 3"/>
          <p:cNvSpPr/>
          <p:nvPr/>
        </p:nvSpPr>
        <p:spPr>
          <a:xfrm>
            <a:off x="2114550" y="4551585"/>
            <a:ext cx="4572000" cy="923330"/>
          </a:xfrm>
          <a:prstGeom prst="rect">
            <a:avLst/>
          </a:prstGeom>
          <a:ln>
            <a:solidFill>
              <a:schemeClr val="bg2"/>
            </a:solidFill>
          </a:ln>
        </p:spPr>
        <p:txBody>
          <a:bodyPr>
            <a:spAutoFit/>
          </a:bodyPr>
          <a:lstStyle/>
          <a:p>
            <a:pPr algn="l" defTabSz="914400">
              <a:buNone/>
            </a:pPr>
            <a:r>
              <a:rPr lang="es-ES_tradnl" sz="1800" b="0" i="0" smtClean="0">
                <a:solidFill>
                  <a:srgbClr val="000000"/>
                </a:solidFill>
                <a:latin typeface="Arial"/>
                <a:ea typeface="+mn-ea"/>
                <a:cs typeface="+mn-cs"/>
              </a:rPr>
              <a:t>Branch-1(config)# ipv6 router eigrp 100</a:t>
            </a:r>
          </a:p>
          <a:p>
            <a:pPr algn="l" defTabSz="914400">
              <a:buNone/>
            </a:pPr>
            <a:r>
              <a:rPr lang="es-ES_tradnl" sz="1800" b="0" i="0" smtClean="0">
                <a:solidFill>
                  <a:srgbClr val="000000"/>
                </a:solidFill>
                <a:latin typeface="Arial"/>
                <a:ea typeface="+mn-ea"/>
                <a:cs typeface="+mn-cs"/>
              </a:rPr>
              <a:t>Branch-1(config-rtr)# router-id 1.1.1.1</a:t>
            </a:r>
          </a:p>
          <a:p>
            <a:pPr algn="l" defTabSz="914400">
              <a:buNone/>
            </a:pPr>
            <a:r>
              <a:rPr lang="es-ES_tradnl" sz="1800" b="0" i="0" smtClean="0">
                <a:solidFill>
                  <a:srgbClr val="000000"/>
                </a:solidFill>
                <a:latin typeface="Arial"/>
                <a:ea typeface="+mn-ea"/>
                <a:cs typeface="+mn-cs"/>
              </a:rPr>
              <a:t>Branch-1(config-rtr)# no shutdown</a:t>
            </a:r>
            <a:endParaRPr lang="es-ES_tradnl">
              <a:solidFill>
                <a:schemeClr val="bg2"/>
              </a:solidFill>
            </a:endParaRPr>
          </a:p>
        </p:txBody>
      </p:sp>
      <p:sp>
        <p:nvSpPr>
          <p:cNvPr id="6" name="Rectangle 5"/>
          <p:cNvSpPr/>
          <p:nvPr/>
        </p:nvSpPr>
        <p:spPr>
          <a:xfrm>
            <a:off x="2114550" y="5579095"/>
            <a:ext cx="4572000" cy="646331"/>
          </a:xfrm>
          <a:prstGeom prst="rect">
            <a:avLst/>
          </a:prstGeom>
          <a:ln>
            <a:solidFill>
              <a:schemeClr val="bg2"/>
            </a:solidFill>
          </a:ln>
        </p:spPr>
        <p:txBody>
          <a:bodyPr>
            <a:spAutoFit/>
          </a:bodyPr>
          <a:lstStyle/>
          <a:p>
            <a:pPr algn="l" defTabSz="914400">
              <a:buNone/>
            </a:pPr>
            <a:r>
              <a:rPr lang="en-US" sz="1800" b="0" i="0">
                <a:solidFill>
                  <a:srgbClr val="000000"/>
                </a:solidFill>
                <a:latin typeface="Arial"/>
                <a:ea typeface="+mn-ea"/>
                <a:cs typeface="+mn-cs"/>
              </a:rPr>
              <a:t>Branch-1(config)# ipv6 router eigrp 100</a:t>
            </a:r>
          </a:p>
          <a:p>
            <a:pPr algn="l" defTabSz="914400">
              <a:buNone/>
            </a:pPr>
            <a:r>
              <a:rPr lang="en-US" sz="1800" b="0" i="0">
                <a:solidFill>
                  <a:srgbClr val="000000"/>
                </a:solidFill>
                <a:latin typeface="Arial"/>
                <a:ea typeface="+mn-ea"/>
                <a:cs typeface="+mn-cs"/>
              </a:rPr>
              <a:t>Branch-1(config-rtr)# eigrp router-id 1.1.1.1</a:t>
            </a:r>
            <a:endParaRPr lang="en-US" dirty="0">
              <a:solidFill>
                <a:schemeClr val="bg2"/>
              </a:solidFill>
            </a:endParaRPr>
          </a:p>
        </p:txBody>
      </p:sp>
      <p:sp>
        <p:nvSpPr>
          <p:cNvPr id="7" name="Left Arrow 6"/>
          <p:cNvSpPr/>
          <p:nvPr/>
        </p:nvSpPr>
        <p:spPr>
          <a:xfrm>
            <a:off x="6962774" y="4770934"/>
            <a:ext cx="1590675" cy="484632"/>
          </a:xfrm>
          <a:prstGeom prst="lef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buNone/>
            </a:pPr>
            <a:r>
              <a:rPr lang="es-ES_tradnl" sz="800" b="0" i="0" smtClean="0">
                <a:solidFill>
                  <a:schemeClr val="lt1"/>
                </a:solidFill>
                <a:latin typeface="Arial"/>
                <a:ea typeface="+mn-ea"/>
                <a:cs typeface="+mn-cs"/>
              </a:rPr>
              <a:t>Seguimiento de paquetes</a:t>
            </a:r>
            <a:endParaRPr lang="es-ES_tradnl" sz="800" b="0" i="0">
              <a:solidFill>
                <a:schemeClr val="lt1"/>
              </a:solidFill>
              <a:latin typeface="Arial"/>
              <a:ea typeface="+mn-ea"/>
              <a:cs typeface="+mn-cs"/>
            </a:endParaRPr>
          </a:p>
        </p:txBody>
      </p:sp>
      <p:sp>
        <p:nvSpPr>
          <p:cNvPr id="8" name="Right Arrow 7"/>
          <p:cNvSpPr/>
          <p:nvPr/>
        </p:nvSpPr>
        <p:spPr>
          <a:xfrm>
            <a:off x="390525" y="5659944"/>
            <a:ext cx="1568958" cy="484632"/>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buNone/>
            </a:pPr>
            <a:r>
              <a:rPr lang="es-ES_tradnl" sz="800" b="0" i="0" smtClean="0">
                <a:solidFill>
                  <a:schemeClr val="lt1"/>
                </a:solidFill>
                <a:latin typeface="Arial"/>
                <a:ea typeface="+mn-ea"/>
                <a:cs typeface="+mn-cs"/>
              </a:rPr>
              <a:t>Equipo real</a:t>
            </a:r>
            <a:endParaRPr lang="es-ES_tradnl" sz="800" b="0" i="0">
              <a:solidFill>
                <a:schemeClr val="lt1"/>
              </a:solidFill>
              <a:latin typeface="Arial"/>
              <a:ea typeface="+mn-ea"/>
              <a:cs typeface="+mn-cs"/>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EIGRP IPv6 en una red</a:t>
            </a:r>
            <a:endParaRPr lang="es-ES_tradnl"/>
          </a:p>
        </p:txBody>
      </p:sp>
      <p:sp>
        <p:nvSpPr>
          <p:cNvPr id="3" name="Text Placeholder 2"/>
          <p:cNvSpPr>
            <a:spLocks noGrp="1"/>
          </p:cNvSpPr>
          <p:nvPr>
            <p:ph type="body" sz="quarter" idx="10"/>
          </p:nvPr>
        </p:nvSpPr>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A diferencia de EIGRP IPv4, EIGRP IPv6 no requiere el uso del comando </a:t>
            </a:r>
            <a:r>
              <a:rPr lang="es-ES_tradnl" sz="2200" b="1" i="0" smtClean="0">
                <a:solidFill>
                  <a:srgbClr val="6B308E"/>
                </a:solidFill>
                <a:latin typeface="Arial"/>
                <a:ea typeface="+mn-ea"/>
                <a:cs typeface="+mn-cs"/>
              </a:rPr>
              <a:t>network</a:t>
            </a:r>
            <a:r>
              <a:rPr lang="es-ES_tradnl" sz="2200" b="1" i="0" smtClean="0">
                <a:solidFill>
                  <a:srgbClr val="435153"/>
                </a:solidFill>
                <a:latin typeface="Arial"/>
                <a:ea typeface="+mn-ea"/>
                <a:cs typeface="+mn-cs"/>
              </a:rPr>
              <a:t> </a:t>
            </a:r>
            <a:r>
              <a:rPr lang="es-ES_tradnl" sz="2200" b="0" i="0" smtClean="0">
                <a:solidFill>
                  <a:srgbClr val="435153"/>
                </a:solidFill>
                <a:latin typeface="Arial"/>
                <a:ea typeface="+mn-ea"/>
                <a:cs typeface="+mn-cs"/>
              </a:rPr>
              <a:t>para anunciar sus redes. Se debe activar EIGRP IPv6 en todas las interfaces del router.</a:t>
            </a:r>
          </a:p>
          <a:p>
            <a:pPr marL="228600" indent="-228600" algn="l" defTabSz="914400">
              <a:spcBef>
                <a:spcPts val="1440"/>
              </a:spcBef>
              <a:buClr>
                <a:srgbClr val="493B93"/>
              </a:buClr>
              <a:buSzPct val="90000"/>
              <a:buFont typeface="Arial"/>
              <a:buChar char="•"/>
            </a:pPr>
            <a:endParaRPr lang="es-ES_tradnl" smtClean="0"/>
          </a:p>
          <a:p>
            <a:pPr marL="228600" indent="-228600" algn="l" defTabSz="914400">
              <a:spcBef>
                <a:spcPts val="1440"/>
              </a:spcBef>
              <a:buClr>
                <a:srgbClr val="493B93"/>
              </a:buClr>
              <a:buSzPct val="90000"/>
              <a:buFont typeface="Arial"/>
              <a:buChar char="•"/>
            </a:pPr>
            <a:endParaRPr lang="es-ES_tradnl" smtClean="0"/>
          </a:p>
          <a:p>
            <a:pPr marL="228600" indent="-228600" algn="l" defTabSz="914400">
              <a:spcBef>
                <a:spcPts val="1440"/>
              </a:spcBef>
              <a:buClr>
                <a:srgbClr val="493B93"/>
              </a:buClr>
              <a:buSzPct val="90000"/>
              <a:buFont typeface="Arial"/>
              <a:buChar char="•"/>
            </a:pPr>
            <a:endParaRPr lang="es-ES_tradnl" smtClean="0"/>
          </a:p>
          <a:p>
            <a:pPr marL="228600" indent="-228600" algn="l" defTabSz="914400">
              <a:spcBef>
                <a:spcPts val="1440"/>
              </a:spcBef>
              <a:buNone/>
            </a:pPr>
            <a:endParaRPr lang="es-ES_tradnl" smtClean="0"/>
          </a:p>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Este comando se debe configurar en todas las interfaces del router que participan en EIGRP. Si no configuramos este comando en una interfaz, dicha red no se anunciará y, por lo tanto, no será reconocida por sus vecinos.</a:t>
            </a:r>
          </a:p>
          <a:p>
            <a:pPr marL="228600" indent="-228600" algn="l" defTabSz="914400">
              <a:spcBef>
                <a:spcPts val="1440"/>
              </a:spcBef>
              <a:buClr>
                <a:srgbClr val="493B93"/>
              </a:buClr>
              <a:buSzPct val="90000"/>
              <a:buFont typeface="Arial"/>
              <a:buChar char="•"/>
            </a:pPr>
            <a:endParaRPr lang="es-ES_tradnl" smtClean="0"/>
          </a:p>
          <a:p>
            <a:pPr marL="228600" indent="-228600" algn="l" defTabSz="914400">
              <a:spcBef>
                <a:spcPts val="1440"/>
              </a:spcBef>
              <a:buClr>
                <a:srgbClr val="493B93"/>
              </a:buClr>
              <a:buSzPct val="90000"/>
              <a:buFont typeface="Arial"/>
              <a:buChar char="•"/>
            </a:pPr>
            <a:endParaRPr lang="es-ES_tradnl" smtClean="0"/>
          </a:p>
        </p:txBody>
      </p:sp>
      <p:sp>
        <p:nvSpPr>
          <p:cNvPr id="5" name="Rectangle 4"/>
          <p:cNvSpPr/>
          <p:nvPr/>
        </p:nvSpPr>
        <p:spPr>
          <a:xfrm>
            <a:off x="2381250" y="2426464"/>
            <a:ext cx="4572000" cy="1938992"/>
          </a:xfrm>
          <a:prstGeom prst="rect">
            <a:avLst/>
          </a:prstGeom>
          <a:ln>
            <a:solidFill>
              <a:schemeClr val="bg2"/>
            </a:solidFill>
          </a:ln>
        </p:spPr>
        <p:txBody>
          <a:bodyPr>
            <a:spAutoFit/>
          </a:bodyPr>
          <a:lstStyle/>
          <a:p>
            <a:pPr algn="l" defTabSz="914400">
              <a:buNone/>
            </a:pPr>
            <a:r>
              <a:rPr lang="en-US" sz="2000" b="0" i="0">
                <a:solidFill>
                  <a:srgbClr val="000000"/>
                </a:solidFill>
                <a:latin typeface="Arial"/>
                <a:ea typeface="+mn-ea"/>
                <a:cs typeface="+mn-cs"/>
              </a:rPr>
              <a:t>Branch-1(config)# int s0/0/0</a:t>
            </a:r>
          </a:p>
          <a:p>
            <a:pPr algn="l" defTabSz="914400">
              <a:buNone/>
            </a:pPr>
            <a:r>
              <a:rPr lang="en-US" sz="2000" b="0" i="0">
                <a:solidFill>
                  <a:srgbClr val="000000"/>
                </a:solidFill>
                <a:latin typeface="Arial"/>
                <a:ea typeface="+mn-ea"/>
                <a:cs typeface="+mn-cs"/>
              </a:rPr>
              <a:t>Branch-1(config-if)# ipv6 eigrp 100</a:t>
            </a:r>
          </a:p>
          <a:p>
            <a:pPr algn="l" defTabSz="914400">
              <a:buNone/>
            </a:pPr>
            <a:r>
              <a:rPr lang="en-US" sz="2000" b="0" i="0">
                <a:solidFill>
                  <a:srgbClr val="000000"/>
                </a:solidFill>
                <a:latin typeface="Arial"/>
                <a:ea typeface="+mn-ea"/>
                <a:cs typeface="+mn-cs"/>
              </a:rPr>
              <a:t>Branch-1(config-if)# int g0/0</a:t>
            </a:r>
          </a:p>
          <a:p>
            <a:pPr algn="l" defTabSz="914400">
              <a:buNone/>
            </a:pPr>
            <a:r>
              <a:rPr lang="en-US" sz="2000" b="0" i="0">
                <a:solidFill>
                  <a:srgbClr val="000000"/>
                </a:solidFill>
                <a:latin typeface="Arial"/>
                <a:ea typeface="+mn-ea"/>
                <a:cs typeface="+mn-cs"/>
              </a:rPr>
              <a:t>Branch-1(config-if)# ipv6 eigrp 100</a:t>
            </a:r>
          </a:p>
          <a:p>
            <a:pPr algn="l" defTabSz="914400">
              <a:buNone/>
            </a:pPr>
            <a:r>
              <a:rPr lang="en-US" sz="2000" b="0" i="0">
                <a:solidFill>
                  <a:srgbClr val="000000"/>
                </a:solidFill>
                <a:latin typeface="Arial"/>
                <a:ea typeface="+mn-ea"/>
                <a:cs typeface="+mn-cs"/>
              </a:rPr>
              <a:t>Branch-1(config-if)# int g0/1</a:t>
            </a:r>
          </a:p>
          <a:p>
            <a:pPr algn="l" defTabSz="914400">
              <a:buNone/>
            </a:pPr>
            <a:r>
              <a:rPr lang="en-US" sz="2000" b="0" i="0">
                <a:solidFill>
                  <a:srgbClr val="000000"/>
                </a:solidFill>
                <a:latin typeface="Arial"/>
                <a:ea typeface="+mn-ea"/>
                <a:cs typeface="+mn-cs"/>
              </a:rPr>
              <a:t>Branch-1(config-if)# ipv6 eigrp 100</a:t>
            </a:r>
            <a:endParaRPr lang="en-US" sz="20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Configuración de EIGRP IPv6 en una red</a:t>
            </a:r>
            <a:endParaRPr lang="es-ES_tradnl"/>
          </a:p>
        </p:txBody>
      </p:sp>
      <p:sp>
        <p:nvSpPr>
          <p:cNvPr id="3" name="Text Placeholder 2"/>
          <p:cNvSpPr>
            <a:spLocks noGrp="1"/>
          </p:cNvSpPr>
          <p:nvPr>
            <p:ph type="body" sz="quarter" idx="10"/>
          </p:nvPr>
        </p:nvSpPr>
        <p:spPr/>
        <p:txBody>
          <a:bodyPr/>
          <a:lstStyle/>
          <a:p>
            <a:pPr marL="228600" indent="-228600" algn="l" defTabSz="914400">
              <a:spcBef>
                <a:spcPts val="1440"/>
              </a:spcBef>
              <a:buClr>
                <a:srgbClr val="493B93"/>
              </a:buClr>
              <a:buSzPct val="90000"/>
              <a:buFont typeface="Arial"/>
              <a:buChar char="•"/>
            </a:pPr>
            <a:r>
              <a:rPr lang="es-ES_tradnl" sz="2200" b="0" i="0" smtClean="0">
                <a:solidFill>
                  <a:srgbClr val="435153"/>
                </a:solidFill>
                <a:latin typeface="Arial"/>
                <a:ea typeface="+mn-ea"/>
                <a:cs typeface="+mn-cs"/>
              </a:rPr>
              <a:t>Cuando se configura EIGRP IPv6 en todas las interfaces, un mensaje de registro informa que se ha creado una adyacencia. </a:t>
            </a:r>
            <a:endParaRPr lang="es-ES_tradnl"/>
          </a:p>
        </p:txBody>
      </p:sp>
      <p:sp>
        <p:nvSpPr>
          <p:cNvPr id="5" name="Rectangle 4"/>
          <p:cNvSpPr/>
          <p:nvPr/>
        </p:nvSpPr>
        <p:spPr>
          <a:xfrm>
            <a:off x="485775" y="2199918"/>
            <a:ext cx="7896225" cy="3293209"/>
          </a:xfrm>
          <a:prstGeom prst="rect">
            <a:avLst/>
          </a:prstGeom>
          <a:ln>
            <a:solidFill>
              <a:schemeClr val="bg2"/>
            </a:solidFill>
          </a:ln>
        </p:spPr>
        <p:txBody>
          <a:bodyPr wrap="square">
            <a:spAutoFit/>
          </a:bodyPr>
          <a:lstStyle/>
          <a:p>
            <a:pPr algn="l" defTabSz="914400">
              <a:buNone/>
            </a:pPr>
            <a:r>
              <a:rPr lang="en-US" sz="1600" b="0" i="0">
                <a:solidFill>
                  <a:srgbClr val="000000"/>
                </a:solidFill>
                <a:latin typeface="Arial"/>
                <a:ea typeface="+mn-ea"/>
                <a:cs typeface="+mn-cs"/>
              </a:rPr>
              <a:t>Branch-2(config)# int s0/0/0</a:t>
            </a:r>
          </a:p>
          <a:p>
            <a:pPr algn="l" defTabSz="914400">
              <a:buNone/>
            </a:pPr>
            <a:r>
              <a:rPr lang="en-US" sz="1600" b="0" i="0">
                <a:solidFill>
                  <a:srgbClr val="000000"/>
                </a:solidFill>
                <a:latin typeface="Arial"/>
                <a:ea typeface="+mn-ea"/>
                <a:cs typeface="+mn-cs"/>
              </a:rPr>
              <a:t>Branch-2(config-if)# ipv6 eigrp 100</a:t>
            </a:r>
          </a:p>
          <a:p>
            <a:pPr algn="l" defTabSz="914400">
              <a:buNone/>
            </a:pPr>
            <a:r>
              <a:rPr lang="en-US" sz="1600" b="0" i="0">
                <a:solidFill>
                  <a:srgbClr val="000000"/>
                </a:solidFill>
                <a:latin typeface="Arial"/>
                <a:ea typeface="+mn-ea"/>
                <a:cs typeface="+mn-cs"/>
              </a:rPr>
              <a:t>Branch-2(config-if)#</a:t>
            </a:r>
          </a:p>
          <a:p>
            <a:pPr algn="l" defTabSz="914400">
              <a:buNone/>
            </a:pPr>
            <a:r>
              <a:rPr lang="en-US" sz="1600" b="0" i="0">
                <a:solidFill>
                  <a:srgbClr val="000000"/>
                </a:solidFill>
                <a:latin typeface="Arial"/>
                <a:ea typeface="+mn-ea"/>
                <a:cs typeface="+mn-cs"/>
              </a:rPr>
              <a:t>%DUAL-5-NBRCHANGE: IPv6-EIGRP 100: Neighbor FE80::1 (Serial0/0/0) is up: new adjacency</a:t>
            </a:r>
          </a:p>
          <a:p>
            <a:pPr algn="l" defTabSz="914400">
              <a:buNone/>
            </a:pPr>
            <a:endParaRPr lang="en-US" sz="1600" dirty="0" smtClean="0">
              <a:solidFill>
                <a:schemeClr val="bg2"/>
              </a:solidFill>
            </a:endParaRPr>
          </a:p>
          <a:p>
            <a:pPr algn="l" defTabSz="914400">
              <a:buNone/>
            </a:pPr>
            <a:r>
              <a:rPr lang="en-US" sz="1600" b="0" i="0">
                <a:solidFill>
                  <a:srgbClr val="000000"/>
                </a:solidFill>
                <a:latin typeface="Arial"/>
                <a:ea typeface="+mn-ea"/>
                <a:cs typeface="+mn-cs"/>
              </a:rPr>
              <a:t>Branch-2(config-if)# int s0/0/1</a:t>
            </a:r>
          </a:p>
          <a:p>
            <a:pPr algn="l" defTabSz="914400">
              <a:buNone/>
            </a:pPr>
            <a:r>
              <a:rPr lang="en-US" sz="1600" b="0" i="0">
                <a:solidFill>
                  <a:srgbClr val="000000"/>
                </a:solidFill>
                <a:latin typeface="Arial"/>
                <a:ea typeface="+mn-ea"/>
                <a:cs typeface="+mn-cs"/>
              </a:rPr>
              <a:t>Branch-2(config-if)# ipv6 eigrp 100</a:t>
            </a:r>
          </a:p>
          <a:p>
            <a:pPr algn="l" defTabSz="914400">
              <a:buNone/>
            </a:pPr>
            <a:r>
              <a:rPr lang="en-US" sz="1600" b="0" i="0">
                <a:solidFill>
                  <a:srgbClr val="000000"/>
                </a:solidFill>
                <a:latin typeface="Arial"/>
                <a:ea typeface="+mn-ea"/>
                <a:cs typeface="+mn-cs"/>
              </a:rPr>
              <a:t>Branch-2(config-if)#</a:t>
            </a:r>
          </a:p>
          <a:p>
            <a:pPr algn="l" defTabSz="914400">
              <a:buNone/>
            </a:pPr>
            <a:r>
              <a:rPr lang="en-US" sz="1600" b="0" i="0">
                <a:solidFill>
                  <a:srgbClr val="000000"/>
                </a:solidFill>
                <a:latin typeface="Arial"/>
                <a:ea typeface="+mn-ea"/>
                <a:cs typeface="+mn-cs"/>
              </a:rPr>
              <a:t>%DUAL-5-NBRCHANGE: IPv6-EIGRP 100: Neighbor FE80::3 (Serial0/0/1) is up: new adjacency</a:t>
            </a:r>
          </a:p>
          <a:p>
            <a:pPr algn="l" defTabSz="914400">
              <a:buNone/>
            </a:pPr>
            <a:endParaRPr lang="en-US" sz="1600" dirty="0" smtClean="0">
              <a:solidFill>
                <a:schemeClr val="bg2"/>
              </a:solidFill>
            </a:endParaRPr>
          </a:p>
          <a:p>
            <a:pPr algn="l" defTabSz="914400">
              <a:buNone/>
            </a:pPr>
            <a:r>
              <a:rPr lang="en-US" sz="1600" b="0" i="0">
                <a:solidFill>
                  <a:srgbClr val="000000"/>
                </a:solidFill>
                <a:latin typeface="Arial"/>
                <a:ea typeface="+mn-ea"/>
                <a:cs typeface="+mn-cs"/>
              </a:rPr>
              <a:t>Branch-2(config-if)#</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Comandos show de IPv6</a:t>
            </a:r>
            <a:endParaRPr lang="es-ES_tradnl"/>
          </a:p>
        </p:txBody>
      </p:sp>
      <p:cxnSp>
        <p:nvCxnSpPr>
          <p:cNvPr id="7" name="Straight Arrow Connector 6"/>
          <p:cNvCxnSpPr/>
          <p:nvPr/>
        </p:nvCxnSpPr>
        <p:spPr>
          <a:xfrm flipV="1">
            <a:off x="1894632" y="3295650"/>
            <a:ext cx="843" cy="911026"/>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12800" y="4147235"/>
            <a:ext cx="2146300" cy="523220"/>
          </a:xfrm>
          <a:prstGeom prst="rect">
            <a:avLst/>
          </a:prstGeom>
        </p:spPr>
        <p:txBody>
          <a:bodyPr wrap="square">
            <a:spAutoFit/>
          </a:bodyPr>
          <a:lstStyle/>
          <a:p>
            <a:pPr algn="ctr" defTabSz="914400">
              <a:buNone/>
            </a:pPr>
            <a:r>
              <a:rPr lang="es-ES_tradnl" sz="1400" b="1" i="0" smtClean="0">
                <a:solidFill>
                  <a:sysClr val="windowText" lastClr="000000"/>
                </a:solidFill>
                <a:latin typeface="Arial"/>
                <a:ea typeface="+mn-ea"/>
                <a:cs typeface="+mn-cs"/>
              </a:rPr>
              <a:t>Dirección link-local IPv6 del vecino.</a:t>
            </a:r>
            <a:endParaRPr lang="es-ES_tradnl" sz="1400" b="1">
              <a:solidFill>
                <a:sysClr val="windowText" lastClr="000000"/>
              </a:solidFill>
            </a:endParaRPr>
          </a:p>
        </p:txBody>
      </p:sp>
      <p:cxnSp>
        <p:nvCxnSpPr>
          <p:cNvPr id="10" name="Straight Arrow Connector 9"/>
          <p:cNvCxnSpPr/>
          <p:nvPr/>
        </p:nvCxnSpPr>
        <p:spPr>
          <a:xfrm flipV="1">
            <a:off x="3924300" y="3076575"/>
            <a:ext cx="9525" cy="1169185"/>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07657" y="4229100"/>
            <a:ext cx="1224643" cy="1384995"/>
          </a:xfrm>
          <a:prstGeom prst="rect">
            <a:avLst/>
          </a:prstGeom>
        </p:spPr>
        <p:txBody>
          <a:bodyPr wrap="square">
            <a:spAutoFit/>
          </a:bodyPr>
          <a:lstStyle/>
          <a:p>
            <a:pPr algn="ctr" defTabSz="914400">
              <a:buNone/>
            </a:pPr>
            <a:r>
              <a:rPr lang="es-ES_tradnl" sz="1200" b="1" i="0" dirty="0" smtClean="0">
                <a:solidFill>
                  <a:sysClr val="windowText" lastClr="000000"/>
                </a:solidFill>
                <a:latin typeface="Arial"/>
                <a:ea typeface="+mn-ea"/>
                <a:cs typeface="+mn-cs"/>
              </a:rPr>
              <a:t>Interfaz local que recibe EIGRP mediante paquetes de saludo de IPv6.</a:t>
            </a:r>
            <a:endParaRPr lang="es-ES_tradnl" sz="1200" b="1" dirty="0">
              <a:solidFill>
                <a:sysClr val="windowText" lastClr="000000"/>
              </a:solidFill>
            </a:endParaRPr>
          </a:p>
        </p:txBody>
      </p:sp>
      <p:cxnSp>
        <p:nvCxnSpPr>
          <p:cNvPr id="13" name="Straight Arrow Connector 12"/>
          <p:cNvCxnSpPr/>
          <p:nvPr/>
        </p:nvCxnSpPr>
        <p:spPr>
          <a:xfrm flipH="1" flipV="1">
            <a:off x="5162550" y="3124200"/>
            <a:ext cx="196850" cy="1168400"/>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569733" y="4314825"/>
            <a:ext cx="1816554" cy="1938992"/>
          </a:xfrm>
          <a:prstGeom prst="rect">
            <a:avLst/>
          </a:prstGeom>
        </p:spPr>
        <p:txBody>
          <a:bodyPr wrap="square">
            <a:spAutoFit/>
          </a:bodyPr>
          <a:lstStyle/>
          <a:p>
            <a:pPr algn="ctr" defTabSz="914400">
              <a:buNone/>
            </a:pPr>
            <a:r>
              <a:rPr lang="es-ES_tradnl" sz="1200" b="1" i="0" dirty="0" smtClean="0">
                <a:solidFill>
                  <a:sysClr val="windowText" lastClr="000000"/>
                </a:solidFill>
                <a:latin typeface="Arial"/>
                <a:ea typeface="+mn-ea"/>
                <a:cs typeface="+mn-cs"/>
              </a:rPr>
              <a:t>Segundos restantes para declarar la baja de un vecino.</a:t>
            </a:r>
          </a:p>
          <a:p>
            <a:pPr algn="ctr" defTabSz="914400">
              <a:buNone/>
            </a:pPr>
            <a:endParaRPr lang="es-ES_tradnl" sz="1200" b="1" dirty="0" smtClean="0">
              <a:solidFill>
                <a:sysClr val="windowText" lastClr="000000"/>
              </a:solidFill>
            </a:endParaRPr>
          </a:p>
          <a:p>
            <a:pPr algn="ctr" defTabSz="914400">
              <a:buNone/>
            </a:pPr>
            <a:r>
              <a:rPr lang="es-ES_tradnl" sz="1200" b="1" i="0" dirty="0" smtClean="0">
                <a:solidFill>
                  <a:sysClr val="windowText" lastClr="000000"/>
                </a:solidFill>
                <a:latin typeface="Arial"/>
                <a:ea typeface="+mn-ea"/>
                <a:cs typeface="+mn-cs"/>
              </a:rPr>
              <a:t>El tiempo de espera actual y el reinicio del tiempo de espera máximo cada vez que se recibe un mensaje de saludo. </a:t>
            </a:r>
            <a:endParaRPr lang="es-ES_tradnl" sz="1200" b="1" dirty="0">
              <a:solidFill>
                <a:sysClr val="windowText" lastClr="000000"/>
              </a:solidFill>
            </a:endParaRPr>
          </a:p>
        </p:txBody>
      </p:sp>
      <p:cxnSp>
        <p:nvCxnSpPr>
          <p:cNvPr id="16" name="Straight Arrow Connector 15"/>
          <p:cNvCxnSpPr/>
          <p:nvPr/>
        </p:nvCxnSpPr>
        <p:spPr>
          <a:xfrm flipH="1" flipV="1">
            <a:off x="6029325" y="3057525"/>
            <a:ext cx="1334151" cy="1286993"/>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807200" y="4337734"/>
            <a:ext cx="1409700" cy="1384995"/>
          </a:xfrm>
          <a:prstGeom prst="rect">
            <a:avLst/>
          </a:prstGeom>
        </p:spPr>
        <p:txBody>
          <a:bodyPr wrap="square">
            <a:spAutoFit/>
          </a:bodyPr>
          <a:lstStyle/>
          <a:p>
            <a:pPr algn="ctr" defTabSz="914400">
              <a:buNone/>
            </a:pPr>
            <a:r>
              <a:rPr lang="es-ES_tradnl" sz="1400" b="1" i="0" smtClean="0">
                <a:solidFill>
                  <a:sysClr val="windowText" lastClr="000000"/>
                </a:solidFill>
                <a:latin typeface="Arial"/>
                <a:ea typeface="+mn-ea"/>
                <a:cs typeface="+mn-cs"/>
              </a:rPr>
              <a:t>Cantidad de tiempo desde que el vecino se agregó a la tabla de vecinos.</a:t>
            </a:r>
            <a:endParaRPr lang="es-ES_tradnl" sz="1400" b="1">
              <a:solidFill>
                <a:sysClr val="windowText" lastClr="000000"/>
              </a:solidFill>
            </a:endParaRPr>
          </a:p>
        </p:txBody>
      </p:sp>
      <p:sp>
        <p:nvSpPr>
          <p:cNvPr id="18" name="Rectangle 17"/>
          <p:cNvSpPr/>
          <p:nvPr/>
        </p:nvSpPr>
        <p:spPr>
          <a:xfrm>
            <a:off x="303210" y="1177915"/>
            <a:ext cx="8915401" cy="2062103"/>
          </a:xfrm>
          <a:prstGeom prst="rect">
            <a:avLst/>
          </a:prstGeom>
          <a:ln>
            <a:solidFill>
              <a:schemeClr val="bg2"/>
            </a:solidFill>
          </a:ln>
        </p:spPr>
        <p:txBody>
          <a:bodyPr wrap="square">
            <a:spAutoFit/>
          </a:bodyPr>
          <a:lstStyle/>
          <a:p>
            <a:pPr algn="l" defTabSz="914400">
              <a:buNone/>
            </a:pPr>
            <a:r>
              <a:rPr lang="en-US" sz="1600" b="0" i="0" dirty="0">
                <a:solidFill>
                  <a:srgbClr val="000000"/>
                </a:solidFill>
                <a:latin typeface="Arial"/>
                <a:ea typeface="+mn-ea"/>
                <a:cs typeface="+mn-cs"/>
              </a:rPr>
              <a:t>Branch-2# show ipv6 </a:t>
            </a:r>
            <a:r>
              <a:rPr lang="en-US" sz="1600" b="0" i="0" dirty="0" err="1">
                <a:solidFill>
                  <a:srgbClr val="000000"/>
                </a:solidFill>
                <a:latin typeface="Arial"/>
                <a:ea typeface="+mn-ea"/>
                <a:cs typeface="+mn-cs"/>
              </a:rPr>
              <a:t>eigrp</a:t>
            </a:r>
            <a:r>
              <a:rPr lang="en-US" sz="1600" b="0" i="0" dirty="0">
                <a:solidFill>
                  <a:srgbClr val="000000"/>
                </a:solidFill>
                <a:latin typeface="Arial"/>
                <a:ea typeface="+mn-ea"/>
                <a:cs typeface="+mn-cs"/>
              </a:rPr>
              <a:t> neighbor</a:t>
            </a:r>
            <a:endParaRPr lang="en-US" sz="1600" dirty="0" smtClean="0">
              <a:solidFill>
                <a:schemeClr val="bg2"/>
              </a:solidFill>
            </a:endParaRPr>
          </a:p>
          <a:p>
            <a:pPr algn="l" defTabSz="914400">
              <a:buNone/>
            </a:pPr>
            <a:r>
              <a:rPr lang="en-US" sz="1600" b="0" i="0" dirty="0">
                <a:solidFill>
                  <a:srgbClr val="000000"/>
                </a:solidFill>
                <a:latin typeface="Arial"/>
                <a:ea typeface="+mn-ea"/>
                <a:cs typeface="+mn-cs"/>
              </a:rPr>
              <a:t>IPv6-EIGRP neighbors for process 100</a:t>
            </a:r>
          </a:p>
          <a:p>
            <a:pPr algn="l" defTabSz="914400">
              <a:buNone/>
            </a:pPr>
            <a:r>
              <a:rPr lang="en-US" sz="1600" b="0" i="0" dirty="0">
                <a:solidFill>
                  <a:srgbClr val="000000"/>
                </a:solidFill>
                <a:latin typeface="Arial"/>
                <a:ea typeface="+mn-ea"/>
                <a:cs typeface="+mn-cs"/>
              </a:rPr>
              <a:t>H          Address                               Interface         Hold     Uptime   SRTT   RTO  Q  </a:t>
            </a:r>
            <a:r>
              <a:rPr lang="en-US" sz="1600" b="0" i="0" dirty="0" err="1">
                <a:solidFill>
                  <a:srgbClr val="000000"/>
                </a:solidFill>
                <a:latin typeface="Arial"/>
                <a:ea typeface="+mn-ea"/>
                <a:cs typeface="+mn-cs"/>
              </a:rPr>
              <a:t>Seq</a:t>
            </a:r>
            <a:endParaRPr lang="en-US" sz="1600" dirty="0" smtClean="0">
              <a:solidFill>
                <a:schemeClr val="bg2"/>
              </a:solidFill>
            </a:endParaRPr>
          </a:p>
          <a:p>
            <a:pPr algn="l" defTabSz="914400">
              <a:buNone/>
            </a:pPr>
            <a:r>
              <a:rPr lang="en-US" sz="1600" b="0" i="0" dirty="0">
                <a:solidFill>
                  <a:srgbClr val="000000"/>
                </a:solidFill>
                <a:latin typeface="Arial"/>
                <a:ea typeface="+mn-ea"/>
                <a:cs typeface="+mn-cs"/>
              </a:rPr>
              <a:t>                                                           (sec)            (ms)        </a:t>
            </a:r>
            <a:r>
              <a:rPr lang="en-US" sz="1600" b="0" i="0" dirty="0" err="1">
                <a:solidFill>
                  <a:srgbClr val="000000"/>
                </a:solidFill>
                <a:latin typeface="Arial"/>
                <a:ea typeface="+mn-ea"/>
                <a:cs typeface="+mn-cs"/>
              </a:rPr>
              <a:t>Cnt</a:t>
            </a:r>
            <a:r>
              <a:rPr lang="en-US" sz="1600" b="0" i="0" dirty="0">
                <a:solidFill>
                  <a:srgbClr val="000000"/>
                </a:solidFill>
                <a:latin typeface="Arial"/>
                <a:ea typeface="+mn-ea"/>
                <a:cs typeface="+mn-cs"/>
              </a:rPr>
              <a:t>        Num</a:t>
            </a:r>
          </a:p>
          <a:p>
            <a:pPr algn="l" defTabSz="914400">
              <a:buNone/>
            </a:pPr>
            <a:r>
              <a:rPr lang="en-US" sz="1600" b="0" i="0" dirty="0">
                <a:solidFill>
                  <a:srgbClr val="000000"/>
                </a:solidFill>
                <a:latin typeface="Arial"/>
                <a:ea typeface="+mn-ea"/>
                <a:cs typeface="+mn-cs"/>
              </a:rPr>
              <a:t>0   Link-local address:                       Se0/0/0           14      00:01:31    40     1000  0   18</a:t>
            </a:r>
          </a:p>
          <a:p>
            <a:pPr algn="l" defTabSz="914400">
              <a:buNone/>
            </a:pPr>
            <a:r>
              <a:rPr lang="en-US" sz="1600" b="0" i="0" dirty="0">
                <a:solidFill>
                  <a:srgbClr val="000000"/>
                </a:solidFill>
                <a:latin typeface="Arial"/>
                <a:ea typeface="+mn-ea"/>
                <a:cs typeface="+mn-cs"/>
              </a:rPr>
              <a:t>    FE80::1 </a:t>
            </a:r>
          </a:p>
          <a:p>
            <a:pPr algn="l" defTabSz="914400">
              <a:buNone/>
            </a:pPr>
            <a:r>
              <a:rPr lang="en-US" sz="1600" b="0" i="0" dirty="0">
                <a:solidFill>
                  <a:srgbClr val="000000"/>
                </a:solidFill>
                <a:latin typeface="Arial"/>
                <a:ea typeface="+mn-ea"/>
                <a:cs typeface="+mn-cs"/>
              </a:rPr>
              <a:t>1   Link-local address:                       Se0/0/1           12      00:01:24    40     1000  0   20</a:t>
            </a:r>
          </a:p>
          <a:p>
            <a:pPr algn="l" defTabSz="914400">
              <a:buNone/>
            </a:pPr>
            <a:r>
              <a:rPr lang="en-US" sz="1600" b="0" i="0" dirty="0">
                <a:solidFill>
                  <a:srgbClr val="000000"/>
                </a:solidFill>
                <a:latin typeface="Arial"/>
                <a:ea typeface="+mn-ea"/>
                <a:cs typeface="+mn-cs"/>
              </a:rPr>
              <a:t>    FE80::3 </a:t>
            </a:r>
            <a:endParaRPr lang="en-US" sz="1600" dirty="0">
              <a:solidFill>
                <a:schemeClr val="bg2"/>
              </a:solidFill>
            </a:endParaRPr>
          </a:p>
        </p:txBody>
      </p:sp>
      <p:sp>
        <p:nvSpPr>
          <p:cNvPr id="3" name="Rounded Rectangle 2"/>
          <p:cNvSpPr/>
          <p:nvPr/>
        </p:nvSpPr>
        <p:spPr>
          <a:xfrm>
            <a:off x="303210" y="2208966"/>
            <a:ext cx="2733675" cy="1031052"/>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 name="Rounded Rectangle 3"/>
          <p:cNvSpPr/>
          <p:nvPr/>
        </p:nvSpPr>
        <p:spPr>
          <a:xfrm>
            <a:off x="3619500" y="2208966"/>
            <a:ext cx="812800" cy="772359"/>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 name="Rounded Rectangle 4"/>
          <p:cNvSpPr/>
          <p:nvPr/>
        </p:nvSpPr>
        <p:spPr>
          <a:xfrm>
            <a:off x="4981575" y="2208966"/>
            <a:ext cx="279400" cy="772359"/>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 name="Rounded Rectangle 18"/>
          <p:cNvSpPr/>
          <p:nvPr/>
        </p:nvSpPr>
        <p:spPr>
          <a:xfrm>
            <a:off x="5562600" y="2208966"/>
            <a:ext cx="847725" cy="772359"/>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136940"/>
            <a:ext cx="8588861" cy="838200"/>
          </a:xfrm>
        </p:spPr>
        <p:txBody>
          <a:bodyPr/>
          <a:lstStyle/>
          <a:p>
            <a:pPr algn="ctr" defTabSz="914400">
              <a:spcBef>
                <a:spcPct val="0"/>
              </a:spcBef>
              <a:buNone/>
            </a:pPr>
            <a:r>
              <a:rPr lang="en-US"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rPr>
              <a:t>Comandos show de IPv6</a:t>
            </a:r>
            <a:endParaRPr lang="en-US" dirty="0"/>
          </a:p>
        </p:txBody>
      </p:sp>
      <p:sp>
        <p:nvSpPr>
          <p:cNvPr id="10" name="Rectangle 9"/>
          <p:cNvSpPr/>
          <p:nvPr/>
        </p:nvSpPr>
        <p:spPr>
          <a:xfrm>
            <a:off x="5064125" y="2404160"/>
            <a:ext cx="5778500" cy="261610"/>
          </a:xfrm>
          <a:prstGeom prst="rect">
            <a:avLst/>
          </a:prstGeom>
        </p:spPr>
        <p:txBody>
          <a:bodyPr wrap="square">
            <a:spAutoFit/>
          </a:bodyPr>
          <a:lstStyle/>
          <a:p>
            <a:pPr algn="l" defTabSz="914400">
              <a:buNone/>
            </a:pPr>
            <a:r>
              <a:rPr lang="es-ES_tradnl" sz="1100" b="1" i="0" smtClean="0">
                <a:solidFill>
                  <a:sysClr val="windowText" lastClr="000000"/>
                </a:solidFill>
                <a:latin typeface="Arial"/>
                <a:ea typeface="+mn-ea"/>
                <a:cs typeface="+mn-cs"/>
              </a:rPr>
              <a:t>Protocolo de routing e Id. de proceso (número de AS) </a:t>
            </a:r>
            <a:endParaRPr lang="es-ES_tradnl" sz="1100" b="1">
              <a:solidFill>
                <a:sysClr val="windowText" lastClr="000000"/>
              </a:solidFill>
            </a:endParaRPr>
          </a:p>
        </p:txBody>
      </p:sp>
      <p:sp>
        <p:nvSpPr>
          <p:cNvPr id="13" name="Rectangle 12"/>
          <p:cNvSpPr/>
          <p:nvPr/>
        </p:nvSpPr>
        <p:spPr>
          <a:xfrm>
            <a:off x="5064125" y="2930009"/>
            <a:ext cx="3049233" cy="261610"/>
          </a:xfrm>
          <a:prstGeom prst="rect">
            <a:avLst/>
          </a:prstGeom>
        </p:spPr>
        <p:txBody>
          <a:bodyPr wrap="none">
            <a:spAutoFit/>
          </a:bodyPr>
          <a:lstStyle/>
          <a:p>
            <a:pPr algn="l" defTabSz="914400">
              <a:buNone/>
            </a:pPr>
            <a:r>
              <a:rPr lang="es-ES_tradnl" sz="1100" b="1" i="0" smtClean="0">
                <a:solidFill>
                  <a:sysClr val="windowText" lastClr="000000"/>
                </a:solidFill>
                <a:latin typeface="Arial"/>
                <a:ea typeface="+mn-ea"/>
                <a:cs typeface="+mn-cs"/>
              </a:rPr>
              <a:t>Valores K utilizados en métrica compuesta</a:t>
            </a:r>
            <a:endParaRPr lang="es-ES_tradnl" sz="1100" b="1">
              <a:solidFill>
                <a:sysClr val="windowText" lastClr="000000"/>
              </a:solidFill>
            </a:endParaRPr>
          </a:p>
        </p:txBody>
      </p:sp>
      <p:sp>
        <p:nvSpPr>
          <p:cNvPr id="18" name="Rectangle 17"/>
          <p:cNvSpPr/>
          <p:nvPr/>
        </p:nvSpPr>
        <p:spPr>
          <a:xfrm>
            <a:off x="5064125" y="5209659"/>
            <a:ext cx="2642070" cy="261610"/>
          </a:xfrm>
          <a:prstGeom prst="rect">
            <a:avLst/>
          </a:prstGeom>
        </p:spPr>
        <p:txBody>
          <a:bodyPr wrap="none">
            <a:spAutoFit/>
          </a:bodyPr>
          <a:lstStyle/>
          <a:p>
            <a:pPr algn="l" defTabSz="914400">
              <a:buNone/>
            </a:pPr>
            <a:r>
              <a:rPr lang="es-ES_tradnl" sz="1100" b="1" i="0" smtClean="0">
                <a:solidFill>
                  <a:sysClr val="windowText" lastClr="000000"/>
                </a:solidFill>
                <a:latin typeface="Arial"/>
                <a:ea typeface="+mn-ea"/>
                <a:cs typeface="+mn-cs"/>
              </a:rPr>
              <a:t>Distancias administrativas de EIGRP</a:t>
            </a:r>
            <a:endParaRPr lang="es-ES_tradnl" sz="1100" b="1">
              <a:solidFill>
                <a:sysClr val="windowText" lastClr="000000"/>
              </a:solidFill>
            </a:endParaRPr>
          </a:p>
        </p:txBody>
      </p:sp>
      <p:sp>
        <p:nvSpPr>
          <p:cNvPr id="20" name="Rectangle 19"/>
          <p:cNvSpPr/>
          <p:nvPr/>
        </p:nvSpPr>
        <p:spPr>
          <a:xfrm>
            <a:off x="5064125" y="4175810"/>
            <a:ext cx="4572000" cy="261610"/>
          </a:xfrm>
          <a:prstGeom prst="rect">
            <a:avLst/>
          </a:prstGeom>
        </p:spPr>
        <p:txBody>
          <a:bodyPr>
            <a:spAutoFit/>
          </a:bodyPr>
          <a:lstStyle/>
          <a:p>
            <a:pPr algn="l" defTabSz="914400">
              <a:buNone/>
            </a:pPr>
            <a:r>
              <a:rPr lang="es-ES_tradnl" sz="1100" b="1" i="0" smtClean="0">
                <a:solidFill>
                  <a:sysClr val="windowText" lastClr="000000"/>
                </a:solidFill>
                <a:latin typeface="Arial"/>
                <a:ea typeface="+mn-ea"/>
                <a:cs typeface="+mn-cs"/>
              </a:rPr>
              <a:t>Interfaces activadas para EIGRP IPv6  </a:t>
            </a:r>
            <a:endParaRPr lang="es-ES_tradnl" sz="1100" b="1">
              <a:solidFill>
                <a:sysClr val="windowText" lastClr="000000"/>
              </a:solidFill>
            </a:endParaRPr>
          </a:p>
        </p:txBody>
      </p:sp>
      <p:sp>
        <p:nvSpPr>
          <p:cNvPr id="21" name="Rectangle 20"/>
          <p:cNvSpPr/>
          <p:nvPr/>
        </p:nvSpPr>
        <p:spPr>
          <a:xfrm>
            <a:off x="409575" y="1582757"/>
            <a:ext cx="4353446" cy="3970318"/>
          </a:xfrm>
          <a:prstGeom prst="rect">
            <a:avLst/>
          </a:prstGeom>
          <a:ln>
            <a:solidFill>
              <a:schemeClr val="bg2"/>
            </a:solidFill>
          </a:ln>
        </p:spPr>
        <p:txBody>
          <a:bodyPr wrap="square">
            <a:spAutoFit/>
          </a:bodyPr>
          <a:lstStyle/>
          <a:p>
            <a:pPr algn="l" defTabSz="914400">
              <a:buNone/>
            </a:pPr>
            <a:r>
              <a:rPr lang="en-US" sz="1800" b="0" i="0">
                <a:solidFill>
                  <a:srgbClr val="000000"/>
                </a:solidFill>
                <a:latin typeface="Arial"/>
                <a:ea typeface="+mn-ea"/>
                <a:cs typeface="+mn-cs"/>
              </a:rPr>
              <a:t>Branch-2# show ipv6 protocols</a:t>
            </a:r>
          </a:p>
          <a:p>
            <a:pPr algn="l" defTabSz="914400">
              <a:buNone/>
            </a:pPr>
            <a:r>
              <a:rPr lang="en-US" sz="1800" b="0" i="0">
                <a:solidFill>
                  <a:srgbClr val="000000"/>
                </a:solidFill>
                <a:latin typeface="Arial"/>
                <a:ea typeface="+mn-ea"/>
                <a:cs typeface="+mn-cs"/>
              </a:rPr>
              <a:t>IPv6 Routing Protocol is "connected"</a:t>
            </a:r>
          </a:p>
          <a:p>
            <a:pPr algn="l" defTabSz="914400">
              <a:buNone/>
            </a:pPr>
            <a:r>
              <a:rPr lang="en-US" sz="1800" b="0" i="0">
                <a:solidFill>
                  <a:srgbClr val="000000"/>
                </a:solidFill>
                <a:latin typeface="Arial"/>
                <a:ea typeface="+mn-ea"/>
                <a:cs typeface="+mn-cs"/>
              </a:rPr>
              <a:t>IPv6 Routing Protocol is "static</a:t>
            </a:r>
          </a:p>
          <a:p>
            <a:pPr algn="l" defTabSz="914400">
              <a:buNone/>
            </a:pPr>
            <a:r>
              <a:rPr lang="en-US" sz="1800" b="0" i="0">
                <a:solidFill>
                  <a:srgbClr val="000000"/>
                </a:solidFill>
                <a:latin typeface="Arial"/>
                <a:ea typeface="+mn-ea"/>
                <a:cs typeface="+mn-cs"/>
              </a:rPr>
              <a:t>IPv6 Routing Protocol is "eigrp  100 " </a:t>
            </a:r>
          </a:p>
          <a:p>
            <a:pPr algn="l" defTabSz="914400">
              <a:buNone/>
            </a:pPr>
            <a:r>
              <a:rPr lang="en-US" sz="1800" b="0" i="0">
                <a:solidFill>
                  <a:srgbClr val="000000"/>
                </a:solidFill>
                <a:latin typeface="Arial"/>
                <a:ea typeface="+mn-ea"/>
                <a:cs typeface="+mn-cs"/>
              </a:rPr>
              <a:t>  EIGRP metric weight K1=1, K2=0, K3=1, K4=0, K5=0</a:t>
            </a:r>
          </a:p>
          <a:p>
            <a:pPr algn="l" defTabSz="914400">
              <a:buNone/>
            </a:pPr>
            <a:r>
              <a:rPr lang="en-US" sz="1800" b="0" i="0">
                <a:solidFill>
                  <a:srgbClr val="000000"/>
                </a:solidFill>
                <a:latin typeface="Arial"/>
                <a:ea typeface="+mn-ea"/>
                <a:cs typeface="+mn-cs"/>
              </a:rPr>
              <a:t>  EIGRP maximum hopcount 100</a:t>
            </a:r>
          </a:p>
          <a:p>
            <a:pPr algn="l" defTabSz="914400">
              <a:buNone/>
            </a:pPr>
            <a:r>
              <a:rPr lang="en-US" sz="1800" b="0" i="0">
                <a:solidFill>
                  <a:srgbClr val="000000"/>
                </a:solidFill>
                <a:latin typeface="Arial"/>
                <a:ea typeface="+mn-ea"/>
                <a:cs typeface="+mn-cs"/>
              </a:rPr>
              <a:t>  EIGRP maximum metric variance 1</a:t>
            </a:r>
          </a:p>
          <a:p>
            <a:pPr algn="l" defTabSz="914400">
              <a:buNone/>
            </a:pPr>
            <a:r>
              <a:rPr lang="en-US" sz="1800" b="0" i="0">
                <a:solidFill>
                  <a:srgbClr val="000000"/>
                </a:solidFill>
                <a:latin typeface="Arial"/>
                <a:ea typeface="+mn-ea"/>
                <a:cs typeface="+mn-cs"/>
              </a:rPr>
              <a:t>  Interfaces:</a:t>
            </a:r>
          </a:p>
          <a:p>
            <a:pPr algn="l" defTabSz="914400">
              <a:buNone/>
            </a:pPr>
            <a:r>
              <a:rPr lang="en-US" sz="1800" b="0" i="0">
                <a:solidFill>
                  <a:srgbClr val="000000"/>
                </a:solidFill>
                <a:latin typeface="Arial"/>
                <a:ea typeface="+mn-ea"/>
                <a:cs typeface="+mn-cs"/>
              </a:rPr>
              <a:t>    Serial0/0/0</a:t>
            </a:r>
          </a:p>
          <a:p>
            <a:pPr algn="l" defTabSz="914400">
              <a:buNone/>
            </a:pPr>
            <a:r>
              <a:rPr lang="en-US" sz="1800" b="0" i="0">
                <a:solidFill>
                  <a:srgbClr val="000000"/>
                </a:solidFill>
                <a:latin typeface="Arial"/>
                <a:ea typeface="+mn-ea"/>
                <a:cs typeface="+mn-cs"/>
              </a:rPr>
              <a:t>    Serial0/0/1</a:t>
            </a:r>
          </a:p>
          <a:p>
            <a:pPr algn="l" defTabSz="914400">
              <a:buNone/>
            </a:pPr>
            <a:r>
              <a:rPr lang="en-US" sz="1800" b="0" i="0">
                <a:solidFill>
                  <a:srgbClr val="000000"/>
                </a:solidFill>
                <a:latin typeface="Arial"/>
                <a:ea typeface="+mn-ea"/>
                <a:cs typeface="+mn-cs"/>
              </a:rPr>
              <a:t>Redistributing: eigrp 100</a:t>
            </a:r>
          </a:p>
          <a:p>
            <a:pPr algn="l" defTabSz="914400">
              <a:buNone/>
            </a:pPr>
            <a:r>
              <a:rPr lang="en-US" sz="1800" b="0" i="0">
                <a:solidFill>
                  <a:srgbClr val="000000"/>
                </a:solidFill>
                <a:latin typeface="Arial"/>
                <a:ea typeface="+mn-ea"/>
                <a:cs typeface="+mn-cs"/>
              </a:rPr>
              <a:t>  Maximum path: 16</a:t>
            </a:r>
          </a:p>
          <a:p>
            <a:pPr algn="l" defTabSz="914400">
              <a:buNone/>
            </a:pPr>
            <a:r>
              <a:rPr lang="en-US" sz="1800" b="0" i="0">
                <a:solidFill>
                  <a:srgbClr val="000000"/>
                </a:solidFill>
                <a:latin typeface="Arial"/>
                <a:ea typeface="+mn-ea"/>
                <a:cs typeface="+mn-cs"/>
              </a:rPr>
              <a:t>  Distance: internal 90 external 170</a:t>
            </a:r>
            <a:endParaRPr lang="en-US" dirty="0">
              <a:solidFill>
                <a:schemeClr val="bg2"/>
              </a:solidFill>
            </a:endParaRPr>
          </a:p>
        </p:txBody>
      </p:sp>
      <p:sp>
        <p:nvSpPr>
          <p:cNvPr id="3" name="Rounded Rectangle 2"/>
          <p:cNvSpPr/>
          <p:nvPr/>
        </p:nvSpPr>
        <p:spPr>
          <a:xfrm>
            <a:off x="409575" y="2404160"/>
            <a:ext cx="3914775" cy="36761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2" name="Rounded Rectangle 21"/>
          <p:cNvSpPr/>
          <p:nvPr/>
        </p:nvSpPr>
        <p:spPr>
          <a:xfrm>
            <a:off x="409576" y="2771775"/>
            <a:ext cx="3714750" cy="50482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3" name="Rounded Rectangle 22"/>
          <p:cNvSpPr/>
          <p:nvPr/>
        </p:nvSpPr>
        <p:spPr>
          <a:xfrm>
            <a:off x="676275" y="4137710"/>
            <a:ext cx="1343025" cy="50482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4" name="Rounded Rectangle 23"/>
          <p:cNvSpPr/>
          <p:nvPr/>
        </p:nvSpPr>
        <p:spPr>
          <a:xfrm>
            <a:off x="581025" y="5209660"/>
            <a:ext cx="3457575" cy="252412"/>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 name="Right Arrow 3"/>
          <p:cNvSpPr/>
          <p:nvPr/>
        </p:nvSpPr>
        <p:spPr>
          <a:xfrm>
            <a:off x="4791596" y="2473409"/>
            <a:ext cx="342379" cy="138500"/>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5" name="Right Arrow 24"/>
          <p:cNvSpPr/>
          <p:nvPr/>
        </p:nvSpPr>
        <p:spPr>
          <a:xfrm>
            <a:off x="4801121" y="2997284"/>
            <a:ext cx="342379" cy="138500"/>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Right Arrow 25"/>
          <p:cNvSpPr/>
          <p:nvPr/>
        </p:nvSpPr>
        <p:spPr>
          <a:xfrm>
            <a:off x="4799652" y="4245059"/>
            <a:ext cx="342379" cy="138500"/>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Right Arrow 26"/>
          <p:cNvSpPr/>
          <p:nvPr/>
        </p:nvSpPr>
        <p:spPr>
          <a:xfrm>
            <a:off x="4799652" y="5278908"/>
            <a:ext cx="342379" cy="138500"/>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277" y="108365"/>
            <a:ext cx="8588861" cy="838200"/>
          </a:xfrm>
        </p:spPr>
        <p:txBody>
          <a:bodyPr/>
          <a:lstStyle/>
          <a:p>
            <a:pPr algn="ctr" defTabSz="914400">
              <a:spcBef>
                <a:spcPct val="0"/>
              </a:spcBef>
              <a:buNone/>
            </a:pPr>
            <a:r>
              <a:rPr lang="en-US"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rPr>
              <a:t>Comandos show de IPv6</a:t>
            </a:r>
            <a:endParaRPr lang="en-US" dirty="0"/>
          </a:p>
        </p:txBody>
      </p:sp>
      <p:sp>
        <p:nvSpPr>
          <p:cNvPr id="3" name="Rectangle 2"/>
          <p:cNvSpPr/>
          <p:nvPr/>
        </p:nvSpPr>
        <p:spPr>
          <a:xfrm>
            <a:off x="2247900" y="1062574"/>
            <a:ext cx="4572000" cy="5047536"/>
          </a:xfrm>
          <a:prstGeom prst="rect">
            <a:avLst/>
          </a:prstGeom>
          <a:ln>
            <a:solidFill>
              <a:schemeClr val="bg2"/>
            </a:solidFill>
          </a:ln>
        </p:spPr>
        <p:txBody>
          <a:bodyPr>
            <a:spAutoFit/>
          </a:bodyPr>
          <a:lstStyle/>
          <a:p>
            <a:pPr algn="l" defTabSz="914400">
              <a:buNone/>
            </a:pPr>
            <a:r>
              <a:rPr lang="en-US" sz="1400" b="0" i="0">
                <a:solidFill>
                  <a:srgbClr val="000000"/>
                </a:solidFill>
                <a:latin typeface="Arial"/>
                <a:ea typeface="+mn-ea"/>
                <a:cs typeface="+mn-cs"/>
              </a:rPr>
              <a:t>Branch-2#show ipv6 route</a:t>
            </a:r>
            <a:endParaRPr lang="en-US" sz="1400" dirty="0">
              <a:solidFill>
                <a:schemeClr val="bg2"/>
              </a:solidFill>
            </a:endParaRPr>
          </a:p>
          <a:p>
            <a:pPr algn="l" defTabSz="914400">
              <a:buNone/>
            </a:pPr>
            <a:r>
              <a:rPr lang="en-US" sz="1400" b="1" i="0">
                <a:solidFill>
                  <a:srgbClr val="000000"/>
                </a:solidFill>
                <a:latin typeface="Arial"/>
                <a:ea typeface="+mn-ea"/>
                <a:cs typeface="+mn-cs"/>
              </a:rPr>
              <a:t> (Resultado omitido)</a:t>
            </a:r>
          </a:p>
          <a:p>
            <a:pPr algn="l" defTabSz="914400">
              <a:buNone/>
            </a:pPr>
            <a:r>
              <a:rPr lang="en-US" sz="1400" b="0" i="0">
                <a:solidFill>
                  <a:srgbClr val="000000"/>
                </a:solidFill>
                <a:latin typeface="Arial"/>
                <a:ea typeface="+mn-ea"/>
                <a:cs typeface="+mn-cs"/>
              </a:rPr>
              <a:t>IPv6 Routing Table - 9 entries</a:t>
            </a:r>
          </a:p>
          <a:p>
            <a:pPr algn="l" defTabSz="914400">
              <a:buNone/>
            </a:pPr>
            <a:r>
              <a:rPr lang="en-US" sz="1400" b="0" i="0">
                <a:solidFill>
                  <a:srgbClr val="000000"/>
                </a:solidFill>
                <a:latin typeface="Arial"/>
                <a:ea typeface="+mn-ea"/>
                <a:cs typeface="+mn-cs"/>
              </a:rPr>
              <a:t>C - Connected, L – Local, </a:t>
            </a:r>
            <a:r>
              <a:rPr lang="pt-BR" sz="1400" b="0" i="0">
                <a:solidFill>
                  <a:srgbClr val="000000"/>
                </a:solidFill>
                <a:latin typeface="Arial"/>
                <a:ea typeface="+mn-ea"/>
                <a:cs typeface="+mn-cs"/>
              </a:rPr>
              <a:t>D - EIGRP, EX - EIGRP external</a:t>
            </a:r>
            <a:endParaRPr lang="en-US" sz="1400" dirty="0">
              <a:solidFill>
                <a:schemeClr val="bg2"/>
              </a:solidFill>
            </a:endParaRPr>
          </a:p>
          <a:p>
            <a:pPr algn="l" defTabSz="914400">
              <a:buNone/>
            </a:pPr>
            <a:r>
              <a:rPr lang="en-US" sz="1400" b="0" i="0">
                <a:solidFill>
                  <a:srgbClr val="000000"/>
                </a:solidFill>
                <a:latin typeface="Arial"/>
                <a:ea typeface="+mn-ea"/>
                <a:cs typeface="+mn-cs"/>
              </a:rPr>
              <a:t>D   2001:DB8:ACAD:A::/64 [90/2170112]</a:t>
            </a:r>
          </a:p>
          <a:p>
            <a:pPr algn="l" defTabSz="914400">
              <a:buNone/>
            </a:pPr>
            <a:r>
              <a:rPr lang="en-US" sz="1400" b="0" i="0">
                <a:solidFill>
                  <a:srgbClr val="000000"/>
                </a:solidFill>
                <a:latin typeface="Arial"/>
                <a:ea typeface="+mn-ea"/>
                <a:cs typeface="+mn-cs"/>
              </a:rPr>
              <a:t>     via FE80::3, Serial0/0/1</a:t>
            </a:r>
          </a:p>
          <a:p>
            <a:pPr algn="l" defTabSz="914400">
              <a:buNone/>
            </a:pPr>
            <a:r>
              <a:rPr lang="en-US" sz="1400" b="0" i="0">
                <a:solidFill>
                  <a:srgbClr val="000000"/>
                </a:solidFill>
                <a:latin typeface="Arial"/>
                <a:ea typeface="+mn-ea"/>
                <a:cs typeface="+mn-cs"/>
              </a:rPr>
              <a:t>D   2001:DB8:ACAD:B::/64 [90/2170112]</a:t>
            </a:r>
          </a:p>
          <a:p>
            <a:pPr algn="l" defTabSz="914400">
              <a:buNone/>
            </a:pPr>
            <a:r>
              <a:rPr lang="en-US" sz="1400" b="0" i="0">
                <a:solidFill>
                  <a:srgbClr val="000000"/>
                </a:solidFill>
                <a:latin typeface="Arial"/>
                <a:ea typeface="+mn-ea"/>
                <a:cs typeface="+mn-cs"/>
              </a:rPr>
              <a:t>     via FE80::3, Serial0/0/1</a:t>
            </a:r>
          </a:p>
          <a:p>
            <a:pPr algn="l" defTabSz="914400">
              <a:buNone/>
            </a:pPr>
            <a:r>
              <a:rPr lang="en-US" sz="1400" b="0" i="0">
                <a:solidFill>
                  <a:srgbClr val="000000"/>
                </a:solidFill>
                <a:latin typeface="Arial"/>
                <a:ea typeface="+mn-ea"/>
                <a:cs typeface="+mn-cs"/>
              </a:rPr>
              <a:t>D   2001:DB8:ACAD:C::/64 [90/2170112]</a:t>
            </a:r>
          </a:p>
          <a:p>
            <a:pPr algn="l" defTabSz="914400">
              <a:buNone/>
            </a:pPr>
            <a:r>
              <a:rPr lang="en-US" sz="1400" b="0" i="0">
                <a:solidFill>
                  <a:srgbClr val="000000"/>
                </a:solidFill>
                <a:latin typeface="Arial"/>
                <a:ea typeface="+mn-ea"/>
                <a:cs typeface="+mn-cs"/>
              </a:rPr>
              <a:t>     via FE80::1, Serial0/0/0</a:t>
            </a:r>
          </a:p>
          <a:p>
            <a:pPr algn="l" defTabSz="914400">
              <a:buNone/>
            </a:pPr>
            <a:r>
              <a:rPr lang="en-US" sz="1400" b="0" i="0">
                <a:solidFill>
                  <a:srgbClr val="000000"/>
                </a:solidFill>
                <a:latin typeface="Arial"/>
                <a:ea typeface="+mn-ea"/>
                <a:cs typeface="+mn-cs"/>
              </a:rPr>
              <a:t>D   2001:DB8:ACAD:D::/64 [90/2170112]</a:t>
            </a:r>
          </a:p>
          <a:p>
            <a:pPr algn="l" defTabSz="914400">
              <a:buNone/>
            </a:pPr>
            <a:r>
              <a:rPr lang="en-US" sz="1400" b="0" i="0">
                <a:solidFill>
                  <a:srgbClr val="000000"/>
                </a:solidFill>
                <a:latin typeface="Arial"/>
                <a:ea typeface="+mn-ea"/>
                <a:cs typeface="+mn-cs"/>
              </a:rPr>
              <a:t>     via FE80::1, Serial0/0/0</a:t>
            </a:r>
            <a:endParaRPr lang="en-US" sz="1400" dirty="0">
              <a:solidFill>
                <a:schemeClr val="bg2"/>
              </a:solidFill>
            </a:endParaRPr>
          </a:p>
          <a:p>
            <a:pPr algn="l" defTabSz="914400">
              <a:buNone/>
            </a:pPr>
            <a:r>
              <a:rPr lang="en-US" sz="1400" b="0" i="0">
                <a:solidFill>
                  <a:srgbClr val="000000"/>
                </a:solidFill>
                <a:latin typeface="Arial"/>
                <a:ea typeface="+mn-ea"/>
                <a:cs typeface="+mn-cs"/>
              </a:rPr>
              <a:t>C   2001:DB8:CAFE::/127 [0/0]</a:t>
            </a:r>
          </a:p>
          <a:p>
            <a:pPr algn="l" defTabSz="914400">
              <a:buNone/>
            </a:pPr>
            <a:r>
              <a:rPr lang="en-US" sz="1400" b="0" i="0">
                <a:solidFill>
                  <a:srgbClr val="000000"/>
                </a:solidFill>
                <a:latin typeface="Arial"/>
                <a:ea typeface="+mn-ea"/>
                <a:cs typeface="+mn-cs"/>
              </a:rPr>
              <a:t>     via ::, Serial0/0/0</a:t>
            </a:r>
          </a:p>
          <a:p>
            <a:pPr algn="l" defTabSz="914400">
              <a:buNone/>
            </a:pPr>
            <a:r>
              <a:rPr lang="en-US" sz="1400" b="0" i="0">
                <a:solidFill>
                  <a:srgbClr val="000000"/>
                </a:solidFill>
                <a:latin typeface="Arial"/>
                <a:ea typeface="+mn-ea"/>
                <a:cs typeface="+mn-cs"/>
              </a:rPr>
              <a:t>L   2001:DB8:CAFE::1/128 [0/0]</a:t>
            </a:r>
          </a:p>
          <a:p>
            <a:pPr algn="l" defTabSz="914400">
              <a:buNone/>
            </a:pPr>
            <a:r>
              <a:rPr lang="en-US" sz="1400" b="0" i="0">
                <a:solidFill>
                  <a:srgbClr val="000000"/>
                </a:solidFill>
                <a:latin typeface="Arial"/>
                <a:ea typeface="+mn-ea"/>
                <a:cs typeface="+mn-cs"/>
              </a:rPr>
              <a:t>     via ::, Serial0/0/0</a:t>
            </a:r>
          </a:p>
          <a:p>
            <a:pPr algn="l" defTabSz="914400">
              <a:buNone/>
            </a:pPr>
            <a:r>
              <a:rPr lang="en-US" sz="1400" b="0" i="0">
                <a:solidFill>
                  <a:srgbClr val="000000"/>
                </a:solidFill>
                <a:latin typeface="Arial"/>
                <a:ea typeface="+mn-ea"/>
                <a:cs typeface="+mn-cs"/>
              </a:rPr>
              <a:t>C   2001:DB8:CAFE::2/127 [0/0]</a:t>
            </a:r>
          </a:p>
          <a:p>
            <a:pPr algn="l" defTabSz="914400">
              <a:buNone/>
            </a:pPr>
            <a:r>
              <a:rPr lang="en-US" sz="1400" b="0" i="0">
                <a:solidFill>
                  <a:srgbClr val="000000"/>
                </a:solidFill>
                <a:latin typeface="Arial"/>
                <a:ea typeface="+mn-ea"/>
                <a:cs typeface="+mn-cs"/>
              </a:rPr>
              <a:t>     via ::, Serial0/0/1</a:t>
            </a:r>
          </a:p>
          <a:p>
            <a:pPr algn="l" defTabSz="914400">
              <a:buNone/>
            </a:pPr>
            <a:r>
              <a:rPr lang="en-US" sz="1400" b="0" i="0">
                <a:solidFill>
                  <a:srgbClr val="000000"/>
                </a:solidFill>
                <a:latin typeface="Arial"/>
                <a:ea typeface="+mn-ea"/>
                <a:cs typeface="+mn-cs"/>
              </a:rPr>
              <a:t>L   2001:DB8:CAFE::2/128 [0/0]</a:t>
            </a:r>
          </a:p>
          <a:p>
            <a:pPr algn="l" defTabSz="914400">
              <a:buNone/>
            </a:pPr>
            <a:r>
              <a:rPr lang="en-US" sz="1400" b="0" i="0">
                <a:solidFill>
                  <a:srgbClr val="000000"/>
                </a:solidFill>
                <a:latin typeface="Arial"/>
                <a:ea typeface="+mn-ea"/>
                <a:cs typeface="+mn-cs"/>
              </a:rPr>
              <a:t>     via ::, Serial0/0/1</a:t>
            </a:r>
          </a:p>
          <a:p>
            <a:pPr algn="l" defTabSz="914400">
              <a:buNone/>
            </a:pPr>
            <a:r>
              <a:rPr lang="en-US" sz="1400" b="0" i="0">
                <a:solidFill>
                  <a:srgbClr val="000000"/>
                </a:solidFill>
                <a:latin typeface="Arial"/>
                <a:ea typeface="+mn-ea"/>
                <a:cs typeface="+mn-cs"/>
              </a:rPr>
              <a:t>L   FF00::/8 [0/0]</a:t>
            </a:r>
          </a:p>
          <a:p>
            <a:pPr algn="l" defTabSz="914400">
              <a:buNone/>
            </a:pPr>
            <a:r>
              <a:rPr lang="en-US" sz="1400" b="0" i="0">
                <a:solidFill>
                  <a:srgbClr val="000000"/>
                </a:solidFill>
                <a:latin typeface="Arial"/>
                <a:ea typeface="+mn-ea"/>
                <a:cs typeface="+mn-cs"/>
              </a:rPr>
              <a:t>     via ::, Null0</a:t>
            </a:r>
          </a:p>
        </p:txBody>
      </p:sp>
      <p:sp>
        <p:nvSpPr>
          <p:cNvPr id="4" name="Rounded Rectangle 3"/>
          <p:cNvSpPr/>
          <p:nvPr/>
        </p:nvSpPr>
        <p:spPr>
          <a:xfrm>
            <a:off x="2247900" y="2152649"/>
            <a:ext cx="4048125" cy="16954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ight Arrow 5"/>
          <p:cNvSpPr/>
          <p:nvPr/>
        </p:nvSpPr>
        <p:spPr>
          <a:xfrm>
            <a:off x="276225" y="2705100"/>
            <a:ext cx="1771650" cy="484632"/>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352425" y="2809875"/>
            <a:ext cx="1495922" cy="276999"/>
          </a:xfrm>
          <a:prstGeom prst="rect">
            <a:avLst/>
          </a:prstGeom>
          <a:noFill/>
        </p:spPr>
        <p:txBody>
          <a:bodyPr wrap="none" rtlCol="0">
            <a:spAutoFit/>
          </a:bodyPr>
          <a:lstStyle/>
          <a:p>
            <a:pPr algn="l" defTabSz="914400">
              <a:buNone/>
            </a:pPr>
            <a:r>
              <a:rPr lang="es-ES_tradnl" sz="1200" b="0" i="0" smtClean="0">
                <a:solidFill>
                  <a:srgbClr val="FFFFFF"/>
                </a:solidFill>
                <a:latin typeface="Arial"/>
                <a:ea typeface="+mn-ea"/>
                <a:cs typeface="+mn-cs"/>
              </a:rPr>
              <a:t>Redes reconocidas</a:t>
            </a:r>
            <a:endParaRPr lang="es-ES_tradnl" sz="1200">
              <a:solidFill>
                <a:schemeClr val="bg1"/>
              </a:solidFill>
            </a:endParaRPr>
          </a:p>
        </p:txBody>
      </p:sp>
      <p:sp>
        <p:nvSpPr>
          <p:cNvPr id="9" name="Right Arrow 8"/>
          <p:cNvSpPr/>
          <p:nvPr/>
        </p:nvSpPr>
        <p:spPr>
          <a:xfrm>
            <a:off x="276225" y="4410075"/>
            <a:ext cx="1771650" cy="484632"/>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TextBox 9"/>
          <p:cNvSpPr txBox="1"/>
          <p:nvPr/>
        </p:nvSpPr>
        <p:spPr>
          <a:xfrm>
            <a:off x="358279" y="4513891"/>
            <a:ext cx="1334020" cy="276999"/>
          </a:xfrm>
          <a:prstGeom prst="rect">
            <a:avLst/>
          </a:prstGeom>
          <a:noFill/>
        </p:spPr>
        <p:txBody>
          <a:bodyPr wrap="none" rtlCol="0">
            <a:spAutoFit/>
          </a:bodyPr>
          <a:lstStyle/>
          <a:p>
            <a:pPr algn="l" defTabSz="914400">
              <a:buNone/>
            </a:pPr>
            <a:r>
              <a:rPr lang="es-ES_tradnl" sz="1200" b="0" i="0" dirty="0" smtClean="0">
                <a:solidFill>
                  <a:srgbClr val="FFFFFF"/>
                </a:solidFill>
                <a:latin typeface="Arial"/>
                <a:ea typeface="+mn-ea"/>
                <a:cs typeface="+mn-cs"/>
              </a:rPr>
              <a:t>Conexión directa</a:t>
            </a:r>
            <a:endParaRPr lang="es-ES_tradnl" sz="1200" dirty="0">
              <a:solidFill>
                <a:schemeClr val="bg1"/>
              </a:solidFill>
            </a:endParaRPr>
          </a:p>
        </p:txBody>
      </p:sp>
      <p:sp>
        <p:nvSpPr>
          <p:cNvPr id="12" name="Right Arrow 11"/>
          <p:cNvSpPr/>
          <p:nvPr/>
        </p:nvSpPr>
        <p:spPr>
          <a:xfrm rot="10800000">
            <a:off x="4857749" y="3848100"/>
            <a:ext cx="1771650" cy="333376"/>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TextBox 12"/>
          <p:cNvSpPr txBox="1"/>
          <p:nvPr/>
        </p:nvSpPr>
        <p:spPr>
          <a:xfrm>
            <a:off x="5044733" y="3876288"/>
            <a:ext cx="1344792" cy="276999"/>
          </a:xfrm>
          <a:prstGeom prst="rect">
            <a:avLst/>
          </a:prstGeom>
          <a:noFill/>
        </p:spPr>
        <p:txBody>
          <a:bodyPr wrap="none" rtlCol="0">
            <a:spAutoFit/>
          </a:bodyPr>
          <a:lstStyle/>
          <a:p>
            <a:pPr algn="l" defTabSz="914400">
              <a:buNone/>
            </a:pPr>
            <a:r>
              <a:rPr lang="es-ES_tradnl" sz="1200" b="0" i="0" smtClean="0">
                <a:solidFill>
                  <a:srgbClr val="FFFFFF"/>
                </a:solidFill>
                <a:latin typeface="Arial"/>
                <a:ea typeface="+mn-ea"/>
                <a:cs typeface="+mn-cs"/>
              </a:rPr>
              <a:t>Dirección de red</a:t>
            </a:r>
            <a:endParaRPr lang="es-ES_tradnl" sz="1200">
              <a:solidFill>
                <a:schemeClr val="bg1"/>
              </a:solidFill>
            </a:endParaRPr>
          </a:p>
        </p:txBody>
      </p:sp>
      <p:sp>
        <p:nvSpPr>
          <p:cNvPr id="14" name="Right Arrow 13"/>
          <p:cNvSpPr/>
          <p:nvPr/>
        </p:nvSpPr>
        <p:spPr>
          <a:xfrm rot="10800000">
            <a:off x="4859879" y="4243387"/>
            <a:ext cx="1771650" cy="333376"/>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TextBox 14"/>
          <p:cNvSpPr txBox="1"/>
          <p:nvPr/>
        </p:nvSpPr>
        <p:spPr>
          <a:xfrm>
            <a:off x="5036625" y="4280715"/>
            <a:ext cx="1582484" cy="276999"/>
          </a:xfrm>
          <a:prstGeom prst="rect">
            <a:avLst/>
          </a:prstGeom>
          <a:noFill/>
        </p:spPr>
        <p:txBody>
          <a:bodyPr wrap="none" rtlCol="0">
            <a:spAutoFit/>
          </a:bodyPr>
          <a:lstStyle/>
          <a:p>
            <a:pPr algn="l" defTabSz="914400">
              <a:buNone/>
            </a:pPr>
            <a:r>
              <a:rPr lang="es-ES_tradnl" sz="1200" b="0" i="0" dirty="0" smtClean="0">
                <a:solidFill>
                  <a:srgbClr val="FFFFFF"/>
                </a:solidFill>
                <a:latin typeface="Arial"/>
                <a:ea typeface="+mn-ea"/>
                <a:cs typeface="+mn-cs"/>
              </a:rPr>
              <a:t>Dirección de interfaz</a:t>
            </a:r>
            <a:endParaRPr lang="es-ES_tradnl" sz="1200"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6074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Comando de interfaz pasiva</a:t>
            </a:r>
            <a:endParaRPr lang="es-ES_tradnl"/>
          </a:p>
        </p:txBody>
      </p:sp>
      <p:sp>
        <p:nvSpPr>
          <p:cNvPr id="3" name="Text Placeholder 2"/>
          <p:cNvSpPr>
            <a:spLocks noGrp="1"/>
          </p:cNvSpPr>
          <p:nvPr>
            <p:ph type="body" sz="quarter" idx="10"/>
          </p:nvPr>
        </p:nvSpPr>
        <p:spPr/>
        <p:txBody>
          <a:bodyPr/>
          <a:lstStyle/>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Pueden utilizar el comando </a:t>
            </a:r>
            <a:r>
              <a:rPr lang="es-ES_tradnl" sz="2200" b="1" i="0" dirty="0" err="1" smtClean="0">
                <a:solidFill>
                  <a:srgbClr val="6B308E"/>
                </a:solidFill>
                <a:latin typeface="Arial"/>
                <a:ea typeface="+mn-ea"/>
                <a:cs typeface="+mn-cs"/>
              </a:rPr>
              <a:t>passive</a:t>
            </a:r>
            <a:r>
              <a:rPr lang="es-ES_tradnl" sz="2200" b="1" i="0" dirty="0" smtClean="0">
                <a:solidFill>
                  <a:srgbClr val="6B308E"/>
                </a:solidFill>
                <a:latin typeface="Arial"/>
                <a:ea typeface="+mn-ea"/>
                <a:cs typeface="+mn-cs"/>
              </a:rPr>
              <a:t>-interface</a:t>
            </a:r>
            <a:r>
              <a:rPr lang="es-ES_tradnl" sz="2200" b="0" i="0" dirty="0" smtClean="0">
                <a:solidFill>
                  <a:srgbClr val="435153"/>
                </a:solidFill>
                <a:latin typeface="Arial"/>
                <a:ea typeface="+mn-ea"/>
                <a:cs typeface="+mn-cs"/>
              </a:rPr>
              <a:t> para controlar el anuncio de la información de </a:t>
            </a:r>
            <a:r>
              <a:rPr lang="es-ES_tradnl" sz="2200" b="0" i="0" dirty="0" err="1" smtClean="0">
                <a:solidFill>
                  <a:srgbClr val="435153"/>
                </a:solidFill>
                <a:latin typeface="Arial"/>
                <a:ea typeface="+mn-ea"/>
                <a:cs typeface="+mn-cs"/>
              </a:rPr>
              <a:t>routing</a:t>
            </a:r>
            <a:r>
              <a:rPr lang="es-ES_tradnl" sz="2200" b="0" i="0" dirty="0" smtClean="0">
                <a:solidFill>
                  <a:srgbClr val="435153"/>
                </a:solidFill>
                <a:latin typeface="Arial"/>
                <a:ea typeface="+mn-ea"/>
                <a:cs typeface="+mn-cs"/>
              </a:rPr>
              <a:t>. </a:t>
            </a:r>
            <a:endParaRPr lang="es-ES_tradnl" dirty="0" smtClean="0"/>
          </a:p>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El comando permite la supresión de las actualizaciones de </a:t>
            </a:r>
            <a:r>
              <a:rPr lang="es-ES_tradnl" sz="2200" b="0" i="0" dirty="0" err="1" smtClean="0">
                <a:solidFill>
                  <a:srgbClr val="435153"/>
                </a:solidFill>
                <a:latin typeface="Arial"/>
                <a:ea typeface="+mn-ea"/>
                <a:cs typeface="+mn-cs"/>
              </a:rPr>
              <a:t>routing</a:t>
            </a:r>
            <a:r>
              <a:rPr lang="es-ES_tradnl" sz="2200" b="0" i="0" dirty="0" smtClean="0">
                <a:solidFill>
                  <a:srgbClr val="435153"/>
                </a:solidFill>
                <a:latin typeface="Arial"/>
                <a:ea typeface="+mn-ea"/>
                <a:cs typeface="+mn-cs"/>
              </a:rPr>
              <a:t> en algunas interfaces, pero permite el intercambio normal de actualizaciones en otras interfaces.</a:t>
            </a:r>
          </a:p>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Cuando se utiliza con EIGRP, suprime el intercambio de paquetes de saludo entre </a:t>
            </a:r>
            <a:r>
              <a:rPr lang="es-ES_tradnl" sz="2200" b="0" i="0" dirty="0" err="1" smtClean="0">
                <a:solidFill>
                  <a:srgbClr val="435153"/>
                </a:solidFill>
                <a:latin typeface="Arial"/>
                <a:ea typeface="+mn-ea"/>
                <a:cs typeface="+mn-cs"/>
              </a:rPr>
              <a:t>routers</a:t>
            </a:r>
            <a:r>
              <a:rPr lang="es-ES_tradnl" sz="2200" b="0" i="0" dirty="0" smtClean="0">
                <a:solidFill>
                  <a:srgbClr val="435153"/>
                </a:solidFill>
                <a:latin typeface="Arial"/>
                <a:ea typeface="+mn-ea"/>
                <a:cs typeface="+mn-cs"/>
              </a:rPr>
              <a:t>, que genera la pérdida de una relación vecina. Por lo tanto, solo se utiliza en interfaces que no poseen </a:t>
            </a:r>
            <a:r>
              <a:rPr lang="es-ES_tradnl" sz="2200" b="0" i="0" dirty="0" err="1" smtClean="0">
                <a:solidFill>
                  <a:srgbClr val="435153"/>
                </a:solidFill>
                <a:latin typeface="Arial"/>
                <a:ea typeface="+mn-ea"/>
                <a:cs typeface="+mn-cs"/>
              </a:rPr>
              <a:t>routers</a:t>
            </a:r>
            <a:r>
              <a:rPr lang="es-ES_tradnl" sz="2200" b="0" i="0" dirty="0" smtClean="0">
                <a:solidFill>
                  <a:srgbClr val="435153"/>
                </a:solidFill>
                <a:latin typeface="Arial"/>
                <a:ea typeface="+mn-ea"/>
                <a:cs typeface="+mn-cs"/>
              </a:rPr>
              <a:t> conectados.  </a:t>
            </a:r>
          </a:p>
          <a:p>
            <a:pPr marL="228600" indent="-228600" algn="l" defTabSz="914400">
              <a:spcBef>
                <a:spcPts val="1440"/>
              </a:spcBef>
              <a:buClr>
                <a:srgbClr val="493B93"/>
              </a:buClr>
              <a:buSzPct val="90000"/>
              <a:buFont typeface="Arial"/>
              <a:buChar char="•"/>
            </a:pPr>
            <a:r>
              <a:rPr lang="es-ES_tradnl" sz="2200" b="0" i="0" dirty="0" smtClean="0">
                <a:solidFill>
                  <a:srgbClr val="435153"/>
                </a:solidFill>
                <a:latin typeface="Arial"/>
                <a:ea typeface="+mn-ea"/>
                <a:cs typeface="+mn-cs"/>
              </a:rPr>
              <a:t>Esta situación impide el anuncio de las actualizaciones de </a:t>
            </a:r>
            <a:r>
              <a:rPr lang="es-ES_tradnl" sz="2200" b="0" i="0" dirty="0" err="1" smtClean="0">
                <a:solidFill>
                  <a:srgbClr val="435153"/>
                </a:solidFill>
                <a:latin typeface="Arial"/>
                <a:ea typeface="+mn-ea"/>
                <a:cs typeface="+mn-cs"/>
              </a:rPr>
              <a:t>routing</a:t>
            </a:r>
            <a:r>
              <a:rPr lang="es-ES_tradnl" sz="2200" b="0" i="0" dirty="0" smtClean="0">
                <a:solidFill>
                  <a:srgbClr val="435153"/>
                </a:solidFill>
                <a:latin typeface="Arial"/>
                <a:ea typeface="+mn-ea"/>
                <a:cs typeface="+mn-cs"/>
              </a:rPr>
              <a:t>, pero también suprime las actualizaciones de </a:t>
            </a:r>
            <a:r>
              <a:rPr lang="es-ES_tradnl" sz="2200" b="0" i="0" dirty="0" err="1" smtClean="0">
                <a:solidFill>
                  <a:srgbClr val="435153"/>
                </a:solidFill>
                <a:latin typeface="Arial"/>
                <a:ea typeface="+mn-ea"/>
                <a:cs typeface="+mn-cs"/>
              </a:rPr>
              <a:t>routing</a:t>
            </a:r>
            <a:r>
              <a:rPr lang="es-ES_tradnl" sz="2200" b="0" i="0" dirty="0" smtClean="0">
                <a:solidFill>
                  <a:srgbClr val="435153"/>
                </a:solidFill>
                <a:latin typeface="Arial"/>
                <a:ea typeface="+mn-ea"/>
                <a:cs typeface="+mn-cs"/>
              </a:rPr>
              <a:t> entrantes. </a:t>
            </a:r>
            <a:endParaRPr lang="es-ES_tradnl" sz="2200" b="0" i="0" dirty="0">
              <a:solidFill>
                <a:srgbClr val="435153"/>
              </a:solidFill>
              <a:latin typeface="Arial"/>
              <a:ea typeface="+mn-ea"/>
              <a:cs typeface="+mn-cs"/>
            </a:endParaRPr>
          </a:p>
        </p:txBody>
      </p:sp>
    </p:spTree>
    <p:extLst>
      <p:ext uri="{BB962C8B-B14F-4D97-AF65-F5344CB8AC3E}">
        <p14:creationId xmlns="" xmlns:p14="http://schemas.microsoft.com/office/powerpoint/2010/main" val="3534329144"/>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986</TotalTime>
  <Words>1731</Words>
  <Application>Microsoft Office PowerPoint</Application>
  <PresentationFormat>On-screen Show (4:3)</PresentationFormat>
  <Paragraphs>291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NetAcad_White_PPT_Template 05Oct12</vt:lpstr>
      <vt:lpstr>EIGRP IPv6</vt:lpstr>
      <vt:lpstr>Topología</vt:lpstr>
      <vt:lpstr>Configuración de EIGRP IPv6 en una red</vt:lpstr>
      <vt:lpstr>Configuración de EIGRP IPv6 en una red</vt:lpstr>
      <vt:lpstr>Configuración de EIGRP IPv6 en una red</vt:lpstr>
      <vt:lpstr>Comandos show de IPv6</vt:lpstr>
      <vt:lpstr>Comandos show de IPv6</vt:lpstr>
      <vt:lpstr>Comandos show de IPv6</vt:lpstr>
      <vt:lpstr>Comando de interfaz pasiva</vt:lpstr>
      <vt:lpstr>Configuración de interfaz pasiva</vt:lpstr>
      <vt:lpstr>Comando show de protocolo IPv6</vt:lpstr>
      <vt:lpstr>Resumen de IPv6</vt:lpstr>
      <vt:lpstr>Resumen de IPv6</vt:lpstr>
      <vt:lpstr>Configuración de resumen de IPv6</vt:lpstr>
      <vt:lpstr>Configuración de una ruta predeterminada de IPv6</vt:lpstr>
      <vt:lpstr>Comando show ipv6 route</vt:lpstr>
      <vt:lpstr>Slide 17</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Windows User</cp:lastModifiedBy>
  <cp:revision>104</cp:revision>
  <cp:lastPrinted>2013-08-06T12:08:26Z</cp:lastPrinted>
  <dcterms:created xsi:type="dcterms:W3CDTF">2012-10-09T16:58:47Z</dcterms:created>
  <dcterms:modified xsi:type="dcterms:W3CDTF">2013-09-16T08:59:22Z</dcterms:modified>
</cp:coreProperties>
</file>