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
  </p:notesMasterIdLst>
  <p:sldIdLst>
    <p:sldId id="306" r:id="rId2"/>
    <p:sldId id="347" r:id="rId3"/>
    <p:sldId id="349" r:id="rId4"/>
    <p:sldId id="350" r:id="rId5"/>
    <p:sldId id="351" r:id="rId6"/>
    <p:sldId id="352" r:id="rId7"/>
    <p:sldId id="353" r:id="rId8"/>
    <p:sldId id="359" r:id="rId9"/>
    <p:sldId id="356" r:id="rId10"/>
    <p:sldId id="361" r:id="rId11"/>
    <p:sldId id="357" r:id="rId12"/>
    <p:sldId id="360" r:id="rId13"/>
    <p:sldId id="358" r:id="rId14"/>
    <p:sldId id="354" r:id="rId15"/>
    <p:sldId id="355" r:id="rId16"/>
    <p:sldId id="303" r:id="rId17"/>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53" autoAdjust="0"/>
    <p:restoredTop sz="88212" autoAdjust="0"/>
  </p:normalViewPr>
  <p:slideViewPr>
    <p:cSldViewPr snapToGrid="0">
      <p:cViewPr>
        <p:scale>
          <a:sx n="75" d="100"/>
          <a:sy n="75" d="100"/>
        </p:scale>
        <p:origin x="-1356" y="-5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2016" y="-96"/>
      </p:cViewPr>
      <p:guideLst>
        <p:guide orient="horz" pos="2880"/>
        <p:guide pos="219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9/16/2013</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344025"/>
            <a:ext cx="558419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302477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4926"/>
            <a:ext cx="302477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s-ES_tradnl" sz="1200" b="0" i="0" kern="1200" dirty="0" smtClean="0">
                <a:solidFill>
                  <a:schemeClr val="tx1"/>
                </a:solidFill>
                <a:effectLst/>
                <a:latin typeface="Calibri"/>
                <a:ea typeface="+mn-ea"/>
                <a:cs typeface="+mn-cs"/>
              </a:rPr>
              <a:t>La ruta predeterminada se utiliza cuando no existen otras rutas en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que coincidan con la dirección IP de destino del paquete. En otras palabras, cuando no existe una coincidencia más específica. Generalmente, se configura una ruta predeterminada en un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perimetral de una compañía que se conecta a una red de ISP.</a:t>
            </a:r>
            <a:endParaRPr lang="es-ES_tradnl" sz="1200" kern="1200" dirty="0" smtClean="0">
              <a:solidFill>
                <a:schemeClr val="tx1"/>
              </a:solidFill>
              <a:effectLst/>
              <a:latin typeface="+mn-lt"/>
              <a:ea typeface="+mn-ea"/>
              <a:cs typeface="+mn-cs"/>
            </a:endParaRPr>
          </a:p>
          <a:p>
            <a:pPr marL="0" algn="l" defTabSz="914400">
              <a:buNone/>
            </a:pPr>
            <a:r>
              <a:rPr lang="es-ES_tradnl" sz="1200" b="0" i="0" kern="1200" dirty="0" smtClean="0">
                <a:solidFill>
                  <a:schemeClr val="tx1"/>
                </a:solidFill>
                <a:effectLst/>
                <a:latin typeface="Calibri"/>
                <a:ea typeface="+mn-ea"/>
                <a:cs typeface="+mn-cs"/>
              </a:rPr>
              <a:t> El comando para una ruta predeterminada IPv6 es </a:t>
            </a:r>
            <a:r>
              <a:rPr lang="es-ES_tradnl" sz="1200" b="1" i="0" kern="1200" dirty="0" smtClean="0">
                <a:solidFill>
                  <a:schemeClr val="tx1"/>
                </a:solidFill>
                <a:effectLst/>
                <a:latin typeface="Calibri"/>
                <a:ea typeface="+mn-ea"/>
                <a:cs typeface="+mn-cs"/>
              </a:rPr>
              <a:t>::/0</a:t>
            </a:r>
            <a:r>
              <a:rPr lang="es-ES_tradnl" sz="1200" b="0" i="0" kern="1200" dirty="0" smtClean="0">
                <a:solidFill>
                  <a:schemeClr val="tx1"/>
                </a:solidFill>
                <a:effectLst/>
                <a:latin typeface="Calibri"/>
                <a:ea typeface="+mn-ea"/>
                <a:cs typeface="+mn-cs"/>
              </a:rPr>
              <a:t>. Esta es la versión IPv6 de todas las direcciones con ceros (recuerden que :: se utiliza para identificar ceros consecutivos) que es similar a la dirección de cuatro ceros utilizada en una ruta predeterminada IPv4.</a:t>
            </a:r>
          </a:p>
          <a:p>
            <a:pPr marL="0" algn="l" defTabSz="914400">
              <a:buNone/>
            </a:pPr>
            <a:r>
              <a:rPr lang="es-ES_tradnl" sz="1200" b="0" i="0" kern="1200" dirty="0" smtClean="0">
                <a:solidFill>
                  <a:schemeClr val="tx1"/>
                </a:solidFill>
                <a:effectLst/>
                <a:latin typeface="Calibri"/>
                <a:ea typeface="+mn-ea"/>
                <a:cs typeface="+mn-cs"/>
              </a:rPr>
              <a:t> Una ruta predeterminada se puede configurar como una ruta estática recursiva, con conexión directa o con especificación completa.</a:t>
            </a: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10</a:t>
            </a:fld>
            <a:endParaRPr lang="en-US"/>
          </a:p>
        </p:txBody>
      </p:sp>
    </p:spTree>
    <p:extLst>
      <p:ext uri="{BB962C8B-B14F-4D97-AF65-F5344CB8AC3E}">
        <p14:creationId xmlns="" xmlns:p14="http://schemas.microsoft.com/office/powerpoint/2010/main" val="91952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tabLst/>
            </a:pPr>
            <a:r>
              <a:rPr lang="es-ES_tradnl" sz="1200" b="0" i="0" kern="1200" dirty="0" smtClean="0">
                <a:solidFill>
                  <a:schemeClr val="tx1"/>
                </a:solidFill>
                <a:effectLst/>
                <a:latin typeface="Calibri"/>
                <a:ea typeface="+mn-ea"/>
                <a:cs typeface="+mn-cs"/>
              </a:rPr>
              <a:t>Observen cómo la ruta predeterminada se muestra en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como una “S” porque el nombre correcto es “ruta predeterminada estática”; pero tengan en cuenta que * (asterisco) no se utiliza para identificar una ruta predeterminada en una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de IPv6.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11</a:t>
            </a:fld>
            <a:endParaRPr lang="en-US"/>
          </a:p>
        </p:txBody>
      </p:sp>
    </p:spTree>
    <p:extLst>
      <p:ext uri="{BB962C8B-B14F-4D97-AF65-F5344CB8AC3E}">
        <p14:creationId xmlns="" xmlns:p14="http://schemas.microsoft.com/office/powerpoint/2010/main" val="918236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dirty="0" smtClean="0">
                <a:solidFill>
                  <a:schemeClr val="tx1"/>
                </a:solidFill>
                <a:latin typeface="Calibri"/>
                <a:ea typeface="+mn-ea"/>
                <a:cs typeface="+mn-cs"/>
              </a:rPr>
              <a:t>Observen</a:t>
            </a:r>
            <a:r>
              <a:rPr lang="es-ES_tradnl" sz="1200" b="0" i="0" baseline="0" dirty="0" smtClean="0">
                <a:solidFill>
                  <a:schemeClr val="tx1"/>
                </a:solidFill>
                <a:latin typeface="Calibri"/>
                <a:ea typeface="+mn-ea"/>
                <a:cs typeface="+mn-cs"/>
              </a:rPr>
              <a:t> que podemos hacer ping a ambas interfaces de LAN solo con una entrada de ruta estática en la tabla de </a:t>
            </a:r>
            <a:r>
              <a:rPr lang="es-ES_tradnl" sz="1200" b="0" i="0" baseline="0" dirty="0" err="1" smtClean="0">
                <a:solidFill>
                  <a:schemeClr val="tx1"/>
                </a:solidFill>
                <a:latin typeface="Calibri"/>
                <a:ea typeface="+mn-ea"/>
                <a:cs typeface="+mn-cs"/>
              </a:rPr>
              <a:t>routing</a:t>
            </a:r>
            <a:r>
              <a:rPr lang="es-ES_tradnl" sz="1200" b="0" i="0" baseline="0" dirty="0" smtClean="0">
                <a:solidFill>
                  <a:schemeClr val="tx1"/>
                </a:solidFill>
                <a:latin typeface="Calibri"/>
                <a:ea typeface="+mn-ea"/>
                <a:cs typeface="+mn-cs"/>
              </a:rPr>
              <a:t>. </a:t>
            </a:r>
            <a:r>
              <a:rPr lang="es-ES_tradnl" sz="1200" b="0" i="0" kern="1200" dirty="0" smtClean="0">
                <a:solidFill>
                  <a:schemeClr val="tx1"/>
                </a:solidFill>
                <a:effectLst/>
                <a:latin typeface="Calibri"/>
                <a:ea typeface="+mn-ea"/>
                <a:cs typeface="+mn-cs"/>
              </a:rPr>
              <a:t>En lugar de configurar dos rutas estáticas para llegar a las LAN de Branch-2, las resumimos según los bits en común de la porción de red de la dirección. En este ejemplo, ambas direcciones tienen los primeros 46 bits en común. 16 bits en los primeros dos </a:t>
            </a:r>
            <a:r>
              <a:rPr lang="es-ES_tradnl" sz="1200" b="0" i="0" kern="1200" dirty="0" err="1" smtClean="0">
                <a:solidFill>
                  <a:schemeClr val="tx1"/>
                </a:solidFill>
                <a:effectLst/>
                <a:latin typeface="Calibri"/>
                <a:ea typeface="+mn-ea"/>
                <a:cs typeface="+mn-cs"/>
              </a:rPr>
              <a:t>hextetos</a:t>
            </a:r>
            <a:r>
              <a:rPr lang="es-ES_tradnl" sz="1200" b="0" i="0" kern="1200" dirty="0" smtClean="0">
                <a:solidFill>
                  <a:schemeClr val="tx1"/>
                </a:solidFill>
                <a:effectLst/>
                <a:latin typeface="Calibri"/>
                <a:ea typeface="+mn-ea"/>
                <a:cs typeface="+mn-cs"/>
              </a:rPr>
              <a:t> y 14 bits en el 3.</a:t>
            </a:r>
            <a:r>
              <a:rPr lang="es-ES_tradnl" sz="1200" b="0" i="0" kern="1200" baseline="30000" dirty="0" smtClean="0">
                <a:solidFill>
                  <a:schemeClr val="tx1"/>
                </a:solidFill>
                <a:effectLst/>
                <a:latin typeface="Calibri"/>
                <a:ea typeface="+mn-ea"/>
                <a:cs typeface="+mn-cs"/>
              </a:rPr>
              <a:t>er</a:t>
            </a:r>
            <a:r>
              <a:rPr lang="es-ES_tradnl" sz="1200" b="0" i="0" kern="1200" dirty="0" smtClean="0">
                <a:solidFill>
                  <a:schemeClr val="tx1"/>
                </a:solidFill>
                <a:effectLst/>
                <a:latin typeface="Calibri"/>
                <a:ea typeface="+mn-ea"/>
                <a:cs typeface="+mn-cs"/>
              </a:rPr>
              <a:t> </a:t>
            </a:r>
            <a:r>
              <a:rPr lang="es-ES_tradnl" sz="1200" b="0" i="0" kern="1200" dirty="0" err="1" smtClean="0">
                <a:solidFill>
                  <a:schemeClr val="tx1"/>
                </a:solidFill>
                <a:effectLst/>
                <a:latin typeface="Calibri"/>
                <a:ea typeface="+mn-ea"/>
                <a:cs typeface="+mn-cs"/>
              </a:rPr>
              <a:t>hexteto</a:t>
            </a:r>
            <a:r>
              <a:rPr lang="es-ES_tradnl" sz="1200" b="0" i="0" kern="1200" dirty="0" smtClean="0">
                <a:solidFill>
                  <a:schemeClr val="tx1"/>
                </a:solidFill>
                <a:effectLst/>
                <a:latin typeface="Calibri"/>
                <a:ea typeface="+mn-ea"/>
                <a:cs typeface="+mn-cs"/>
              </a:rPr>
              <a:t> para lograr un total de 63 bits. </a:t>
            </a:r>
          </a:p>
          <a:p>
            <a:pPr marL="0" algn="l" defTabSz="914400">
              <a:buNone/>
            </a:pPr>
            <a:r>
              <a:rPr lang="es-ES_tradnl" sz="1200" b="0" i="0" kern="1200" dirty="0" smtClean="0">
                <a:solidFill>
                  <a:schemeClr val="tx1"/>
                </a:solidFill>
                <a:effectLst/>
                <a:latin typeface="Calibri"/>
                <a:ea typeface="+mn-ea"/>
                <a:cs typeface="+mn-cs"/>
              </a:rPr>
              <a:t>Como pueden</a:t>
            </a:r>
            <a:r>
              <a:rPr lang="es-ES_tradnl" sz="1200" b="0" i="0" kern="1200" baseline="0" dirty="0" smtClean="0">
                <a:solidFill>
                  <a:schemeClr val="tx1"/>
                </a:solidFill>
                <a:effectLst/>
                <a:latin typeface="Calibri"/>
                <a:ea typeface="+mn-ea"/>
                <a:cs typeface="+mn-cs"/>
              </a:rPr>
              <a:t> ver, </a:t>
            </a:r>
            <a:r>
              <a:rPr lang="es-ES_tradnl" sz="1200" b="0" i="0" kern="1200" dirty="0" smtClean="0">
                <a:solidFill>
                  <a:schemeClr val="tx1"/>
                </a:solidFill>
                <a:effectLst/>
                <a:latin typeface="Calibri"/>
                <a:ea typeface="+mn-ea"/>
                <a:cs typeface="+mn-cs"/>
              </a:rPr>
              <a:t>podemos hacer ping a cada interfaz de LAN con solo una entrada de ruta estática en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a:t>
            </a:r>
          </a:p>
          <a:p>
            <a:pPr marL="0" marR="0" indent="0" algn="l" defTabSz="914400">
              <a:lnSpc>
                <a:spcPct val="100000"/>
              </a:lnSpc>
              <a:spcBef>
                <a:spcPts val="0"/>
              </a:spcBef>
              <a:spcAft>
                <a:spcPts val="0"/>
              </a:spcAft>
              <a:buNone/>
              <a:tabLst/>
            </a:pPr>
            <a:endParaRPr lang="es-ES_tradnl" dirty="0" smtClean="0"/>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13</a:t>
            </a:fld>
            <a:endParaRPr lang="en-US"/>
          </a:p>
        </p:txBody>
      </p:sp>
    </p:spTree>
    <p:extLst>
      <p:ext uri="{BB962C8B-B14F-4D97-AF65-F5344CB8AC3E}">
        <p14:creationId xmlns="" xmlns:p14="http://schemas.microsoft.com/office/powerpoint/2010/main" val="1164981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Algunos de los resultados se omiten</a:t>
            </a:r>
            <a:r>
              <a:rPr lang="es-ES_tradnl" sz="1200" b="0" i="0" baseline="0" dirty="0" smtClean="0">
                <a:solidFill>
                  <a:schemeClr val="tx1"/>
                </a:solidFill>
                <a:latin typeface="Calibri"/>
                <a:ea typeface="+mn-ea"/>
                <a:cs typeface="+mn-cs"/>
              </a:rPr>
              <a:t> por falta de espacio en la diapositiva. Se configuran cinco rutas estáticas flotantes con una distancia administrativa de 91, un punto por encima del protocolo de </a:t>
            </a:r>
            <a:r>
              <a:rPr lang="es-ES_tradnl" sz="1200" b="0" i="0" baseline="0" dirty="0" err="1" smtClean="0">
                <a:solidFill>
                  <a:schemeClr val="tx1"/>
                </a:solidFill>
                <a:latin typeface="Calibri"/>
                <a:ea typeface="+mn-ea"/>
                <a:cs typeface="+mn-cs"/>
              </a:rPr>
              <a:t>routing</a:t>
            </a:r>
            <a:r>
              <a:rPr lang="es-ES_tradnl" sz="1200" b="0" i="0" baseline="0" dirty="0" smtClean="0">
                <a:solidFill>
                  <a:schemeClr val="tx1"/>
                </a:solidFill>
                <a:latin typeface="Calibri"/>
                <a:ea typeface="+mn-ea"/>
                <a:cs typeface="+mn-cs"/>
              </a:rPr>
              <a:t> que, en este caso, es EIGRP. El resultado de la izquierda muestra la tabla de </a:t>
            </a:r>
            <a:r>
              <a:rPr lang="es-ES_tradnl" sz="1200" b="0" i="0" baseline="0" dirty="0" err="1" smtClean="0">
                <a:solidFill>
                  <a:schemeClr val="tx1"/>
                </a:solidFill>
                <a:latin typeface="Calibri"/>
                <a:ea typeface="+mn-ea"/>
                <a:cs typeface="+mn-cs"/>
              </a:rPr>
              <a:t>routing</a:t>
            </a:r>
            <a:r>
              <a:rPr lang="es-ES_tradnl" sz="1200" b="0" i="0" baseline="0" dirty="0" smtClean="0">
                <a:solidFill>
                  <a:schemeClr val="tx1"/>
                </a:solidFill>
                <a:latin typeface="Calibri"/>
                <a:ea typeface="+mn-ea"/>
                <a:cs typeface="+mn-cs"/>
              </a:rPr>
              <a:t> de IPv6, que contiene solo las rutas dinámicas instaladas. Cuando la ruta principal (interfaz s0/0/0) se pierde, las rutas dinámicas se eliminan de la tabla de </a:t>
            </a:r>
            <a:r>
              <a:rPr lang="es-ES_tradnl" sz="1200" b="0" i="0" baseline="0" dirty="0" err="1" smtClean="0">
                <a:solidFill>
                  <a:schemeClr val="tx1"/>
                </a:solidFill>
                <a:latin typeface="Calibri"/>
                <a:ea typeface="+mn-ea"/>
                <a:cs typeface="+mn-cs"/>
              </a:rPr>
              <a:t>routing</a:t>
            </a:r>
            <a:r>
              <a:rPr lang="es-ES_tradnl" sz="1200" b="0" i="0" baseline="0" dirty="0" smtClean="0">
                <a:solidFill>
                  <a:schemeClr val="tx1"/>
                </a:solidFill>
                <a:latin typeface="Calibri"/>
                <a:ea typeface="+mn-ea"/>
                <a:cs typeface="+mn-cs"/>
              </a:rPr>
              <a:t> y se reemplazan por las rutas estáticas flotantes. Branch-1 envía tráfico a Branch-2 mediante la ruta de respaldo (serial 0/0/1).</a:t>
            </a:r>
            <a:endParaRPr lang="es-ES_tradnl" dirty="0" smtClean="0"/>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15</a:t>
            </a:fld>
            <a:endParaRPr lang="en-US"/>
          </a:p>
        </p:txBody>
      </p:sp>
    </p:spTree>
    <p:extLst>
      <p:ext uri="{BB962C8B-B14F-4D97-AF65-F5344CB8AC3E}">
        <p14:creationId xmlns="" xmlns:p14="http://schemas.microsoft.com/office/powerpoint/2010/main" val="153371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2CD79-D36A-4E01-AE1C-064887FE954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tabLst/>
            </a:pPr>
            <a:r>
              <a:rPr lang="es-ES_tradnl" sz="1200" b="0" i="0" kern="1200" dirty="0" smtClean="0">
                <a:solidFill>
                  <a:schemeClr val="tx1"/>
                </a:solidFill>
                <a:effectLst/>
                <a:latin typeface="Calibri"/>
                <a:ea typeface="+mn-ea"/>
                <a:cs typeface="+mn-cs"/>
              </a:rPr>
              <a:t>Para que Branch-1 reenvíe un paquete a la LAN de Branch-2, debe enviarlo mediante la interfaz serial 0/0/1. A la interfaz de salida también se la considera la dirección en la que se pueden encontrar estas redes.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4</a:t>
            </a:fld>
            <a:endParaRPr lang="en-US"/>
          </a:p>
        </p:txBody>
      </p:sp>
    </p:spTree>
    <p:extLst>
      <p:ext uri="{BB962C8B-B14F-4D97-AF65-F5344CB8AC3E}">
        <p14:creationId xmlns="" xmlns:p14="http://schemas.microsoft.com/office/powerpoint/2010/main" val="1041227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kern="1200" dirty="0" smtClean="0">
                <a:solidFill>
                  <a:schemeClr val="tx1"/>
                </a:solidFill>
                <a:effectLst/>
                <a:latin typeface="Calibri"/>
                <a:ea typeface="+mn-ea"/>
                <a:cs typeface="+mn-cs"/>
              </a:rPr>
              <a:t>La interfaz de salida muestra la ruta estática como con conexión directa, de ahí el nombre “ruta estática con conexión directa”. Miren la “L” en la diapositiva. Expliquen por qué el enlace muestra un prefijo de 128 bits y la “C” muestra el prefijo utilizado en realidad. En este ejemplo, la subred identificada con la “C” es 2001:DB8:A::2/127 y la dirección configurada en la interfaz identificada como “L” o ruta host local es 2001:DB8:A::3/128.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5</a:t>
            </a:fld>
            <a:endParaRPr lang="en-US"/>
          </a:p>
        </p:txBody>
      </p:sp>
    </p:spTree>
    <p:extLst>
      <p:ext uri="{BB962C8B-B14F-4D97-AF65-F5344CB8AC3E}">
        <p14:creationId xmlns="" xmlns:p14="http://schemas.microsoft.com/office/powerpoint/2010/main" val="372751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tabLst/>
            </a:pPr>
            <a:r>
              <a:rPr lang="es-ES_tradnl" sz="1200" b="0" i="0" kern="1200" dirty="0" smtClean="0">
                <a:solidFill>
                  <a:schemeClr val="tx1"/>
                </a:solidFill>
                <a:effectLst/>
                <a:latin typeface="Calibri"/>
                <a:ea typeface="+mn-ea"/>
                <a:cs typeface="+mn-cs"/>
              </a:rPr>
              <a:t>En este ejemplo, para que Branch-1 reenvíe un paquete a las LAN de Branch-2, debe reenviar el paquete al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de siguiente salto en la dirección de dichas redes. Estamos hablando de la dirección IPv6 de Branch-2.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6</a:t>
            </a:fld>
            <a:endParaRPr lang="en-US"/>
          </a:p>
        </p:txBody>
      </p:sp>
    </p:spTree>
    <p:extLst>
      <p:ext uri="{BB962C8B-B14F-4D97-AF65-F5344CB8AC3E}">
        <p14:creationId xmlns="" xmlns:p14="http://schemas.microsoft.com/office/powerpoint/2010/main" val="348213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tabLst/>
            </a:pPr>
            <a:r>
              <a:rPr lang="es-ES_tradnl" sz="1200" b="0" i="0" kern="1200" dirty="0" smtClean="0">
                <a:solidFill>
                  <a:schemeClr val="tx1"/>
                </a:solidFill>
                <a:effectLst/>
                <a:latin typeface="Calibri"/>
                <a:ea typeface="+mn-ea"/>
                <a:cs typeface="+mn-cs"/>
              </a:rPr>
              <a:t>Existe una diferencia importante en cuanto a cómo se muestran en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una ruta estática con conexión directa y una ruta estática recursiva. Una ruta estática con conexión directa muestra que está directamente conectada a una interfaz, mientras que la ruta estática recursiva se muestra mediante el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de siguiente paso identificado por la dirección IPv6. En el ejemplo, para que Branch-1 envíe tráfico a las LAN de Branch-2, debe enviarlo a la dirección 2001:DB8:A::2, que resulta ser la dirección IPv6 configurada en Branch-2. Ahora el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debe revisar por segunda vez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para determinar cómo llegar a la red 2001:DB8:A::2. De acuerdo con esta información, el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ahora reenvía el paquete mediante la interfaz serial 0/0/1.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7</a:t>
            </a:fld>
            <a:endParaRPr lang="en-US"/>
          </a:p>
        </p:txBody>
      </p:sp>
    </p:spTree>
    <p:extLst>
      <p:ext uri="{BB962C8B-B14F-4D97-AF65-F5344CB8AC3E}">
        <p14:creationId xmlns="" xmlns:p14="http://schemas.microsoft.com/office/powerpoint/2010/main" val="279565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s-ES_tradnl" sz="1200" b="0" i="0" kern="1200" dirty="0" smtClean="0">
                <a:solidFill>
                  <a:schemeClr val="tx1"/>
                </a:solidFill>
                <a:effectLst/>
                <a:latin typeface="Calibri"/>
                <a:ea typeface="+mn-ea"/>
                <a:cs typeface="+mn-cs"/>
              </a:rPr>
              <a:t>Las rutas estáticas con especificación completa muestran la dirección IPv6 del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de siguiente salto y la interfaz de salida. </a:t>
            </a:r>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8</a:t>
            </a:fld>
            <a:endParaRPr lang="en-US"/>
          </a:p>
        </p:txBody>
      </p:sp>
    </p:spTree>
    <p:extLst>
      <p:ext uri="{BB962C8B-B14F-4D97-AF65-F5344CB8AC3E}">
        <p14:creationId xmlns="" xmlns:p14="http://schemas.microsoft.com/office/powerpoint/2010/main" val="314263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a:lnSpc>
                <a:spcPct val="100000"/>
              </a:lnSpc>
              <a:spcBef>
                <a:spcPts val="0"/>
              </a:spcBef>
              <a:spcAft>
                <a:spcPts val="0"/>
              </a:spcAft>
              <a:buNone/>
              <a:tabLst/>
            </a:pPr>
            <a:r>
              <a:rPr lang="es-ES_tradnl" sz="1200" b="0" i="0" dirty="0" smtClean="0">
                <a:solidFill>
                  <a:schemeClr val="tx1"/>
                </a:solidFill>
                <a:latin typeface="Calibri"/>
                <a:ea typeface="+mn-ea"/>
                <a:cs typeface="+mn-cs"/>
              </a:rPr>
              <a:t>Las rutas estáticas con especificación completa</a:t>
            </a:r>
            <a:r>
              <a:rPr lang="es-ES_tradnl" sz="1200" b="0" i="0" baseline="0" dirty="0" smtClean="0">
                <a:solidFill>
                  <a:schemeClr val="tx1"/>
                </a:solidFill>
                <a:latin typeface="Calibri"/>
                <a:ea typeface="+mn-ea"/>
                <a:cs typeface="+mn-cs"/>
              </a:rPr>
              <a:t> muestran la dirección IPv6 del </a:t>
            </a:r>
            <a:r>
              <a:rPr lang="es-ES_tradnl" sz="1200" b="0" i="0" baseline="0" dirty="0" err="1" smtClean="0">
                <a:solidFill>
                  <a:schemeClr val="tx1"/>
                </a:solidFill>
                <a:latin typeface="Calibri"/>
                <a:ea typeface="+mn-ea"/>
                <a:cs typeface="+mn-cs"/>
              </a:rPr>
              <a:t>router</a:t>
            </a:r>
            <a:r>
              <a:rPr lang="es-ES_tradnl" sz="1200" b="0" i="0" baseline="0" dirty="0" smtClean="0">
                <a:solidFill>
                  <a:schemeClr val="tx1"/>
                </a:solidFill>
                <a:latin typeface="Calibri"/>
                <a:ea typeface="+mn-ea"/>
                <a:cs typeface="+mn-cs"/>
              </a:rPr>
              <a:t> de siguiente salto y la interfaz de salida. </a:t>
            </a:r>
            <a:r>
              <a:rPr lang="es-ES_tradnl" sz="1200" b="0" i="0" kern="1200" dirty="0" smtClean="0">
                <a:solidFill>
                  <a:schemeClr val="tx1"/>
                </a:solidFill>
                <a:effectLst/>
                <a:latin typeface="Calibri"/>
                <a:ea typeface="+mn-ea"/>
                <a:cs typeface="+mn-cs"/>
              </a:rPr>
              <a:t>Como pueden ver en la tabla de </a:t>
            </a:r>
            <a:r>
              <a:rPr lang="es-ES_tradnl" sz="1200" b="0" i="0" kern="1200" dirty="0" err="1" smtClean="0">
                <a:solidFill>
                  <a:schemeClr val="tx1"/>
                </a:solidFill>
                <a:effectLst/>
                <a:latin typeface="Calibri"/>
                <a:ea typeface="+mn-ea"/>
                <a:cs typeface="+mn-cs"/>
              </a:rPr>
              <a:t>routing</a:t>
            </a:r>
            <a:r>
              <a:rPr lang="es-ES_tradnl" sz="1200" b="0" i="0" kern="1200" dirty="0" smtClean="0">
                <a:solidFill>
                  <a:schemeClr val="tx1"/>
                </a:solidFill>
                <a:effectLst/>
                <a:latin typeface="Calibri"/>
                <a:ea typeface="+mn-ea"/>
                <a:cs typeface="+mn-cs"/>
              </a:rPr>
              <a:t>, una ruta estática con especificación completa muestra la dirección IPv6 del </a:t>
            </a:r>
            <a:r>
              <a:rPr lang="es-ES_tradnl" sz="1200" b="0" i="0" kern="1200" dirty="0" err="1" smtClean="0">
                <a:solidFill>
                  <a:schemeClr val="tx1"/>
                </a:solidFill>
                <a:effectLst/>
                <a:latin typeface="Calibri"/>
                <a:ea typeface="+mn-ea"/>
                <a:cs typeface="+mn-cs"/>
              </a:rPr>
              <a:t>router</a:t>
            </a:r>
            <a:r>
              <a:rPr lang="es-ES_tradnl" sz="1200" b="0" i="0" kern="1200" dirty="0" smtClean="0">
                <a:solidFill>
                  <a:schemeClr val="tx1"/>
                </a:solidFill>
                <a:effectLst/>
                <a:latin typeface="Calibri"/>
                <a:ea typeface="+mn-ea"/>
                <a:cs typeface="+mn-cs"/>
              </a:rPr>
              <a:t> de siguiente salto y de interfaz de salida.</a:t>
            </a:r>
          </a:p>
          <a:p>
            <a:pPr marL="0" marR="0" indent="0" algn="l" defTabSz="914400">
              <a:lnSpc>
                <a:spcPct val="100000"/>
              </a:lnSpc>
              <a:spcBef>
                <a:spcPts val="0"/>
              </a:spcBef>
              <a:spcAft>
                <a:spcPts val="0"/>
              </a:spcAft>
              <a:buNone/>
              <a:tabLst/>
            </a:pPr>
            <a:r>
              <a:rPr lang="es-ES_tradnl" sz="1200" b="0" i="0" baseline="0" dirty="0" smtClean="0">
                <a:solidFill>
                  <a:schemeClr val="tx1"/>
                </a:solidFill>
                <a:latin typeface="Calibri"/>
                <a:ea typeface="+mn-ea"/>
                <a:cs typeface="+mn-cs"/>
              </a:rPr>
              <a:t> </a:t>
            </a:r>
            <a:endParaRPr lang="es-ES_tradnl" dirty="0" smtClean="0"/>
          </a:p>
          <a:p>
            <a:pPr marL="0" algn="l" defTabSz="914400">
              <a:buNone/>
            </a:pPr>
            <a:endParaRPr lang="es-ES_tradnl" dirty="0"/>
          </a:p>
        </p:txBody>
      </p:sp>
      <p:sp>
        <p:nvSpPr>
          <p:cNvPr id="4" name="Slide Number Placeholder 3"/>
          <p:cNvSpPr>
            <a:spLocks noGrp="1"/>
          </p:cNvSpPr>
          <p:nvPr>
            <p:ph type="sldNum" sz="quarter" idx="10"/>
          </p:nvPr>
        </p:nvSpPr>
        <p:spPr/>
        <p:txBody>
          <a:bodyPr/>
          <a:lstStyle/>
          <a:p>
            <a:pPr algn="r" defTabSz="914400">
              <a:buNone/>
            </a:pPr>
            <a:fld id="{AC72CD79-D36A-4E01-AE1C-064887FE954D}" type="slidenum">
              <a:rPr lang="en-US" sz="1200" b="0" i="0">
                <a:solidFill>
                  <a:schemeClr val="tx1"/>
                </a:solidFill>
                <a:latin typeface="Calibri"/>
                <a:ea typeface="+mn-ea"/>
                <a:cs typeface="+mn-cs"/>
              </a:rPr>
              <a:pPr algn="r" defTabSz="914400">
                <a:buNone/>
              </a:pPr>
              <a:t>9</a:t>
            </a:fld>
            <a:endParaRPr lang="en-US"/>
          </a:p>
        </p:txBody>
      </p:sp>
    </p:spTree>
    <p:extLst>
      <p:ext uri="{BB962C8B-B14F-4D97-AF65-F5344CB8AC3E}">
        <p14:creationId xmlns="" xmlns:p14="http://schemas.microsoft.com/office/powerpoint/2010/main" val="47118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65">
              <a:lnSpc>
                <a:spcPct val="100000"/>
              </a:lnSpc>
              <a:buNone/>
            </a:pPr>
            <a:r>
              <a:rPr lang="en-US" sz="600" b="0" i="0">
                <a:solidFill>
                  <a:srgbClr val="FFFFFF"/>
                </a:solidFill>
                <a:latin typeface="Arial"/>
                <a:ea typeface="+mn-ea"/>
                <a:cs typeface="+mn-cs"/>
              </a:rPr>
              <a:t>Información pública de Cisco</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FFFFFF"/>
                </a:solidFill>
                <a:latin typeface="Arial"/>
                <a:ea typeface="+mn-ea"/>
                <a:cs typeface="+mn-cs"/>
              </a:rPr>
              <a:t>© 2013 Cisco y/o sus filiales. Todos los derechos reservados.</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FFFFFF"/>
                </a:solidFill>
                <a:latin typeface="Arial"/>
                <a:ea typeface="+mn-ea"/>
                <a:cs typeface="+mn-cs"/>
              </a:rPr>
              <a:pPr algn="r" defTabSz="814365">
                <a:lnSpc>
                  <a:spcPct val="100000"/>
                </a:lnSpc>
                <a:buNone/>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n-US" sz="600" b="0" i="0">
                <a:solidFill>
                  <a:srgbClr val="808080"/>
                </a:solidFill>
                <a:latin typeface="Arial"/>
                <a:ea typeface="+mn-ea"/>
                <a:cs typeface="+mn-cs"/>
              </a:rPr>
              <a:t>© 2013 Cisco y/o sus filiales. Todos los derechos reservados.</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1903085" cy="646331"/>
          </a:xfrm>
          <a:prstGeom prst="rect">
            <a:avLst/>
          </a:prstGeom>
          <a:noFill/>
        </p:spPr>
        <p:txBody>
          <a:bodyPr wrap="none" rtlCol="0">
            <a:spAutoFit/>
          </a:bodyPr>
          <a:lstStyle/>
          <a:p>
            <a:pPr algn="l" defTabSz="914400">
              <a:buNone/>
            </a:pPr>
            <a:r>
              <a:rPr lang="es-ES_tradnl" sz="3600" b="0" i="0" noProof="0" dirty="0" smtClean="0">
                <a:solidFill>
                  <a:srgbClr val="FFFFFF"/>
                </a:solidFill>
                <a:latin typeface="Arial"/>
                <a:ea typeface="+mn-ea"/>
                <a:cs typeface="+mn-cs"/>
              </a:rPr>
              <a:t>Gracias.</a:t>
            </a:r>
            <a:endParaRPr lang="es-ES_tradnl" sz="3600" noProof="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pPr algn="l" defTabSz="914400">
              <a:buNone/>
            </a:pPr>
            <a:r>
              <a:rPr lang="en-US" sz="3600" b="0" i="0">
                <a:solidFill>
                  <a:srgbClr val="FFFFFF"/>
                </a:solidFill>
                <a:latin typeface="Arial"/>
                <a:ea typeface="+mn-ea"/>
                <a:cs typeface="+mn-cs"/>
              </a:rPr>
              <a:t>Gracias.</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65">
              <a:lnSpc>
                <a:spcPct val="100000"/>
              </a:lnSpc>
              <a:buNone/>
            </a:pPr>
            <a:r>
              <a:rPr lang="en-US" sz="600" b="0" i="0" kern="1200">
                <a:solidFill>
                  <a:srgbClr val="808080"/>
                </a:solidFill>
                <a:latin typeface="Arial"/>
                <a:ea typeface="+mn-ea"/>
                <a:cs typeface="+mn-cs"/>
              </a:rPr>
              <a:t>Información pública de Cisco</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65">
              <a:lnSpc>
                <a:spcPct val="100000"/>
              </a:lnSpc>
              <a:buNone/>
            </a:pPr>
            <a:r>
              <a:rPr lang="en-US" sz="600" b="0" i="0" kern="1200">
                <a:solidFill>
                  <a:srgbClr val="808080"/>
                </a:solidFill>
                <a:latin typeface="Arial"/>
                <a:ea typeface="+mn-ea"/>
                <a:cs typeface="+mn-cs"/>
              </a:rPr>
              <a:t>© 2013 Cisco y/o sus filiales. Todos los derechos reservados.</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extLst>
      <p:ext uri="{BB962C8B-B14F-4D97-AF65-F5344CB8AC3E}">
        <p14:creationId xmlns=""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65">
              <a:lnSpc>
                <a:spcPct val="100000"/>
              </a:lnSpc>
              <a:buNone/>
            </a:pPr>
            <a:r>
              <a:rPr lang="es-ES_tradnl" sz="600" b="0" i="0" noProof="0" smtClean="0">
                <a:solidFill>
                  <a:srgbClr val="808080"/>
                </a:solidFill>
                <a:latin typeface="Arial"/>
                <a:ea typeface="+mn-ea"/>
                <a:cs typeface="+mn-cs"/>
              </a:rPr>
              <a:t>© 2013 Cisco y/o sus filiales. Todos los derechos reservados.</a:t>
            </a:r>
            <a:endParaRPr lang="es-ES_tradnl" sz="600" noProof="0">
              <a:solidFill>
                <a:srgbClr val="808080"/>
              </a:solidFill>
              <a:latin typeface="+mj-lt"/>
            </a:endParaRPr>
          </a:p>
        </p:txBody>
      </p:sp>
      <p:sp>
        <p:nvSpPr>
          <p:cNvPr id="11" name="Rectangle 5"/>
          <p:cNvSpPr>
            <a:spLocks noChangeArrowheads="1"/>
          </p:cNvSpPr>
          <p:nvPr/>
        </p:nvSpPr>
        <p:spPr bwMode="ltGray">
          <a:xfrm>
            <a:off x="7415936" y="6584512"/>
            <a:ext cx="1159714" cy="175257"/>
          </a:xfrm>
          <a:prstGeom prst="rect">
            <a:avLst/>
          </a:prstGeom>
          <a:noFill/>
          <a:ln w="9525">
            <a:noFill/>
            <a:miter lim="800000"/>
            <a:headEnd/>
            <a:tailEnd/>
          </a:ln>
          <a:effectLst/>
        </p:spPr>
        <p:txBody>
          <a:bodyPr wrap="none" lIns="82124" tIns="41061" rIns="82124" bIns="41061" anchor="b">
            <a:spAutoFit/>
          </a:bodyPr>
          <a:lstStyle/>
          <a:p>
            <a:pPr algn="r" defTabSz="814365">
              <a:lnSpc>
                <a:spcPct val="100000"/>
              </a:lnSpc>
              <a:buNone/>
            </a:pPr>
            <a:r>
              <a:rPr lang="es-ES_tradnl" sz="600" b="0" i="0" noProof="0" smtClean="0">
                <a:solidFill>
                  <a:srgbClr val="808080"/>
                </a:solidFill>
                <a:latin typeface="Arial"/>
                <a:ea typeface="+mn-ea"/>
                <a:cs typeface="+mn-cs"/>
              </a:rPr>
              <a:t>Información pública de Cisco</a:t>
            </a:r>
            <a:endParaRPr lang="es-ES_tradnl" sz="600" noProof="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65">
              <a:lnSpc>
                <a:spcPct val="100000"/>
              </a:lnSpc>
              <a:buNone/>
            </a:pPr>
            <a:fld id="{DFCF27A5-1A5B-48D3-A060-2758FFBB1ADD}" type="slidenum">
              <a:rPr lang="en-US" sz="600" b="0" i="0">
                <a:solidFill>
                  <a:srgbClr val="808080"/>
                </a:solidFill>
                <a:latin typeface="Arial"/>
                <a:ea typeface="+mn-ea"/>
                <a:cs typeface="+mn-cs"/>
              </a:rPr>
              <a:pPr algn="r" defTabSz="814365">
                <a:lnSpc>
                  <a:spcPct val="100000"/>
                </a:lnSpc>
                <a:buNone/>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213" y="1384962"/>
            <a:ext cx="7353301" cy="1675738"/>
          </a:xfrm>
        </p:spPr>
        <p:txBody>
          <a:bodyPr/>
          <a:lstStyle/>
          <a:p>
            <a:r>
              <a:rPr lang="es-ES_tradnl" smtClean="0"/>
              <a:t>Rutas estáticas IPv6</a:t>
            </a:r>
            <a:endParaRPr lang="es-ES_tradnl"/>
          </a:p>
        </p:txBody>
      </p:sp>
      <p:sp>
        <p:nvSpPr>
          <p:cNvPr id="4" name="Subtitle 2"/>
          <p:cNvSpPr>
            <a:spLocks noGrp="1"/>
          </p:cNvSpPr>
          <p:nvPr/>
        </p:nvSpPr>
        <p:spPr>
          <a:xfrm>
            <a:off x="105744" y="4099025"/>
            <a:ext cx="4190486" cy="2503762"/>
          </a:xfrm>
          <a:prstGeom prst="rect">
            <a:avLst/>
          </a:prstGeom>
        </p:spPr>
        <p:txBody>
          <a:bodyPr vert="horz" wrap="square"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914400">
              <a:buNone/>
            </a:pPr>
            <a:r>
              <a:rPr lang="es-ES_tradnl" sz="1800" b="1" i="0" dirty="0" smtClean="0">
                <a:latin typeface="Arial"/>
                <a:ea typeface="+mn-ea"/>
                <a:cs typeface="+mn-cs"/>
              </a:rPr>
              <a:t>John </a:t>
            </a:r>
            <a:r>
              <a:rPr lang="es-ES_tradnl" sz="1800" b="1" i="0" dirty="0" err="1" smtClean="0">
                <a:latin typeface="Arial"/>
                <a:ea typeface="+mn-ea"/>
                <a:cs typeface="+mn-cs"/>
              </a:rPr>
              <a:t>Rullan</a:t>
            </a:r>
            <a:endParaRPr lang="es-ES_tradnl" b="1" dirty="0" smtClean="0"/>
          </a:p>
          <a:p>
            <a:pPr algn="l" defTabSz="914400">
              <a:buNone/>
            </a:pPr>
            <a:r>
              <a:rPr lang="es-ES_tradnl" sz="1800" b="0" i="0" dirty="0" smtClean="0">
                <a:latin typeface="Arial"/>
                <a:ea typeface="+mn-ea"/>
                <a:cs typeface="+mn-cs"/>
              </a:rPr>
              <a:t>Formador de instructores certificado por Cisco</a:t>
            </a:r>
          </a:p>
          <a:p>
            <a:pPr algn="l" defTabSz="914400">
              <a:buNone/>
            </a:pPr>
            <a:r>
              <a:rPr lang="es-ES_tradnl" sz="1800" b="0" i="0" dirty="0" smtClean="0">
                <a:latin typeface="Arial"/>
                <a:ea typeface="+mn-ea"/>
                <a:cs typeface="+mn-cs"/>
              </a:rPr>
              <a:t>Thomas A. Edison CTE HS </a:t>
            </a:r>
            <a:br>
              <a:rPr lang="es-ES_tradnl" sz="1800" b="0" i="0" dirty="0" smtClean="0">
                <a:latin typeface="Arial"/>
                <a:ea typeface="+mn-ea"/>
                <a:cs typeface="+mn-cs"/>
              </a:rPr>
            </a:br>
            <a:endParaRPr lang="es-ES_tradnl" dirty="0" smtClean="0"/>
          </a:p>
          <a:p>
            <a:pPr algn="l" defTabSz="914400">
              <a:buNone/>
            </a:pPr>
            <a:r>
              <a:rPr lang="es-ES_tradnl" sz="1800" b="1" i="0" dirty="0" smtClean="0">
                <a:latin typeface="Arial"/>
                <a:ea typeface="+mn-ea"/>
                <a:cs typeface="+mn-cs"/>
              </a:rPr>
              <a:t>Stephen Lynch</a:t>
            </a:r>
          </a:p>
          <a:p>
            <a:pPr algn="l" defTabSz="914400">
              <a:buNone/>
            </a:pPr>
            <a:r>
              <a:rPr lang="es-ES_tradnl" sz="1800" b="0" i="0" dirty="0" smtClean="0">
                <a:latin typeface="Arial"/>
                <a:ea typeface="+mn-ea"/>
                <a:cs typeface="+mn-cs"/>
              </a:rPr>
              <a:t>Arquitecto de redes, CCIE n.º 36243</a:t>
            </a:r>
          </a:p>
          <a:p>
            <a:pPr algn="l" defTabSz="914400">
              <a:buNone/>
            </a:pPr>
            <a:r>
              <a:rPr lang="es-ES_tradnl" sz="1800" b="0" i="0" dirty="0" smtClean="0">
                <a:latin typeface="Arial"/>
                <a:ea typeface="+mn-ea"/>
                <a:cs typeface="+mn-cs"/>
              </a:rPr>
              <a:t>ABS </a:t>
            </a:r>
            <a:r>
              <a:rPr lang="es-ES_tradnl" sz="1800" b="0" i="0" dirty="0" err="1" smtClean="0">
                <a:latin typeface="Arial"/>
                <a:ea typeface="+mn-ea"/>
                <a:cs typeface="+mn-cs"/>
              </a:rPr>
              <a:t>Technology</a:t>
            </a:r>
            <a:r>
              <a:rPr lang="es-ES_tradnl" sz="1800" b="0" i="0" dirty="0" smtClean="0">
                <a:latin typeface="Arial"/>
                <a:ea typeface="+mn-ea"/>
                <a:cs typeface="+mn-cs"/>
              </a:rPr>
              <a:t> </a:t>
            </a:r>
            <a:r>
              <a:rPr lang="es-ES_tradnl" sz="1800" b="0" i="0" dirty="0" err="1" smtClean="0">
                <a:latin typeface="Arial"/>
                <a:ea typeface="+mn-ea"/>
                <a:cs typeface="+mn-cs"/>
              </a:rPr>
              <a:t>Architects</a:t>
            </a:r>
            <a:endParaRPr lang="es-ES_tradnl"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predeterminada</a:t>
            </a:r>
            <a:endParaRPr lang="es-ES_tradnl"/>
          </a:p>
        </p:txBody>
      </p:sp>
      <p:sp>
        <p:nvSpPr>
          <p:cNvPr id="3" name="Text Placeholder 2"/>
          <p:cNvSpPr>
            <a:spLocks noGrp="1"/>
          </p:cNvSpPr>
          <p:nvPr>
            <p:ph type="body" sz="quarter" idx="10"/>
          </p:nvPr>
        </p:nvSpPr>
        <p:spPr>
          <a:xfrm>
            <a:off x="219973" y="1083574"/>
            <a:ext cx="8577072" cy="1576499"/>
          </a:xfrm>
        </p:spPr>
        <p:txBody>
          <a:bodyPr/>
          <a:lstStyle/>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No existen otras rutas en la tabla de routing que coincidan con la dirección IP de destino del paquete, en otras palabras, no existe una coincidencia más específica. </a:t>
            </a:r>
            <a:endParaRPr lang="es-ES_tradnl" sz="2000" smtClean="0"/>
          </a:p>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Un uso frecuente es cuando se conecta el router perimetral de una compañía a una red de ISP.</a:t>
            </a:r>
            <a:endParaRPr lang="es-ES_tradnl" sz="2000" smtClean="0"/>
          </a:p>
          <a:p>
            <a:pPr marL="749259" lvl="1" indent="-342900" algn="l" defTabSz="914400">
              <a:spcBef>
                <a:spcPts val="840"/>
              </a:spcBef>
              <a:buFont typeface="Arial"/>
              <a:buChar char="•"/>
            </a:pPr>
            <a:endParaRPr lang="es-ES_tradnl" sz="2000" smtClean="0"/>
          </a:p>
        </p:txBody>
      </p:sp>
      <p:sp>
        <p:nvSpPr>
          <p:cNvPr id="48" name="Freeform 9"/>
          <p:cNvSpPr>
            <a:spLocks/>
          </p:cNvSpPr>
          <p:nvPr/>
        </p:nvSpPr>
        <p:spPr bwMode="auto">
          <a:xfrm>
            <a:off x="3392145" y="3737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4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7983" y="3536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39863" y="3536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45383" y="315581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76281" y="406863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3"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46325" y="3166138"/>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2648305" y="3801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55" name="TextBox 54"/>
          <p:cNvSpPr txBox="1"/>
          <p:nvPr/>
        </p:nvSpPr>
        <p:spPr>
          <a:xfrm>
            <a:off x="3436183" y="3536819"/>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56" name="TextBox 55"/>
          <p:cNvSpPr txBox="1"/>
          <p:nvPr/>
        </p:nvSpPr>
        <p:spPr>
          <a:xfrm>
            <a:off x="4306997" y="3849876"/>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57" name="Line 47"/>
          <p:cNvSpPr>
            <a:spLocks noChangeShapeType="1"/>
          </p:cNvSpPr>
          <p:nvPr/>
        </p:nvSpPr>
        <p:spPr bwMode="auto">
          <a:xfrm>
            <a:off x="1676227" y="3347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47"/>
          <p:cNvSpPr>
            <a:spLocks noChangeShapeType="1"/>
          </p:cNvSpPr>
          <p:nvPr/>
        </p:nvSpPr>
        <p:spPr bwMode="auto">
          <a:xfrm flipV="1">
            <a:off x="1753051" y="3917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59" name="TextBox 58"/>
          <p:cNvSpPr txBox="1"/>
          <p:nvPr/>
        </p:nvSpPr>
        <p:spPr>
          <a:xfrm>
            <a:off x="692983" y="3519198"/>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60" name="TextBox 59"/>
          <p:cNvSpPr txBox="1"/>
          <p:nvPr/>
        </p:nvSpPr>
        <p:spPr>
          <a:xfrm>
            <a:off x="3436183" y="3747798"/>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61" name="TextBox 60"/>
          <p:cNvSpPr txBox="1"/>
          <p:nvPr/>
        </p:nvSpPr>
        <p:spPr>
          <a:xfrm>
            <a:off x="5042473" y="3654346"/>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62" name="TextBox 61"/>
          <p:cNvSpPr txBox="1"/>
          <p:nvPr/>
        </p:nvSpPr>
        <p:spPr>
          <a:xfrm>
            <a:off x="7017583" y="3536819"/>
            <a:ext cx="966931"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Internet</a:t>
            </a:r>
            <a:endParaRPr lang="es-ES_tradnl">
              <a:solidFill>
                <a:schemeClr val="bg2"/>
              </a:solidFill>
            </a:endParaRPr>
          </a:p>
        </p:txBody>
      </p:sp>
      <p:sp>
        <p:nvSpPr>
          <p:cNvPr id="63" name="TextBox 62"/>
          <p:cNvSpPr txBox="1"/>
          <p:nvPr/>
        </p:nvSpPr>
        <p:spPr>
          <a:xfrm>
            <a:off x="6389629" y="3689219"/>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64" name="TextBox 63"/>
          <p:cNvSpPr txBox="1"/>
          <p:nvPr/>
        </p:nvSpPr>
        <p:spPr>
          <a:xfrm>
            <a:off x="5594061" y="3801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65" name="TextBox 64"/>
          <p:cNvSpPr txBox="1"/>
          <p:nvPr/>
        </p:nvSpPr>
        <p:spPr>
          <a:xfrm>
            <a:off x="937440" y="329247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66" name="TextBox 65"/>
          <p:cNvSpPr txBox="1"/>
          <p:nvPr/>
        </p:nvSpPr>
        <p:spPr>
          <a:xfrm>
            <a:off x="921583" y="422261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67" name="Rectangle 66"/>
          <p:cNvSpPr/>
          <p:nvPr/>
        </p:nvSpPr>
        <p:spPr>
          <a:xfrm>
            <a:off x="1676227" y="4898777"/>
            <a:ext cx="6031862" cy="923330"/>
          </a:xfrm>
          <a:prstGeom prst="rect">
            <a:avLst/>
          </a:prstGeom>
          <a:ln>
            <a:solidFill>
              <a:schemeClr val="tx2"/>
            </a:solidFill>
          </a:ln>
        </p:spPr>
        <p:txBody>
          <a:bodyPr wrap="square">
            <a:spAutoFit/>
          </a:bodyPr>
          <a:lstStyle/>
          <a:p>
            <a:pPr algn="l" defTabSz="914400">
              <a:buNone/>
            </a:pPr>
            <a:r>
              <a:rPr lang="en-US" sz="1800" b="0" i="0">
                <a:solidFill>
                  <a:srgbClr val="000000"/>
                </a:solidFill>
                <a:latin typeface="Arial"/>
                <a:ea typeface="+mn-ea"/>
                <a:cs typeface="+mn-cs"/>
              </a:rPr>
              <a:t>Branch-1(config)#ipv6 route ::/0 s0/0/0</a:t>
            </a:r>
          </a:p>
          <a:p>
            <a:pPr algn="l" defTabSz="914400">
              <a:buNone/>
            </a:pPr>
            <a:r>
              <a:rPr lang="en-US" sz="1800" b="0" i="0">
                <a:solidFill>
                  <a:srgbClr val="000000"/>
                </a:solidFill>
                <a:latin typeface="Arial"/>
                <a:ea typeface="+mn-ea"/>
                <a:cs typeface="+mn-cs"/>
              </a:rPr>
              <a:t>Branch-1(config)#ipv6 route ::/0 2001:DB8:A::2</a:t>
            </a:r>
          </a:p>
          <a:p>
            <a:pPr algn="l" defTabSz="914400">
              <a:buNone/>
            </a:pPr>
            <a:r>
              <a:rPr lang="en-US" sz="1800" b="0" i="0">
                <a:solidFill>
                  <a:srgbClr val="000000"/>
                </a:solidFill>
                <a:latin typeface="Arial"/>
                <a:ea typeface="+mn-ea"/>
                <a:cs typeface="+mn-cs"/>
              </a:rPr>
              <a:t>Branch-1(config)#ipv6 route ::/0 s0/0/0 2001:DB8:A::2</a:t>
            </a:r>
            <a:endParaRPr lang="en-US" dirty="0">
              <a:solidFill>
                <a:schemeClr val="bg2"/>
              </a:solidFill>
            </a:endParaRPr>
          </a:p>
        </p:txBody>
      </p:sp>
      <p:sp>
        <p:nvSpPr>
          <p:cNvPr id="26" name="TextBox 25"/>
          <p:cNvSpPr txBox="1"/>
          <p:nvPr/>
        </p:nvSpPr>
        <p:spPr>
          <a:xfrm>
            <a:off x="670171" y="4424559"/>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76"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predeterminada</a:t>
            </a:r>
            <a:endParaRPr lang="es-ES_tradnl"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endParaRPr>
          </a:p>
        </p:txBody>
      </p:sp>
      <p:sp>
        <p:nvSpPr>
          <p:cNvPr id="6" name="Freeform 9"/>
          <p:cNvSpPr>
            <a:spLocks/>
          </p:cNvSpPr>
          <p:nvPr/>
        </p:nvSpPr>
        <p:spPr bwMode="auto">
          <a:xfrm>
            <a:off x="3443903" y="1451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49741" y="1250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91621" y="1250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7141" y="86981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28039" y="178263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98083" y="880138"/>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700063" y="1515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13" name="TextBox 12"/>
          <p:cNvSpPr txBox="1"/>
          <p:nvPr/>
        </p:nvSpPr>
        <p:spPr>
          <a:xfrm>
            <a:off x="3487941" y="1250819"/>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14" name="TextBox 13"/>
          <p:cNvSpPr txBox="1"/>
          <p:nvPr/>
        </p:nvSpPr>
        <p:spPr>
          <a:xfrm>
            <a:off x="4358755" y="1563876"/>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15" name="Line 47"/>
          <p:cNvSpPr>
            <a:spLocks noChangeShapeType="1"/>
          </p:cNvSpPr>
          <p:nvPr/>
        </p:nvSpPr>
        <p:spPr bwMode="auto">
          <a:xfrm>
            <a:off x="1727985" y="1061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47"/>
          <p:cNvSpPr>
            <a:spLocks noChangeShapeType="1"/>
          </p:cNvSpPr>
          <p:nvPr/>
        </p:nvSpPr>
        <p:spPr bwMode="auto">
          <a:xfrm flipV="1">
            <a:off x="1804809" y="1631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7" name="TextBox 16"/>
          <p:cNvSpPr txBox="1"/>
          <p:nvPr/>
        </p:nvSpPr>
        <p:spPr>
          <a:xfrm>
            <a:off x="744741" y="1233198"/>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18" name="TextBox 17"/>
          <p:cNvSpPr txBox="1"/>
          <p:nvPr/>
        </p:nvSpPr>
        <p:spPr>
          <a:xfrm>
            <a:off x="753238" y="2147598"/>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19" name="TextBox 18"/>
          <p:cNvSpPr txBox="1"/>
          <p:nvPr/>
        </p:nvSpPr>
        <p:spPr>
          <a:xfrm>
            <a:off x="3487941" y="1461798"/>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0" name="TextBox 19"/>
          <p:cNvSpPr txBox="1"/>
          <p:nvPr/>
        </p:nvSpPr>
        <p:spPr>
          <a:xfrm>
            <a:off x="5094231" y="1368346"/>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21" name="TextBox 20"/>
          <p:cNvSpPr txBox="1"/>
          <p:nvPr/>
        </p:nvSpPr>
        <p:spPr>
          <a:xfrm>
            <a:off x="7069341" y="1250819"/>
            <a:ext cx="966931"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Internet</a:t>
            </a:r>
            <a:endParaRPr lang="es-ES_tradnl">
              <a:solidFill>
                <a:schemeClr val="bg2"/>
              </a:solidFill>
            </a:endParaRPr>
          </a:p>
        </p:txBody>
      </p:sp>
      <p:sp>
        <p:nvSpPr>
          <p:cNvPr id="22" name="TextBox 21"/>
          <p:cNvSpPr txBox="1"/>
          <p:nvPr/>
        </p:nvSpPr>
        <p:spPr>
          <a:xfrm>
            <a:off x="6441387" y="1403219"/>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3" name="TextBox 22"/>
          <p:cNvSpPr txBox="1"/>
          <p:nvPr/>
        </p:nvSpPr>
        <p:spPr>
          <a:xfrm>
            <a:off x="5645819" y="1515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24" name="TextBox 23"/>
          <p:cNvSpPr txBox="1"/>
          <p:nvPr/>
        </p:nvSpPr>
        <p:spPr>
          <a:xfrm>
            <a:off x="989198" y="100647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25" name="TextBox 24"/>
          <p:cNvSpPr txBox="1"/>
          <p:nvPr/>
        </p:nvSpPr>
        <p:spPr>
          <a:xfrm>
            <a:off x="973341" y="193661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26" name="TextBox 25"/>
          <p:cNvSpPr txBox="1"/>
          <p:nvPr/>
        </p:nvSpPr>
        <p:spPr>
          <a:xfrm>
            <a:off x="129396" y="2346385"/>
            <a:ext cx="9144000" cy="369332"/>
          </a:xfrm>
          <a:prstGeom prst="rect">
            <a:avLst/>
          </a:prstGeom>
          <a:noFill/>
        </p:spPr>
        <p:txBody>
          <a:bodyPr wrap="square" rtlCol="0">
            <a:spAutoFit/>
          </a:bodyPr>
          <a:lstStyle/>
          <a:p>
            <a:pPr algn="ctr" defTabSz="914400">
              <a:buNone/>
            </a:pPr>
            <a:r>
              <a:rPr lang="en-US" sz="1800" b="0" i="0">
                <a:solidFill>
                  <a:srgbClr val="000000"/>
                </a:solidFill>
                <a:latin typeface="Arial"/>
                <a:ea typeface="+mn-ea"/>
                <a:cs typeface="+mn-cs"/>
              </a:rPr>
              <a:t>Branch-1(config)#ipv6 route ::/0 s0/0/0</a:t>
            </a:r>
            <a:endParaRPr lang="en-US" dirty="0">
              <a:solidFill>
                <a:schemeClr val="bg2"/>
              </a:solidFill>
            </a:endParaRPr>
          </a:p>
        </p:txBody>
      </p:sp>
      <p:sp>
        <p:nvSpPr>
          <p:cNvPr id="27" name="TextBox 26"/>
          <p:cNvSpPr txBox="1"/>
          <p:nvPr/>
        </p:nvSpPr>
        <p:spPr>
          <a:xfrm>
            <a:off x="3730925" y="2743200"/>
            <a:ext cx="2457724" cy="3600986"/>
          </a:xfrm>
          <a:prstGeom prst="rect">
            <a:avLst/>
          </a:prstGeom>
          <a:noFill/>
          <a:ln>
            <a:solidFill>
              <a:schemeClr val="tx1"/>
            </a:solidFill>
          </a:ln>
        </p:spPr>
        <p:txBody>
          <a:bodyPr wrap="none" rtlCol="0">
            <a:spAutoFit/>
          </a:bodyPr>
          <a:lstStyle/>
          <a:p>
            <a:pPr algn="l" defTabSz="914400">
              <a:buNone/>
            </a:pPr>
            <a:r>
              <a:rPr lang="en-US" sz="1200" b="0" i="0" dirty="0">
                <a:solidFill>
                  <a:srgbClr val="000000"/>
                </a:solidFill>
                <a:latin typeface="Arial"/>
                <a:ea typeface="+mn-ea"/>
                <a:cs typeface="+mn-cs"/>
              </a:rPr>
              <a:t>Branch-1#sh ipv6 route</a:t>
            </a:r>
          </a:p>
          <a:p>
            <a:pPr algn="l" defTabSz="914400">
              <a:buNone/>
            </a:pP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Resultado</a:t>
            </a: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omitido</a:t>
            </a:r>
            <a:r>
              <a:rPr lang="en-US" sz="1200" b="1" i="0" dirty="0">
                <a:solidFill>
                  <a:srgbClr val="000000"/>
                </a:solidFill>
                <a:latin typeface="Arial"/>
                <a:ea typeface="+mn-ea"/>
                <a:cs typeface="+mn-cs"/>
              </a:rPr>
              <a:t>)</a:t>
            </a:r>
          </a:p>
          <a:p>
            <a:pPr algn="l" defTabSz="914400">
              <a:buNone/>
            </a:pPr>
            <a:r>
              <a:rPr lang="en-US" sz="1200" b="1" i="0" dirty="0">
                <a:solidFill>
                  <a:srgbClr val="FF0000"/>
                </a:solidFill>
                <a:latin typeface="Arial"/>
                <a:ea typeface="+mn-ea"/>
                <a:cs typeface="+mn-cs"/>
              </a:rPr>
              <a:t>S   ::/0 [1/0]</a:t>
            </a:r>
          </a:p>
          <a:p>
            <a:pPr algn="l" defTabSz="914400">
              <a:buNone/>
            </a:pPr>
            <a:r>
              <a:rPr lang="en-US" sz="1200" b="1" i="0" dirty="0">
                <a:solidFill>
                  <a:srgbClr val="FF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S   2001:DB8:2::1/64 [1/0]</a:t>
            </a:r>
          </a:p>
          <a:p>
            <a:pPr algn="l" defTabSz="914400">
              <a:buNone/>
            </a:pPr>
            <a:r>
              <a:rPr lang="en-US" sz="1200" b="0" i="0" dirty="0">
                <a:solidFill>
                  <a:srgbClr val="000000"/>
                </a:solidFill>
                <a:latin typeface="Arial"/>
                <a:ea typeface="+mn-ea"/>
                <a:cs typeface="+mn-cs"/>
              </a:rPr>
              <a:t>     via 2001:DB8:A::2, Serial0/0/1</a:t>
            </a:r>
          </a:p>
          <a:p>
            <a:pPr algn="l" defTabSz="914400">
              <a:buNone/>
            </a:pPr>
            <a:r>
              <a:rPr lang="en-US" sz="1200" b="0" i="0" dirty="0">
                <a:solidFill>
                  <a:srgbClr val="000000"/>
                </a:solidFill>
                <a:latin typeface="Arial"/>
                <a:ea typeface="+mn-ea"/>
                <a:cs typeface="+mn-cs"/>
              </a:rPr>
              <a:t>S   2001:DB8:3::1/64 [1/0]</a:t>
            </a:r>
          </a:p>
          <a:p>
            <a:pPr algn="l" defTabSz="914400">
              <a:buNone/>
            </a:pPr>
            <a:r>
              <a:rPr lang="en-US" sz="1200" b="0" i="0" dirty="0">
                <a:solidFill>
                  <a:srgbClr val="000000"/>
                </a:solidFill>
                <a:latin typeface="Arial"/>
                <a:ea typeface="+mn-ea"/>
                <a:cs typeface="+mn-cs"/>
              </a:rPr>
              <a:t>     via 2001:DB8:A::2, Serial0/0/1</a:t>
            </a:r>
            <a:endParaRPr lang="en-US" sz="1200" dirty="0" smtClean="0">
              <a:solidFill>
                <a:schemeClr val="bg2"/>
              </a:solidFill>
            </a:endParaRPr>
          </a:p>
          <a:p>
            <a:pPr algn="l" defTabSz="914400">
              <a:buNone/>
            </a:pPr>
            <a:r>
              <a:rPr lang="en-US" sz="1200" b="0" i="0" dirty="0">
                <a:solidFill>
                  <a:srgbClr val="000000"/>
                </a:solidFill>
                <a:latin typeface="Arial"/>
                <a:ea typeface="+mn-ea"/>
                <a:cs typeface="+mn-cs"/>
              </a:rPr>
              <a:t>C   2001:DB8:A::2/127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L   2001:DB8:A::3/128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C   2001:DB8:B::/127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2001:DB8:B::/128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FF00::/8 [0/0]</a:t>
            </a:r>
          </a:p>
          <a:p>
            <a:pPr algn="l" defTabSz="914400">
              <a:buNone/>
            </a:pPr>
            <a:r>
              <a:rPr lang="en-US" sz="1200" b="0" i="0" dirty="0">
                <a:solidFill>
                  <a:srgbClr val="000000"/>
                </a:solidFill>
                <a:latin typeface="Arial"/>
                <a:ea typeface="+mn-ea"/>
                <a:cs typeface="+mn-cs"/>
              </a:rPr>
              <a:t>     via ::, Null0</a:t>
            </a:r>
          </a:p>
          <a:p>
            <a:pPr algn="l" defTabSz="914400">
              <a:buNone/>
            </a:pPr>
            <a:r>
              <a:rPr lang="en-US" sz="1200" b="0" i="0" dirty="0">
                <a:solidFill>
                  <a:srgbClr val="000000"/>
                </a:solidFill>
                <a:latin typeface="Arial"/>
                <a:ea typeface="+mn-ea"/>
                <a:cs typeface="+mn-cs"/>
              </a:rPr>
              <a:t>Branch-1#</a:t>
            </a:r>
            <a:endParaRPr lang="en-US" sz="1200" dirty="0">
              <a:solidFill>
                <a:schemeClr val="bg2"/>
              </a:solidFill>
            </a:endParaRPr>
          </a:p>
        </p:txBody>
      </p:sp>
      <p:sp>
        <p:nvSpPr>
          <p:cNvPr id="28" name="Right Arrow 27"/>
          <p:cNvSpPr/>
          <p:nvPr/>
        </p:nvSpPr>
        <p:spPr>
          <a:xfrm>
            <a:off x="1776212" y="3083943"/>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21132" y="3179318"/>
            <a:ext cx="1595309" cy="261610"/>
          </a:xfrm>
          <a:prstGeom prst="rect">
            <a:avLst/>
          </a:prstGeom>
          <a:noFill/>
        </p:spPr>
        <p:txBody>
          <a:bodyPr wrap="none" rtlCol="0">
            <a:spAutoFit/>
          </a:bodyPr>
          <a:lstStyle/>
          <a:p>
            <a:pPr algn="l" defTabSz="914400">
              <a:buNone/>
            </a:pPr>
            <a:r>
              <a:rPr lang="es-ES_tradnl" sz="1100" b="1" i="0" dirty="0" smtClean="0">
                <a:solidFill>
                  <a:srgbClr val="FFFFFF"/>
                </a:solidFill>
                <a:latin typeface="Arial"/>
                <a:ea typeface="+mn-ea"/>
                <a:cs typeface="+mn-cs"/>
              </a:rPr>
              <a:t>Ruta predeterminada</a:t>
            </a:r>
            <a:endParaRPr lang="es-ES_tradnl" sz="1100" b="1" dirty="0">
              <a:solidFill>
                <a:schemeClr val="bg1"/>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sumarizada</a:t>
            </a:r>
            <a:endParaRPr lang="es-ES_tradnl"/>
          </a:p>
        </p:txBody>
      </p:sp>
      <p:sp>
        <p:nvSpPr>
          <p:cNvPr id="3" name="Text Placeholder 2"/>
          <p:cNvSpPr>
            <a:spLocks noGrp="1"/>
          </p:cNvSpPr>
          <p:nvPr>
            <p:ph type="body" sz="quarter" idx="10"/>
          </p:nvPr>
        </p:nvSpPr>
        <p:spPr>
          <a:xfrm>
            <a:off x="219973" y="1083574"/>
            <a:ext cx="8577072" cy="2213808"/>
          </a:xfrm>
        </p:spPr>
        <p:txBody>
          <a:bodyPr/>
          <a:lstStyle/>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Las rutas sumarizadas se utilizan para reducir la cantidad de entradas en la tabla de routing. </a:t>
            </a:r>
            <a:endParaRPr lang="es-ES_tradnl" sz="2000" smtClean="0"/>
          </a:p>
          <a:p>
            <a:pPr marL="228600" indent="-228600" algn="l" defTabSz="914400">
              <a:spcBef>
                <a:spcPts val="1440"/>
              </a:spcBef>
              <a:buClr>
                <a:srgbClr val="493B93"/>
              </a:buClr>
              <a:buSzPct val="90000"/>
              <a:buFont typeface="Arial"/>
              <a:buChar char="•"/>
            </a:pPr>
            <a:r>
              <a:rPr lang="es-ES_tradnl" sz="2000" b="0" i="0" smtClean="0">
                <a:solidFill>
                  <a:srgbClr val="435153"/>
                </a:solidFill>
                <a:latin typeface="Arial"/>
                <a:ea typeface="+mn-ea"/>
                <a:cs typeface="+mn-cs"/>
              </a:rPr>
              <a:t>Las diversas rutas estáticas se resumen en una única ruta estática:</a:t>
            </a:r>
            <a:endParaRPr lang="es-ES_tradnl" sz="2000" smtClean="0"/>
          </a:p>
          <a:p>
            <a:pPr marL="406359" lvl="1" indent="0" algn="l" defTabSz="914400">
              <a:spcBef>
                <a:spcPts val="840"/>
              </a:spcBef>
              <a:buNone/>
            </a:pPr>
            <a:r>
              <a:rPr lang="es-ES_tradnl" sz="2200" b="0" i="0" smtClean="0">
                <a:solidFill>
                  <a:srgbClr val="435153"/>
                </a:solidFill>
                <a:latin typeface="Arial"/>
                <a:ea typeface="+mn-ea"/>
                <a:cs typeface="+mn-cs"/>
              </a:rPr>
              <a:t>- </a:t>
            </a:r>
            <a:r>
              <a:rPr lang="es-ES_tradnl" sz="1800" b="0" i="0" smtClean="0">
                <a:solidFill>
                  <a:srgbClr val="435153"/>
                </a:solidFill>
                <a:latin typeface="Arial"/>
                <a:ea typeface="+mn-ea"/>
                <a:cs typeface="+mn-cs"/>
              </a:rPr>
              <a:t>Las redes de destino son contiguas y se pueden resumir en una única dirección de red. </a:t>
            </a:r>
            <a:endParaRPr lang="es-ES_tradnl" smtClean="0"/>
          </a:p>
          <a:p>
            <a:pPr marL="406359" lvl="1" indent="0" algn="l" defTabSz="914400">
              <a:spcBef>
                <a:spcPts val="840"/>
              </a:spcBef>
              <a:buNone/>
            </a:pPr>
            <a:r>
              <a:rPr lang="es-ES_tradnl" sz="1800" b="0" i="0" smtClean="0">
                <a:solidFill>
                  <a:srgbClr val="435153"/>
                </a:solidFill>
                <a:latin typeface="Arial"/>
                <a:ea typeface="+mn-ea"/>
                <a:cs typeface="+mn-cs"/>
              </a:rPr>
              <a:t>- Las diversas rutas estáticas utilizan todas la misma interfaz de salida o dirección IP de siguiente salto.</a:t>
            </a:r>
            <a:endParaRPr lang="es-ES_tradnl" smtClean="0"/>
          </a:p>
          <a:p>
            <a:pPr marL="749259" lvl="1" indent="-342900" algn="l" defTabSz="914400">
              <a:spcBef>
                <a:spcPts val="840"/>
              </a:spcBef>
              <a:buFont typeface="Arial"/>
              <a:buChar char="•"/>
            </a:pPr>
            <a:endParaRPr lang="es-ES_tradnl" sz="2000" smtClean="0"/>
          </a:p>
        </p:txBody>
      </p:sp>
      <p:sp>
        <p:nvSpPr>
          <p:cNvPr id="70" name="Freeform 9"/>
          <p:cNvSpPr>
            <a:spLocks/>
          </p:cNvSpPr>
          <p:nvPr/>
        </p:nvSpPr>
        <p:spPr bwMode="auto">
          <a:xfrm>
            <a:off x="3388529" y="44689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71"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94367" y="42681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36247" y="42681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41767" y="388711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72665" y="479993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5"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42709" y="3897438"/>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2644689" y="45331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77" name="TextBox 76"/>
          <p:cNvSpPr txBox="1"/>
          <p:nvPr/>
        </p:nvSpPr>
        <p:spPr>
          <a:xfrm>
            <a:off x="3432567" y="4268119"/>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78" name="TextBox 77"/>
          <p:cNvSpPr txBox="1"/>
          <p:nvPr/>
        </p:nvSpPr>
        <p:spPr>
          <a:xfrm>
            <a:off x="4303381" y="4581176"/>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79" name="Line 47"/>
          <p:cNvSpPr>
            <a:spLocks noChangeShapeType="1"/>
          </p:cNvSpPr>
          <p:nvPr/>
        </p:nvSpPr>
        <p:spPr bwMode="auto">
          <a:xfrm>
            <a:off x="1672611" y="40784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0" name="Line 47"/>
          <p:cNvSpPr>
            <a:spLocks noChangeShapeType="1"/>
          </p:cNvSpPr>
          <p:nvPr/>
        </p:nvSpPr>
        <p:spPr bwMode="auto">
          <a:xfrm flipV="1">
            <a:off x="1749435" y="46491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1" name="TextBox 80"/>
          <p:cNvSpPr txBox="1"/>
          <p:nvPr/>
        </p:nvSpPr>
        <p:spPr>
          <a:xfrm>
            <a:off x="689367" y="4250498"/>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82" name="TextBox 81"/>
          <p:cNvSpPr txBox="1"/>
          <p:nvPr/>
        </p:nvSpPr>
        <p:spPr>
          <a:xfrm>
            <a:off x="3432567" y="4479098"/>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83" name="TextBox 82"/>
          <p:cNvSpPr txBox="1"/>
          <p:nvPr/>
        </p:nvSpPr>
        <p:spPr>
          <a:xfrm>
            <a:off x="5038857" y="4385646"/>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84" name="TextBox 83"/>
          <p:cNvSpPr txBox="1"/>
          <p:nvPr/>
        </p:nvSpPr>
        <p:spPr>
          <a:xfrm>
            <a:off x="7013967" y="4268119"/>
            <a:ext cx="966931" cy="369332"/>
          </a:xfrm>
          <a:prstGeom prst="rect">
            <a:avLst/>
          </a:prstGeom>
          <a:noFill/>
        </p:spPr>
        <p:txBody>
          <a:bodyPr wrap="none" rtlCol="0">
            <a:spAutoFit/>
          </a:bodyPr>
          <a:lstStyle/>
          <a:p>
            <a:pPr algn="l" defTabSz="914400">
              <a:buNone/>
            </a:pPr>
            <a:r>
              <a:rPr lang="en-US" sz="1800" b="0" i="0">
                <a:solidFill>
                  <a:srgbClr val="000000"/>
                </a:solidFill>
                <a:latin typeface="Arial"/>
                <a:ea typeface="+mn-ea"/>
                <a:cs typeface="+mn-cs"/>
              </a:rPr>
              <a:t>Internet</a:t>
            </a:r>
            <a:endParaRPr lang="en-US" dirty="0">
              <a:solidFill>
                <a:schemeClr val="bg2"/>
              </a:solidFill>
            </a:endParaRPr>
          </a:p>
        </p:txBody>
      </p:sp>
      <p:sp>
        <p:nvSpPr>
          <p:cNvPr id="85" name="TextBox 84"/>
          <p:cNvSpPr txBox="1"/>
          <p:nvPr/>
        </p:nvSpPr>
        <p:spPr>
          <a:xfrm>
            <a:off x="6386013" y="4420519"/>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86" name="TextBox 85"/>
          <p:cNvSpPr txBox="1"/>
          <p:nvPr/>
        </p:nvSpPr>
        <p:spPr>
          <a:xfrm>
            <a:off x="5590445" y="45331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87" name="TextBox 86"/>
          <p:cNvSpPr txBox="1"/>
          <p:nvPr/>
        </p:nvSpPr>
        <p:spPr>
          <a:xfrm>
            <a:off x="933824" y="402377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88" name="TextBox 87"/>
          <p:cNvSpPr txBox="1"/>
          <p:nvPr/>
        </p:nvSpPr>
        <p:spPr>
          <a:xfrm>
            <a:off x="917967" y="495391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89" name="Rectangle 88"/>
          <p:cNvSpPr/>
          <p:nvPr/>
        </p:nvSpPr>
        <p:spPr>
          <a:xfrm>
            <a:off x="703326" y="5165277"/>
            <a:ext cx="1932740" cy="246221"/>
          </a:xfrm>
          <a:prstGeom prst="rect">
            <a:avLst/>
          </a:prstGeom>
        </p:spPr>
        <p:txBody>
          <a:bodyPr wrap="square">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49"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sumarizada</a:t>
            </a:r>
            <a:endParaRPr lang="es-ES_tradnl"/>
          </a:p>
        </p:txBody>
      </p:sp>
      <p:sp>
        <p:nvSpPr>
          <p:cNvPr id="18" name="TextBox 17"/>
          <p:cNvSpPr txBox="1"/>
          <p:nvPr/>
        </p:nvSpPr>
        <p:spPr>
          <a:xfrm>
            <a:off x="2063249" y="2133600"/>
            <a:ext cx="5583580"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Branch-1(config)#ipv6 route 2001:DB8:2::/46 s0/0/0</a:t>
            </a:r>
            <a:endParaRPr lang="es-ES_tradnl">
              <a:solidFill>
                <a:schemeClr val="bg2"/>
              </a:solidFill>
            </a:endParaRPr>
          </a:p>
        </p:txBody>
      </p:sp>
      <p:sp>
        <p:nvSpPr>
          <p:cNvPr id="21" name="TextBox 20"/>
          <p:cNvSpPr txBox="1"/>
          <p:nvPr/>
        </p:nvSpPr>
        <p:spPr>
          <a:xfrm>
            <a:off x="795629" y="4206815"/>
            <a:ext cx="1965603" cy="1384995"/>
          </a:xfrm>
          <a:prstGeom prst="rect">
            <a:avLst/>
          </a:prstGeom>
          <a:noFill/>
          <a:ln>
            <a:solidFill>
              <a:schemeClr val="tx1"/>
            </a:solidFill>
          </a:ln>
        </p:spPr>
        <p:txBody>
          <a:bodyPr wrap="none" rtlCol="0">
            <a:spAutoFit/>
          </a:bodyPr>
          <a:lstStyle/>
          <a:p>
            <a:pPr algn="l" defTabSz="914400">
              <a:buNone/>
            </a:pPr>
            <a:r>
              <a:rPr lang="en-US" sz="1200" b="0" i="0">
                <a:solidFill>
                  <a:srgbClr val="000000"/>
                </a:solidFill>
                <a:latin typeface="Arial"/>
                <a:ea typeface="+mn-ea"/>
                <a:cs typeface="+mn-cs"/>
              </a:rPr>
              <a:t>Branch-1#show ipv6 route</a:t>
            </a:r>
          </a:p>
          <a:p>
            <a:pPr algn="l" defTabSz="914400">
              <a:buNone/>
            </a:pPr>
            <a:r>
              <a:rPr lang="en-US" sz="1200" b="0" i="0">
                <a:solidFill>
                  <a:srgbClr val="000000"/>
                </a:solidFill>
                <a:latin typeface="Arial"/>
                <a:ea typeface="+mn-ea"/>
                <a:cs typeface="+mn-cs"/>
              </a:rPr>
              <a:t>(resultado omitido)</a:t>
            </a:r>
          </a:p>
          <a:p>
            <a:pPr algn="l" defTabSz="914400">
              <a:buNone/>
            </a:pPr>
            <a:r>
              <a:rPr lang="en-US" sz="1200" b="0" i="0">
                <a:solidFill>
                  <a:srgbClr val="000000"/>
                </a:solidFill>
                <a:latin typeface="Arial"/>
                <a:ea typeface="+mn-ea"/>
                <a:cs typeface="+mn-cs"/>
              </a:rPr>
              <a:t>S   ::/0 [1/0]</a:t>
            </a:r>
          </a:p>
          <a:p>
            <a:pPr algn="l" defTabSz="914400">
              <a:buNone/>
            </a:pPr>
            <a:r>
              <a:rPr lang="en-US" sz="1200" b="0" i="0">
                <a:solidFill>
                  <a:srgbClr val="000000"/>
                </a:solidFill>
                <a:latin typeface="Arial"/>
                <a:ea typeface="+mn-ea"/>
                <a:cs typeface="+mn-cs"/>
              </a:rPr>
              <a:t>     via ::, Serial0/0/0</a:t>
            </a:r>
          </a:p>
          <a:p>
            <a:pPr algn="l" defTabSz="914400">
              <a:buNone/>
            </a:pPr>
            <a:r>
              <a:rPr lang="en-US" sz="1200" b="1" i="0">
                <a:solidFill>
                  <a:srgbClr val="FF0000"/>
                </a:solidFill>
                <a:latin typeface="Arial"/>
                <a:ea typeface="+mn-ea"/>
                <a:cs typeface="+mn-cs"/>
              </a:rPr>
              <a:t>S   2001:DB8::/46 [1/0]</a:t>
            </a:r>
          </a:p>
          <a:p>
            <a:pPr algn="l" defTabSz="914400">
              <a:buNone/>
            </a:pPr>
            <a:r>
              <a:rPr lang="en-US" sz="1200" b="1" i="0">
                <a:solidFill>
                  <a:srgbClr val="FF0000"/>
                </a:solidFill>
                <a:latin typeface="Arial"/>
                <a:ea typeface="+mn-ea"/>
                <a:cs typeface="+mn-cs"/>
              </a:rPr>
              <a:t>     via ::, Serial0/0/1</a:t>
            </a:r>
          </a:p>
          <a:p>
            <a:pPr algn="l" defTabSz="914400">
              <a:buNone/>
            </a:pPr>
            <a:endParaRPr lang="en-US" sz="1200" dirty="0">
              <a:solidFill>
                <a:srgbClr val="FF0000"/>
              </a:solidFill>
            </a:endParaRPr>
          </a:p>
        </p:txBody>
      </p:sp>
      <p:sp>
        <p:nvSpPr>
          <p:cNvPr id="24" name="TextBox 23"/>
          <p:cNvSpPr txBox="1"/>
          <p:nvPr/>
        </p:nvSpPr>
        <p:spPr>
          <a:xfrm>
            <a:off x="2798252" y="2514600"/>
            <a:ext cx="5163929" cy="646331"/>
          </a:xfrm>
          <a:prstGeom prst="rect">
            <a:avLst/>
          </a:prstGeom>
          <a:noFill/>
        </p:spPr>
        <p:txBody>
          <a:bodyPr wrap="square" rtlCol="0">
            <a:spAutoFit/>
          </a:bodyPr>
          <a:lstStyle/>
          <a:p>
            <a:pPr algn="l" defTabSz="914400">
              <a:buNone/>
            </a:pPr>
            <a:r>
              <a:rPr lang="en-US" sz="1800" b="0" i="0">
                <a:solidFill>
                  <a:srgbClr val="FF0000"/>
                </a:solidFill>
                <a:latin typeface="Arial"/>
                <a:ea typeface="+mn-ea"/>
                <a:cs typeface="+mn-cs"/>
              </a:rPr>
              <a:t>2001:DB8:00000000000000</a:t>
            </a:r>
            <a:r>
              <a:rPr lang="en-US" sz="1800" b="0" i="0">
                <a:solidFill>
                  <a:srgbClr val="000000"/>
                </a:solidFill>
                <a:latin typeface="Arial"/>
                <a:ea typeface="+mn-ea"/>
                <a:cs typeface="+mn-cs"/>
              </a:rPr>
              <a:t>10</a:t>
            </a:r>
          </a:p>
          <a:p>
            <a:pPr algn="l" defTabSz="914400">
              <a:buNone/>
            </a:pPr>
            <a:r>
              <a:rPr lang="en-US" sz="1800" b="0" i="0">
                <a:solidFill>
                  <a:srgbClr val="FF0000"/>
                </a:solidFill>
                <a:latin typeface="Arial"/>
                <a:ea typeface="+mn-ea"/>
                <a:cs typeface="+mn-cs"/>
              </a:rPr>
              <a:t>2001:DB8:00000000000000</a:t>
            </a:r>
            <a:r>
              <a:rPr lang="en-US" sz="1800" b="0" i="0">
                <a:solidFill>
                  <a:srgbClr val="000000"/>
                </a:solidFill>
                <a:latin typeface="Arial"/>
                <a:ea typeface="+mn-ea"/>
                <a:cs typeface="+mn-cs"/>
              </a:rPr>
              <a:t>11</a:t>
            </a:r>
          </a:p>
        </p:txBody>
      </p:sp>
      <p:sp>
        <p:nvSpPr>
          <p:cNvPr id="25" name="TextBox 24"/>
          <p:cNvSpPr txBox="1"/>
          <p:nvPr/>
        </p:nvSpPr>
        <p:spPr>
          <a:xfrm>
            <a:off x="1524000" y="3124200"/>
            <a:ext cx="5943600" cy="1077218"/>
          </a:xfrm>
          <a:prstGeom prst="rect">
            <a:avLst/>
          </a:prstGeom>
          <a:noFill/>
        </p:spPr>
        <p:txBody>
          <a:bodyPr wrap="square" rtlCol="0">
            <a:spAutoFit/>
          </a:bodyPr>
          <a:lstStyle/>
          <a:p>
            <a:pPr algn="l" defTabSz="914400">
              <a:buNone/>
            </a:pPr>
            <a:r>
              <a:rPr lang="es-ES_tradnl" sz="1600" b="0" i="0" smtClean="0">
                <a:solidFill>
                  <a:srgbClr val="000000"/>
                </a:solidFill>
                <a:latin typeface="Arial"/>
                <a:ea typeface="+mn-ea"/>
                <a:cs typeface="+mn-cs"/>
              </a:rPr>
              <a:t>Resumen según los bits en común:</a:t>
            </a:r>
          </a:p>
          <a:p>
            <a:pPr marL="285750" indent="-285750" algn="l" defTabSz="914400">
              <a:buClr>
                <a:srgbClr val="000000"/>
              </a:buClr>
              <a:buFont typeface="Arial"/>
              <a:buChar char="•"/>
            </a:pPr>
            <a:r>
              <a:rPr lang="es-ES_tradnl" sz="1600" b="0" i="0" smtClean="0">
                <a:solidFill>
                  <a:srgbClr val="000000"/>
                </a:solidFill>
                <a:latin typeface="Arial"/>
                <a:ea typeface="+mn-ea"/>
                <a:cs typeface="+mn-cs"/>
              </a:rPr>
              <a:t>16 bits en el 1.</a:t>
            </a:r>
            <a:r>
              <a:rPr lang="es-ES_tradnl" sz="1600" b="0" i="0" baseline="30000" smtClean="0">
                <a:solidFill>
                  <a:srgbClr val="000000"/>
                </a:solidFill>
                <a:latin typeface="Arial"/>
                <a:ea typeface="+mn-ea"/>
                <a:cs typeface="+mn-cs"/>
              </a:rPr>
              <a:t>o</a:t>
            </a:r>
            <a:r>
              <a:rPr lang="es-ES_tradnl" sz="1600" b="0" i="0" smtClean="0">
                <a:solidFill>
                  <a:srgbClr val="000000"/>
                </a:solidFill>
                <a:latin typeface="Arial"/>
                <a:ea typeface="+mn-ea"/>
                <a:cs typeface="+mn-cs"/>
              </a:rPr>
              <a:t> y 2.</a:t>
            </a:r>
            <a:r>
              <a:rPr lang="es-ES_tradnl" sz="1600" b="0" i="0" baseline="30000" smtClean="0">
                <a:solidFill>
                  <a:srgbClr val="000000"/>
                </a:solidFill>
                <a:latin typeface="Arial"/>
                <a:ea typeface="+mn-ea"/>
                <a:cs typeface="+mn-cs"/>
              </a:rPr>
              <a:t>o</a:t>
            </a:r>
            <a:r>
              <a:rPr lang="es-ES_tradnl" sz="1600" b="0" i="0" smtClean="0">
                <a:solidFill>
                  <a:srgbClr val="000000"/>
                </a:solidFill>
                <a:latin typeface="Arial"/>
                <a:ea typeface="+mn-ea"/>
                <a:cs typeface="+mn-cs"/>
              </a:rPr>
              <a:t> hextetos para lograr un total de 32 bits</a:t>
            </a:r>
            <a:endParaRPr lang="es-ES_tradnl" sz="1600" smtClean="0">
              <a:solidFill>
                <a:schemeClr val="bg2"/>
              </a:solidFill>
            </a:endParaRPr>
          </a:p>
          <a:p>
            <a:pPr marL="285750" indent="-285750" algn="l" defTabSz="914400">
              <a:buClr>
                <a:srgbClr val="000000"/>
              </a:buClr>
              <a:buFont typeface="Arial"/>
              <a:buChar char="•"/>
            </a:pPr>
            <a:r>
              <a:rPr lang="es-ES_tradnl" sz="1600" b="0" i="0" smtClean="0">
                <a:solidFill>
                  <a:srgbClr val="000000"/>
                </a:solidFill>
                <a:latin typeface="Arial"/>
                <a:ea typeface="+mn-ea"/>
                <a:cs typeface="+mn-cs"/>
              </a:rPr>
              <a:t>14 bits en el 3.</a:t>
            </a:r>
            <a:r>
              <a:rPr lang="es-ES_tradnl" sz="1600" b="0" i="0" baseline="30000" smtClean="0">
                <a:solidFill>
                  <a:srgbClr val="000000"/>
                </a:solidFill>
                <a:latin typeface="Arial"/>
                <a:ea typeface="+mn-ea"/>
                <a:cs typeface="+mn-cs"/>
              </a:rPr>
              <a:t>er</a:t>
            </a:r>
            <a:r>
              <a:rPr lang="es-ES_tradnl" sz="1600" b="0" i="0" smtClean="0">
                <a:solidFill>
                  <a:srgbClr val="000000"/>
                </a:solidFill>
                <a:latin typeface="Arial"/>
                <a:ea typeface="+mn-ea"/>
                <a:cs typeface="+mn-cs"/>
              </a:rPr>
              <a:t> hexteto</a:t>
            </a:r>
            <a:endParaRPr lang="es-ES_tradnl" sz="1600" smtClean="0">
              <a:solidFill>
                <a:schemeClr val="bg2"/>
              </a:solidFill>
            </a:endParaRPr>
          </a:p>
          <a:p>
            <a:pPr marL="285750" indent="-285750" algn="l" defTabSz="914400">
              <a:buClr>
                <a:srgbClr val="000000"/>
              </a:buClr>
              <a:buFont typeface="Arial"/>
              <a:buChar char="•"/>
            </a:pPr>
            <a:r>
              <a:rPr lang="es-ES_tradnl" sz="1600" b="0" i="0" smtClean="0">
                <a:solidFill>
                  <a:srgbClr val="000000"/>
                </a:solidFill>
                <a:latin typeface="Arial"/>
                <a:ea typeface="+mn-ea"/>
                <a:cs typeface="+mn-cs"/>
              </a:rPr>
              <a:t>Total de 46 bits en común entre las dos direcciones</a:t>
            </a:r>
            <a:endParaRPr lang="es-ES_tradnl" sz="1600">
              <a:solidFill>
                <a:schemeClr val="bg2"/>
              </a:solidFill>
            </a:endParaRPr>
          </a:p>
        </p:txBody>
      </p:sp>
      <p:sp>
        <p:nvSpPr>
          <p:cNvPr id="28" name="Right Arrow 27"/>
          <p:cNvSpPr/>
          <p:nvPr/>
        </p:nvSpPr>
        <p:spPr>
          <a:xfrm>
            <a:off x="990600" y="2590800"/>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43644" y="2694432"/>
            <a:ext cx="1447800" cy="276999"/>
          </a:xfrm>
          <a:prstGeom prst="rect">
            <a:avLst/>
          </a:prstGeom>
          <a:noFill/>
        </p:spPr>
        <p:txBody>
          <a:bodyPr wrap="square" rtlCol="0">
            <a:spAutoFit/>
          </a:bodyPr>
          <a:lstStyle/>
          <a:p>
            <a:pPr algn="l" defTabSz="914400">
              <a:buNone/>
            </a:pPr>
            <a:r>
              <a:rPr lang="es-ES_tradnl" sz="1200" b="1" i="0" dirty="0" smtClean="0">
                <a:solidFill>
                  <a:srgbClr val="FFFFFF"/>
                </a:solidFill>
                <a:latin typeface="Arial"/>
                <a:ea typeface="+mn-ea"/>
                <a:cs typeface="+mn-cs"/>
              </a:rPr>
              <a:t>Bits en común</a:t>
            </a:r>
            <a:endParaRPr lang="es-ES_tradnl" sz="1200" b="1" dirty="0">
              <a:solidFill>
                <a:schemeClr val="bg1"/>
              </a:solidFill>
            </a:endParaRPr>
          </a:p>
        </p:txBody>
      </p:sp>
      <p:sp>
        <p:nvSpPr>
          <p:cNvPr id="30" name="TextBox 29"/>
          <p:cNvSpPr txBox="1"/>
          <p:nvPr/>
        </p:nvSpPr>
        <p:spPr>
          <a:xfrm>
            <a:off x="3032185" y="4198189"/>
            <a:ext cx="5486400" cy="2123658"/>
          </a:xfrm>
          <a:prstGeom prst="rect">
            <a:avLst/>
          </a:prstGeom>
          <a:noFill/>
          <a:ln>
            <a:solidFill>
              <a:schemeClr val="tx1"/>
            </a:solidFill>
          </a:ln>
        </p:spPr>
        <p:txBody>
          <a:bodyPr wrap="square" rtlCol="0">
            <a:spAutoFit/>
          </a:bodyPr>
          <a:lstStyle/>
          <a:p>
            <a:pPr algn="l" defTabSz="914400">
              <a:buNone/>
            </a:pPr>
            <a:r>
              <a:rPr lang="en-US" sz="1200" b="0" i="0">
                <a:solidFill>
                  <a:srgbClr val="000000"/>
                </a:solidFill>
                <a:latin typeface="Arial"/>
                <a:ea typeface="+mn-ea"/>
                <a:cs typeface="+mn-cs"/>
              </a:rPr>
              <a:t>Branch-1# </a:t>
            </a:r>
            <a:r>
              <a:rPr lang="en-US" sz="1200" b="0" i="0">
                <a:solidFill>
                  <a:srgbClr val="FF0000"/>
                </a:solidFill>
                <a:latin typeface="Arial"/>
                <a:ea typeface="+mn-ea"/>
                <a:cs typeface="+mn-cs"/>
              </a:rPr>
              <a:t>ping 2001:db8:2::1</a:t>
            </a:r>
          </a:p>
          <a:p>
            <a:pPr algn="l" defTabSz="914400">
              <a:buNone/>
            </a:pPr>
            <a:r>
              <a:rPr lang="en-US" sz="1200" b="0" i="0">
                <a:solidFill>
                  <a:srgbClr val="000000"/>
                </a:solidFill>
                <a:latin typeface="Arial"/>
                <a:ea typeface="+mn-ea"/>
                <a:cs typeface="+mn-cs"/>
              </a:rPr>
              <a:t>Type escape sequence to abort.</a:t>
            </a:r>
          </a:p>
          <a:p>
            <a:pPr algn="l" defTabSz="914400">
              <a:buNone/>
            </a:pPr>
            <a:r>
              <a:rPr lang="en-US" sz="1200" b="0" i="0">
                <a:solidFill>
                  <a:srgbClr val="000000"/>
                </a:solidFill>
                <a:latin typeface="Arial"/>
                <a:ea typeface="+mn-ea"/>
                <a:cs typeface="+mn-cs"/>
              </a:rPr>
              <a:t>Sending 5, 100-byte ICMP Echos to 2001:db8:2::, timeout is 2 seconds:</a:t>
            </a:r>
          </a:p>
          <a:p>
            <a:pPr algn="l" defTabSz="914400">
              <a:buNone/>
            </a:pPr>
            <a:r>
              <a:rPr lang="en-US" sz="1200" b="0" i="0">
                <a:solidFill>
                  <a:srgbClr val="000000"/>
                </a:solidFill>
                <a:latin typeface="Arial"/>
                <a:ea typeface="+mn-ea"/>
                <a:cs typeface="+mn-cs"/>
              </a:rPr>
              <a:t>!!!!!</a:t>
            </a:r>
          </a:p>
          <a:p>
            <a:pPr algn="l" defTabSz="914400">
              <a:buNone/>
            </a:pPr>
            <a:r>
              <a:rPr lang="en-US" sz="1200" b="0" i="0">
                <a:solidFill>
                  <a:srgbClr val="000000"/>
                </a:solidFill>
                <a:latin typeface="Arial"/>
                <a:ea typeface="+mn-ea"/>
                <a:cs typeface="+mn-cs"/>
              </a:rPr>
              <a:t>Success rate is 100 percent (5/5), round-trip min/avg/max = 1/10/41 ms</a:t>
            </a:r>
            <a:endParaRPr lang="en-US" sz="1200" dirty="0" smtClean="0">
              <a:solidFill>
                <a:schemeClr val="bg2"/>
              </a:solidFill>
            </a:endParaRPr>
          </a:p>
          <a:p>
            <a:pPr algn="l" defTabSz="914400">
              <a:buNone/>
            </a:pPr>
            <a:r>
              <a:rPr lang="en-US" sz="1200" b="0" i="0">
                <a:solidFill>
                  <a:srgbClr val="000000"/>
                </a:solidFill>
                <a:latin typeface="Arial"/>
                <a:ea typeface="+mn-ea"/>
                <a:cs typeface="+mn-cs"/>
              </a:rPr>
              <a:t>Branch-1# </a:t>
            </a:r>
            <a:r>
              <a:rPr lang="en-US" sz="1200" b="0" i="0">
                <a:solidFill>
                  <a:srgbClr val="FF0000"/>
                </a:solidFill>
                <a:latin typeface="Arial"/>
                <a:ea typeface="+mn-ea"/>
                <a:cs typeface="+mn-cs"/>
              </a:rPr>
              <a:t>ping 2001:db8:3::1</a:t>
            </a:r>
            <a:endParaRPr lang="en-US" sz="1200" dirty="0" smtClean="0">
              <a:solidFill>
                <a:srgbClr val="FF0000"/>
              </a:solidFill>
            </a:endParaRPr>
          </a:p>
          <a:p>
            <a:pPr algn="l" defTabSz="914400">
              <a:buNone/>
            </a:pPr>
            <a:r>
              <a:rPr lang="en-US" sz="1200" b="0" i="0">
                <a:solidFill>
                  <a:srgbClr val="000000"/>
                </a:solidFill>
                <a:latin typeface="Arial"/>
                <a:ea typeface="+mn-ea"/>
                <a:cs typeface="+mn-cs"/>
              </a:rPr>
              <a:t>Type escape sequence to abort.</a:t>
            </a:r>
          </a:p>
          <a:p>
            <a:pPr algn="l" defTabSz="914400">
              <a:buNone/>
            </a:pPr>
            <a:r>
              <a:rPr lang="en-US" sz="1200" b="0" i="0">
                <a:solidFill>
                  <a:srgbClr val="000000"/>
                </a:solidFill>
                <a:latin typeface="Arial"/>
                <a:ea typeface="+mn-ea"/>
                <a:cs typeface="+mn-cs"/>
              </a:rPr>
              <a:t>Sending 5, 100-byte ICMP Echos to 2001:db8:3::, timeout is 2 seconds:</a:t>
            </a:r>
          </a:p>
          <a:p>
            <a:pPr algn="l" defTabSz="914400">
              <a:buNone/>
            </a:pPr>
            <a:r>
              <a:rPr lang="en-US" sz="1200" b="0" i="0">
                <a:solidFill>
                  <a:srgbClr val="000000"/>
                </a:solidFill>
                <a:latin typeface="Arial"/>
                <a:ea typeface="+mn-ea"/>
                <a:cs typeface="+mn-cs"/>
              </a:rPr>
              <a:t>!!!!!</a:t>
            </a:r>
            <a:endParaRPr lang="en-US" sz="1200" dirty="0" smtClean="0">
              <a:solidFill>
                <a:schemeClr val="bg2"/>
              </a:solidFill>
            </a:endParaRPr>
          </a:p>
          <a:p>
            <a:pPr algn="l" defTabSz="914400">
              <a:buNone/>
            </a:pPr>
            <a:r>
              <a:rPr lang="en-US" sz="1200" b="0" i="0">
                <a:solidFill>
                  <a:srgbClr val="000000"/>
                </a:solidFill>
                <a:latin typeface="Arial"/>
                <a:ea typeface="+mn-ea"/>
                <a:cs typeface="+mn-cs"/>
              </a:rPr>
              <a:t>Success rate is 100 percent (5/5), round-trip min/avg/max = 2/9/18 ms</a:t>
            </a:r>
          </a:p>
          <a:p>
            <a:pPr algn="l" defTabSz="914400">
              <a:buNone/>
            </a:pPr>
            <a:r>
              <a:rPr lang="en-US" sz="1200" b="0" i="0">
                <a:solidFill>
                  <a:srgbClr val="000000"/>
                </a:solidFill>
                <a:latin typeface="Arial"/>
                <a:ea typeface="+mn-ea"/>
                <a:cs typeface="+mn-cs"/>
              </a:rPr>
              <a:t>Branch-1#</a:t>
            </a:r>
            <a:endParaRPr lang="en-US" sz="1200" dirty="0">
              <a:solidFill>
                <a:schemeClr val="bg2"/>
              </a:solidFill>
            </a:endParaRPr>
          </a:p>
        </p:txBody>
      </p:sp>
      <p:sp>
        <p:nvSpPr>
          <p:cNvPr id="31" name="Freeform 9"/>
          <p:cNvSpPr>
            <a:spLocks/>
          </p:cNvSpPr>
          <p:nvPr/>
        </p:nvSpPr>
        <p:spPr bwMode="auto">
          <a:xfrm>
            <a:off x="3443903" y="1451618"/>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3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49741" y="1250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91621" y="1250819"/>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7141" y="86981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28039" y="178263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98083" y="880138"/>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2700063" y="1515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38" name="TextBox 37"/>
          <p:cNvSpPr txBox="1"/>
          <p:nvPr/>
        </p:nvSpPr>
        <p:spPr>
          <a:xfrm>
            <a:off x="3487941" y="1250819"/>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39" name="TextBox 38"/>
          <p:cNvSpPr txBox="1"/>
          <p:nvPr/>
        </p:nvSpPr>
        <p:spPr>
          <a:xfrm>
            <a:off x="4358755" y="1563876"/>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40" name="Line 47"/>
          <p:cNvSpPr>
            <a:spLocks noChangeShapeType="1"/>
          </p:cNvSpPr>
          <p:nvPr/>
        </p:nvSpPr>
        <p:spPr bwMode="auto">
          <a:xfrm>
            <a:off x="1727985" y="1061112"/>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47"/>
          <p:cNvSpPr>
            <a:spLocks noChangeShapeType="1"/>
          </p:cNvSpPr>
          <p:nvPr/>
        </p:nvSpPr>
        <p:spPr bwMode="auto">
          <a:xfrm flipV="1">
            <a:off x="1804809" y="1631819"/>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2" name="TextBox 41"/>
          <p:cNvSpPr txBox="1"/>
          <p:nvPr/>
        </p:nvSpPr>
        <p:spPr>
          <a:xfrm>
            <a:off x="744741" y="1233198"/>
            <a:ext cx="114326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2001:DB8:2::/64</a:t>
            </a:r>
            <a:endParaRPr lang="en-US" sz="1000" b="1" dirty="0">
              <a:solidFill>
                <a:schemeClr val="bg2"/>
              </a:solidFill>
            </a:endParaRPr>
          </a:p>
        </p:txBody>
      </p:sp>
      <p:sp>
        <p:nvSpPr>
          <p:cNvPr id="43" name="TextBox 42"/>
          <p:cNvSpPr txBox="1"/>
          <p:nvPr/>
        </p:nvSpPr>
        <p:spPr>
          <a:xfrm>
            <a:off x="3487941" y="1461798"/>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4" name="TextBox 43"/>
          <p:cNvSpPr txBox="1"/>
          <p:nvPr/>
        </p:nvSpPr>
        <p:spPr>
          <a:xfrm>
            <a:off x="5094231" y="1368346"/>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45" name="TextBox 44"/>
          <p:cNvSpPr txBox="1"/>
          <p:nvPr/>
        </p:nvSpPr>
        <p:spPr>
          <a:xfrm>
            <a:off x="7069341" y="1250819"/>
            <a:ext cx="966931" cy="369332"/>
          </a:xfrm>
          <a:prstGeom prst="rect">
            <a:avLst/>
          </a:prstGeom>
          <a:noFill/>
        </p:spPr>
        <p:txBody>
          <a:bodyPr wrap="none" rtlCol="0">
            <a:spAutoFit/>
          </a:bodyPr>
          <a:lstStyle/>
          <a:p>
            <a:pPr algn="l" defTabSz="914400">
              <a:buNone/>
            </a:pPr>
            <a:r>
              <a:rPr lang="en-US" sz="1800" b="0" i="0">
                <a:solidFill>
                  <a:srgbClr val="000000"/>
                </a:solidFill>
                <a:latin typeface="Arial"/>
                <a:ea typeface="+mn-ea"/>
                <a:cs typeface="+mn-cs"/>
              </a:rPr>
              <a:t>Internet</a:t>
            </a:r>
            <a:endParaRPr lang="en-US" dirty="0">
              <a:solidFill>
                <a:schemeClr val="bg2"/>
              </a:solidFill>
            </a:endParaRPr>
          </a:p>
        </p:txBody>
      </p:sp>
      <p:sp>
        <p:nvSpPr>
          <p:cNvPr id="46" name="TextBox 45"/>
          <p:cNvSpPr txBox="1"/>
          <p:nvPr/>
        </p:nvSpPr>
        <p:spPr>
          <a:xfrm>
            <a:off x="6441387" y="1403219"/>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7" name="TextBox 46"/>
          <p:cNvSpPr txBox="1"/>
          <p:nvPr/>
        </p:nvSpPr>
        <p:spPr>
          <a:xfrm>
            <a:off x="5645819" y="15158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48" name="TextBox 47"/>
          <p:cNvSpPr txBox="1"/>
          <p:nvPr/>
        </p:nvSpPr>
        <p:spPr>
          <a:xfrm>
            <a:off x="989198" y="100647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49" name="TextBox 48"/>
          <p:cNvSpPr txBox="1"/>
          <p:nvPr/>
        </p:nvSpPr>
        <p:spPr>
          <a:xfrm>
            <a:off x="973341" y="1936619"/>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50" name="Rectangle 49"/>
          <p:cNvSpPr/>
          <p:nvPr/>
        </p:nvSpPr>
        <p:spPr>
          <a:xfrm>
            <a:off x="758700" y="2147977"/>
            <a:ext cx="1932740" cy="246221"/>
          </a:xfrm>
          <a:prstGeom prst="rect">
            <a:avLst/>
          </a:prstGeom>
        </p:spPr>
        <p:txBody>
          <a:bodyPr wrap="square">
            <a:spAutoFit/>
          </a:bodyPr>
          <a:lstStyle/>
          <a:p>
            <a:pPr algn="l" defTabSz="914400">
              <a:buNone/>
            </a:pPr>
            <a:r>
              <a:rPr lang="en-US" sz="1000" b="1" i="0">
                <a:solidFill>
                  <a:srgbClr val="000000"/>
                </a:solidFill>
                <a:latin typeface="Arial"/>
                <a:ea typeface="+mn-ea"/>
                <a:cs typeface="+mn-cs"/>
              </a:rPr>
              <a:t>2001:DB8:3::/64</a:t>
            </a:r>
            <a:endParaRPr lang="en-US" sz="10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65"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flotante</a:t>
            </a:r>
            <a:endParaRPr lang="es-ES_tradnl"/>
          </a:p>
        </p:txBody>
      </p:sp>
      <p:sp>
        <p:nvSpPr>
          <p:cNvPr id="3" name="Text Placeholder 2"/>
          <p:cNvSpPr>
            <a:spLocks noGrp="1"/>
          </p:cNvSpPr>
          <p:nvPr>
            <p:ph type="body" sz="quarter" idx="10"/>
          </p:nvPr>
        </p:nvSpPr>
        <p:spPr>
          <a:xfrm>
            <a:off x="287860" y="1005058"/>
            <a:ext cx="8577072" cy="5217160"/>
          </a:xfrm>
        </p:spPr>
        <p:txBody>
          <a:bodyPr/>
          <a:lstStyle/>
          <a:p>
            <a:pPr marL="692109" lvl="1" indent="-285750" algn="l" defTabSz="914400">
              <a:spcBef>
                <a:spcPts val="840"/>
              </a:spcBef>
              <a:buClr>
                <a:srgbClr val="435153"/>
              </a:buClr>
              <a:buFont typeface="Arial"/>
              <a:buChar char="•"/>
            </a:pPr>
            <a:r>
              <a:rPr lang="es-ES_tradnl" sz="2000" b="0" i="0" smtClean="0">
                <a:solidFill>
                  <a:srgbClr val="435153"/>
                </a:solidFill>
                <a:latin typeface="Arial"/>
                <a:ea typeface="+mn-ea"/>
                <a:cs typeface="+mn-cs"/>
              </a:rPr>
              <a:t>Una ruta estática flotante es una ruta estática que utiliza el router para respaldar una ruta dinámica.</a:t>
            </a:r>
            <a:endParaRPr lang="es-ES_tradnl" sz="2000" smtClean="0"/>
          </a:p>
          <a:p>
            <a:pPr marL="692109" lvl="1" indent="-285750" algn="l" defTabSz="914400">
              <a:spcBef>
                <a:spcPts val="840"/>
              </a:spcBef>
              <a:buClr>
                <a:srgbClr val="435153"/>
              </a:buClr>
              <a:buFont typeface="Arial"/>
              <a:buChar char="•"/>
            </a:pPr>
            <a:r>
              <a:rPr lang="es-ES_tradnl" sz="2000" b="0" i="0" smtClean="0">
                <a:solidFill>
                  <a:srgbClr val="435153"/>
                </a:solidFill>
                <a:latin typeface="Arial"/>
                <a:ea typeface="+mn-ea"/>
                <a:cs typeface="+mn-cs"/>
              </a:rPr>
              <a:t>Deben configurar una ruta estática flotante con una distancia administrativa mayor que la ruta dinámica a la que respalda. </a:t>
            </a:r>
            <a:endParaRPr lang="es-ES_tradnl" sz="2000" smtClean="0"/>
          </a:p>
          <a:p>
            <a:pPr marL="692109" lvl="1" indent="-285750" algn="l" defTabSz="914400">
              <a:spcBef>
                <a:spcPts val="840"/>
              </a:spcBef>
              <a:buClr>
                <a:srgbClr val="435153"/>
              </a:buClr>
              <a:buFont typeface="Arial"/>
              <a:buChar char="•"/>
            </a:pPr>
            <a:r>
              <a:rPr lang="es-ES_tradnl" sz="2000" b="0" i="0" smtClean="0">
                <a:solidFill>
                  <a:srgbClr val="435153"/>
                </a:solidFill>
                <a:latin typeface="Arial"/>
                <a:ea typeface="+mn-ea"/>
                <a:cs typeface="+mn-cs"/>
              </a:rPr>
              <a:t>En este caso, el router prefiere una ruta dinámica en lugar de una ruta estática flotante. Pueden utilizar una ruta estática flotante como reemplazo de una ruta dinámica que se pierde.</a:t>
            </a:r>
            <a:endParaRPr lang="es-ES_tradnl" sz="2000" smtClean="0"/>
          </a:p>
          <a:p>
            <a:pPr marL="406359" lvl="1" indent="0" algn="l" defTabSz="914400">
              <a:spcBef>
                <a:spcPts val="840"/>
              </a:spcBef>
              <a:buFontTx/>
              <a:buChar char="-"/>
            </a:pPr>
            <a:endParaRPr lang="es-ES_tradnl" sz="2000" smtClean="0"/>
          </a:p>
        </p:txBody>
      </p:sp>
      <p:sp>
        <p:nvSpPr>
          <p:cNvPr id="20" name="Freeform 9"/>
          <p:cNvSpPr>
            <a:spLocks/>
          </p:cNvSpPr>
          <p:nvPr/>
        </p:nvSpPr>
        <p:spPr bwMode="auto">
          <a:xfrm rot="20445974">
            <a:off x="2059846" y="4111258"/>
            <a:ext cx="1571685" cy="128604"/>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21" name="Freeform 9"/>
          <p:cNvSpPr>
            <a:spLocks/>
          </p:cNvSpPr>
          <p:nvPr/>
        </p:nvSpPr>
        <p:spPr bwMode="auto">
          <a:xfrm rot="11942358">
            <a:off x="5923202" y="4181017"/>
            <a:ext cx="1226115" cy="14255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22" name="Freeform 9"/>
          <p:cNvSpPr>
            <a:spLocks/>
          </p:cNvSpPr>
          <p:nvPr/>
        </p:nvSpPr>
        <p:spPr bwMode="auto">
          <a:xfrm rot="11452823">
            <a:off x="1905924" y="4747939"/>
            <a:ext cx="1716871" cy="1176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2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59342" y="431317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93319" y="419649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28667" y="3474972"/>
            <a:ext cx="3266324" cy="1976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6"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8325569">
            <a:off x="5973021" y="4639463"/>
            <a:ext cx="1126943" cy="563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995467" y="4172440"/>
            <a:ext cx="1295400" cy="461665"/>
          </a:xfrm>
          <a:prstGeom prst="rect">
            <a:avLst/>
          </a:prstGeom>
          <a:noFill/>
        </p:spPr>
        <p:txBody>
          <a:bodyPr wrap="square" rtlCol="0">
            <a:spAutoFit/>
          </a:bodyPr>
          <a:lstStyle/>
          <a:p>
            <a:pPr algn="l" defTabSz="914400">
              <a:buNone/>
            </a:pPr>
            <a:r>
              <a:rPr lang="en-US" sz="2400" b="0" i="0" dirty="0">
                <a:solidFill>
                  <a:srgbClr val="000000"/>
                </a:solidFill>
                <a:latin typeface="Arial"/>
                <a:ea typeface="+mn-ea"/>
                <a:cs typeface="+mn-cs"/>
              </a:rPr>
              <a:t>Internet</a:t>
            </a:r>
            <a:endParaRPr lang="en-US" sz="2400" dirty="0">
              <a:solidFill>
                <a:schemeClr val="bg2"/>
              </a:solidFill>
            </a:endParaRPr>
          </a:p>
        </p:txBody>
      </p:sp>
      <p:sp>
        <p:nvSpPr>
          <p:cNvPr id="28" name="Striped Right Arrow 27"/>
          <p:cNvSpPr/>
          <p:nvPr/>
        </p:nvSpPr>
        <p:spPr>
          <a:xfrm rot="20270658">
            <a:off x="1975216" y="3678696"/>
            <a:ext cx="1469037"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12501578">
            <a:off x="1919384" y="4765694"/>
            <a:ext cx="1627486" cy="603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1216908" y="445694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31" name="TextBox 30"/>
          <p:cNvSpPr txBox="1"/>
          <p:nvPr/>
        </p:nvSpPr>
        <p:spPr>
          <a:xfrm>
            <a:off x="7101560" y="4565017"/>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32" name="TextBox 31"/>
          <p:cNvSpPr txBox="1"/>
          <p:nvPr/>
        </p:nvSpPr>
        <p:spPr>
          <a:xfrm rot="20490654">
            <a:off x="2058118" y="4256890"/>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S0/0/0</a:t>
            </a:r>
            <a:endParaRPr lang="en-US" sz="1100" b="1" dirty="0">
              <a:solidFill>
                <a:schemeClr val="bg2"/>
              </a:solidFill>
            </a:endParaRPr>
          </a:p>
        </p:txBody>
      </p:sp>
      <p:sp>
        <p:nvSpPr>
          <p:cNvPr id="33" name="TextBox 32"/>
          <p:cNvSpPr txBox="1"/>
          <p:nvPr/>
        </p:nvSpPr>
        <p:spPr>
          <a:xfrm rot="494865">
            <a:off x="2063237" y="4451502"/>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S0/0/1</a:t>
            </a:r>
            <a:endParaRPr lang="en-US" sz="1100" b="1" dirty="0">
              <a:solidFill>
                <a:schemeClr val="bg2"/>
              </a:solidFill>
            </a:endParaRPr>
          </a:p>
        </p:txBody>
      </p:sp>
      <p:sp>
        <p:nvSpPr>
          <p:cNvPr id="34" name="TextBox 33"/>
          <p:cNvSpPr txBox="1"/>
          <p:nvPr/>
        </p:nvSpPr>
        <p:spPr>
          <a:xfrm rot="1255891">
            <a:off x="6541046" y="4206723"/>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S0/0/0</a:t>
            </a:r>
            <a:endParaRPr lang="en-US" sz="1100" b="1" dirty="0">
              <a:solidFill>
                <a:schemeClr val="bg2"/>
              </a:solidFill>
            </a:endParaRPr>
          </a:p>
        </p:txBody>
      </p:sp>
      <p:sp>
        <p:nvSpPr>
          <p:cNvPr id="35" name="TextBox 34"/>
          <p:cNvSpPr txBox="1"/>
          <p:nvPr/>
        </p:nvSpPr>
        <p:spPr>
          <a:xfrm rot="20490654">
            <a:off x="6550872" y="4625701"/>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S0/0/1</a:t>
            </a:r>
            <a:endParaRPr lang="en-US" sz="1100" b="1" dirty="0">
              <a:solidFill>
                <a:schemeClr val="bg2"/>
              </a:solidFill>
            </a:endParaRPr>
          </a:p>
        </p:txBody>
      </p:sp>
      <p:sp>
        <p:nvSpPr>
          <p:cNvPr id="36" name="TextBox 35"/>
          <p:cNvSpPr txBox="1"/>
          <p:nvPr/>
        </p:nvSpPr>
        <p:spPr>
          <a:xfrm rot="1039341">
            <a:off x="1890626" y="5112485"/>
            <a:ext cx="2731516" cy="246221"/>
          </a:xfrm>
          <a:prstGeom prst="rect">
            <a:avLst/>
          </a:prstGeom>
          <a:noFill/>
        </p:spPr>
        <p:txBody>
          <a:bodyPr wrap="square" rtlCol="0">
            <a:spAutoFit/>
          </a:bodyPr>
          <a:lstStyle/>
          <a:p>
            <a:pPr algn="l" defTabSz="914400">
              <a:buNone/>
            </a:pPr>
            <a:r>
              <a:rPr lang="es-ES_tradnl" sz="1000" b="1" i="0" smtClean="0">
                <a:solidFill>
                  <a:srgbClr val="FFFFFF"/>
                </a:solidFill>
                <a:latin typeface="Arial"/>
                <a:ea typeface="+mn-ea"/>
                <a:cs typeface="+mn-cs"/>
              </a:rPr>
              <a:t>Ruta estática flotante</a:t>
            </a:r>
            <a:endParaRPr lang="es-ES_tradnl" sz="1000" b="1">
              <a:solidFill>
                <a:schemeClr val="bg1"/>
              </a:solidFill>
            </a:endParaRPr>
          </a:p>
        </p:txBody>
      </p:sp>
      <p:sp>
        <p:nvSpPr>
          <p:cNvPr id="37" name="TextBox 36"/>
          <p:cNvSpPr txBox="1"/>
          <p:nvPr/>
        </p:nvSpPr>
        <p:spPr>
          <a:xfrm rot="20236727">
            <a:off x="1947232" y="3698987"/>
            <a:ext cx="1970621" cy="246221"/>
          </a:xfrm>
          <a:prstGeom prst="rect">
            <a:avLst/>
          </a:prstGeom>
          <a:noFill/>
        </p:spPr>
        <p:txBody>
          <a:bodyPr wrap="square" rtlCol="0">
            <a:spAutoFit/>
          </a:bodyPr>
          <a:lstStyle/>
          <a:p>
            <a:pPr algn="l" defTabSz="914400">
              <a:buNone/>
            </a:pPr>
            <a:r>
              <a:rPr lang="es-ES_tradnl" sz="1000" b="1" i="0" smtClean="0">
                <a:solidFill>
                  <a:srgbClr val="FFFFFF"/>
                </a:solidFill>
                <a:latin typeface="Arial"/>
                <a:ea typeface="+mn-ea"/>
                <a:cs typeface="+mn-cs"/>
              </a:rPr>
              <a:t>Protocolo de routing</a:t>
            </a:r>
            <a:endParaRPr lang="es-ES_tradnl" sz="1000" b="1">
              <a:solidFill>
                <a:schemeClr val="bg1"/>
              </a:solidFill>
            </a:endParaRPr>
          </a:p>
        </p:txBody>
      </p:sp>
      <p:sp>
        <p:nvSpPr>
          <p:cNvPr id="38" name="TextBox 37"/>
          <p:cNvSpPr txBox="1"/>
          <p:nvPr/>
        </p:nvSpPr>
        <p:spPr>
          <a:xfrm rot="20374465">
            <a:off x="5822104" y="4971012"/>
            <a:ext cx="1529586"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2001:DB8:A::1/127</a:t>
            </a:r>
            <a:endParaRPr lang="en-US" sz="1200" b="1" dirty="0">
              <a:solidFill>
                <a:schemeClr val="bg2"/>
              </a:solidFill>
            </a:endParaRPr>
          </a:p>
        </p:txBody>
      </p:sp>
      <p:sp>
        <p:nvSpPr>
          <p:cNvPr id="39" name="TextBox 38"/>
          <p:cNvSpPr txBox="1"/>
          <p:nvPr/>
        </p:nvSpPr>
        <p:spPr>
          <a:xfrm rot="1197333">
            <a:off x="5847324" y="3887526"/>
            <a:ext cx="1529586"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2001:DB8:B::1/127</a:t>
            </a:r>
            <a:endParaRPr lang="en-US" sz="12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61"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flotante</a:t>
            </a:r>
            <a:endParaRPr lang="es-ES_tradnl"/>
          </a:p>
        </p:txBody>
      </p:sp>
      <p:sp>
        <p:nvSpPr>
          <p:cNvPr id="4" name="Freeform 9"/>
          <p:cNvSpPr>
            <a:spLocks/>
          </p:cNvSpPr>
          <p:nvPr/>
        </p:nvSpPr>
        <p:spPr bwMode="auto">
          <a:xfrm rot="20445974">
            <a:off x="2111604" y="1514707"/>
            <a:ext cx="1571685" cy="128604"/>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5" name="Freeform 9"/>
          <p:cNvSpPr>
            <a:spLocks/>
          </p:cNvSpPr>
          <p:nvPr/>
        </p:nvSpPr>
        <p:spPr bwMode="auto">
          <a:xfrm rot="11942358">
            <a:off x="5974960" y="1584466"/>
            <a:ext cx="1226115" cy="142557"/>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sp>
        <p:nvSpPr>
          <p:cNvPr id="6" name="Freeform 9"/>
          <p:cNvSpPr>
            <a:spLocks/>
          </p:cNvSpPr>
          <p:nvPr/>
        </p:nvSpPr>
        <p:spPr bwMode="auto">
          <a:xfrm rot="11452823">
            <a:off x="1957682" y="2151388"/>
            <a:ext cx="1716871" cy="11765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11100" y="171662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45077" y="1599940"/>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80425" y="878421"/>
            <a:ext cx="3266324" cy="1976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8325569">
            <a:off x="6024779" y="2042912"/>
            <a:ext cx="1126943" cy="563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047225" y="1575889"/>
            <a:ext cx="1295400" cy="461665"/>
          </a:xfrm>
          <a:prstGeom prst="rect">
            <a:avLst/>
          </a:prstGeom>
          <a:noFill/>
        </p:spPr>
        <p:txBody>
          <a:bodyPr wrap="square" rtlCol="0">
            <a:spAutoFit/>
          </a:bodyPr>
          <a:lstStyle/>
          <a:p>
            <a:pPr algn="l" defTabSz="914400">
              <a:buNone/>
            </a:pPr>
            <a:r>
              <a:rPr lang="es-ES_tradnl" sz="2400" b="0" i="0" smtClean="0">
                <a:solidFill>
                  <a:srgbClr val="000000"/>
                </a:solidFill>
                <a:latin typeface="Arial"/>
                <a:ea typeface="+mn-ea"/>
                <a:cs typeface="+mn-cs"/>
              </a:rPr>
              <a:t>Internet</a:t>
            </a:r>
            <a:endParaRPr lang="es-ES_tradnl" sz="2400">
              <a:solidFill>
                <a:schemeClr val="bg2"/>
              </a:solidFill>
            </a:endParaRPr>
          </a:p>
        </p:txBody>
      </p:sp>
      <p:sp>
        <p:nvSpPr>
          <p:cNvPr id="12" name="Striped Right Arrow 11"/>
          <p:cNvSpPr/>
          <p:nvPr/>
        </p:nvSpPr>
        <p:spPr>
          <a:xfrm rot="20270658">
            <a:off x="2026974" y="1082145"/>
            <a:ext cx="1469037"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12501578">
            <a:off x="1971142" y="2212273"/>
            <a:ext cx="1627486" cy="603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268666" y="1860395"/>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15" name="TextBox 14"/>
          <p:cNvSpPr txBox="1"/>
          <p:nvPr/>
        </p:nvSpPr>
        <p:spPr>
          <a:xfrm>
            <a:off x="7153318" y="1968466"/>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16" name="TextBox 15"/>
          <p:cNvSpPr txBox="1"/>
          <p:nvPr/>
        </p:nvSpPr>
        <p:spPr>
          <a:xfrm rot="20490654">
            <a:off x="2109876" y="1660339"/>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S0/0/0</a:t>
            </a:r>
            <a:endParaRPr lang="en-US" sz="1100" b="1" dirty="0">
              <a:solidFill>
                <a:schemeClr val="bg2"/>
              </a:solidFill>
            </a:endParaRPr>
          </a:p>
        </p:txBody>
      </p:sp>
      <p:sp>
        <p:nvSpPr>
          <p:cNvPr id="17" name="TextBox 16"/>
          <p:cNvSpPr txBox="1"/>
          <p:nvPr/>
        </p:nvSpPr>
        <p:spPr>
          <a:xfrm rot="494865">
            <a:off x="2114995" y="1854951"/>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S0/0/1</a:t>
            </a:r>
            <a:endParaRPr lang="en-US" sz="1100" b="1" dirty="0">
              <a:solidFill>
                <a:schemeClr val="bg2"/>
              </a:solidFill>
            </a:endParaRPr>
          </a:p>
        </p:txBody>
      </p:sp>
      <p:sp>
        <p:nvSpPr>
          <p:cNvPr id="18" name="TextBox 17"/>
          <p:cNvSpPr txBox="1"/>
          <p:nvPr/>
        </p:nvSpPr>
        <p:spPr>
          <a:xfrm rot="1255891">
            <a:off x="6592804" y="1610172"/>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S0/0/0</a:t>
            </a:r>
            <a:endParaRPr lang="en-US" sz="1100" b="1" dirty="0">
              <a:solidFill>
                <a:schemeClr val="bg2"/>
              </a:solidFill>
            </a:endParaRPr>
          </a:p>
        </p:txBody>
      </p:sp>
      <p:sp>
        <p:nvSpPr>
          <p:cNvPr id="19" name="TextBox 18"/>
          <p:cNvSpPr txBox="1"/>
          <p:nvPr/>
        </p:nvSpPr>
        <p:spPr>
          <a:xfrm rot="20490654">
            <a:off x="6602630" y="2029150"/>
            <a:ext cx="591829" cy="261610"/>
          </a:xfrm>
          <a:prstGeom prst="rect">
            <a:avLst/>
          </a:prstGeom>
          <a:noFill/>
        </p:spPr>
        <p:txBody>
          <a:bodyPr wrap="none" rtlCol="0">
            <a:spAutoFit/>
          </a:bodyPr>
          <a:lstStyle/>
          <a:p>
            <a:pPr algn="l" defTabSz="914400">
              <a:buNone/>
            </a:pPr>
            <a:r>
              <a:rPr lang="en-US" sz="1100" b="1" i="0">
                <a:solidFill>
                  <a:srgbClr val="000000"/>
                </a:solidFill>
                <a:latin typeface="Arial"/>
                <a:ea typeface="+mn-ea"/>
                <a:cs typeface="+mn-cs"/>
              </a:rPr>
              <a:t>S0/0/1</a:t>
            </a:r>
            <a:endParaRPr lang="en-US" sz="1100" b="1" dirty="0">
              <a:solidFill>
                <a:schemeClr val="bg2"/>
              </a:solidFill>
            </a:endParaRPr>
          </a:p>
        </p:txBody>
      </p:sp>
      <p:sp>
        <p:nvSpPr>
          <p:cNvPr id="20" name="TextBox 19"/>
          <p:cNvSpPr txBox="1"/>
          <p:nvPr/>
        </p:nvSpPr>
        <p:spPr>
          <a:xfrm rot="1039341">
            <a:off x="1942384" y="2576316"/>
            <a:ext cx="2731516" cy="246221"/>
          </a:xfrm>
          <a:prstGeom prst="rect">
            <a:avLst/>
          </a:prstGeom>
          <a:noFill/>
        </p:spPr>
        <p:txBody>
          <a:bodyPr wrap="square" rtlCol="0">
            <a:spAutoFit/>
          </a:bodyPr>
          <a:lstStyle/>
          <a:p>
            <a:pPr algn="l" defTabSz="914400">
              <a:buNone/>
            </a:pPr>
            <a:r>
              <a:rPr lang="es-ES_tradnl" sz="1000" b="1" i="0" smtClean="0">
                <a:solidFill>
                  <a:srgbClr val="FFFFFF"/>
                </a:solidFill>
                <a:latin typeface="Arial"/>
                <a:ea typeface="+mn-ea"/>
                <a:cs typeface="+mn-cs"/>
              </a:rPr>
              <a:t>Ruta estática flotante</a:t>
            </a:r>
            <a:endParaRPr lang="es-ES_tradnl" sz="1000" b="1">
              <a:solidFill>
                <a:schemeClr val="bg1"/>
              </a:solidFill>
            </a:endParaRPr>
          </a:p>
        </p:txBody>
      </p:sp>
      <p:sp>
        <p:nvSpPr>
          <p:cNvPr id="21" name="TextBox 20"/>
          <p:cNvSpPr txBox="1"/>
          <p:nvPr/>
        </p:nvSpPr>
        <p:spPr>
          <a:xfrm rot="20374465">
            <a:off x="5873862" y="2374461"/>
            <a:ext cx="1529586"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2001:DB8:A::1/127</a:t>
            </a:r>
            <a:endParaRPr lang="en-US" sz="1200" b="1" dirty="0">
              <a:solidFill>
                <a:schemeClr val="bg2"/>
              </a:solidFill>
            </a:endParaRPr>
          </a:p>
        </p:txBody>
      </p:sp>
      <p:sp>
        <p:nvSpPr>
          <p:cNvPr id="22" name="TextBox 21"/>
          <p:cNvSpPr txBox="1"/>
          <p:nvPr/>
        </p:nvSpPr>
        <p:spPr>
          <a:xfrm rot="1197333">
            <a:off x="5899082" y="1290975"/>
            <a:ext cx="1529586" cy="276999"/>
          </a:xfrm>
          <a:prstGeom prst="rect">
            <a:avLst/>
          </a:prstGeom>
          <a:noFill/>
        </p:spPr>
        <p:txBody>
          <a:bodyPr wrap="none" rtlCol="0">
            <a:spAutoFit/>
          </a:bodyPr>
          <a:lstStyle/>
          <a:p>
            <a:pPr algn="l" defTabSz="914400">
              <a:buNone/>
            </a:pPr>
            <a:r>
              <a:rPr lang="en-US" sz="1200" b="1" i="0">
                <a:solidFill>
                  <a:srgbClr val="000000"/>
                </a:solidFill>
                <a:latin typeface="Arial"/>
                <a:ea typeface="+mn-ea"/>
                <a:cs typeface="+mn-cs"/>
              </a:rPr>
              <a:t>2001:DB8:B::1/127</a:t>
            </a:r>
            <a:endParaRPr lang="en-US" sz="1200" b="1" dirty="0">
              <a:solidFill>
                <a:schemeClr val="bg2"/>
              </a:solidFill>
            </a:endParaRPr>
          </a:p>
        </p:txBody>
      </p:sp>
      <p:sp>
        <p:nvSpPr>
          <p:cNvPr id="23" name="Rectangle 22"/>
          <p:cNvSpPr/>
          <p:nvPr/>
        </p:nvSpPr>
        <p:spPr>
          <a:xfrm rot="20297662">
            <a:off x="2033871" y="1058313"/>
            <a:ext cx="2080909" cy="246221"/>
          </a:xfrm>
          <a:prstGeom prst="rect">
            <a:avLst/>
          </a:prstGeom>
        </p:spPr>
        <p:txBody>
          <a:bodyPr wrap="square">
            <a:spAutoFit/>
          </a:bodyPr>
          <a:lstStyle/>
          <a:p>
            <a:pPr algn="l" defTabSz="914400">
              <a:buNone/>
            </a:pPr>
            <a:r>
              <a:rPr lang="es-ES_tradnl" sz="1000" b="1" i="0" smtClean="0">
                <a:solidFill>
                  <a:srgbClr val="FFFFFF"/>
                </a:solidFill>
                <a:latin typeface="Arial"/>
                <a:ea typeface="+mn-ea"/>
                <a:cs typeface="+mn-cs"/>
              </a:rPr>
              <a:t>Protocolo de routing</a:t>
            </a:r>
            <a:endParaRPr lang="es-ES_tradnl" sz="1000" b="1">
              <a:solidFill>
                <a:schemeClr val="bg1"/>
              </a:solidFill>
            </a:endParaRPr>
          </a:p>
        </p:txBody>
      </p:sp>
      <p:sp>
        <p:nvSpPr>
          <p:cNvPr id="24" name="Rectangle 23"/>
          <p:cNvSpPr/>
          <p:nvPr/>
        </p:nvSpPr>
        <p:spPr>
          <a:xfrm>
            <a:off x="1121433" y="2884930"/>
            <a:ext cx="7125419" cy="1015663"/>
          </a:xfrm>
          <a:prstGeom prst="rect">
            <a:avLst/>
          </a:prstGeom>
        </p:spPr>
        <p:txBody>
          <a:bodyPr wrap="square">
            <a:spAutoFit/>
          </a:bodyPr>
          <a:lstStyle/>
          <a:p>
            <a:pPr algn="ctr" defTabSz="914400">
              <a:buNone/>
            </a:pPr>
            <a:r>
              <a:rPr lang="en-US" sz="1200" b="0" i="0">
                <a:solidFill>
                  <a:srgbClr val="000000"/>
                </a:solidFill>
                <a:latin typeface="Arial"/>
                <a:ea typeface="+mn-ea"/>
                <a:cs typeface="+mn-cs"/>
              </a:rPr>
              <a:t>Branch-1(config)# ipv6 route 2001:DB8:4::1/127 s0/0/1 </a:t>
            </a:r>
            <a:r>
              <a:rPr lang="en-US" sz="1200" b="1" i="0">
                <a:solidFill>
                  <a:srgbClr val="FF0000"/>
                </a:solidFill>
                <a:latin typeface="Arial"/>
                <a:ea typeface="+mn-ea"/>
                <a:cs typeface="+mn-cs"/>
              </a:rPr>
              <a:t>91</a:t>
            </a:r>
          </a:p>
          <a:p>
            <a:pPr algn="ctr" defTabSz="914400">
              <a:buNone/>
            </a:pPr>
            <a:r>
              <a:rPr lang="en-US" sz="1200" b="0" i="0">
                <a:solidFill>
                  <a:srgbClr val="000000"/>
                </a:solidFill>
                <a:latin typeface="Arial"/>
                <a:ea typeface="+mn-ea"/>
                <a:cs typeface="+mn-cs"/>
              </a:rPr>
              <a:t>Branch-1(config)# ipv6 route 2001:DB8:5::1/127 s0/0/1 </a:t>
            </a:r>
            <a:r>
              <a:rPr lang="en-US" sz="1200" b="1" i="0">
                <a:solidFill>
                  <a:srgbClr val="FF0000"/>
                </a:solidFill>
                <a:latin typeface="Arial"/>
                <a:ea typeface="+mn-ea"/>
                <a:cs typeface="+mn-cs"/>
              </a:rPr>
              <a:t>91</a:t>
            </a:r>
          </a:p>
          <a:p>
            <a:pPr algn="ctr" defTabSz="914400">
              <a:buNone/>
            </a:pPr>
            <a:r>
              <a:rPr lang="en-US" sz="1200" b="0" i="0">
                <a:solidFill>
                  <a:srgbClr val="000000"/>
                </a:solidFill>
                <a:latin typeface="Arial"/>
                <a:ea typeface="+mn-ea"/>
                <a:cs typeface="+mn-cs"/>
              </a:rPr>
              <a:t>Branch-1(config)# ipv6 route 2001:DB8:6::1/127 s0/0/1 </a:t>
            </a:r>
            <a:r>
              <a:rPr lang="en-US" sz="1200" b="1" i="0">
                <a:solidFill>
                  <a:srgbClr val="FF0000"/>
                </a:solidFill>
                <a:latin typeface="Arial"/>
                <a:ea typeface="+mn-ea"/>
                <a:cs typeface="+mn-cs"/>
              </a:rPr>
              <a:t>91</a:t>
            </a:r>
          </a:p>
          <a:p>
            <a:pPr algn="ctr" defTabSz="914400">
              <a:buNone/>
            </a:pPr>
            <a:r>
              <a:rPr lang="en-US" sz="1200" b="0" i="0">
                <a:solidFill>
                  <a:srgbClr val="000000"/>
                </a:solidFill>
                <a:latin typeface="Arial"/>
                <a:ea typeface="+mn-ea"/>
                <a:cs typeface="+mn-cs"/>
              </a:rPr>
              <a:t>Branch-1(config)# ipv6 route 2001:DB8:C::1/127 s0/0/1 </a:t>
            </a:r>
            <a:r>
              <a:rPr lang="en-US" sz="1200" b="1" i="0">
                <a:solidFill>
                  <a:srgbClr val="FF0000"/>
                </a:solidFill>
                <a:latin typeface="Arial"/>
                <a:ea typeface="+mn-ea"/>
                <a:cs typeface="+mn-cs"/>
              </a:rPr>
              <a:t>91</a:t>
            </a:r>
            <a:endParaRPr lang="en-US" sz="1200" dirty="0" smtClean="0">
              <a:solidFill>
                <a:schemeClr val="bg2"/>
              </a:solidFill>
            </a:endParaRPr>
          </a:p>
          <a:p>
            <a:pPr algn="ctr" defTabSz="914400">
              <a:buNone/>
            </a:pPr>
            <a:r>
              <a:rPr lang="en-US" sz="1200" b="0" i="0">
                <a:solidFill>
                  <a:srgbClr val="000000"/>
                </a:solidFill>
                <a:latin typeface="Arial"/>
                <a:ea typeface="+mn-ea"/>
                <a:cs typeface="+mn-cs"/>
              </a:rPr>
              <a:t>Branch-1(config)# ipv6 route 2001:DB8:A::1/127 s0/0/1 </a:t>
            </a:r>
            <a:r>
              <a:rPr lang="en-US" sz="1200" b="1" i="0">
                <a:solidFill>
                  <a:srgbClr val="FF0000"/>
                </a:solidFill>
                <a:latin typeface="Arial"/>
                <a:ea typeface="+mn-ea"/>
                <a:cs typeface="+mn-cs"/>
              </a:rPr>
              <a:t>91</a:t>
            </a:r>
          </a:p>
        </p:txBody>
      </p:sp>
      <p:sp>
        <p:nvSpPr>
          <p:cNvPr id="25" name="TextBox 24"/>
          <p:cNvSpPr txBox="1"/>
          <p:nvPr/>
        </p:nvSpPr>
        <p:spPr>
          <a:xfrm>
            <a:off x="1477992" y="3966338"/>
            <a:ext cx="3581400" cy="2292935"/>
          </a:xfrm>
          <a:prstGeom prst="rect">
            <a:avLst/>
          </a:prstGeom>
          <a:noFill/>
          <a:ln>
            <a:solidFill>
              <a:schemeClr val="tx1"/>
            </a:solidFill>
          </a:ln>
        </p:spPr>
        <p:txBody>
          <a:bodyPr wrap="square" rtlCol="0">
            <a:spAutoFit/>
          </a:bodyPr>
          <a:lstStyle/>
          <a:p>
            <a:pPr algn="l" defTabSz="914400">
              <a:buNone/>
            </a:pPr>
            <a:r>
              <a:rPr lang="en-US" sz="1100" b="0" i="0">
                <a:solidFill>
                  <a:srgbClr val="000000"/>
                </a:solidFill>
                <a:latin typeface="Arial"/>
                <a:ea typeface="+mn-ea"/>
                <a:cs typeface="+mn-cs"/>
              </a:rPr>
              <a:t>Branch-1#sh ipv6 route </a:t>
            </a:r>
          </a:p>
          <a:p>
            <a:pPr algn="l" defTabSz="914400">
              <a:buNone/>
            </a:pPr>
            <a:r>
              <a:rPr lang="en-US" sz="1100" b="0" i="0">
                <a:solidFill>
                  <a:srgbClr val="000000"/>
                </a:solidFill>
                <a:latin typeface="Arial"/>
                <a:ea typeface="+mn-ea"/>
                <a:cs typeface="+mn-cs"/>
              </a:rPr>
              <a:t>(resultado omitido)</a:t>
            </a:r>
          </a:p>
          <a:p>
            <a:pPr algn="l" defTabSz="914400">
              <a:buNone/>
            </a:pPr>
            <a:r>
              <a:rPr lang="en-US" sz="1100" b="0" i="0">
                <a:solidFill>
                  <a:srgbClr val="000000"/>
                </a:solidFill>
                <a:latin typeface="Arial"/>
                <a:ea typeface="+mn-ea"/>
                <a:cs typeface="+mn-cs"/>
              </a:rPr>
              <a:t>D   2001:DB8:4::/128 [90/3321856]</a:t>
            </a:r>
          </a:p>
          <a:p>
            <a:pPr algn="l" defTabSz="914400">
              <a:buNone/>
            </a:pPr>
            <a:r>
              <a:rPr lang="en-US" sz="1100" b="0" i="0">
                <a:solidFill>
                  <a:srgbClr val="000000"/>
                </a:solidFill>
                <a:latin typeface="Arial"/>
                <a:ea typeface="+mn-ea"/>
                <a:cs typeface="+mn-cs"/>
              </a:rPr>
              <a:t>     via FE80::2E0:8FFF:FE31:4201, Serial0/0/0</a:t>
            </a:r>
          </a:p>
          <a:p>
            <a:pPr algn="l" defTabSz="914400">
              <a:buNone/>
            </a:pPr>
            <a:r>
              <a:rPr lang="en-US" sz="1100" b="0" i="0">
                <a:solidFill>
                  <a:srgbClr val="000000"/>
                </a:solidFill>
                <a:latin typeface="Arial"/>
                <a:ea typeface="+mn-ea"/>
                <a:cs typeface="+mn-cs"/>
              </a:rPr>
              <a:t>D   2001:DB8:5::/128 [90/3321856]</a:t>
            </a:r>
          </a:p>
          <a:p>
            <a:pPr algn="l" defTabSz="914400">
              <a:buNone/>
            </a:pPr>
            <a:r>
              <a:rPr lang="en-US" sz="1100" b="0" i="0">
                <a:solidFill>
                  <a:srgbClr val="000000"/>
                </a:solidFill>
                <a:latin typeface="Arial"/>
                <a:ea typeface="+mn-ea"/>
                <a:cs typeface="+mn-cs"/>
              </a:rPr>
              <a:t>     via FE80::2E0:8FFF:FE31:4201, Serial0/0/0</a:t>
            </a:r>
          </a:p>
          <a:p>
            <a:pPr algn="l" defTabSz="914400">
              <a:buNone/>
            </a:pPr>
            <a:r>
              <a:rPr lang="en-US" sz="1100" b="0" i="0">
                <a:solidFill>
                  <a:srgbClr val="000000"/>
                </a:solidFill>
                <a:latin typeface="Arial"/>
                <a:ea typeface="+mn-ea"/>
                <a:cs typeface="+mn-cs"/>
              </a:rPr>
              <a:t>D   2001:DB8:6::/128 [90/3321856]</a:t>
            </a:r>
          </a:p>
          <a:p>
            <a:pPr algn="l" defTabSz="914400">
              <a:buNone/>
            </a:pPr>
            <a:r>
              <a:rPr lang="en-US" sz="1100" b="0" i="0">
                <a:solidFill>
                  <a:srgbClr val="000000"/>
                </a:solidFill>
                <a:latin typeface="Arial"/>
                <a:ea typeface="+mn-ea"/>
                <a:cs typeface="+mn-cs"/>
              </a:rPr>
              <a:t>     via FE80::2E0:8FFF:FE31:4201, Serial0/0/0</a:t>
            </a:r>
          </a:p>
          <a:p>
            <a:pPr algn="l" defTabSz="914400">
              <a:buNone/>
            </a:pPr>
            <a:r>
              <a:rPr lang="en-US" sz="1100" b="0" i="0">
                <a:solidFill>
                  <a:srgbClr val="000000"/>
                </a:solidFill>
                <a:latin typeface="Arial"/>
                <a:ea typeface="+mn-ea"/>
                <a:cs typeface="+mn-cs"/>
              </a:rPr>
              <a:t>D   2001:DB8:B::/127 [90/3193856]</a:t>
            </a:r>
          </a:p>
          <a:p>
            <a:pPr algn="l" defTabSz="914400">
              <a:buNone/>
            </a:pPr>
            <a:r>
              <a:rPr lang="en-US" sz="1100" b="0" i="0">
                <a:solidFill>
                  <a:srgbClr val="000000"/>
                </a:solidFill>
                <a:latin typeface="Arial"/>
                <a:ea typeface="+mn-ea"/>
                <a:cs typeface="+mn-cs"/>
              </a:rPr>
              <a:t>     via FE80::2E0:8FFF:FE31:4201, Serial0/0/0</a:t>
            </a:r>
          </a:p>
          <a:p>
            <a:pPr algn="l" defTabSz="914400">
              <a:buNone/>
            </a:pPr>
            <a:r>
              <a:rPr lang="en-US" sz="1100" b="0" i="0">
                <a:solidFill>
                  <a:srgbClr val="000000"/>
                </a:solidFill>
                <a:latin typeface="Arial"/>
                <a:ea typeface="+mn-ea"/>
                <a:cs typeface="+mn-cs"/>
              </a:rPr>
              <a:t>D   2001:DB8:C::/127 [90/2681856]</a:t>
            </a:r>
          </a:p>
          <a:p>
            <a:pPr algn="l" defTabSz="914400">
              <a:buNone/>
            </a:pPr>
            <a:r>
              <a:rPr lang="en-US" sz="1100" b="0" i="0">
                <a:solidFill>
                  <a:srgbClr val="000000"/>
                </a:solidFill>
                <a:latin typeface="Arial"/>
                <a:ea typeface="+mn-ea"/>
                <a:cs typeface="+mn-cs"/>
              </a:rPr>
              <a:t>     via FE80::2E0:8FFF:FE31:4201, Serial0/0/0</a:t>
            </a:r>
          </a:p>
          <a:p>
            <a:pPr algn="l" defTabSz="914400">
              <a:buNone/>
            </a:pPr>
            <a:r>
              <a:rPr lang="en-US" sz="1100" b="0" i="0">
                <a:solidFill>
                  <a:srgbClr val="000000"/>
                </a:solidFill>
                <a:latin typeface="Arial"/>
                <a:ea typeface="+mn-ea"/>
                <a:cs typeface="+mn-cs"/>
              </a:rPr>
              <a:t>Branch-1#</a:t>
            </a:r>
            <a:endParaRPr lang="en-US" sz="1100" dirty="0">
              <a:solidFill>
                <a:schemeClr val="bg2"/>
              </a:solidFill>
            </a:endParaRPr>
          </a:p>
        </p:txBody>
      </p:sp>
      <p:sp>
        <p:nvSpPr>
          <p:cNvPr id="26" name="TextBox 25"/>
          <p:cNvSpPr txBox="1"/>
          <p:nvPr/>
        </p:nvSpPr>
        <p:spPr>
          <a:xfrm>
            <a:off x="5599981" y="4036571"/>
            <a:ext cx="2286000" cy="2123658"/>
          </a:xfrm>
          <a:prstGeom prst="rect">
            <a:avLst/>
          </a:prstGeom>
          <a:noFill/>
          <a:ln>
            <a:solidFill>
              <a:schemeClr val="tx1"/>
            </a:solidFill>
          </a:ln>
        </p:spPr>
        <p:txBody>
          <a:bodyPr wrap="square" rtlCol="0">
            <a:spAutoFit/>
          </a:bodyPr>
          <a:lstStyle/>
          <a:p>
            <a:pPr algn="l" defTabSz="914400">
              <a:buNone/>
            </a:pPr>
            <a:r>
              <a:rPr lang="en-US" sz="1100" b="0" i="0">
                <a:solidFill>
                  <a:srgbClr val="000000"/>
                </a:solidFill>
                <a:latin typeface="Arial"/>
                <a:ea typeface="+mn-ea"/>
                <a:cs typeface="+mn-cs"/>
              </a:rPr>
              <a:t>Branch-1#show ipv6 route</a:t>
            </a:r>
          </a:p>
          <a:p>
            <a:pPr algn="l" defTabSz="914400">
              <a:buNone/>
            </a:pPr>
            <a:r>
              <a:rPr lang="en-US" sz="1100" b="0" i="0">
                <a:solidFill>
                  <a:srgbClr val="000000"/>
                </a:solidFill>
                <a:latin typeface="Arial"/>
                <a:ea typeface="+mn-ea"/>
                <a:cs typeface="+mn-cs"/>
              </a:rPr>
              <a:t>(resultado omitido)</a:t>
            </a:r>
          </a:p>
          <a:p>
            <a:pPr algn="l" defTabSz="914400">
              <a:buNone/>
            </a:pPr>
            <a:r>
              <a:rPr lang="en-US" sz="1100" b="0" i="0">
                <a:solidFill>
                  <a:srgbClr val="000000"/>
                </a:solidFill>
                <a:latin typeface="Arial"/>
                <a:ea typeface="+mn-ea"/>
                <a:cs typeface="+mn-cs"/>
              </a:rPr>
              <a:t>S   2001:DB8:4::/128 [91/0]</a:t>
            </a:r>
          </a:p>
          <a:p>
            <a:pPr algn="l" defTabSz="914400">
              <a:buNone/>
            </a:pPr>
            <a:r>
              <a:rPr lang="en-US" sz="1100" b="0" i="0">
                <a:solidFill>
                  <a:srgbClr val="000000"/>
                </a:solidFill>
                <a:latin typeface="Arial"/>
                <a:ea typeface="+mn-ea"/>
                <a:cs typeface="+mn-cs"/>
              </a:rPr>
              <a:t>     via ::, Serial0/0/1</a:t>
            </a:r>
          </a:p>
          <a:p>
            <a:pPr algn="l" defTabSz="914400">
              <a:buNone/>
            </a:pPr>
            <a:r>
              <a:rPr lang="en-US" sz="1100" b="0" i="0">
                <a:solidFill>
                  <a:srgbClr val="000000"/>
                </a:solidFill>
                <a:latin typeface="Arial"/>
                <a:ea typeface="+mn-ea"/>
                <a:cs typeface="+mn-cs"/>
              </a:rPr>
              <a:t>S   2001:DB8:5::/128 [91/0]</a:t>
            </a:r>
          </a:p>
          <a:p>
            <a:pPr algn="l" defTabSz="914400">
              <a:buNone/>
            </a:pPr>
            <a:r>
              <a:rPr lang="en-US" sz="1100" b="0" i="0">
                <a:solidFill>
                  <a:srgbClr val="000000"/>
                </a:solidFill>
                <a:latin typeface="Arial"/>
                <a:ea typeface="+mn-ea"/>
                <a:cs typeface="+mn-cs"/>
              </a:rPr>
              <a:t>     via ::, Serial0/0/1</a:t>
            </a:r>
          </a:p>
          <a:p>
            <a:pPr algn="l" defTabSz="914400">
              <a:buNone/>
            </a:pPr>
            <a:r>
              <a:rPr lang="en-US" sz="1100" b="0" i="0">
                <a:solidFill>
                  <a:srgbClr val="000000"/>
                </a:solidFill>
                <a:latin typeface="Arial"/>
                <a:ea typeface="+mn-ea"/>
                <a:cs typeface="+mn-cs"/>
              </a:rPr>
              <a:t>S   2001:DB8:6::/128 [91/0]</a:t>
            </a:r>
          </a:p>
          <a:p>
            <a:pPr algn="l" defTabSz="914400">
              <a:buNone/>
            </a:pPr>
            <a:r>
              <a:rPr lang="en-US" sz="1100" b="0" i="0">
                <a:solidFill>
                  <a:srgbClr val="000000"/>
                </a:solidFill>
                <a:latin typeface="Arial"/>
                <a:ea typeface="+mn-ea"/>
                <a:cs typeface="+mn-cs"/>
              </a:rPr>
              <a:t>     via ::, Serial0/0/1</a:t>
            </a:r>
          </a:p>
          <a:p>
            <a:pPr algn="l" defTabSz="914400">
              <a:buNone/>
            </a:pPr>
            <a:r>
              <a:rPr lang="en-US" sz="1100" b="0" i="0">
                <a:solidFill>
                  <a:srgbClr val="000000"/>
                </a:solidFill>
                <a:latin typeface="Arial"/>
                <a:ea typeface="+mn-ea"/>
                <a:cs typeface="+mn-cs"/>
              </a:rPr>
              <a:t>S   2001:DB8:A::/128 [91/0]</a:t>
            </a:r>
          </a:p>
          <a:p>
            <a:pPr algn="l" defTabSz="914400">
              <a:buNone/>
            </a:pPr>
            <a:r>
              <a:rPr lang="en-US" sz="1100" b="0" i="0">
                <a:solidFill>
                  <a:srgbClr val="000000"/>
                </a:solidFill>
                <a:latin typeface="Arial"/>
                <a:ea typeface="+mn-ea"/>
                <a:cs typeface="+mn-cs"/>
              </a:rPr>
              <a:t>     via ::, Serial0/0/1</a:t>
            </a:r>
          </a:p>
          <a:p>
            <a:pPr algn="l" defTabSz="914400">
              <a:buNone/>
            </a:pPr>
            <a:r>
              <a:rPr lang="en-US" sz="1100" b="0" i="0">
                <a:solidFill>
                  <a:srgbClr val="000000"/>
                </a:solidFill>
                <a:latin typeface="Arial"/>
                <a:ea typeface="+mn-ea"/>
                <a:cs typeface="+mn-cs"/>
              </a:rPr>
              <a:t>S   2001:DB8:C::/128 [91/0]</a:t>
            </a:r>
          </a:p>
          <a:p>
            <a:pPr algn="l" defTabSz="914400">
              <a:buNone/>
            </a:pPr>
            <a:r>
              <a:rPr lang="en-US" sz="1100" b="0" i="0">
                <a:solidFill>
                  <a:srgbClr val="000000"/>
                </a:solidFill>
                <a:latin typeface="Arial"/>
                <a:ea typeface="+mn-ea"/>
                <a:cs typeface="+mn-cs"/>
              </a:rPr>
              <a:t>Branch-1#</a:t>
            </a:r>
            <a:endParaRPr lang="en-US" sz="1100"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Rutas estáticas</a:t>
            </a:r>
            <a:endParaRPr lang="es-ES_tradnl"/>
          </a:p>
        </p:txBody>
      </p:sp>
      <p:sp>
        <p:nvSpPr>
          <p:cNvPr id="3" name="Text Placeholder 2"/>
          <p:cNvSpPr>
            <a:spLocks noGrp="1"/>
          </p:cNvSpPr>
          <p:nvPr>
            <p:ph type="body" sz="quarter" idx="10"/>
          </p:nvPr>
        </p:nvSpPr>
        <p:spPr>
          <a:xfrm>
            <a:off x="228600" y="1092200"/>
            <a:ext cx="8577072" cy="5217160"/>
          </a:xfrm>
        </p:spPr>
        <p:txBody>
          <a:bodyPr/>
          <a:lstStyle/>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Una ruta estática define una ruta explícita entre dos </a:t>
            </a:r>
            <a:r>
              <a:rPr lang="es-ES_tradnl" sz="1600" b="0" i="0" dirty="0" err="1" smtClean="0">
                <a:solidFill>
                  <a:srgbClr val="435153"/>
                </a:solidFill>
                <a:latin typeface="Arial"/>
                <a:ea typeface="+mn-ea"/>
                <a:cs typeface="+mn-cs"/>
              </a:rPr>
              <a:t>routers</a:t>
            </a:r>
            <a:r>
              <a:rPr lang="es-ES_tradnl" sz="1600" b="0" i="0" dirty="0" smtClean="0">
                <a:solidFill>
                  <a:srgbClr val="435153"/>
                </a:solidFill>
                <a:latin typeface="Arial"/>
                <a:ea typeface="+mn-ea"/>
                <a:cs typeface="+mn-cs"/>
              </a:rPr>
              <a:t>. No se actualizan de manera automática; esto significa que es necesario reconfigurar manualmente las rutas estáticas cuando ocurren cambios en la red.</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Las rutas estáticas utilizan menos ancho de banda que las rutas dinámicas.</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No se utilizan los ciclos del equipo para calcular y analizar las actualizaciones de </a:t>
            </a:r>
            <a:r>
              <a:rPr lang="es-ES_tradnl" sz="1600" b="0" i="0" dirty="0" err="1" smtClean="0">
                <a:solidFill>
                  <a:srgbClr val="435153"/>
                </a:solidFill>
                <a:latin typeface="Arial"/>
                <a:ea typeface="+mn-ea"/>
                <a:cs typeface="+mn-cs"/>
              </a:rPr>
              <a:t>routing</a:t>
            </a:r>
            <a:r>
              <a:rPr lang="es-ES_tradnl" sz="1600" b="0" i="0" dirty="0" smtClean="0">
                <a:solidFill>
                  <a:srgbClr val="435153"/>
                </a:solidFill>
                <a:latin typeface="Arial"/>
                <a:ea typeface="+mn-ea"/>
                <a:cs typeface="+mn-cs"/>
              </a:rPr>
              <a:t>.</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Las rutas estáticas se deben utilizar en entornos en los que el tráfico de la red es previsible y cuando el diseño de la red es simple.</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Las rutas estáticas </a:t>
            </a:r>
            <a:r>
              <a:rPr lang="es-ES_tradnl" sz="1600" b="1" i="0" dirty="0" smtClean="0">
                <a:solidFill>
                  <a:srgbClr val="435153"/>
                </a:solidFill>
                <a:latin typeface="Arial"/>
                <a:ea typeface="+mn-ea"/>
                <a:cs typeface="+mn-cs"/>
              </a:rPr>
              <a:t>no</a:t>
            </a:r>
            <a:r>
              <a:rPr lang="es-ES_tradnl" sz="1600" b="0" i="0" dirty="0" smtClean="0">
                <a:solidFill>
                  <a:srgbClr val="435153"/>
                </a:solidFill>
                <a:latin typeface="Arial"/>
                <a:ea typeface="+mn-ea"/>
                <a:cs typeface="+mn-cs"/>
              </a:rPr>
              <a:t> se deben utilizar en entornos de red grandes, en los que existen cambios constantes porque las rutas estáticas no pueden reaccionar a los cambios de la red.</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A pesar de que las rutas estáticas son obsoletas debido al alto uso de las rutas dinámicas de una red, algunas compañías todavía implementan las rutas estáticas en casos especiales.</a:t>
            </a:r>
          </a:p>
          <a:p>
            <a:pPr marL="228600" indent="-228600" algn="l" defTabSz="914400">
              <a:spcBef>
                <a:spcPts val="1440"/>
              </a:spcBef>
              <a:buClr>
                <a:srgbClr val="493B93"/>
              </a:buClr>
              <a:buSzPct val="90000"/>
              <a:buFont typeface="Arial"/>
              <a:buChar char="•"/>
            </a:pPr>
            <a:r>
              <a:rPr lang="es-ES_tradnl" sz="1600" b="0" i="0" dirty="0" smtClean="0">
                <a:solidFill>
                  <a:srgbClr val="435153"/>
                </a:solidFill>
                <a:latin typeface="Arial"/>
                <a:ea typeface="+mn-ea"/>
                <a:cs typeface="+mn-cs"/>
              </a:rPr>
              <a:t>Las rutas estáticas también son útiles para especificar una puerta de enlace de último recurso </a:t>
            </a:r>
            <a:r>
              <a:rPr lang="es-ES_tradnl" sz="1600" b="0" i="1" dirty="0" smtClean="0">
                <a:solidFill>
                  <a:srgbClr val="435153"/>
                </a:solidFill>
                <a:latin typeface="Arial"/>
                <a:ea typeface="+mn-ea"/>
                <a:cs typeface="+mn-cs"/>
              </a:rPr>
              <a:t>(una ruta predeterminada por la cual se envían todos los paquetes sin ruta).</a:t>
            </a:r>
            <a:endParaRPr lang="es-ES_tradnl" sz="1600" i="1" dirty="0"/>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29"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Tipos de rutas estáticas</a:t>
            </a:r>
            <a:endParaRPr lang="es-ES_tradnl"/>
          </a:p>
        </p:txBody>
      </p:sp>
      <p:sp>
        <p:nvSpPr>
          <p:cNvPr id="3" name="Text Placeholder 2"/>
          <p:cNvSpPr>
            <a:spLocks noGrp="1"/>
          </p:cNvSpPr>
          <p:nvPr>
            <p:ph type="body" sz="quarter" idx="10"/>
          </p:nvPr>
        </p:nvSpPr>
        <p:spPr>
          <a:xfrm>
            <a:off x="228600" y="1661516"/>
            <a:ext cx="8577072" cy="3497053"/>
          </a:xfrm>
        </p:spPr>
        <p:txBody>
          <a:bodyPr/>
          <a:lstStyle/>
          <a:p>
            <a:pPr marL="0" indent="0" algn="l" defTabSz="914400">
              <a:spcBef>
                <a:spcPts val="1440"/>
              </a:spcBef>
              <a:buNone/>
            </a:pPr>
            <a:r>
              <a:rPr lang="es-ES_tradnl" sz="3200" b="0" i="0" smtClean="0">
                <a:solidFill>
                  <a:srgbClr val="6B308E"/>
                </a:solidFill>
                <a:latin typeface="Arial"/>
                <a:ea typeface="+mn-ea"/>
                <a:cs typeface="+mn-cs"/>
              </a:rPr>
              <a:t>Existen cuatro tipos de rutas estáticas. Se analizarán los siguientes tipos de rutas estáticas de IPv4 e IPv6:</a:t>
            </a:r>
          </a:p>
          <a:p>
            <a:pPr marL="749259" lvl="1" indent="-342900" algn="l" defTabSz="914400">
              <a:spcBef>
                <a:spcPts val="840"/>
              </a:spcBef>
              <a:buClr>
                <a:srgbClr val="435153"/>
              </a:buClr>
              <a:buFont typeface="Arial"/>
              <a:buChar char="•"/>
            </a:pPr>
            <a:r>
              <a:rPr lang="es-ES_tradnl" sz="2400" b="0" i="0" smtClean="0">
                <a:solidFill>
                  <a:srgbClr val="435153"/>
                </a:solidFill>
                <a:latin typeface="Arial"/>
                <a:ea typeface="+mn-ea"/>
                <a:cs typeface="+mn-cs"/>
              </a:rPr>
              <a:t>Ruta estática estándar</a:t>
            </a:r>
          </a:p>
          <a:p>
            <a:pPr marL="749259" lvl="1" indent="-342900" algn="l" defTabSz="914400">
              <a:spcBef>
                <a:spcPts val="840"/>
              </a:spcBef>
              <a:buClr>
                <a:srgbClr val="435153"/>
              </a:buClr>
              <a:buFont typeface="Arial"/>
              <a:buChar char="•"/>
            </a:pPr>
            <a:r>
              <a:rPr lang="es-ES_tradnl" sz="2400" b="0" i="0" smtClean="0">
                <a:solidFill>
                  <a:srgbClr val="435153"/>
                </a:solidFill>
                <a:latin typeface="Arial"/>
                <a:ea typeface="+mn-ea"/>
                <a:cs typeface="+mn-cs"/>
              </a:rPr>
              <a:t>Ruta estática predeterminada</a:t>
            </a:r>
          </a:p>
          <a:p>
            <a:pPr marL="749259" lvl="1" indent="-342900" algn="l" defTabSz="914400">
              <a:spcBef>
                <a:spcPts val="840"/>
              </a:spcBef>
              <a:buClr>
                <a:srgbClr val="435153"/>
              </a:buClr>
              <a:buFont typeface="Arial"/>
              <a:buChar char="•"/>
            </a:pPr>
            <a:r>
              <a:rPr lang="es-ES_tradnl" sz="2400" b="0" i="0" smtClean="0">
                <a:solidFill>
                  <a:srgbClr val="435153"/>
                </a:solidFill>
                <a:latin typeface="Arial"/>
                <a:ea typeface="+mn-ea"/>
                <a:cs typeface="+mn-cs"/>
              </a:rPr>
              <a:t>Ruta estática sumarizada</a:t>
            </a:r>
          </a:p>
          <a:p>
            <a:pPr marL="749259" lvl="1" indent="-342900" algn="l" defTabSz="914400">
              <a:spcBef>
                <a:spcPts val="840"/>
              </a:spcBef>
              <a:buClr>
                <a:srgbClr val="435153"/>
              </a:buClr>
              <a:buFont typeface="Arial"/>
              <a:buChar char="•"/>
            </a:pPr>
            <a:r>
              <a:rPr lang="es-ES_tradnl" sz="2400" b="0" i="0" smtClean="0">
                <a:solidFill>
                  <a:srgbClr val="435153"/>
                </a:solidFill>
                <a:latin typeface="Arial"/>
                <a:ea typeface="+mn-ea"/>
                <a:cs typeface="+mn-cs"/>
              </a:rPr>
              <a:t>Ruta estática flotante</a:t>
            </a:r>
            <a:endParaRPr lang="es-ES_tradnl" sz="2400"/>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32"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con conexión directa</a:t>
            </a:r>
            <a:endParaRPr lang="es-ES_tradnl"/>
          </a:p>
        </p:txBody>
      </p:sp>
      <p:sp>
        <p:nvSpPr>
          <p:cNvPr id="3" name="Text Placeholder 2"/>
          <p:cNvSpPr>
            <a:spLocks noGrp="1"/>
          </p:cNvSpPr>
          <p:nvPr>
            <p:ph type="body" sz="quarter" idx="10"/>
          </p:nvPr>
        </p:nvSpPr>
        <p:spPr>
          <a:xfrm>
            <a:off x="219974" y="1083574"/>
            <a:ext cx="8577072" cy="5217160"/>
          </a:xfrm>
        </p:spPr>
        <p:txBody>
          <a:bodyPr/>
          <a:lstStyle/>
          <a:p>
            <a:pPr marL="749259" lvl="1" indent="-342900" algn="l" defTabSz="914400">
              <a:spcBef>
                <a:spcPts val="840"/>
              </a:spcBef>
              <a:buClr>
                <a:srgbClr val="435153"/>
              </a:buClr>
              <a:buFont typeface="Arial"/>
              <a:buChar char="•"/>
            </a:pPr>
            <a:r>
              <a:rPr lang="es-ES_tradnl" sz="2000" b="0" i="0" dirty="0" smtClean="0">
                <a:solidFill>
                  <a:srgbClr val="435153"/>
                </a:solidFill>
                <a:latin typeface="Arial"/>
                <a:ea typeface="+mn-ea"/>
                <a:cs typeface="+mn-cs"/>
              </a:rPr>
              <a:t>Solo deben especificar la interfaz de resultado </a:t>
            </a:r>
            <a:r>
              <a:rPr lang="es-ES_tradnl" sz="2000" b="0" i="1" dirty="0" smtClean="0">
                <a:solidFill>
                  <a:srgbClr val="435153"/>
                </a:solidFill>
                <a:latin typeface="Arial"/>
                <a:ea typeface="+mn-ea"/>
                <a:cs typeface="+mn-cs"/>
              </a:rPr>
              <a:t>(la interfaz mediante la cual se envían todos los paquetes a la red de destino) </a:t>
            </a:r>
            <a:r>
              <a:rPr lang="es-ES_tradnl" sz="2000" b="0" i="0" dirty="0" smtClean="0">
                <a:solidFill>
                  <a:srgbClr val="435153"/>
                </a:solidFill>
                <a:latin typeface="Arial"/>
                <a:ea typeface="+mn-ea"/>
                <a:cs typeface="+mn-cs"/>
              </a:rPr>
              <a:t>en una ruta estática con conexión directa.</a:t>
            </a:r>
          </a:p>
          <a:p>
            <a:pPr marL="749259" lvl="1" indent="-342900" algn="l" defTabSz="914400">
              <a:spcBef>
                <a:spcPts val="840"/>
              </a:spcBef>
              <a:buClr>
                <a:srgbClr val="435153"/>
              </a:buClr>
              <a:buFont typeface="Arial"/>
              <a:buChar char="•"/>
            </a:pPr>
            <a:r>
              <a:rPr lang="es-ES_tradnl" sz="2000" b="0" i="0" dirty="0" smtClean="0">
                <a:solidFill>
                  <a:srgbClr val="435153"/>
                </a:solidFill>
                <a:latin typeface="Arial"/>
                <a:ea typeface="+mn-ea"/>
                <a:cs typeface="+mn-cs"/>
              </a:rPr>
              <a:t>El </a:t>
            </a:r>
            <a:r>
              <a:rPr lang="es-ES_tradnl" sz="2000" b="0" i="0" dirty="0" err="1" smtClean="0">
                <a:solidFill>
                  <a:srgbClr val="435153"/>
                </a:solidFill>
                <a:latin typeface="Arial"/>
                <a:ea typeface="+mn-ea"/>
                <a:cs typeface="+mn-cs"/>
              </a:rPr>
              <a:t>router</a:t>
            </a:r>
            <a:r>
              <a:rPr lang="es-ES_tradnl" sz="2000" b="0" i="0" dirty="0" smtClean="0">
                <a:solidFill>
                  <a:srgbClr val="435153"/>
                </a:solidFill>
                <a:latin typeface="Arial"/>
                <a:ea typeface="+mn-ea"/>
                <a:cs typeface="+mn-cs"/>
              </a:rPr>
              <a:t> que asume el destino se conecta directamente a la interfaz de resultado.</a:t>
            </a:r>
            <a:endParaRPr lang="es-ES_tradnl" sz="2000" b="0" i="0" dirty="0">
              <a:solidFill>
                <a:srgbClr val="435153"/>
              </a:solidFill>
              <a:latin typeface="Arial"/>
              <a:ea typeface="+mn-ea"/>
              <a:cs typeface="+mn-cs"/>
            </a:endParaRPr>
          </a:p>
        </p:txBody>
      </p:sp>
      <p:sp>
        <p:nvSpPr>
          <p:cNvPr id="26" name="TextBox 25"/>
          <p:cNvSpPr txBox="1"/>
          <p:nvPr/>
        </p:nvSpPr>
        <p:spPr>
          <a:xfrm>
            <a:off x="492861" y="4825576"/>
            <a:ext cx="1397755"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Conexión directa</a:t>
            </a:r>
            <a:endParaRPr lang="en-US" sz="1200" b="1" dirty="0">
              <a:solidFill>
                <a:schemeClr val="bg1"/>
              </a:solidFill>
            </a:endParaRPr>
          </a:p>
        </p:txBody>
      </p:sp>
      <p:sp>
        <p:nvSpPr>
          <p:cNvPr id="32" name="Freeform 9"/>
          <p:cNvSpPr>
            <a:spLocks/>
          </p:cNvSpPr>
          <p:nvPr/>
        </p:nvSpPr>
        <p:spPr bwMode="auto">
          <a:xfrm>
            <a:off x="3504295" y="3711750"/>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33"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10133" y="351095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52013" y="351095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57533" y="3129951"/>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88431" y="4042764"/>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7"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58475" y="3140270"/>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2769081" y="3775978"/>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39" name="TextBox 38"/>
          <p:cNvSpPr txBox="1"/>
          <p:nvPr/>
        </p:nvSpPr>
        <p:spPr>
          <a:xfrm>
            <a:off x="3548333" y="3510951"/>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40" name="TextBox 39"/>
          <p:cNvSpPr txBox="1"/>
          <p:nvPr/>
        </p:nvSpPr>
        <p:spPr>
          <a:xfrm>
            <a:off x="4445025" y="3815382"/>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41" name="Line 47"/>
          <p:cNvSpPr>
            <a:spLocks noChangeShapeType="1"/>
          </p:cNvSpPr>
          <p:nvPr/>
        </p:nvSpPr>
        <p:spPr bwMode="auto">
          <a:xfrm>
            <a:off x="1788377" y="3321244"/>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2" name="Line 47"/>
          <p:cNvSpPr>
            <a:spLocks noChangeShapeType="1"/>
          </p:cNvSpPr>
          <p:nvPr/>
        </p:nvSpPr>
        <p:spPr bwMode="auto">
          <a:xfrm flipV="1">
            <a:off x="1865201" y="3891951"/>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3" name="TextBox 42"/>
          <p:cNvSpPr txBox="1"/>
          <p:nvPr/>
        </p:nvSpPr>
        <p:spPr>
          <a:xfrm>
            <a:off x="805133" y="3493330"/>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44" name="TextBox 43"/>
          <p:cNvSpPr txBox="1"/>
          <p:nvPr/>
        </p:nvSpPr>
        <p:spPr>
          <a:xfrm>
            <a:off x="813630" y="4407730"/>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45" name="TextBox 44"/>
          <p:cNvSpPr txBox="1"/>
          <p:nvPr/>
        </p:nvSpPr>
        <p:spPr>
          <a:xfrm>
            <a:off x="3548333" y="3721930"/>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6" name="TextBox 45"/>
          <p:cNvSpPr txBox="1"/>
          <p:nvPr/>
        </p:nvSpPr>
        <p:spPr>
          <a:xfrm>
            <a:off x="5189127" y="3645730"/>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47" name="TextBox 46"/>
          <p:cNvSpPr txBox="1"/>
          <p:nvPr/>
        </p:nvSpPr>
        <p:spPr>
          <a:xfrm>
            <a:off x="7129733" y="3510951"/>
            <a:ext cx="966931"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Internet</a:t>
            </a:r>
            <a:endParaRPr lang="es-ES_tradnl">
              <a:solidFill>
                <a:schemeClr val="bg2"/>
              </a:solidFill>
            </a:endParaRPr>
          </a:p>
        </p:txBody>
      </p:sp>
      <p:sp>
        <p:nvSpPr>
          <p:cNvPr id="48" name="TextBox 47"/>
          <p:cNvSpPr txBox="1"/>
          <p:nvPr/>
        </p:nvSpPr>
        <p:spPr>
          <a:xfrm>
            <a:off x="6501779" y="3663351"/>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9" name="TextBox 48"/>
          <p:cNvSpPr txBox="1"/>
          <p:nvPr/>
        </p:nvSpPr>
        <p:spPr>
          <a:xfrm>
            <a:off x="5723463" y="3784604"/>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50" name="TextBox 49"/>
          <p:cNvSpPr txBox="1"/>
          <p:nvPr/>
        </p:nvSpPr>
        <p:spPr>
          <a:xfrm>
            <a:off x="1049590" y="3266611"/>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51" name="TextBox 50"/>
          <p:cNvSpPr txBox="1"/>
          <p:nvPr/>
        </p:nvSpPr>
        <p:spPr>
          <a:xfrm>
            <a:off x="1033733" y="4196751"/>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52" name="TextBox 51"/>
          <p:cNvSpPr txBox="1"/>
          <p:nvPr/>
        </p:nvSpPr>
        <p:spPr>
          <a:xfrm>
            <a:off x="2882719" y="4967479"/>
            <a:ext cx="5647700" cy="646331"/>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Branch-1(config)# ipv6 route 2001:DB8:2::1/64 </a:t>
            </a:r>
            <a:r>
              <a:rPr lang="es-ES_tradnl" sz="1800" b="0" i="0" smtClean="0">
                <a:solidFill>
                  <a:srgbClr val="FF0000"/>
                </a:solidFill>
                <a:latin typeface="Arial"/>
                <a:ea typeface="+mn-ea"/>
                <a:cs typeface="+mn-cs"/>
              </a:rPr>
              <a:t>s0/0/1</a:t>
            </a:r>
          </a:p>
          <a:p>
            <a:pPr algn="l" defTabSz="914400">
              <a:buNone/>
            </a:pPr>
            <a:r>
              <a:rPr lang="es-ES_tradnl" sz="1800" b="0" i="0" smtClean="0">
                <a:solidFill>
                  <a:srgbClr val="000000"/>
                </a:solidFill>
                <a:latin typeface="Arial"/>
                <a:ea typeface="+mn-ea"/>
                <a:cs typeface="+mn-cs"/>
              </a:rPr>
              <a:t>Branch-1(config)# ipv6 route 2001:DB8:3::1/64 </a:t>
            </a:r>
            <a:r>
              <a:rPr lang="es-ES_tradnl" sz="1800" b="0" i="0" smtClean="0">
                <a:solidFill>
                  <a:srgbClr val="FF0000"/>
                </a:solidFill>
                <a:latin typeface="Arial"/>
                <a:ea typeface="+mn-ea"/>
                <a:cs typeface="+mn-cs"/>
              </a:rPr>
              <a:t>s0/0/1</a:t>
            </a:r>
            <a:endParaRPr lang="es-ES_tradnl">
              <a:solidFill>
                <a:srgbClr val="FF0000"/>
              </a:solidFill>
            </a:endParaRPr>
          </a:p>
        </p:txBody>
      </p:sp>
      <p:sp>
        <p:nvSpPr>
          <p:cNvPr id="53" name="Right Arrow 52"/>
          <p:cNvSpPr/>
          <p:nvPr/>
        </p:nvSpPr>
        <p:spPr>
          <a:xfrm>
            <a:off x="1124270" y="5049548"/>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74315" y="5153364"/>
            <a:ext cx="1433406" cy="276999"/>
          </a:xfrm>
          <a:prstGeom prst="rect">
            <a:avLst/>
          </a:prstGeom>
          <a:noFill/>
        </p:spPr>
        <p:txBody>
          <a:bodyPr wrap="none" rtlCol="0">
            <a:spAutoFit/>
          </a:bodyPr>
          <a:lstStyle/>
          <a:p>
            <a:pPr algn="l" defTabSz="914400">
              <a:buNone/>
            </a:pPr>
            <a:r>
              <a:rPr lang="es-ES_tradnl" sz="1200" b="1" i="0" dirty="0" smtClean="0">
                <a:solidFill>
                  <a:srgbClr val="FFFFFF"/>
                </a:solidFill>
                <a:latin typeface="Arial"/>
                <a:ea typeface="+mn-ea"/>
                <a:cs typeface="+mn-cs"/>
              </a:rPr>
              <a:t>Conexión directa</a:t>
            </a:r>
            <a:endParaRPr lang="es-ES_tradnl" sz="1200" b="1" dirty="0">
              <a:solidFill>
                <a:schemeClr val="bg1"/>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12409"/>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con conexión directa</a:t>
            </a:r>
            <a:endParaRPr lang="es-ES_tradnl"/>
          </a:p>
        </p:txBody>
      </p:sp>
      <p:sp>
        <p:nvSpPr>
          <p:cNvPr id="7" name="Freeform 9"/>
          <p:cNvSpPr>
            <a:spLocks/>
          </p:cNvSpPr>
          <p:nvPr/>
        </p:nvSpPr>
        <p:spPr bwMode="auto">
          <a:xfrm>
            <a:off x="3461162" y="1404661"/>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75626" y="120386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08880" y="120386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4400" y="82286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45298" y="1735675"/>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515342" y="833181"/>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717322" y="1460263"/>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14" name="TextBox 13"/>
          <p:cNvSpPr txBox="1"/>
          <p:nvPr/>
        </p:nvSpPr>
        <p:spPr>
          <a:xfrm>
            <a:off x="3505200" y="1203862"/>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15" name="TextBox 14"/>
          <p:cNvSpPr txBox="1"/>
          <p:nvPr/>
        </p:nvSpPr>
        <p:spPr>
          <a:xfrm>
            <a:off x="4382228" y="1517288"/>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16" name="Line 47"/>
          <p:cNvSpPr>
            <a:spLocks noChangeShapeType="1"/>
          </p:cNvSpPr>
          <p:nvPr/>
        </p:nvSpPr>
        <p:spPr bwMode="auto">
          <a:xfrm>
            <a:off x="1745244" y="1014155"/>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7" name="Line 47"/>
          <p:cNvSpPr>
            <a:spLocks noChangeShapeType="1"/>
          </p:cNvSpPr>
          <p:nvPr/>
        </p:nvSpPr>
        <p:spPr bwMode="auto">
          <a:xfrm flipV="1">
            <a:off x="1822068" y="1584862"/>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8" name="TextBox 17"/>
          <p:cNvSpPr txBox="1"/>
          <p:nvPr/>
        </p:nvSpPr>
        <p:spPr>
          <a:xfrm>
            <a:off x="762000" y="1186241"/>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19" name="TextBox 18"/>
          <p:cNvSpPr txBox="1"/>
          <p:nvPr/>
        </p:nvSpPr>
        <p:spPr>
          <a:xfrm>
            <a:off x="770497" y="2100641"/>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20" name="TextBox 19"/>
          <p:cNvSpPr txBox="1"/>
          <p:nvPr/>
        </p:nvSpPr>
        <p:spPr>
          <a:xfrm>
            <a:off x="2106379" y="2135056"/>
            <a:ext cx="5647700" cy="646331"/>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Branch-1(config)# ipv6 route 2001:DB8:2::1/64 </a:t>
            </a:r>
            <a:r>
              <a:rPr lang="es-ES_tradnl" sz="1800" b="0" i="0" smtClean="0">
                <a:solidFill>
                  <a:srgbClr val="FF0000"/>
                </a:solidFill>
                <a:latin typeface="Arial"/>
                <a:ea typeface="+mn-ea"/>
                <a:cs typeface="+mn-cs"/>
              </a:rPr>
              <a:t>s0/0/1</a:t>
            </a:r>
            <a:endParaRPr lang="es-ES_tradnl" smtClean="0">
              <a:solidFill>
                <a:srgbClr val="FF0000"/>
              </a:solidFill>
            </a:endParaRPr>
          </a:p>
          <a:p>
            <a:pPr algn="l" defTabSz="914400">
              <a:buNone/>
            </a:pPr>
            <a:r>
              <a:rPr lang="es-ES_tradnl" sz="1800" b="0" i="0" smtClean="0">
                <a:solidFill>
                  <a:srgbClr val="000000"/>
                </a:solidFill>
                <a:latin typeface="Arial"/>
                <a:ea typeface="+mn-ea"/>
                <a:cs typeface="+mn-cs"/>
              </a:rPr>
              <a:t>Branch-1(config)# ipv6 route 2001:DB8:3::1/64 </a:t>
            </a:r>
            <a:r>
              <a:rPr lang="es-ES_tradnl" sz="1800" b="0" i="0" smtClean="0">
                <a:solidFill>
                  <a:srgbClr val="FF0000"/>
                </a:solidFill>
                <a:latin typeface="Arial"/>
                <a:ea typeface="+mn-ea"/>
                <a:cs typeface="+mn-cs"/>
              </a:rPr>
              <a:t>s0/0/1</a:t>
            </a:r>
            <a:endParaRPr lang="es-ES_tradnl">
              <a:solidFill>
                <a:srgbClr val="FF0000"/>
              </a:solidFill>
            </a:endParaRPr>
          </a:p>
        </p:txBody>
      </p:sp>
      <p:sp>
        <p:nvSpPr>
          <p:cNvPr id="21" name="TextBox 20"/>
          <p:cNvSpPr txBox="1"/>
          <p:nvPr/>
        </p:nvSpPr>
        <p:spPr>
          <a:xfrm>
            <a:off x="3505200" y="1414841"/>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22" name="TextBox 21"/>
          <p:cNvSpPr txBox="1"/>
          <p:nvPr/>
        </p:nvSpPr>
        <p:spPr>
          <a:xfrm>
            <a:off x="5137368" y="133001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23" name="TextBox 22"/>
          <p:cNvSpPr txBox="1"/>
          <p:nvPr/>
        </p:nvSpPr>
        <p:spPr>
          <a:xfrm>
            <a:off x="7077974" y="1246994"/>
            <a:ext cx="966931"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Internet</a:t>
            </a:r>
            <a:endParaRPr lang="es-ES_tradnl">
              <a:solidFill>
                <a:schemeClr val="bg2"/>
              </a:solidFill>
            </a:endParaRPr>
          </a:p>
        </p:txBody>
      </p:sp>
      <p:sp>
        <p:nvSpPr>
          <p:cNvPr id="24" name="TextBox 23"/>
          <p:cNvSpPr txBox="1"/>
          <p:nvPr/>
        </p:nvSpPr>
        <p:spPr>
          <a:xfrm>
            <a:off x="6458646" y="1356262"/>
            <a:ext cx="551754" cy="246221"/>
          </a:xfrm>
          <a:prstGeom prst="rect">
            <a:avLst/>
          </a:prstGeom>
          <a:noFill/>
        </p:spPr>
        <p:txBody>
          <a:bodyPr wrap="none" rtlCol="0">
            <a:spAutoFit/>
          </a:bodyPr>
          <a:lstStyle/>
          <a:p>
            <a:pPr algn="l" defTabSz="914400">
              <a:buNone/>
            </a:pPr>
            <a:r>
              <a:rPr lang="en-US" sz="1000" b="1" i="0">
                <a:solidFill>
                  <a:schemeClr val="tx1"/>
                </a:solidFill>
                <a:latin typeface="Arial"/>
                <a:ea typeface="+mn-ea"/>
                <a:cs typeface="+mn-cs"/>
              </a:rPr>
              <a:t>S0/0/0</a:t>
            </a:r>
            <a:endParaRPr lang="en-US" sz="1000" b="1" dirty="0"/>
          </a:p>
        </p:txBody>
      </p:sp>
      <p:sp>
        <p:nvSpPr>
          <p:cNvPr id="25" name="TextBox 24"/>
          <p:cNvSpPr txBox="1"/>
          <p:nvPr/>
        </p:nvSpPr>
        <p:spPr>
          <a:xfrm>
            <a:off x="5654452" y="1451637"/>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26" name="Right Arrow 25"/>
          <p:cNvSpPr/>
          <p:nvPr/>
        </p:nvSpPr>
        <p:spPr>
          <a:xfrm>
            <a:off x="1634331" y="3288116"/>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31559" y="3392117"/>
            <a:ext cx="1433406" cy="276999"/>
          </a:xfrm>
          <a:prstGeom prst="rect">
            <a:avLst/>
          </a:prstGeom>
          <a:noFill/>
        </p:spPr>
        <p:txBody>
          <a:bodyPr wrap="none" rtlCol="0">
            <a:spAutoFit/>
          </a:bodyPr>
          <a:lstStyle/>
          <a:p>
            <a:pPr algn="l" defTabSz="914400">
              <a:buNone/>
            </a:pPr>
            <a:r>
              <a:rPr lang="es-ES_tradnl" sz="1200" b="1" i="0" dirty="0" smtClean="0">
                <a:solidFill>
                  <a:srgbClr val="FFFFFF"/>
                </a:solidFill>
                <a:latin typeface="Arial"/>
                <a:ea typeface="+mn-ea"/>
                <a:cs typeface="+mn-cs"/>
              </a:rPr>
              <a:t>Conexión directa</a:t>
            </a:r>
            <a:endParaRPr lang="es-ES_tradnl" sz="1200" b="1" dirty="0">
              <a:solidFill>
                <a:schemeClr val="bg1"/>
              </a:solidFill>
            </a:endParaRPr>
          </a:p>
        </p:txBody>
      </p:sp>
      <p:sp>
        <p:nvSpPr>
          <p:cNvPr id="28" name="TextBox 27"/>
          <p:cNvSpPr txBox="1"/>
          <p:nvPr/>
        </p:nvSpPr>
        <p:spPr>
          <a:xfrm>
            <a:off x="1006457" y="959522"/>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29" name="TextBox 28"/>
          <p:cNvSpPr txBox="1"/>
          <p:nvPr/>
        </p:nvSpPr>
        <p:spPr>
          <a:xfrm>
            <a:off x="990600" y="1889662"/>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30" name="TextBox 29"/>
          <p:cNvSpPr txBox="1"/>
          <p:nvPr/>
        </p:nvSpPr>
        <p:spPr>
          <a:xfrm>
            <a:off x="3506634" y="2803604"/>
            <a:ext cx="2352264" cy="3231654"/>
          </a:xfrm>
          <a:prstGeom prst="rect">
            <a:avLst/>
          </a:prstGeom>
          <a:noFill/>
          <a:ln>
            <a:solidFill>
              <a:schemeClr val="tx1"/>
            </a:solidFill>
          </a:ln>
        </p:spPr>
        <p:txBody>
          <a:bodyPr wrap="square" rtlCol="0">
            <a:spAutoFit/>
          </a:bodyPr>
          <a:lstStyle/>
          <a:p>
            <a:pPr algn="l" defTabSz="914400">
              <a:buNone/>
            </a:pPr>
            <a:r>
              <a:rPr lang="en-US" sz="1200" b="0" i="0" dirty="0">
                <a:solidFill>
                  <a:srgbClr val="000000"/>
                </a:solidFill>
                <a:latin typeface="Arial"/>
                <a:ea typeface="+mn-ea"/>
                <a:cs typeface="+mn-cs"/>
              </a:rPr>
              <a:t>Branch-1#show ipv6 route</a:t>
            </a:r>
            <a:endParaRPr lang="en-US" sz="1200" dirty="0" smtClean="0">
              <a:solidFill>
                <a:schemeClr val="bg2"/>
              </a:solidFill>
            </a:endParaRPr>
          </a:p>
          <a:p>
            <a:pPr algn="l" defTabSz="914400">
              <a:buNone/>
            </a:pP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Resultado</a:t>
            </a: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omitido</a:t>
            </a:r>
            <a:r>
              <a:rPr lang="en-US" sz="1200" b="1" i="0" dirty="0">
                <a:solidFill>
                  <a:srgbClr val="000000"/>
                </a:solidFill>
                <a:latin typeface="Arial"/>
                <a:ea typeface="+mn-ea"/>
                <a:cs typeface="+mn-cs"/>
              </a:rPr>
              <a:t>)</a:t>
            </a:r>
            <a:endParaRPr lang="en-US" sz="1200" b="1" dirty="0">
              <a:solidFill>
                <a:schemeClr val="bg2"/>
              </a:solidFill>
            </a:endParaRPr>
          </a:p>
          <a:p>
            <a:pPr algn="l" defTabSz="914400">
              <a:buNone/>
            </a:pPr>
            <a:r>
              <a:rPr lang="en-US" sz="1200" b="1" i="0" dirty="0">
                <a:solidFill>
                  <a:srgbClr val="FF0000"/>
                </a:solidFill>
                <a:latin typeface="Arial"/>
                <a:ea typeface="+mn-ea"/>
                <a:cs typeface="+mn-cs"/>
              </a:rPr>
              <a:t>S   2001:DB8:2::/62 [1/0]</a:t>
            </a:r>
            <a:endParaRPr lang="en-US" sz="1200" b="1" dirty="0" smtClean="0">
              <a:solidFill>
                <a:srgbClr val="FF0000"/>
              </a:solidFill>
            </a:endParaRPr>
          </a:p>
          <a:p>
            <a:pPr algn="l" defTabSz="914400">
              <a:buNone/>
            </a:pPr>
            <a:r>
              <a:rPr lang="en-US" sz="1200" b="1" i="0" dirty="0">
                <a:solidFill>
                  <a:srgbClr val="FF0000"/>
                </a:solidFill>
                <a:latin typeface="Arial"/>
                <a:ea typeface="+mn-ea"/>
                <a:cs typeface="+mn-cs"/>
              </a:rPr>
              <a:t>     via ::, Serial0/0/1</a:t>
            </a:r>
          </a:p>
          <a:p>
            <a:pPr algn="l" defTabSz="914400">
              <a:buNone/>
            </a:pPr>
            <a:r>
              <a:rPr lang="en-US" sz="1200" b="1" i="0" dirty="0">
                <a:solidFill>
                  <a:srgbClr val="FF0000"/>
                </a:solidFill>
                <a:latin typeface="Arial"/>
                <a:ea typeface="+mn-ea"/>
                <a:cs typeface="+mn-cs"/>
              </a:rPr>
              <a:t>S   2001:DB8:3::/62 [1/0]</a:t>
            </a:r>
          </a:p>
          <a:p>
            <a:pPr algn="l" defTabSz="914400">
              <a:buNone/>
            </a:pPr>
            <a:r>
              <a:rPr lang="en-US" sz="1200" b="1" i="0" dirty="0">
                <a:solidFill>
                  <a:srgbClr val="FF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C   2001:DB8:A::2/127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L   2001:DB8:A::3/128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C   2001:DB8:B::/127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2001:DB8:B::/128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FF00::/8 [0/0]</a:t>
            </a:r>
          </a:p>
          <a:p>
            <a:pPr algn="l" defTabSz="914400">
              <a:buNone/>
            </a:pPr>
            <a:r>
              <a:rPr lang="en-US" sz="1200" b="0" i="0" dirty="0">
                <a:solidFill>
                  <a:srgbClr val="000000"/>
                </a:solidFill>
                <a:latin typeface="Arial"/>
                <a:ea typeface="+mn-ea"/>
                <a:cs typeface="+mn-cs"/>
              </a:rPr>
              <a:t>     via ::, Null0</a:t>
            </a:r>
          </a:p>
          <a:p>
            <a:pPr algn="l" defTabSz="914400">
              <a:buNone/>
            </a:pPr>
            <a:r>
              <a:rPr lang="en-US" sz="1200" b="0" i="0" dirty="0">
                <a:solidFill>
                  <a:srgbClr val="000000"/>
                </a:solidFill>
                <a:latin typeface="Arial"/>
                <a:ea typeface="+mn-ea"/>
                <a:cs typeface="+mn-cs"/>
              </a:rPr>
              <a:t>Branch-2#</a:t>
            </a:r>
          </a:p>
        </p:txBody>
      </p:sp>
      <p:sp>
        <p:nvSpPr>
          <p:cNvPr id="3" name="Rectangle 2"/>
          <p:cNvSpPr/>
          <p:nvPr/>
        </p:nvSpPr>
        <p:spPr>
          <a:xfrm>
            <a:off x="358103" y="4193749"/>
            <a:ext cx="2780240" cy="1169551"/>
          </a:xfrm>
          <a:prstGeom prst="rect">
            <a:avLst/>
          </a:prstGeom>
        </p:spPr>
        <p:txBody>
          <a:bodyPr wrap="square">
            <a:spAutoFit/>
          </a:bodyPr>
          <a:lstStyle/>
          <a:p>
            <a:pPr algn="l" defTabSz="914400">
              <a:buNone/>
            </a:pPr>
            <a:r>
              <a:rPr lang="es-ES_tradnl" sz="1400" b="0" i="0" dirty="0" smtClean="0">
                <a:solidFill>
                  <a:srgbClr val="7030A0"/>
                </a:solidFill>
                <a:latin typeface="Arial"/>
                <a:ea typeface="+mn-ea"/>
                <a:cs typeface="+mn-cs"/>
              </a:rPr>
              <a:t>La “L” de la tabla de </a:t>
            </a:r>
            <a:r>
              <a:rPr lang="es-ES_tradnl" sz="1400" b="0" i="0" dirty="0" err="1" smtClean="0">
                <a:solidFill>
                  <a:srgbClr val="7030A0"/>
                </a:solidFill>
                <a:latin typeface="Arial"/>
                <a:ea typeface="+mn-ea"/>
                <a:cs typeface="+mn-cs"/>
              </a:rPr>
              <a:t>routing</a:t>
            </a:r>
            <a:r>
              <a:rPr lang="es-ES_tradnl" sz="1400" b="0" i="0" dirty="0" smtClean="0">
                <a:solidFill>
                  <a:srgbClr val="7030A0"/>
                </a:solidFill>
                <a:latin typeface="Arial"/>
                <a:ea typeface="+mn-ea"/>
                <a:cs typeface="+mn-cs"/>
              </a:rPr>
              <a:t> es un nuevo indicador que identifica la dirección específica asignada a una interfaz, a diferencia de “C”, que solo muestra la subred.</a:t>
            </a:r>
            <a:endParaRPr lang="es-ES_tradnl" sz="1400" dirty="0">
              <a:solidFill>
                <a:srgbClr val="7030A0"/>
              </a:solidFill>
            </a:endParaRPr>
          </a:p>
        </p:txBody>
      </p:sp>
      <p:sp>
        <p:nvSpPr>
          <p:cNvPr id="4" name="Rounded Rectangle 3"/>
          <p:cNvSpPr/>
          <p:nvPr/>
        </p:nvSpPr>
        <p:spPr>
          <a:xfrm>
            <a:off x="3506633" y="3896826"/>
            <a:ext cx="2007475" cy="383616"/>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1" name="Rounded Rectangle 30"/>
          <p:cNvSpPr/>
          <p:nvPr/>
        </p:nvSpPr>
        <p:spPr>
          <a:xfrm>
            <a:off x="3506634" y="4280442"/>
            <a:ext cx="2007475" cy="383616"/>
          </a:xfrm>
          <a:prstGeom prst="roundRect">
            <a:avLst/>
          </a:prstGeom>
          <a:solidFill>
            <a:schemeClr val="bg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65"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recursiva/de siguiente salto</a:t>
            </a:r>
            <a:endParaRPr lang="es-ES_tradnl"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endParaRPr>
          </a:p>
        </p:txBody>
      </p:sp>
      <p:sp>
        <p:nvSpPr>
          <p:cNvPr id="3" name="Text Placeholder 2"/>
          <p:cNvSpPr>
            <a:spLocks noGrp="1"/>
          </p:cNvSpPr>
          <p:nvPr>
            <p:ph type="body" sz="quarter" idx="10"/>
          </p:nvPr>
        </p:nvSpPr>
        <p:spPr>
          <a:xfrm>
            <a:off x="219973" y="935798"/>
            <a:ext cx="8577072" cy="5217160"/>
          </a:xfrm>
        </p:spPr>
        <p:txBody>
          <a:bodyPr/>
          <a:lstStyle/>
          <a:p>
            <a:pPr marL="749259" lvl="1" indent="-342900" algn="l" defTabSz="914400">
              <a:spcBef>
                <a:spcPts val="840"/>
              </a:spcBef>
              <a:buClr>
                <a:srgbClr val="435153"/>
              </a:buClr>
              <a:buFont typeface="Arial"/>
              <a:buChar char="•"/>
            </a:pPr>
            <a:r>
              <a:rPr lang="es-ES_tradnl" sz="2000" b="0" i="0" smtClean="0">
                <a:solidFill>
                  <a:srgbClr val="435153"/>
                </a:solidFill>
                <a:latin typeface="Arial"/>
                <a:ea typeface="+mn-ea"/>
                <a:cs typeface="+mn-cs"/>
              </a:rPr>
              <a:t>En una ruta estática de siguiente salto, se especifica la dirección IPv6 del router vecino.</a:t>
            </a:r>
            <a:endParaRPr lang="es-ES_tradnl" sz="2000" smtClean="0"/>
          </a:p>
          <a:p>
            <a:pPr marL="749259" lvl="1" indent="-342900" algn="l" defTabSz="914400">
              <a:spcBef>
                <a:spcPts val="840"/>
              </a:spcBef>
              <a:buClr>
                <a:srgbClr val="435153"/>
              </a:buClr>
              <a:buFont typeface="Arial"/>
              <a:buChar char="•"/>
            </a:pPr>
            <a:r>
              <a:rPr lang="es-ES_tradnl" sz="2000" b="0" i="0" smtClean="0">
                <a:solidFill>
                  <a:srgbClr val="435153"/>
                </a:solidFill>
                <a:latin typeface="Arial"/>
                <a:ea typeface="+mn-ea"/>
                <a:cs typeface="+mn-cs"/>
              </a:rPr>
              <a:t>La interfaz de resultado se deriva del siguiente salto.</a:t>
            </a:r>
          </a:p>
          <a:p>
            <a:pPr marL="749259" lvl="1" indent="-342900" algn="l" defTabSz="914400">
              <a:spcBef>
                <a:spcPts val="840"/>
              </a:spcBef>
              <a:buClr>
                <a:srgbClr val="435153"/>
              </a:buClr>
              <a:buFont typeface="Arial"/>
              <a:buChar char="•"/>
            </a:pPr>
            <a:r>
              <a:rPr lang="es-ES_tradnl" sz="2000" b="0" i="0" smtClean="0">
                <a:solidFill>
                  <a:srgbClr val="435153"/>
                </a:solidFill>
                <a:latin typeface="Arial"/>
                <a:ea typeface="+mn-ea"/>
                <a:cs typeface="+mn-cs"/>
              </a:rPr>
              <a:t>Antes de que el router reenvíe un paquete, el proceso de tabla de routing debe determinar la interfaz de salida por utilizar para reenviar el paquete. Esta situación provoca que el router revise nuevamente la tabla de routing para determinar la interfaz de salida de la red de destino.</a:t>
            </a:r>
            <a:endParaRPr lang="es-ES_tradnl" sz="2000" smtClean="0"/>
          </a:p>
        </p:txBody>
      </p:sp>
      <p:sp>
        <p:nvSpPr>
          <p:cNvPr id="25" name="Freeform 9"/>
          <p:cNvSpPr>
            <a:spLocks/>
          </p:cNvSpPr>
          <p:nvPr/>
        </p:nvSpPr>
        <p:spPr bwMode="auto">
          <a:xfrm>
            <a:off x="3443912" y="4198655"/>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26"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49750" y="399785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91630" y="399785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97150" y="3616856"/>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28048" y="452966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98092" y="3627175"/>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2700072" y="4271509"/>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32" name="TextBox 31"/>
          <p:cNvSpPr txBox="1"/>
          <p:nvPr/>
        </p:nvSpPr>
        <p:spPr>
          <a:xfrm>
            <a:off x="3487950" y="3997856"/>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33" name="TextBox 32"/>
          <p:cNvSpPr txBox="1"/>
          <p:nvPr/>
        </p:nvSpPr>
        <p:spPr>
          <a:xfrm>
            <a:off x="4358764" y="4310913"/>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34" name="Line 47"/>
          <p:cNvSpPr>
            <a:spLocks noChangeShapeType="1"/>
          </p:cNvSpPr>
          <p:nvPr/>
        </p:nvSpPr>
        <p:spPr bwMode="auto">
          <a:xfrm>
            <a:off x="1727994" y="3808149"/>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47"/>
          <p:cNvSpPr>
            <a:spLocks noChangeShapeType="1"/>
          </p:cNvSpPr>
          <p:nvPr/>
        </p:nvSpPr>
        <p:spPr bwMode="auto">
          <a:xfrm flipV="1">
            <a:off x="1804818" y="4378856"/>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6" name="TextBox 35"/>
          <p:cNvSpPr txBox="1"/>
          <p:nvPr/>
        </p:nvSpPr>
        <p:spPr>
          <a:xfrm>
            <a:off x="744750" y="3980235"/>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37" name="TextBox 36"/>
          <p:cNvSpPr txBox="1"/>
          <p:nvPr/>
        </p:nvSpPr>
        <p:spPr>
          <a:xfrm>
            <a:off x="753247" y="4894635"/>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38" name="TextBox 37"/>
          <p:cNvSpPr txBox="1"/>
          <p:nvPr/>
        </p:nvSpPr>
        <p:spPr>
          <a:xfrm>
            <a:off x="3487950" y="4208835"/>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39" name="TextBox 38"/>
          <p:cNvSpPr txBox="1"/>
          <p:nvPr/>
        </p:nvSpPr>
        <p:spPr>
          <a:xfrm>
            <a:off x="5094240" y="4115383"/>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40" name="TextBox 39"/>
          <p:cNvSpPr txBox="1"/>
          <p:nvPr/>
        </p:nvSpPr>
        <p:spPr>
          <a:xfrm>
            <a:off x="7069350" y="3997856"/>
            <a:ext cx="966931" cy="369332"/>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Internet</a:t>
            </a:r>
            <a:endParaRPr lang="es-ES_tradnl">
              <a:solidFill>
                <a:schemeClr val="bg2"/>
              </a:solidFill>
            </a:endParaRPr>
          </a:p>
        </p:txBody>
      </p:sp>
      <p:sp>
        <p:nvSpPr>
          <p:cNvPr id="41" name="TextBox 40"/>
          <p:cNvSpPr txBox="1"/>
          <p:nvPr/>
        </p:nvSpPr>
        <p:spPr>
          <a:xfrm>
            <a:off x="6441396" y="4150256"/>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2" name="TextBox 41"/>
          <p:cNvSpPr txBox="1"/>
          <p:nvPr/>
        </p:nvSpPr>
        <p:spPr>
          <a:xfrm>
            <a:off x="5663080" y="4262883"/>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43" name="TextBox 42"/>
          <p:cNvSpPr txBox="1"/>
          <p:nvPr/>
        </p:nvSpPr>
        <p:spPr>
          <a:xfrm>
            <a:off x="943027" y="3771988"/>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44" name="TextBox 43"/>
          <p:cNvSpPr txBox="1"/>
          <p:nvPr/>
        </p:nvSpPr>
        <p:spPr>
          <a:xfrm>
            <a:off x="973350" y="4683656"/>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45" name="Right Arrow 44"/>
          <p:cNvSpPr/>
          <p:nvPr/>
        </p:nvSpPr>
        <p:spPr>
          <a:xfrm>
            <a:off x="523088" y="5207994"/>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87973" y="5311810"/>
            <a:ext cx="1723549" cy="246221"/>
          </a:xfrm>
          <a:prstGeom prst="rect">
            <a:avLst/>
          </a:prstGeom>
          <a:noFill/>
        </p:spPr>
        <p:txBody>
          <a:bodyPr wrap="none" rtlCol="0">
            <a:spAutoFit/>
          </a:bodyPr>
          <a:lstStyle/>
          <a:p>
            <a:pPr algn="l" defTabSz="914400">
              <a:buNone/>
            </a:pPr>
            <a:r>
              <a:rPr lang="es-ES_tradnl" sz="1000" b="1" i="0" dirty="0" smtClean="0">
                <a:solidFill>
                  <a:srgbClr val="FFFFFF"/>
                </a:solidFill>
                <a:latin typeface="Arial"/>
                <a:ea typeface="+mn-ea"/>
                <a:cs typeface="+mn-cs"/>
              </a:rPr>
              <a:t>Recursiva/siguiente salto</a:t>
            </a:r>
            <a:endParaRPr lang="es-ES_tradnl" sz="1000" b="1" dirty="0">
              <a:solidFill>
                <a:schemeClr val="bg1"/>
              </a:solidFill>
            </a:endParaRPr>
          </a:p>
        </p:txBody>
      </p:sp>
      <p:sp>
        <p:nvSpPr>
          <p:cNvPr id="47" name="Rectangle 46"/>
          <p:cNvSpPr/>
          <p:nvPr/>
        </p:nvSpPr>
        <p:spPr>
          <a:xfrm>
            <a:off x="2349007" y="5157969"/>
            <a:ext cx="6461185" cy="646331"/>
          </a:xfrm>
          <a:prstGeom prst="rect">
            <a:avLst/>
          </a:prstGeom>
        </p:spPr>
        <p:txBody>
          <a:bodyPr wrap="square">
            <a:spAutoFit/>
          </a:bodyPr>
          <a:lstStyle/>
          <a:p>
            <a:pPr algn="l" defTabSz="914400">
              <a:buNone/>
            </a:pPr>
            <a:r>
              <a:rPr lang="es-ES_tradnl" sz="1800" b="0" i="0" smtClean="0">
                <a:solidFill>
                  <a:srgbClr val="000000"/>
                </a:solidFill>
                <a:latin typeface="Arial"/>
                <a:ea typeface="+mn-ea"/>
                <a:cs typeface="+mn-cs"/>
              </a:rPr>
              <a:t>Branch-1(config)# ipv6 route 2001:DB8:2::1/64</a:t>
            </a:r>
            <a:r>
              <a:rPr lang="es-ES_tradnl" sz="1800" b="0" i="0" smtClean="0">
                <a:solidFill>
                  <a:schemeClr val="tx1"/>
                </a:solidFill>
                <a:latin typeface="Arial"/>
                <a:ea typeface="+mn-ea"/>
                <a:cs typeface="+mn-cs"/>
              </a:rPr>
              <a:t> </a:t>
            </a:r>
            <a:r>
              <a:rPr lang="es-ES_tradnl" sz="1800" b="0" i="0" smtClean="0">
                <a:solidFill>
                  <a:srgbClr val="0070C0"/>
                </a:solidFill>
                <a:latin typeface="Arial"/>
                <a:ea typeface="+mn-ea"/>
                <a:cs typeface="+mn-cs"/>
              </a:rPr>
              <a:t>2001:DB8:A::2 </a:t>
            </a:r>
          </a:p>
          <a:p>
            <a:pPr algn="l" defTabSz="914400">
              <a:buNone/>
            </a:pPr>
            <a:r>
              <a:rPr lang="es-ES_tradnl" sz="1800" b="0" i="0" smtClean="0">
                <a:solidFill>
                  <a:srgbClr val="000000"/>
                </a:solidFill>
                <a:latin typeface="Arial"/>
                <a:ea typeface="+mn-ea"/>
                <a:cs typeface="+mn-cs"/>
              </a:rPr>
              <a:t>Branch-1(config)# ipv6 route 2001:DB8:3::1/64 </a:t>
            </a:r>
            <a:r>
              <a:rPr lang="es-ES_tradnl" sz="1800" b="0" i="0" smtClean="0">
                <a:solidFill>
                  <a:srgbClr val="0070C0"/>
                </a:solidFill>
                <a:latin typeface="Arial"/>
                <a:ea typeface="+mn-ea"/>
                <a:cs typeface="+mn-cs"/>
              </a:rPr>
              <a:t>2001:DB8:A::2 </a:t>
            </a:r>
            <a:endParaRPr lang="es-ES_tradnl">
              <a:solidFill>
                <a:srgbClr val="0070C0"/>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02" y="0"/>
            <a:ext cx="8588861"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recursiva/de siguiente salto</a:t>
            </a:r>
            <a:endParaRPr lang="es-ES_tradnl"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endParaRPr>
          </a:p>
        </p:txBody>
      </p:sp>
      <p:sp>
        <p:nvSpPr>
          <p:cNvPr id="23" name="TextBox 22"/>
          <p:cNvSpPr txBox="1"/>
          <p:nvPr/>
        </p:nvSpPr>
        <p:spPr>
          <a:xfrm>
            <a:off x="1695271" y="2412522"/>
            <a:ext cx="6583854" cy="646331"/>
          </a:xfrm>
          <a:prstGeom prst="rect">
            <a:avLst/>
          </a:prstGeom>
          <a:noFill/>
        </p:spPr>
        <p:txBody>
          <a:bodyPr wrap="none" rtlCol="0">
            <a:spAutoFit/>
          </a:bodyPr>
          <a:lstStyle/>
          <a:p>
            <a:pPr algn="l" defTabSz="914400">
              <a:buNone/>
            </a:pPr>
            <a:r>
              <a:rPr lang="es-ES_tradnl" sz="1800" b="0" i="0" smtClean="0">
                <a:solidFill>
                  <a:srgbClr val="000000"/>
                </a:solidFill>
                <a:latin typeface="Arial"/>
                <a:ea typeface="+mn-ea"/>
                <a:cs typeface="+mn-cs"/>
              </a:rPr>
              <a:t>Branch-1(config)# ipv6 route 2001:DB8:2::1/64 </a:t>
            </a:r>
            <a:r>
              <a:rPr lang="es-ES_tradnl" sz="1800" b="0" i="0" smtClean="0">
                <a:solidFill>
                  <a:srgbClr val="0070C0"/>
                </a:solidFill>
                <a:latin typeface="Arial"/>
                <a:ea typeface="+mn-ea"/>
                <a:cs typeface="+mn-cs"/>
              </a:rPr>
              <a:t>2001:DB8:A::2 </a:t>
            </a:r>
          </a:p>
          <a:p>
            <a:pPr algn="l" defTabSz="914400">
              <a:buNone/>
            </a:pPr>
            <a:r>
              <a:rPr lang="es-ES_tradnl" sz="1800" b="0" i="0" smtClean="0">
                <a:solidFill>
                  <a:srgbClr val="000000"/>
                </a:solidFill>
                <a:latin typeface="Arial"/>
                <a:ea typeface="+mn-ea"/>
                <a:cs typeface="+mn-cs"/>
              </a:rPr>
              <a:t>Branch-1(config)# ipv6 route 2001:DB8:3::1/64 </a:t>
            </a:r>
            <a:r>
              <a:rPr lang="es-ES_tradnl" sz="1800" b="0" i="0" smtClean="0">
                <a:solidFill>
                  <a:srgbClr val="0070C0"/>
                </a:solidFill>
                <a:latin typeface="Arial"/>
                <a:ea typeface="+mn-ea"/>
                <a:cs typeface="+mn-cs"/>
              </a:rPr>
              <a:t>2001:DB8:A::2 </a:t>
            </a:r>
            <a:endParaRPr lang="es-ES_tradnl">
              <a:solidFill>
                <a:srgbClr val="0070C0"/>
              </a:solidFill>
            </a:endParaRPr>
          </a:p>
        </p:txBody>
      </p:sp>
      <p:sp>
        <p:nvSpPr>
          <p:cNvPr id="25" name="Right Arrow 24"/>
          <p:cNvSpPr/>
          <p:nvPr/>
        </p:nvSpPr>
        <p:spPr>
          <a:xfrm>
            <a:off x="1667774" y="3433019"/>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10988" y="3536836"/>
            <a:ext cx="1723549" cy="246221"/>
          </a:xfrm>
          <a:prstGeom prst="rect">
            <a:avLst/>
          </a:prstGeom>
          <a:noFill/>
        </p:spPr>
        <p:txBody>
          <a:bodyPr wrap="none" rtlCol="0">
            <a:spAutoFit/>
          </a:bodyPr>
          <a:lstStyle/>
          <a:p>
            <a:pPr algn="l" defTabSz="914400">
              <a:buNone/>
            </a:pPr>
            <a:r>
              <a:rPr lang="es-ES_tradnl" sz="1000" b="1" i="0" dirty="0" smtClean="0">
                <a:solidFill>
                  <a:srgbClr val="FFFFFF"/>
                </a:solidFill>
                <a:latin typeface="Arial"/>
                <a:ea typeface="+mn-ea"/>
                <a:cs typeface="+mn-cs"/>
              </a:rPr>
              <a:t>Recursiva/siguiente salto</a:t>
            </a:r>
            <a:endParaRPr lang="es-ES_tradnl" sz="1000" b="1" dirty="0">
              <a:solidFill>
                <a:schemeClr val="bg1"/>
              </a:solidFill>
            </a:endParaRPr>
          </a:p>
        </p:txBody>
      </p:sp>
      <p:sp>
        <p:nvSpPr>
          <p:cNvPr id="29" name="TextBox 28"/>
          <p:cNvSpPr txBox="1"/>
          <p:nvPr/>
        </p:nvSpPr>
        <p:spPr>
          <a:xfrm>
            <a:off x="3488637" y="3079636"/>
            <a:ext cx="2217738" cy="3231654"/>
          </a:xfrm>
          <a:prstGeom prst="rect">
            <a:avLst/>
          </a:prstGeom>
          <a:noFill/>
          <a:ln>
            <a:solidFill>
              <a:schemeClr val="tx1"/>
            </a:solidFill>
          </a:ln>
        </p:spPr>
        <p:txBody>
          <a:bodyPr wrap="square" rtlCol="0">
            <a:spAutoFit/>
          </a:bodyPr>
          <a:lstStyle/>
          <a:p>
            <a:pPr algn="l" defTabSz="914400">
              <a:buNone/>
            </a:pPr>
            <a:r>
              <a:rPr lang="en-US" sz="1200" b="0" i="0" dirty="0">
                <a:solidFill>
                  <a:srgbClr val="000000"/>
                </a:solidFill>
                <a:latin typeface="Arial"/>
                <a:ea typeface="+mn-ea"/>
                <a:cs typeface="+mn-cs"/>
              </a:rPr>
              <a:t>Branch-1#show ipv6 route</a:t>
            </a:r>
            <a:endParaRPr lang="en-US" sz="1200" dirty="0" smtClean="0">
              <a:solidFill>
                <a:schemeClr val="bg2"/>
              </a:solidFill>
            </a:endParaRPr>
          </a:p>
          <a:p>
            <a:pPr algn="l" defTabSz="914400">
              <a:buNone/>
            </a:pP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Resultado</a:t>
            </a: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omitido</a:t>
            </a:r>
            <a:r>
              <a:rPr lang="en-US" sz="1200" b="1" i="0" dirty="0">
                <a:solidFill>
                  <a:srgbClr val="000000"/>
                </a:solidFill>
                <a:latin typeface="Arial"/>
                <a:ea typeface="+mn-ea"/>
                <a:cs typeface="+mn-cs"/>
              </a:rPr>
              <a:t>)</a:t>
            </a:r>
            <a:endParaRPr lang="en-US" sz="1200" b="1" dirty="0">
              <a:solidFill>
                <a:schemeClr val="bg2"/>
              </a:solidFill>
            </a:endParaRPr>
          </a:p>
          <a:p>
            <a:pPr algn="l" defTabSz="914400">
              <a:buNone/>
            </a:pPr>
            <a:r>
              <a:rPr lang="en-US" sz="1200" b="1" i="0" dirty="0">
                <a:solidFill>
                  <a:srgbClr val="FF0000"/>
                </a:solidFill>
                <a:latin typeface="Arial"/>
                <a:ea typeface="+mn-ea"/>
                <a:cs typeface="+mn-cs"/>
              </a:rPr>
              <a:t>S   2001:DB8:2::/64 [1/0]</a:t>
            </a:r>
            <a:endParaRPr lang="en-US" sz="1200" b="1" dirty="0">
              <a:solidFill>
                <a:srgbClr val="FF0000"/>
              </a:solidFill>
            </a:endParaRPr>
          </a:p>
          <a:p>
            <a:pPr algn="l" defTabSz="914400">
              <a:buNone/>
            </a:pPr>
            <a:r>
              <a:rPr lang="en-US" sz="1200" b="1" i="0" dirty="0">
                <a:solidFill>
                  <a:srgbClr val="FF0000"/>
                </a:solidFill>
                <a:latin typeface="Arial"/>
                <a:ea typeface="+mn-ea"/>
                <a:cs typeface="+mn-cs"/>
              </a:rPr>
              <a:t>     via 2001:DB8:A::2</a:t>
            </a:r>
          </a:p>
          <a:p>
            <a:pPr algn="l" defTabSz="914400">
              <a:buNone/>
            </a:pPr>
            <a:r>
              <a:rPr lang="en-US" sz="1200" b="1" i="0" dirty="0">
                <a:solidFill>
                  <a:srgbClr val="FF0000"/>
                </a:solidFill>
                <a:latin typeface="Arial"/>
                <a:ea typeface="+mn-ea"/>
                <a:cs typeface="+mn-cs"/>
              </a:rPr>
              <a:t>S   2001:DB8:3::/64 [1/0]</a:t>
            </a:r>
            <a:endParaRPr lang="en-US" sz="1200" b="1" dirty="0">
              <a:solidFill>
                <a:srgbClr val="FF0000"/>
              </a:solidFill>
            </a:endParaRPr>
          </a:p>
          <a:p>
            <a:pPr algn="l" defTabSz="914400">
              <a:buNone/>
            </a:pPr>
            <a:r>
              <a:rPr lang="en-US" sz="1200" b="1" i="0" dirty="0">
                <a:solidFill>
                  <a:srgbClr val="FF0000"/>
                </a:solidFill>
                <a:latin typeface="Arial"/>
                <a:ea typeface="+mn-ea"/>
                <a:cs typeface="+mn-cs"/>
              </a:rPr>
              <a:t>     via 2001:DB8:A::2</a:t>
            </a:r>
          </a:p>
          <a:p>
            <a:pPr algn="l" defTabSz="914400">
              <a:buNone/>
            </a:pPr>
            <a:r>
              <a:rPr lang="en-US" sz="1200" b="0" i="0" dirty="0">
                <a:solidFill>
                  <a:srgbClr val="000000"/>
                </a:solidFill>
                <a:latin typeface="Arial"/>
                <a:ea typeface="+mn-ea"/>
                <a:cs typeface="+mn-cs"/>
              </a:rPr>
              <a:t>C   2001:DB8:A::2/127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L   2001:DB8:A::3/128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C   2001:DB8:B::/127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2001:DB8:B::/128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FF00::/8 [0/0]</a:t>
            </a:r>
          </a:p>
          <a:p>
            <a:pPr algn="l" defTabSz="914400">
              <a:buNone/>
            </a:pPr>
            <a:r>
              <a:rPr lang="en-US" sz="1200" b="0" i="0" dirty="0">
                <a:solidFill>
                  <a:srgbClr val="000000"/>
                </a:solidFill>
                <a:latin typeface="Arial"/>
                <a:ea typeface="+mn-ea"/>
                <a:cs typeface="+mn-cs"/>
              </a:rPr>
              <a:t>     via ::, Null0</a:t>
            </a:r>
          </a:p>
          <a:p>
            <a:pPr algn="l" defTabSz="914400">
              <a:buNone/>
            </a:pPr>
            <a:r>
              <a:rPr lang="en-US" sz="1200" b="0" i="0" dirty="0">
                <a:solidFill>
                  <a:srgbClr val="000000"/>
                </a:solidFill>
                <a:latin typeface="Arial"/>
                <a:ea typeface="+mn-ea"/>
                <a:cs typeface="+mn-cs"/>
              </a:rPr>
              <a:t>Branch-2#</a:t>
            </a:r>
          </a:p>
        </p:txBody>
      </p:sp>
      <p:sp>
        <p:nvSpPr>
          <p:cNvPr id="30" name="Freeform 9"/>
          <p:cNvSpPr>
            <a:spLocks/>
          </p:cNvSpPr>
          <p:nvPr/>
        </p:nvSpPr>
        <p:spPr bwMode="auto">
          <a:xfrm>
            <a:off x="3435276" y="1537882"/>
            <a:ext cx="2129223" cy="124638"/>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solidFill>
                  <a:schemeClr val="accent1"/>
                </a:solidFill>
              </a14:hiddenFill>
            </a:ext>
          </a:extLst>
        </p:spPr>
        <p:txBody>
          <a:bodyPr/>
          <a:lstStyle/>
          <a:p>
            <a:endParaRPr lang="en-US"/>
          </a:p>
        </p:txBody>
      </p:sp>
      <p:pic>
        <p:nvPicPr>
          <p:cNvPr id="31"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41114" y="1337083"/>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2"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582994" y="1337083"/>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88514" y="956083"/>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9412" y="1868896"/>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489456" y="966402"/>
            <a:ext cx="1995058" cy="12088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6" name="TextBox 35"/>
          <p:cNvSpPr txBox="1"/>
          <p:nvPr/>
        </p:nvSpPr>
        <p:spPr>
          <a:xfrm>
            <a:off x="2691436" y="1602110"/>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37" name="TextBox 36"/>
          <p:cNvSpPr txBox="1"/>
          <p:nvPr/>
        </p:nvSpPr>
        <p:spPr>
          <a:xfrm>
            <a:off x="3479314" y="1337083"/>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2001:DB8:A::2/127</a:t>
            </a:r>
            <a:endParaRPr lang="en-US" sz="1000" b="1" dirty="0">
              <a:solidFill>
                <a:schemeClr val="bg2"/>
              </a:solidFill>
            </a:endParaRPr>
          </a:p>
        </p:txBody>
      </p:sp>
      <p:sp>
        <p:nvSpPr>
          <p:cNvPr id="38" name="TextBox 37"/>
          <p:cNvSpPr txBox="1"/>
          <p:nvPr/>
        </p:nvSpPr>
        <p:spPr>
          <a:xfrm>
            <a:off x="4350128" y="1650140"/>
            <a:ext cx="1306768"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2001:DB8:A::3/127</a:t>
            </a:r>
            <a:endParaRPr lang="en-US" sz="1000" b="1" dirty="0">
              <a:solidFill>
                <a:schemeClr val="bg2"/>
              </a:solidFill>
            </a:endParaRPr>
          </a:p>
        </p:txBody>
      </p:sp>
      <p:sp>
        <p:nvSpPr>
          <p:cNvPr id="39" name="Line 47"/>
          <p:cNvSpPr>
            <a:spLocks noChangeShapeType="1"/>
          </p:cNvSpPr>
          <p:nvPr/>
        </p:nvSpPr>
        <p:spPr bwMode="auto">
          <a:xfrm>
            <a:off x="1719358" y="1147376"/>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0" name="Line 47"/>
          <p:cNvSpPr>
            <a:spLocks noChangeShapeType="1"/>
          </p:cNvSpPr>
          <p:nvPr/>
        </p:nvSpPr>
        <p:spPr bwMode="auto">
          <a:xfrm flipV="1">
            <a:off x="1796182" y="1718083"/>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41" name="TextBox 40"/>
          <p:cNvSpPr txBox="1"/>
          <p:nvPr/>
        </p:nvSpPr>
        <p:spPr>
          <a:xfrm>
            <a:off x="736114" y="1319462"/>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42" name="TextBox 41"/>
          <p:cNvSpPr txBox="1"/>
          <p:nvPr/>
        </p:nvSpPr>
        <p:spPr>
          <a:xfrm>
            <a:off x="744611" y="2233862"/>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43" name="TextBox 42"/>
          <p:cNvSpPr txBox="1"/>
          <p:nvPr/>
        </p:nvSpPr>
        <p:spPr>
          <a:xfrm>
            <a:off x="3479314" y="1548062"/>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4" name="TextBox 43"/>
          <p:cNvSpPr txBox="1"/>
          <p:nvPr/>
        </p:nvSpPr>
        <p:spPr>
          <a:xfrm>
            <a:off x="5085604" y="1454610"/>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S0/0/1</a:t>
            </a:r>
            <a:endParaRPr lang="en-US" sz="1000" b="1" dirty="0">
              <a:solidFill>
                <a:schemeClr val="bg2"/>
              </a:solidFill>
            </a:endParaRPr>
          </a:p>
        </p:txBody>
      </p:sp>
      <p:sp>
        <p:nvSpPr>
          <p:cNvPr id="45" name="TextBox 44"/>
          <p:cNvSpPr txBox="1"/>
          <p:nvPr/>
        </p:nvSpPr>
        <p:spPr>
          <a:xfrm>
            <a:off x="7060714" y="1337083"/>
            <a:ext cx="966931" cy="369332"/>
          </a:xfrm>
          <a:prstGeom prst="rect">
            <a:avLst/>
          </a:prstGeom>
          <a:noFill/>
        </p:spPr>
        <p:txBody>
          <a:bodyPr wrap="none" rtlCol="0">
            <a:spAutoFit/>
          </a:bodyPr>
          <a:lstStyle/>
          <a:p>
            <a:pPr algn="l" defTabSz="914400">
              <a:buNone/>
            </a:pPr>
            <a:r>
              <a:rPr lang="en-US" sz="1800" b="0" i="0">
                <a:solidFill>
                  <a:srgbClr val="000000"/>
                </a:solidFill>
                <a:latin typeface="Arial"/>
                <a:ea typeface="+mn-ea"/>
                <a:cs typeface="+mn-cs"/>
              </a:rPr>
              <a:t>Internet</a:t>
            </a:r>
            <a:endParaRPr lang="en-US" dirty="0">
              <a:solidFill>
                <a:schemeClr val="bg2"/>
              </a:solidFill>
            </a:endParaRPr>
          </a:p>
        </p:txBody>
      </p:sp>
      <p:sp>
        <p:nvSpPr>
          <p:cNvPr id="46" name="TextBox 45"/>
          <p:cNvSpPr txBox="1"/>
          <p:nvPr/>
        </p:nvSpPr>
        <p:spPr>
          <a:xfrm>
            <a:off x="6432760" y="1489483"/>
            <a:ext cx="55175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S0/0/0</a:t>
            </a:r>
            <a:endParaRPr lang="en-US" sz="1000" b="1" dirty="0">
              <a:solidFill>
                <a:schemeClr val="bg2"/>
              </a:solidFill>
            </a:endParaRPr>
          </a:p>
        </p:txBody>
      </p:sp>
      <p:sp>
        <p:nvSpPr>
          <p:cNvPr id="47" name="TextBox 46"/>
          <p:cNvSpPr txBox="1"/>
          <p:nvPr/>
        </p:nvSpPr>
        <p:spPr>
          <a:xfrm>
            <a:off x="5637192" y="1602110"/>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48" name="TextBox 47"/>
          <p:cNvSpPr txBox="1"/>
          <p:nvPr/>
        </p:nvSpPr>
        <p:spPr>
          <a:xfrm>
            <a:off x="980571" y="1092743"/>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49" name="TextBox 48"/>
          <p:cNvSpPr txBox="1"/>
          <p:nvPr/>
        </p:nvSpPr>
        <p:spPr>
          <a:xfrm>
            <a:off x="964714" y="2022883"/>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pPr algn="ctr" defTabSz="914400">
              <a:spcBef>
                <a:spcPct val="0"/>
              </a:spcBef>
              <a:buNone/>
            </a:pPr>
            <a:r>
              <a:rPr lang="es-ES_tradnl" sz="3600" b="0" i="0" u="none" strike="noStrike" spc="0" baseline="0" smtClean="0">
                <a:ln>
                  <a:noFill/>
                </a:ln>
                <a:gradFill flip="none" rotWithShape="1">
                  <a:gsLst>
                    <a:gs pos="16000">
                      <a:schemeClr val="tx2"/>
                    </a:gs>
                    <a:gs pos="100000">
                      <a:srgbClr val="28A7DF"/>
                    </a:gs>
                  </a:gsLst>
                  <a:lin ang="1800000" scaled="0"/>
                  <a:tileRect/>
                </a:gradFill>
                <a:effectLst/>
                <a:latin typeface="Arial"/>
                <a:ea typeface="+mj-ea"/>
                <a:cs typeface="Arial"/>
              </a:rPr>
              <a:t>Ruta estática con especificación completa</a:t>
            </a:r>
            <a:endParaRPr lang="es-ES_tradnl" sz="3600" b="0" i="0" u="none" strike="noStrike" spc="0" baseline="0">
              <a:ln>
                <a:noFill/>
              </a:ln>
              <a:gradFill flip="none" rotWithShape="1">
                <a:gsLst>
                  <a:gs pos="16000">
                    <a:schemeClr val="tx2"/>
                  </a:gs>
                  <a:gs pos="100000">
                    <a:srgbClr val="28A7DF"/>
                  </a:gs>
                </a:gsLst>
                <a:lin ang="1800000" scaled="0"/>
                <a:tileRect/>
              </a:gradFill>
              <a:effectLst/>
              <a:latin typeface="Arial"/>
              <a:ea typeface="+mj-ea"/>
              <a:cs typeface="Arial"/>
            </a:endParaRPr>
          </a:p>
        </p:txBody>
      </p:sp>
      <p:pic>
        <p:nvPicPr>
          <p:cNvPr id="7"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641123" y="3980596"/>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208603" y="399791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88523" y="3599596"/>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9421" y="4512409"/>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682819" y="4245623"/>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13" name="TextBox 12"/>
          <p:cNvSpPr txBox="1"/>
          <p:nvPr/>
        </p:nvSpPr>
        <p:spPr>
          <a:xfrm>
            <a:off x="3459104" y="4041917"/>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2001:DB8:A::2/64</a:t>
            </a:r>
            <a:endParaRPr lang="en-US" sz="1000" b="1" dirty="0">
              <a:solidFill>
                <a:schemeClr val="bg2"/>
              </a:solidFill>
            </a:endParaRPr>
          </a:p>
        </p:txBody>
      </p:sp>
      <p:sp>
        <p:nvSpPr>
          <p:cNvPr id="14" name="TextBox 13"/>
          <p:cNvSpPr txBox="1"/>
          <p:nvPr/>
        </p:nvSpPr>
        <p:spPr>
          <a:xfrm>
            <a:off x="6046255" y="4045675"/>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2001:DB8:A::1/64</a:t>
            </a:r>
            <a:endParaRPr lang="en-US" sz="1000" b="1" dirty="0">
              <a:solidFill>
                <a:schemeClr val="bg2"/>
              </a:solidFill>
            </a:endParaRPr>
          </a:p>
        </p:txBody>
      </p:sp>
      <p:sp>
        <p:nvSpPr>
          <p:cNvPr id="15" name="Line 47"/>
          <p:cNvSpPr>
            <a:spLocks noChangeShapeType="1"/>
          </p:cNvSpPr>
          <p:nvPr/>
        </p:nvSpPr>
        <p:spPr bwMode="auto">
          <a:xfrm>
            <a:off x="1719367" y="3790889"/>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6" name="Line 47"/>
          <p:cNvSpPr>
            <a:spLocks noChangeShapeType="1"/>
          </p:cNvSpPr>
          <p:nvPr/>
        </p:nvSpPr>
        <p:spPr bwMode="auto">
          <a:xfrm flipV="1">
            <a:off x="1796191" y="4361596"/>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17" name="TextBox 16"/>
          <p:cNvSpPr txBox="1"/>
          <p:nvPr/>
        </p:nvSpPr>
        <p:spPr>
          <a:xfrm>
            <a:off x="736123" y="3962975"/>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18" name="TextBox 17"/>
          <p:cNvSpPr txBox="1"/>
          <p:nvPr/>
        </p:nvSpPr>
        <p:spPr>
          <a:xfrm>
            <a:off x="744620" y="4877375"/>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19" name="TextBox 18"/>
          <p:cNvSpPr txBox="1"/>
          <p:nvPr/>
        </p:nvSpPr>
        <p:spPr>
          <a:xfrm>
            <a:off x="3479323" y="4191575"/>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20" name="TextBox 19"/>
          <p:cNvSpPr txBox="1"/>
          <p:nvPr/>
        </p:nvSpPr>
        <p:spPr>
          <a:xfrm>
            <a:off x="6803637" y="4196400"/>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23" name="TextBox 22"/>
          <p:cNvSpPr txBox="1"/>
          <p:nvPr/>
        </p:nvSpPr>
        <p:spPr>
          <a:xfrm>
            <a:off x="7271427" y="4244467"/>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24" name="TextBox 23"/>
          <p:cNvSpPr txBox="1"/>
          <p:nvPr/>
        </p:nvSpPr>
        <p:spPr>
          <a:xfrm>
            <a:off x="980580" y="3736256"/>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25" name="TextBox 24"/>
          <p:cNvSpPr txBox="1"/>
          <p:nvPr/>
        </p:nvSpPr>
        <p:spPr>
          <a:xfrm>
            <a:off x="964723" y="4666396"/>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26" name="Rectangle 25"/>
          <p:cNvSpPr/>
          <p:nvPr/>
        </p:nvSpPr>
        <p:spPr>
          <a:xfrm>
            <a:off x="2311879" y="5460224"/>
            <a:ext cx="7435970" cy="584775"/>
          </a:xfrm>
          <a:prstGeom prst="rect">
            <a:avLst/>
          </a:prstGeom>
        </p:spPr>
        <p:txBody>
          <a:bodyPr wrap="square">
            <a:spAutoFit/>
          </a:bodyPr>
          <a:lstStyle/>
          <a:p>
            <a:pPr algn="l" defTabSz="914400">
              <a:buNone/>
            </a:pPr>
            <a:r>
              <a:rPr lang="es-ES_tradnl" sz="1600" b="0" i="0" dirty="0" smtClean="0">
                <a:solidFill>
                  <a:srgbClr val="000000"/>
                </a:solidFill>
                <a:latin typeface="Arial"/>
                <a:ea typeface="+mn-ea"/>
                <a:cs typeface="+mn-cs"/>
              </a:rPr>
              <a:t>Branch-1(</a:t>
            </a:r>
            <a:r>
              <a:rPr lang="es-ES_tradnl" sz="1600" b="0" i="0" dirty="0" err="1" smtClean="0">
                <a:solidFill>
                  <a:srgbClr val="000000"/>
                </a:solidFill>
                <a:latin typeface="Arial"/>
                <a:ea typeface="+mn-ea"/>
                <a:cs typeface="+mn-cs"/>
              </a:rPr>
              <a:t>config</a:t>
            </a:r>
            <a:r>
              <a:rPr lang="es-ES_tradnl" sz="1600" b="0" i="0" dirty="0" smtClean="0">
                <a:solidFill>
                  <a:srgbClr val="000000"/>
                </a:solidFill>
                <a:latin typeface="Arial"/>
                <a:ea typeface="+mn-ea"/>
                <a:cs typeface="+mn-cs"/>
              </a:rPr>
              <a:t>)# ipv6 </a:t>
            </a:r>
            <a:r>
              <a:rPr lang="es-ES_tradnl" sz="1600" b="0" i="0" dirty="0" err="1" smtClean="0">
                <a:solidFill>
                  <a:srgbClr val="000000"/>
                </a:solidFill>
                <a:latin typeface="Arial"/>
                <a:ea typeface="+mn-ea"/>
                <a:cs typeface="+mn-cs"/>
              </a:rPr>
              <a:t>route</a:t>
            </a:r>
            <a:r>
              <a:rPr lang="es-ES_tradnl" sz="1600" b="0" i="0" dirty="0" smtClean="0">
                <a:solidFill>
                  <a:srgbClr val="000000"/>
                </a:solidFill>
                <a:latin typeface="Arial"/>
                <a:ea typeface="+mn-ea"/>
                <a:cs typeface="+mn-cs"/>
              </a:rPr>
              <a:t> 2001:DB8:2::1/64 </a:t>
            </a:r>
            <a:r>
              <a:rPr lang="es-ES_tradnl" sz="1600" b="0" i="0" dirty="0" smtClean="0">
                <a:solidFill>
                  <a:srgbClr val="FF0000"/>
                </a:solidFill>
                <a:latin typeface="Arial"/>
                <a:ea typeface="+mn-ea"/>
                <a:cs typeface="+mn-cs"/>
              </a:rPr>
              <a:t>g0/0</a:t>
            </a:r>
            <a:r>
              <a:rPr lang="es-ES_tradnl" sz="1600" b="0" i="0" dirty="0" smtClean="0">
                <a:solidFill>
                  <a:schemeClr val="tx1"/>
                </a:solidFill>
                <a:latin typeface="Arial"/>
                <a:ea typeface="+mn-ea"/>
                <a:cs typeface="+mn-cs"/>
              </a:rPr>
              <a:t> </a:t>
            </a:r>
            <a:r>
              <a:rPr lang="es-ES_tradnl" sz="1600" b="0" i="0" dirty="0" smtClean="0">
                <a:solidFill>
                  <a:srgbClr val="0070C0"/>
                </a:solidFill>
                <a:latin typeface="Arial"/>
                <a:ea typeface="+mn-ea"/>
                <a:cs typeface="+mn-cs"/>
              </a:rPr>
              <a:t>2001:DB8:A::2</a:t>
            </a:r>
            <a:r>
              <a:rPr lang="es-ES_tradnl" sz="1600" b="0" i="0" dirty="0" smtClean="0">
                <a:solidFill>
                  <a:schemeClr val="tx1"/>
                </a:solidFill>
                <a:latin typeface="Arial"/>
                <a:ea typeface="+mn-ea"/>
                <a:cs typeface="+mn-cs"/>
              </a:rPr>
              <a:t> </a:t>
            </a:r>
          </a:p>
          <a:p>
            <a:pPr algn="l" defTabSz="914400">
              <a:buNone/>
            </a:pPr>
            <a:r>
              <a:rPr lang="es-ES_tradnl" sz="1600" b="0" i="0" dirty="0" smtClean="0">
                <a:solidFill>
                  <a:srgbClr val="000000"/>
                </a:solidFill>
                <a:latin typeface="Arial"/>
                <a:ea typeface="+mn-ea"/>
                <a:cs typeface="+mn-cs"/>
              </a:rPr>
              <a:t>Branch-1(</a:t>
            </a:r>
            <a:r>
              <a:rPr lang="es-ES_tradnl" sz="1600" b="0" i="0" dirty="0" err="1" smtClean="0">
                <a:solidFill>
                  <a:srgbClr val="000000"/>
                </a:solidFill>
                <a:latin typeface="Arial"/>
                <a:ea typeface="+mn-ea"/>
                <a:cs typeface="+mn-cs"/>
              </a:rPr>
              <a:t>config</a:t>
            </a:r>
            <a:r>
              <a:rPr lang="es-ES_tradnl" sz="1600" b="0" i="0" dirty="0" smtClean="0">
                <a:solidFill>
                  <a:srgbClr val="000000"/>
                </a:solidFill>
                <a:latin typeface="Arial"/>
                <a:ea typeface="+mn-ea"/>
                <a:cs typeface="+mn-cs"/>
              </a:rPr>
              <a:t>)# ipv6 </a:t>
            </a:r>
            <a:r>
              <a:rPr lang="es-ES_tradnl" sz="1600" b="0" i="0" dirty="0" err="1" smtClean="0">
                <a:solidFill>
                  <a:srgbClr val="000000"/>
                </a:solidFill>
                <a:latin typeface="Arial"/>
                <a:ea typeface="+mn-ea"/>
                <a:cs typeface="+mn-cs"/>
              </a:rPr>
              <a:t>route</a:t>
            </a:r>
            <a:r>
              <a:rPr lang="es-ES_tradnl" sz="1600" b="0" i="0" dirty="0" smtClean="0">
                <a:solidFill>
                  <a:srgbClr val="000000"/>
                </a:solidFill>
                <a:latin typeface="Arial"/>
                <a:ea typeface="+mn-ea"/>
                <a:cs typeface="+mn-cs"/>
              </a:rPr>
              <a:t> 2001:DB8:3::1/64 </a:t>
            </a:r>
            <a:r>
              <a:rPr lang="es-ES_tradnl" sz="1600" b="0" i="0" dirty="0" smtClean="0">
                <a:solidFill>
                  <a:srgbClr val="FF0000"/>
                </a:solidFill>
                <a:latin typeface="Arial"/>
                <a:ea typeface="+mn-ea"/>
                <a:cs typeface="+mn-cs"/>
              </a:rPr>
              <a:t>g0/0</a:t>
            </a:r>
            <a:r>
              <a:rPr lang="es-ES_tradnl" sz="1600" b="0" i="0" dirty="0" smtClean="0">
                <a:solidFill>
                  <a:schemeClr val="tx1"/>
                </a:solidFill>
                <a:latin typeface="Arial"/>
                <a:ea typeface="+mn-ea"/>
                <a:cs typeface="+mn-cs"/>
              </a:rPr>
              <a:t> </a:t>
            </a:r>
            <a:r>
              <a:rPr lang="es-ES_tradnl" sz="1600" b="0" i="0" dirty="0" smtClean="0">
                <a:solidFill>
                  <a:srgbClr val="0070C0"/>
                </a:solidFill>
                <a:latin typeface="Arial"/>
                <a:ea typeface="+mn-ea"/>
                <a:cs typeface="+mn-cs"/>
              </a:rPr>
              <a:t>2001:DB8:A::2 </a:t>
            </a:r>
            <a:endParaRPr lang="es-ES_tradnl" sz="1600" dirty="0">
              <a:solidFill>
                <a:srgbClr val="0070C0"/>
              </a:solidFill>
            </a:endParaRPr>
          </a:p>
        </p:txBody>
      </p:sp>
      <p:sp>
        <p:nvSpPr>
          <p:cNvPr id="27" name="Right Arrow 26"/>
          <p:cNvSpPr/>
          <p:nvPr/>
        </p:nvSpPr>
        <p:spPr>
          <a:xfrm>
            <a:off x="859767" y="5529864"/>
            <a:ext cx="1434859" cy="428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66560" y="5624167"/>
            <a:ext cx="1870490" cy="230832"/>
          </a:xfrm>
          <a:prstGeom prst="rect">
            <a:avLst/>
          </a:prstGeom>
          <a:noFill/>
        </p:spPr>
        <p:txBody>
          <a:bodyPr wrap="square" rtlCol="0">
            <a:spAutoFit/>
          </a:bodyPr>
          <a:lstStyle/>
          <a:p>
            <a:pPr algn="l" defTabSz="914400">
              <a:buNone/>
            </a:pPr>
            <a:r>
              <a:rPr lang="es-ES_tradnl" sz="900" b="1" i="0" dirty="0" smtClean="0">
                <a:solidFill>
                  <a:srgbClr val="FFFFFF"/>
                </a:solidFill>
                <a:latin typeface="Arial"/>
                <a:ea typeface="+mn-ea"/>
                <a:cs typeface="+mn-cs"/>
              </a:rPr>
              <a:t>Especificación completa</a:t>
            </a:r>
            <a:endParaRPr lang="es-ES_tradnl" sz="900" b="1" dirty="0">
              <a:solidFill>
                <a:schemeClr val="bg1"/>
              </a:solidFill>
            </a:endParaRPr>
          </a:p>
        </p:txBody>
      </p:sp>
      <p:sp>
        <p:nvSpPr>
          <p:cNvPr id="30" name="Text Placeholder 2"/>
          <p:cNvSpPr>
            <a:spLocks noGrp="1"/>
          </p:cNvSpPr>
          <p:nvPr>
            <p:ph type="body" sz="quarter" idx="10"/>
          </p:nvPr>
        </p:nvSpPr>
        <p:spPr>
          <a:xfrm>
            <a:off x="383459" y="1083574"/>
            <a:ext cx="8413586" cy="2446207"/>
          </a:xfrm>
        </p:spPr>
        <p:txBody>
          <a:bodyPr/>
          <a:lstStyle/>
          <a:p>
            <a:pPr marL="749259" lvl="1" indent="-342900" algn="l" defTabSz="914400">
              <a:spcBef>
                <a:spcPts val="840"/>
              </a:spcBef>
              <a:buClr>
                <a:srgbClr val="435153"/>
              </a:buClr>
              <a:buFont typeface="Arial"/>
              <a:buChar char="•"/>
            </a:pPr>
            <a:r>
              <a:rPr lang="es-ES_tradnl" sz="2000" b="0" i="0" dirty="0" smtClean="0">
                <a:solidFill>
                  <a:srgbClr val="435153"/>
                </a:solidFill>
                <a:latin typeface="Arial"/>
                <a:ea typeface="+mn-ea"/>
                <a:cs typeface="+mn-cs"/>
              </a:rPr>
              <a:t>En una ruta estática con especificación completa, se utilizan la interfaz de resultado y la dirección de siguiente salto. </a:t>
            </a:r>
          </a:p>
          <a:p>
            <a:pPr marL="749259" lvl="1" indent="-342900" algn="l" defTabSz="914400">
              <a:spcBef>
                <a:spcPts val="840"/>
              </a:spcBef>
              <a:buClr>
                <a:srgbClr val="435153"/>
              </a:buClr>
              <a:buFont typeface="Arial"/>
              <a:buChar char="•"/>
            </a:pPr>
            <a:r>
              <a:rPr lang="es-ES_tradnl" sz="2000" b="0" i="0" dirty="0" smtClean="0">
                <a:solidFill>
                  <a:srgbClr val="435153"/>
                </a:solidFill>
                <a:latin typeface="Arial"/>
                <a:ea typeface="+mn-ea"/>
                <a:cs typeface="+mn-cs"/>
              </a:rPr>
              <a:t>Se utiliza cuando la interfaz de resultado es una interfaz de diversos accesos y requiere identificar la dirección de siguiente salto.</a:t>
            </a:r>
          </a:p>
          <a:p>
            <a:pPr marL="749259" lvl="1" indent="-342900" algn="l" defTabSz="914400">
              <a:spcBef>
                <a:spcPts val="840"/>
              </a:spcBef>
              <a:buClr>
                <a:srgbClr val="435153"/>
              </a:buClr>
              <a:buFont typeface="Arial"/>
              <a:buChar char="•"/>
            </a:pPr>
            <a:r>
              <a:rPr lang="es-ES_tradnl" sz="2000" b="0" i="0" dirty="0" smtClean="0">
                <a:solidFill>
                  <a:srgbClr val="435153"/>
                </a:solidFill>
                <a:latin typeface="Arial"/>
                <a:ea typeface="+mn-ea"/>
                <a:cs typeface="+mn-cs"/>
              </a:rPr>
              <a:t>El siguiente salto debe estar conectado directamente a la interfaz de resultado específica.</a:t>
            </a:r>
          </a:p>
          <a:p>
            <a:pPr marL="749259" lvl="1" indent="-342900" algn="l" defTabSz="914400">
              <a:spcBef>
                <a:spcPts val="840"/>
              </a:spcBef>
              <a:buNone/>
            </a:pPr>
            <a:endParaRPr lang="es-ES_tradnl" sz="2000" dirty="0" smtClean="0"/>
          </a:p>
        </p:txBody>
      </p:sp>
      <p:sp>
        <p:nvSpPr>
          <p:cNvPr id="29" name="Line 47"/>
          <p:cNvSpPr>
            <a:spLocks noChangeShapeType="1"/>
          </p:cNvSpPr>
          <p:nvPr/>
        </p:nvSpPr>
        <p:spPr bwMode="auto">
          <a:xfrm>
            <a:off x="3547585" y="4237841"/>
            <a:ext cx="1027687" cy="94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47"/>
          <p:cNvSpPr>
            <a:spLocks noChangeShapeType="1"/>
          </p:cNvSpPr>
          <p:nvPr/>
        </p:nvSpPr>
        <p:spPr bwMode="auto">
          <a:xfrm>
            <a:off x="5020216" y="4389041"/>
            <a:ext cx="1009648" cy="5059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47"/>
          <p:cNvSpPr>
            <a:spLocks noChangeShapeType="1"/>
          </p:cNvSpPr>
          <p:nvPr/>
        </p:nvSpPr>
        <p:spPr bwMode="auto">
          <a:xfrm>
            <a:off x="5367722" y="4227714"/>
            <a:ext cx="1840881" cy="1675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33"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5272" y="4033247"/>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4"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66620" y="4783668"/>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5"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46136" y="3121612"/>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6" name="Line 47"/>
          <p:cNvSpPr>
            <a:spLocks noChangeShapeType="1"/>
          </p:cNvSpPr>
          <p:nvPr/>
        </p:nvSpPr>
        <p:spPr bwMode="auto">
          <a:xfrm flipV="1">
            <a:off x="5029106" y="3505190"/>
            <a:ext cx="917030" cy="5280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37" name="TextBox 36"/>
          <p:cNvSpPr txBox="1"/>
          <p:nvPr/>
        </p:nvSpPr>
        <p:spPr>
          <a:xfrm>
            <a:off x="5581126" y="4804895"/>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38" name="TextBox 37"/>
          <p:cNvSpPr txBox="1"/>
          <p:nvPr/>
        </p:nvSpPr>
        <p:spPr>
          <a:xfrm>
            <a:off x="5561272" y="3344139"/>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39" name="TextBox 38"/>
          <p:cNvSpPr txBox="1"/>
          <p:nvPr/>
        </p:nvSpPr>
        <p:spPr>
          <a:xfrm>
            <a:off x="5995328" y="3368777"/>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Branch-4</a:t>
            </a:r>
            <a:endParaRPr lang="en-US" sz="1200" b="1" dirty="0">
              <a:solidFill>
                <a:schemeClr val="bg1"/>
              </a:solidFill>
            </a:endParaRPr>
          </a:p>
        </p:txBody>
      </p:sp>
      <p:sp>
        <p:nvSpPr>
          <p:cNvPr id="40" name="TextBox 39"/>
          <p:cNvSpPr txBox="1"/>
          <p:nvPr/>
        </p:nvSpPr>
        <p:spPr>
          <a:xfrm>
            <a:off x="6024086" y="5030833"/>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Branch-3</a:t>
            </a:r>
            <a:endParaRPr lang="en-US" sz="1200" b="1" dirty="0">
              <a:solidFill>
                <a:schemeClr val="bg1"/>
              </a:solidFill>
            </a:endParaRPr>
          </a:p>
        </p:txBody>
      </p:sp>
      <p:sp>
        <p:nvSpPr>
          <p:cNvPr id="41" name="TextBox 40"/>
          <p:cNvSpPr txBox="1"/>
          <p:nvPr/>
        </p:nvSpPr>
        <p:spPr>
          <a:xfrm>
            <a:off x="4805326" y="3215979"/>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2001:DB8:A::4/64</a:t>
            </a:r>
            <a:endParaRPr lang="en-US" sz="1000" b="1" dirty="0">
              <a:solidFill>
                <a:schemeClr val="bg2"/>
              </a:solidFill>
            </a:endParaRPr>
          </a:p>
        </p:txBody>
      </p:sp>
      <p:sp>
        <p:nvSpPr>
          <p:cNvPr id="42" name="TextBox 41"/>
          <p:cNvSpPr txBox="1"/>
          <p:nvPr/>
        </p:nvSpPr>
        <p:spPr>
          <a:xfrm>
            <a:off x="4810019" y="4943395"/>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2001:DB8:A::3/64</a:t>
            </a:r>
            <a:endParaRPr lang="en-US" sz="1000" b="1" dirty="0">
              <a:solidFill>
                <a:schemeClr val="bg2"/>
              </a:solidFill>
            </a:endParaRPr>
          </a:p>
        </p:txBody>
      </p:sp>
      <p:sp>
        <p:nvSpPr>
          <p:cNvPr id="43" name="TextBox 42"/>
          <p:cNvSpPr txBox="1"/>
          <p:nvPr/>
        </p:nvSpPr>
        <p:spPr>
          <a:xfrm>
            <a:off x="4584508" y="4188326"/>
            <a:ext cx="67691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DSW-1</a:t>
            </a:r>
            <a:endParaRPr lang="en-US" sz="1200" b="1" dirty="0">
              <a:solidFill>
                <a:schemeClr val="bg1"/>
              </a:solidFill>
            </a:endParaRPr>
          </a:p>
        </p:txBody>
      </p:sp>
      <p:sp>
        <p:nvSpPr>
          <p:cNvPr id="44" name="TextBox 43"/>
          <p:cNvSpPr txBox="1"/>
          <p:nvPr/>
        </p:nvSpPr>
        <p:spPr>
          <a:xfrm>
            <a:off x="2270772" y="4373111"/>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G0/1</a:t>
            </a:r>
            <a:endParaRPr lang="en-US" sz="1000" b="1" dirty="0">
              <a:solidFill>
                <a:schemeClr val="bg2"/>
              </a:solidFill>
            </a:endParaRPr>
          </a:p>
        </p:txBody>
      </p:sp>
      <p:sp>
        <p:nvSpPr>
          <p:cNvPr id="45" name="TextBox 44"/>
          <p:cNvSpPr txBox="1"/>
          <p:nvPr/>
        </p:nvSpPr>
        <p:spPr>
          <a:xfrm>
            <a:off x="2266536" y="4047040"/>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192" y="0"/>
            <a:ext cx="8588861" cy="838200"/>
          </a:xfrm>
        </p:spPr>
        <p:txBody>
          <a:bodyPr/>
          <a:lstStyle/>
          <a:p>
            <a:pPr algn="ctr" defTabSz="914400">
              <a:spcBef>
                <a:spcPct val="0"/>
              </a:spcBef>
              <a:buNone/>
            </a:pPr>
            <a:r>
              <a:rPr lang="es-ES_tradnl" sz="2700" b="0" i="0" u="none" strike="noStrike" spc="0" baseline="0" dirty="0" smtClean="0">
                <a:ln>
                  <a:noFill/>
                </a:ln>
                <a:gradFill flip="none" rotWithShape="1">
                  <a:gsLst>
                    <a:gs pos="16000">
                      <a:schemeClr val="tx2"/>
                    </a:gs>
                    <a:gs pos="100000">
                      <a:srgbClr val="28A7DF"/>
                    </a:gs>
                  </a:gsLst>
                  <a:lin ang="1800000" scaled="0"/>
                  <a:tileRect/>
                </a:gradFill>
                <a:effectLst/>
                <a:latin typeface="Arial"/>
                <a:ea typeface="+mj-ea"/>
                <a:cs typeface="Arial"/>
              </a:rPr>
              <a:t>Resultado de ruta estática con especificación completa</a:t>
            </a:r>
            <a:endParaRPr lang="es-ES_tradnl" sz="2700" dirty="0"/>
          </a:p>
        </p:txBody>
      </p:sp>
      <p:sp>
        <p:nvSpPr>
          <p:cNvPr id="27" name="Right Arrow 26"/>
          <p:cNvSpPr/>
          <p:nvPr/>
        </p:nvSpPr>
        <p:spPr>
          <a:xfrm>
            <a:off x="1825924" y="3549762"/>
            <a:ext cx="17526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24968" y="3653578"/>
            <a:ext cx="1673856" cy="246221"/>
          </a:xfrm>
          <a:prstGeom prst="rect">
            <a:avLst/>
          </a:prstGeom>
          <a:noFill/>
        </p:spPr>
        <p:txBody>
          <a:bodyPr wrap="none" rtlCol="0">
            <a:spAutoFit/>
          </a:bodyPr>
          <a:lstStyle/>
          <a:p>
            <a:pPr algn="l" defTabSz="914400">
              <a:buNone/>
            </a:pPr>
            <a:r>
              <a:rPr lang="es-ES_tradnl" sz="1000" b="1" i="0" dirty="0" smtClean="0">
                <a:solidFill>
                  <a:srgbClr val="FFFFFF"/>
                </a:solidFill>
                <a:latin typeface="Arial"/>
                <a:ea typeface="+mn-ea"/>
                <a:cs typeface="+mn-cs"/>
              </a:rPr>
              <a:t>Especificación completa</a:t>
            </a:r>
            <a:endParaRPr lang="es-ES_tradnl" sz="1000" b="1" dirty="0">
              <a:solidFill>
                <a:schemeClr val="bg1"/>
              </a:solidFill>
            </a:endParaRPr>
          </a:p>
        </p:txBody>
      </p:sp>
      <p:sp>
        <p:nvSpPr>
          <p:cNvPr id="29" name="TextBox 28"/>
          <p:cNvSpPr txBox="1"/>
          <p:nvPr/>
        </p:nvSpPr>
        <p:spPr>
          <a:xfrm>
            <a:off x="3775495" y="3115574"/>
            <a:ext cx="2536272" cy="3231654"/>
          </a:xfrm>
          <a:prstGeom prst="rect">
            <a:avLst/>
          </a:prstGeom>
          <a:noFill/>
          <a:ln>
            <a:solidFill>
              <a:schemeClr val="tx1"/>
            </a:solidFill>
          </a:ln>
        </p:spPr>
        <p:txBody>
          <a:bodyPr wrap="none" rtlCol="0">
            <a:spAutoFit/>
          </a:bodyPr>
          <a:lstStyle/>
          <a:p>
            <a:pPr algn="l" defTabSz="914400">
              <a:buNone/>
            </a:pPr>
            <a:r>
              <a:rPr lang="en-US" sz="1200" b="0" i="0" dirty="0">
                <a:solidFill>
                  <a:srgbClr val="000000"/>
                </a:solidFill>
                <a:latin typeface="Arial"/>
                <a:ea typeface="+mn-ea"/>
                <a:cs typeface="+mn-cs"/>
              </a:rPr>
              <a:t>Branch-1#show ipv6 route</a:t>
            </a:r>
            <a:endParaRPr lang="en-US" sz="1200" dirty="0" smtClean="0">
              <a:solidFill>
                <a:schemeClr val="bg2"/>
              </a:solidFill>
            </a:endParaRPr>
          </a:p>
          <a:p>
            <a:pPr algn="l" defTabSz="914400">
              <a:buNone/>
            </a:pP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Resultado</a:t>
            </a:r>
            <a:r>
              <a:rPr lang="en-US" sz="1200" b="1" i="0" dirty="0">
                <a:solidFill>
                  <a:srgbClr val="000000"/>
                </a:solidFill>
                <a:latin typeface="Arial"/>
                <a:ea typeface="+mn-ea"/>
                <a:cs typeface="+mn-cs"/>
              </a:rPr>
              <a:t> </a:t>
            </a:r>
            <a:r>
              <a:rPr lang="en-US" sz="1200" b="1" i="0" dirty="0" err="1">
                <a:solidFill>
                  <a:srgbClr val="000000"/>
                </a:solidFill>
                <a:latin typeface="Arial"/>
                <a:ea typeface="+mn-ea"/>
                <a:cs typeface="+mn-cs"/>
              </a:rPr>
              <a:t>omitido</a:t>
            </a:r>
            <a:r>
              <a:rPr lang="en-US" sz="1200" b="1" i="0" dirty="0">
                <a:solidFill>
                  <a:srgbClr val="000000"/>
                </a:solidFill>
                <a:latin typeface="Arial"/>
                <a:ea typeface="+mn-ea"/>
                <a:cs typeface="+mn-cs"/>
              </a:rPr>
              <a:t>)</a:t>
            </a:r>
          </a:p>
          <a:p>
            <a:pPr algn="l" defTabSz="914400">
              <a:buNone/>
            </a:pPr>
            <a:r>
              <a:rPr lang="pt-BR" sz="1200" b="1" i="0" dirty="0">
                <a:solidFill>
                  <a:srgbClr val="FF0000"/>
                </a:solidFill>
                <a:latin typeface="Arial"/>
                <a:ea typeface="+mn-ea"/>
                <a:cs typeface="+mn-cs"/>
              </a:rPr>
              <a:t>S   2001:DB8:2::1/64 [1/0]</a:t>
            </a:r>
          </a:p>
          <a:p>
            <a:pPr algn="l" defTabSz="914400">
              <a:buNone/>
            </a:pPr>
            <a:r>
              <a:rPr lang="pt-BR" sz="1200" b="1" i="0" dirty="0">
                <a:solidFill>
                  <a:srgbClr val="FF0000"/>
                </a:solidFill>
                <a:latin typeface="Arial"/>
                <a:ea typeface="+mn-ea"/>
                <a:cs typeface="+mn-cs"/>
              </a:rPr>
              <a:t>     via 2001:DB8:A::2, Gigabit0/0</a:t>
            </a:r>
          </a:p>
          <a:p>
            <a:pPr algn="l" defTabSz="914400">
              <a:buNone/>
            </a:pPr>
            <a:r>
              <a:rPr lang="pt-BR" sz="1200" b="1" i="0" dirty="0">
                <a:solidFill>
                  <a:srgbClr val="FF0000"/>
                </a:solidFill>
                <a:latin typeface="Arial"/>
                <a:ea typeface="+mn-ea"/>
                <a:cs typeface="+mn-cs"/>
              </a:rPr>
              <a:t>S   2001:DB8:3::1/64 [1/0]</a:t>
            </a:r>
          </a:p>
          <a:p>
            <a:pPr algn="l" defTabSz="914400">
              <a:buNone/>
            </a:pPr>
            <a:r>
              <a:rPr lang="pt-BR" sz="1200" b="1" i="0" dirty="0">
                <a:solidFill>
                  <a:srgbClr val="FF0000"/>
                </a:solidFill>
                <a:latin typeface="Arial"/>
                <a:ea typeface="+mn-ea"/>
                <a:cs typeface="+mn-cs"/>
              </a:rPr>
              <a:t>     via 2001:DB8:A::2, Gigabit0/0</a:t>
            </a:r>
            <a:endParaRPr lang="en-US" sz="1200" b="1" dirty="0">
              <a:solidFill>
                <a:srgbClr val="FF0000"/>
              </a:solidFill>
            </a:endParaRPr>
          </a:p>
          <a:p>
            <a:pPr algn="l" defTabSz="914400">
              <a:buNone/>
            </a:pPr>
            <a:r>
              <a:rPr lang="en-US" sz="1200" b="0" i="0" dirty="0">
                <a:solidFill>
                  <a:srgbClr val="000000"/>
                </a:solidFill>
                <a:latin typeface="Arial"/>
                <a:ea typeface="+mn-ea"/>
                <a:cs typeface="+mn-cs"/>
              </a:rPr>
              <a:t>C   2001:DB8:A::2/127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L   2001:DB8:A::3/128 [0/0]</a:t>
            </a:r>
          </a:p>
          <a:p>
            <a:pPr algn="l" defTabSz="914400">
              <a:buNone/>
            </a:pPr>
            <a:r>
              <a:rPr lang="en-US" sz="1200" b="0" i="0" dirty="0">
                <a:solidFill>
                  <a:srgbClr val="000000"/>
                </a:solidFill>
                <a:latin typeface="Arial"/>
                <a:ea typeface="+mn-ea"/>
                <a:cs typeface="+mn-cs"/>
              </a:rPr>
              <a:t>     via ::, Serial0/0/1</a:t>
            </a:r>
          </a:p>
          <a:p>
            <a:pPr algn="l" defTabSz="914400">
              <a:buNone/>
            </a:pPr>
            <a:r>
              <a:rPr lang="en-US" sz="1200" b="0" i="0" dirty="0">
                <a:solidFill>
                  <a:srgbClr val="000000"/>
                </a:solidFill>
                <a:latin typeface="Arial"/>
                <a:ea typeface="+mn-ea"/>
                <a:cs typeface="+mn-cs"/>
              </a:rPr>
              <a:t>C   2001:DB8:B::/127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2001:DB8:B::/128 [0/0]</a:t>
            </a:r>
          </a:p>
          <a:p>
            <a:pPr algn="l" defTabSz="914400">
              <a:buNone/>
            </a:pPr>
            <a:r>
              <a:rPr lang="en-US" sz="1200" b="0" i="0" dirty="0">
                <a:solidFill>
                  <a:srgbClr val="000000"/>
                </a:solidFill>
                <a:latin typeface="Arial"/>
                <a:ea typeface="+mn-ea"/>
                <a:cs typeface="+mn-cs"/>
              </a:rPr>
              <a:t>     via ::, Serial0/0/0</a:t>
            </a:r>
          </a:p>
          <a:p>
            <a:pPr algn="l" defTabSz="914400">
              <a:buNone/>
            </a:pPr>
            <a:r>
              <a:rPr lang="en-US" sz="1200" b="0" i="0" dirty="0">
                <a:solidFill>
                  <a:srgbClr val="000000"/>
                </a:solidFill>
                <a:latin typeface="Arial"/>
                <a:ea typeface="+mn-ea"/>
                <a:cs typeface="+mn-cs"/>
              </a:rPr>
              <a:t>L   FF00::/8 [0/0]</a:t>
            </a:r>
          </a:p>
          <a:p>
            <a:pPr algn="l" defTabSz="914400">
              <a:buNone/>
            </a:pPr>
            <a:r>
              <a:rPr lang="en-US" sz="1200" b="0" i="0" dirty="0">
                <a:solidFill>
                  <a:srgbClr val="000000"/>
                </a:solidFill>
                <a:latin typeface="Arial"/>
                <a:ea typeface="+mn-ea"/>
                <a:cs typeface="+mn-cs"/>
              </a:rPr>
              <a:t>     via ::, Null0</a:t>
            </a:r>
          </a:p>
          <a:p>
            <a:pPr algn="l" defTabSz="914400">
              <a:buNone/>
            </a:pPr>
            <a:r>
              <a:rPr lang="en-US" sz="1200" b="0" i="0" dirty="0">
                <a:solidFill>
                  <a:srgbClr val="000000"/>
                </a:solidFill>
                <a:latin typeface="Arial"/>
                <a:ea typeface="+mn-ea"/>
                <a:cs typeface="+mn-cs"/>
              </a:rPr>
              <a:t>Branch-2#</a:t>
            </a:r>
          </a:p>
        </p:txBody>
      </p:sp>
      <p:pic>
        <p:nvPicPr>
          <p:cNvPr id="5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739309" y="1648041"/>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06789" y="1665357"/>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86709" y="1267041"/>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7607" y="2179854"/>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2781005" y="1913068"/>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Branch-2</a:t>
            </a:r>
            <a:endParaRPr lang="en-US" sz="1200" b="1" dirty="0">
              <a:solidFill>
                <a:schemeClr val="bg1"/>
              </a:solidFill>
            </a:endParaRPr>
          </a:p>
        </p:txBody>
      </p:sp>
      <p:sp>
        <p:nvSpPr>
          <p:cNvPr id="64" name="TextBox 63"/>
          <p:cNvSpPr txBox="1"/>
          <p:nvPr/>
        </p:nvSpPr>
        <p:spPr>
          <a:xfrm>
            <a:off x="3557290" y="1709362"/>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2001:DB8:A::2/64</a:t>
            </a:r>
            <a:endParaRPr lang="en-US" sz="1000" b="1" dirty="0">
              <a:solidFill>
                <a:schemeClr val="bg2"/>
              </a:solidFill>
            </a:endParaRPr>
          </a:p>
        </p:txBody>
      </p:sp>
      <p:sp>
        <p:nvSpPr>
          <p:cNvPr id="65" name="TextBox 64"/>
          <p:cNvSpPr txBox="1"/>
          <p:nvPr/>
        </p:nvSpPr>
        <p:spPr>
          <a:xfrm>
            <a:off x="6144441" y="1713120"/>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2001:DB8:A::1/64</a:t>
            </a:r>
            <a:endParaRPr lang="en-US" sz="1000" b="1" dirty="0">
              <a:solidFill>
                <a:schemeClr val="bg2"/>
              </a:solidFill>
            </a:endParaRPr>
          </a:p>
        </p:txBody>
      </p:sp>
      <p:sp>
        <p:nvSpPr>
          <p:cNvPr id="66" name="Line 47"/>
          <p:cNvSpPr>
            <a:spLocks noChangeShapeType="1"/>
          </p:cNvSpPr>
          <p:nvPr/>
        </p:nvSpPr>
        <p:spPr bwMode="auto">
          <a:xfrm>
            <a:off x="1817553" y="1458334"/>
            <a:ext cx="921755" cy="312817"/>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67" name="Line 47"/>
          <p:cNvSpPr>
            <a:spLocks noChangeShapeType="1"/>
          </p:cNvSpPr>
          <p:nvPr/>
        </p:nvSpPr>
        <p:spPr bwMode="auto">
          <a:xfrm flipV="1">
            <a:off x="1894377" y="2029041"/>
            <a:ext cx="844932" cy="22860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68" name="TextBox 67"/>
          <p:cNvSpPr txBox="1"/>
          <p:nvPr/>
        </p:nvSpPr>
        <p:spPr>
          <a:xfrm>
            <a:off x="834309" y="1630420"/>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2001:DB8:2::1/64</a:t>
            </a:r>
            <a:endParaRPr lang="en-US" sz="1000" b="1" dirty="0">
              <a:solidFill>
                <a:schemeClr val="bg2"/>
              </a:solidFill>
            </a:endParaRPr>
          </a:p>
        </p:txBody>
      </p:sp>
      <p:sp>
        <p:nvSpPr>
          <p:cNvPr id="69" name="TextBox 68"/>
          <p:cNvSpPr txBox="1"/>
          <p:nvPr/>
        </p:nvSpPr>
        <p:spPr>
          <a:xfrm>
            <a:off x="842806" y="2544820"/>
            <a:ext cx="1213794"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2001:DB8:3::1/64</a:t>
            </a:r>
            <a:endParaRPr lang="en-US" sz="1000" b="1" dirty="0">
              <a:solidFill>
                <a:schemeClr val="bg2"/>
              </a:solidFill>
            </a:endParaRPr>
          </a:p>
        </p:txBody>
      </p:sp>
      <p:sp>
        <p:nvSpPr>
          <p:cNvPr id="70" name="TextBox 69"/>
          <p:cNvSpPr txBox="1"/>
          <p:nvPr/>
        </p:nvSpPr>
        <p:spPr>
          <a:xfrm>
            <a:off x="3577509" y="1859020"/>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71" name="TextBox 70"/>
          <p:cNvSpPr txBox="1"/>
          <p:nvPr/>
        </p:nvSpPr>
        <p:spPr>
          <a:xfrm>
            <a:off x="6901823" y="1863845"/>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72" name="TextBox 71"/>
          <p:cNvSpPr txBox="1"/>
          <p:nvPr/>
        </p:nvSpPr>
        <p:spPr>
          <a:xfrm>
            <a:off x="7369613" y="1911912"/>
            <a:ext cx="753540"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Branch-1</a:t>
            </a:r>
            <a:endParaRPr lang="en-US" sz="1200" b="1" dirty="0">
              <a:solidFill>
                <a:schemeClr val="bg1"/>
              </a:solidFill>
            </a:endParaRPr>
          </a:p>
        </p:txBody>
      </p:sp>
      <p:sp>
        <p:nvSpPr>
          <p:cNvPr id="73" name="TextBox 72"/>
          <p:cNvSpPr txBox="1"/>
          <p:nvPr/>
        </p:nvSpPr>
        <p:spPr>
          <a:xfrm>
            <a:off x="1032586" y="1412937"/>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LAN-1</a:t>
            </a:r>
            <a:endParaRPr lang="en-US" sz="1200" b="1" dirty="0">
              <a:solidFill>
                <a:schemeClr val="bg1"/>
              </a:solidFill>
            </a:endParaRPr>
          </a:p>
        </p:txBody>
      </p:sp>
      <p:sp>
        <p:nvSpPr>
          <p:cNvPr id="74" name="TextBox 73"/>
          <p:cNvSpPr txBox="1"/>
          <p:nvPr/>
        </p:nvSpPr>
        <p:spPr>
          <a:xfrm>
            <a:off x="1062909" y="2333841"/>
            <a:ext cx="56938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LAN-2</a:t>
            </a:r>
            <a:endParaRPr lang="en-US" sz="1200" b="1" dirty="0">
              <a:solidFill>
                <a:schemeClr val="bg1"/>
              </a:solidFill>
            </a:endParaRPr>
          </a:p>
        </p:txBody>
      </p:sp>
      <p:sp>
        <p:nvSpPr>
          <p:cNvPr id="75" name="Line 47"/>
          <p:cNvSpPr>
            <a:spLocks noChangeShapeType="1"/>
          </p:cNvSpPr>
          <p:nvPr/>
        </p:nvSpPr>
        <p:spPr bwMode="auto">
          <a:xfrm>
            <a:off x="3645771" y="1905286"/>
            <a:ext cx="1027687" cy="94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76" name="Line 47"/>
          <p:cNvSpPr>
            <a:spLocks noChangeShapeType="1"/>
          </p:cNvSpPr>
          <p:nvPr/>
        </p:nvSpPr>
        <p:spPr bwMode="auto">
          <a:xfrm>
            <a:off x="5118402" y="2056486"/>
            <a:ext cx="1009648" cy="5059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47"/>
          <p:cNvSpPr>
            <a:spLocks noChangeShapeType="1"/>
          </p:cNvSpPr>
          <p:nvPr/>
        </p:nvSpPr>
        <p:spPr bwMode="auto">
          <a:xfrm>
            <a:off x="5465908" y="1895159"/>
            <a:ext cx="1840881" cy="1675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pic>
        <p:nvPicPr>
          <p:cNvPr id="78"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73458" y="1700692"/>
            <a:ext cx="907668" cy="38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9"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64806" y="2451113"/>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0" name="Picture 3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44322" y="789057"/>
            <a:ext cx="906462"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 name="Line 47"/>
          <p:cNvSpPr>
            <a:spLocks noChangeShapeType="1"/>
          </p:cNvSpPr>
          <p:nvPr/>
        </p:nvSpPr>
        <p:spPr bwMode="auto">
          <a:xfrm flipV="1">
            <a:off x="5127292" y="1172635"/>
            <a:ext cx="917030" cy="528055"/>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 xmlns:a14="http://schemas.microsoft.com/office/drawing/2010/main">
                <a:noFill/>
              </a14:hiddenFill>
            </a:ext>
          </a:extLst>
        </p:spPr>
        <p:txBody>
          <a:bodyPr wrap="none" anchor="ctr"/>
          <a:lstStyle/>
          <a:p>
            <a:endParaRPr lang="en-US"/>
          </a:p>
        </p:txBody>
      </p:sp>
      <p:sp>
        <p:nvSpPr>
          <p:cNvPr id="82" name="TextBox 81"/>
          <p:cNvSpPr txBox="1"/>
          <p:nvPr/>
        </p:nvSpPr>
        <p:spPr>
          <a:xfrm>
            <a:off x="5679312" y="2472340"/>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83" name="TextBox 82"/>
          <p:cNvSpPr txBox="1"/>
          <p:nvPr/>
        </p:nvSpPr>
        <p:spPr>
          <a:xfrm>
            <a:off x="5659458" y="1011584"/>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
        <p:nvSpPr>
          <p:cNvPr id="84" name="TextBox 83"/>
          <p:cNvSpPr txBox="1"/>
          <p:nvPr/>
        </p:nvSpPr>
        <p:spPr>
          <a:xfrm>
            <a:off x="6093514" y="1036222"/>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Branch-4</a:t>
            </a:r>
            <a:endParaRPr lang="en-US" sz="1200" b="1" dirty="0">
              <a:solidFill>
                <a:schemeClr val="bg1"/>
              </a:solidFill>
            </a:endParaRPr>
          </a:p>
        </p:txBody>
      </p:sp>
      <p:sp>
        <p:nvSpPr>
          <p:cNvPr id="85" name="TextBox 84"/>
          <p:cNvSpPr txBox="1"/>
          <p:nvPr/>
        </p:nvSpPr>
        <p:spPr>
          <a:xfrm>
            <a:off x="6122272" y="2698278"/>
            <a:ext cx="849913"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Branch-3</a:t>
            </a:r>
            <a:endParaRPr lang="en-US" sz="1200" b="1" dirty="0">
              <a:solidFill>
                <a:schemeClr val="bg1"/>
              </a:solidFill>
            </a:endParaRPr>
          </a:p>
        </p:txBody>
      </p:sp>
      <p:sp>
        <p:nvSpPr>
          <p:cNvPr id="86" name="TextBox 85"/>
          <p:cNvSpPr txBox="1"/>
          <p:nvPr/>
        </p:nvSpPr>
        <p:spPr>
          <a:xfrm>
            <a:off x="4903512" y="883424"/>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2001:DB8:A::4/64</a:t>
            </a:r>
            <a:endParaRPr lang="en-US" sz="1000" b="1" dirty="0">
              <a:solidFill>
                <a:schemeClr val="bg2"/>
              </a:solidFill>
            </a:endParaRPr>
          </a:p>
        </p:txBody>
      </p:sp>
      <p:sp>
        <p:nvSpPr>
          <p:cNvPr id="87" name="TextBox 86"/>
          <p:cNvSpPr txBox="1"/>
          <p:nvPr/>
        </p:nvSpPr>
        <p:spPr>
          <a:xfrm>
            <a:off x="4908205" y="2610840"/>
            <a:ext cx="1236236"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2001:DB8:A::3/64</a:t>
            </a:r>
            <a:endParaRPr lang="en-US" sz="1000" b="1" dirty="0">
              <a:solidFill>
                <a:schemeClr val="bg2"/>
              </a:solidFill>
            </a:endParaRPr>
          </a:p>
        </p:txBody>
      </p:sp>
      <p:sp>
        <p:nvSpPr>
          <p:cNvPr id="88" name="TextBox 87"/>
          <p:cNvSpPr txBox="1"/>
          <p:nvPr/>
        </p:nvSpPr>
        <p:spPr>
          <a:xfrm>
            <a:off x="4682694" y="1844116"/>
            <a:ext cx="676917" cy="276999"/>
          </a:xfrm>
          <a:prstGeom prst="rect">
            <a:avLst/>
          </a:prstGeom>
          <a:noFill/>
        </p:spPr>
        <p:txBody>
          <a:bodyPr wrap="none" rtlCol="0">
            <a:spAutoFit/>
          </a:bodyPr>
          <a:lstStyle/>
          <a:p>
            <a:pPr algn="l" defTabSz="914400">
              <a:buNone/>
            </a:pPr>
            <a:r>
              <a:rPr lang="en-US" sz="1200" b="1" i="0">
                <a:solidFill>
                  <a:srgbClr val="FFFFFF"/>
                </a:solidFill>
                <a:latin typeface="Arial"/>
                <a:ea typeface="+mn-ea"/>
                <a:cs typeface="+mn-cs"/>
              </a:rPr>
              <a:t>DSW-1</a:t>
            </a:r>
            <a:endParaRPr lang="en-US" sz="1200" b="1" dirty="0">
              <a:solidFill>
                <a:schemeClr val="bg1"/>
              </a:solidFill>
            </a:endParaRPr>
          </a:p>
        </p:txBody>
      </p:sp>
      <p:sp>
        <p:nvSpPr>
          <p:cNvPr id="89" name="TextBox 88"/>
          <p:cNvSpPr txBox="1"/>
          <p:nvPr/>
        </p:nvSpPr>
        <p:spPr>
          <a:xfrm>
            <a:off x="2367628" y="2053189"/>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G0/1</a:t>
            </a:r>
            <a:endParaRPr lang="en-US" sz="1000" b="1" dirty="0">
              <a:solidFill>
                <a:schemeClr val="bg2"/>
              </a:solidFill>
            </a:endParaRPr>
          </a:p>
        </p:txBody>
      </p:sp>
      <p:sp>
        <p:nvSpPr>
          <p:cNvPr id="90" name="TextBox 89"/>
          <p:cNvSpPr txBox="1"/>
          <p:nvPr/>
        </p:nvSpPr>
        <p:spPr>
          <a:xfrm>
            <a:off x="2357567" y="1713295"/>
            <a:ext cx="460382" cy="246221"/>
          </a:xfrm>
          <a:prstGeom prst="rect">
            <a:avLst/>
          </a:prstGeom>
          <a:noFill/>
        </p:spPr>
        <p:txBody>
          <a:bodyPr wrap="none" rtlCol="0">
            <a:spAutoFit/>
          </a:bodyPr>
          <a:lstStyle/>
          <a:p>
            <a:pPr algn="l" defTabSz="914400">
              <a:buNone/>
            </a:pPr>
            <a:r>
              <a:rPr lang="en-US" sz="1000" b="1" i="0">
                <a:solidFill>
                  <a:srgbClr val="000000"/>
                </a:solidFill>
                <a:latin typeface="Arial"/>
                <a:ea typeface="+mn-ea"/>
                <a:cs typeface="+mn-cs"/>
              </a:rPr>
              <a:t>G0/0</a:t>
            </a:r>
            <a:endParaRPr lang="en-US" sz="1000" b="1" dirty="0">
              <a:solidFill>
                <a:schemeClr val="bg2"/>
              </a:solidFill>
            </a:endParaRPr>
          </a:p>
        </p:txBody>
      </p:sp>
    </p:spTree>
    <p:extLst>
      <p:ext uri="{BB962C8B-B14F-4D97-AF65-F5344CB8AC3E}">
        <p14:creationId xmlns="" xmlns:p14="http://schemas.microsoft.com/office/powerpoint/2010/main" val="199466302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916</TotalTime>
  <Words>2624</Words>
  <Application>Microsoft Office PowerPoint</Application>
  <PresentationFormat>On-screen Show (4:3)</PresentationFormat>
  <Paragraphs>384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NetAcad_White_PPT_Template 05Oct12</vt:lpstr>
      <vt:lpstr>Rutas estáticas IPv6</vt:lpstr>
      <vt:lpstr>Rutas estáticas</vt:lpstr>
      <vt:lpstr>Tipos de rutas estáticas</vt:lpstr>
      <vt:lpstr>Ruta estática con conexión directa</vt:lpstr>
      <vt:lpstr>Ruta estática con conexión directa</vt:lpstr>
      <vt:lpstr>Ruta estática recursiva/de siguiente salto</vt:lpstr>
      <vt:lpstr>Ruta estática recursiva/de siguiente salto</vt:lpstr>
      <vt:lpstr>Ruta estática con especificación completa</vt:lpstr>
      <vt:lpstr>Resultado de ruta estática con especificación completa</vt:lpstr>
      <vt:lpstr>Ruta estática predeterminada</vt:lpstr>
      <vt:lpstr>Ruta estática predeterminada</vt:lpstr>
      <vt:lpstr>Ruta sumarizada</vt:lpstr>
      <vt:lpstr>Ruta sumarizada</vt:lpstr>
      <vt:lpstr>Ruta estática flotante</vt:lpstr>
      <vt:lpstr>Ruta estática flotante</vt:lpstr>
      <vt:lpstr>Slide 16</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Windows User</cp:lastModifiedBy>
  <cp:revision>113</cp:revision>
  <cp:lastPrinted>2013-08-08T16:04:59Z</cp:lastPrinted>
  <dcterms:created xsi:type="dcterms:W3CDTF">2012-10-09T16:58:47Z</dcterms:created>
  <dcterms:modified xsi:type="dcterms:W3CDTF">2013-09-16T09:00:40Z</dcterms:modified>
</cp:coreProperties>
</file>