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notesMasterIdLst>
    <p:notesMasterId r:id="rId19"/>
  </p:notesMasterIdLst>
  <p:sldIdLst>
    <p:sldId id="306" r:id="rId2"/>
    <p:sldId id="316" r:id="rId3"/>
    <p:sldId id="317" r:id="rId4"/>
    <p:sldId id="318" r:id="rId5"/>
    <p:sldId id="319" r:id="rId6"/>
    <p:sldId id="320" r:id="rId7"/>
    <p:sldId id="323" r:id="rId8"/>
    <p:sldId id="321" r:id="rId9"/>
    <p:sldId id="322" r:id="rId10"/>
    <p:sldId id="324" r:id="rId11"/>
    <p:sldId id="325" r:id="rId12"/>
    <p:sldId id="326" r:id="rId13"/>
    <p:sldId id="327" r:id="rId14"/>
    <p:sldId id="328" r:id="rId15"/>
    <p:sldId id="329" r:id="rId16"/>
    <p:sldId id="330" r:id="rId17"/>
    <p:sldId id="302" r:id="rId18"/>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6B6B"/>
    <a:srgbClr val="264DAE"/>
    <a:srgbClr val="4ADAD7"/>
    <a:srgbClr val="8A8A8A"/>
    <a:srgbClr val="90A3A6"/>
    <a:srgbClr val="435153"/>
    <a:srgbClr val="EDDFF5"/>
    <a:srgbClr val="493B93"/>
    <a:srgbClr val="808080"/>
    <a:srgbClr val="96969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553" autoAdjust="0"/>
    <p:restoredTop sz="92263" autoAdjust="0"/>
  </p:normalViewPr>
  <p:slideViewPr>
    <p:cSldViewPr snapToGrid="0">
      <p:cViewPr>
        <p:scale>
          <a:sx n="66" d="100"/>
          <a:sy n="66" d="100"/>
        </p:scale>
        <p:origin x="-1626" y="-8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2" d="100"/>
          <a:sy n="72" d="100"/>
        </p:scale>
        <p:origin x="-2064" y="-90"/>
      </p:cViewPr>
      <p:guideLst>
        <p:guide orient="horz" pos="2928"/>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a:defRPr sz="1200"/>
            </a:lvl1pPr>
          </a:lstStyle>
          <a:p>
            <a:fld id="{0AD33006-993C-46CE-BE81-A42F2D8A6269}" type="datetimeFigureOut">
              <a:rPr lang="en-US" smtClean="0"/>
              <a:pPr/>
              <a:t>9/16/2013</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440" tIns="45720" rIns="91440" bIns="45720" rtlCol="0" anchor="b"/>
          <a:lstStyle>
            <a:lvl1pPr algn="r">
              <a:defRPr sz="1200"/>
            </a:lvl1pPr>
          </a:lstStyle>
          <a:p>
            <a:fld id="{AC72CD79-D36A-4E01-AE1C-064887FE954D}" type="slidenum">
              <a:rPr lang="en-US" smtClean="0"/>
              <a:pPr/>
              <a:t>‹#›</a:t>
            </a:fld>
            <a:endParaRPr lang="en-US"/>
          </a:p>
        </p:txBody>
      </p:sp>
    </p:spTree>
    <p:extLst>
      <p:ext uri="{BB962C8B-B14F-4D97-AF65-F5344CB8AC3E}">
        <p14:creationId xmlns:p14="http://schemas.microsoft.com/office/powerpoint/2010/main" xmlns="" val="2104272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algn="l" defTabSz="914400">
              <a:buNone/>
            </a:pPr>
            <a:r>
              <a:rPr lang="es-ES_tradnl" sz="1200" b="0" i="0" u="none" strike="noStrike" kern="1200" baseline="0" dirty="0" smtClean="0">
                <a:solidFill>
                  <a:schemeClr val="tx1"/>
                </a:solidFill>
                <a:latin typeface="Calibri"/>
                <a:ea typeface="+mn-ea"/>
                <a:cs typeface="+mn-cs"/>
              </a:rPr>
              <a:t>Esta lección explica las soluciones a los problemas de </a:t>
            </a:r>
            <a:r>
              <a:rPr lang="es-ES_tradnl" sz="1200" b="0" i="0" u="none" strike="noStrike" kern="1200" baseline="0" dirty="0" err="1" smtClean="0">
                <a:solidFill>
                  <a:schemeClr val="tx1"/>
                </a:solidFill>
                <a:latin typeface="Calibri"/>
                <a:ea typeface="+mn-ea"/>
                <a:cs typeface="+mn-cs"/>
              </a:rPr>
              <a:t>routing</a:t>
            </a:r>
            <a:r>
              <a:rPr lang="es-ES_tradnl" sz="1200" b="0" i="0" u="none" strike="noStrike" kern="1200" baseline="0" dirty="0" smtClean="0">
                <a:solidFill>
                  <a:schemeClr val="tx1"/>
                </a:solidFill>
                <a:latin typeface="Calibri"/>
                <a:ea typeface="+mn-ea"/>
                <a:cs typeface="+mn-cs"/>
              </a:rPr>
              <a:t> que surgen en una red local con una topología redundante. Una solución a estos problemas se explica mediante el proceso de redundancia del </a:t>
            </a:r>
            <a:r>
              <a:rPr lang="es-ES_tradnl" sz="1200" b="0" i="0" u="none" strike="noStrike" kern="1200" baseline="0" dirty="0" err="1" smtClean="0">
                <a:solidFill>
                  <a:schemeClr val="tx1"/>
                </a:solidFill>
                <a:latin typeface="Calibri"/>
                <a:ea typeface="+mn-ea"/>
                <a:cs typeface="+mn-cs"/>
              </a:rPr>
              <a:t>router</a:t>
            </a:r>
            <a:r>
              <a:rPr lang="es-ES_tradnl" sz="1200" b="0" i="0" u="none" strike="noStrike" kern="1200" baseline="0" dirty="0" smtClean="0">
                <a:solidFill>
                  <a:schemeClr val="tx1"/>
                </a:solidFill>
                <a:latin typeface="Calibri"/>
                <a:ea typeface="+mn-ea"/>
                <a:cs typeface="+mn-cs"/>
              </a:rPr>
              <a:t>. En esta lección, se identifica el protocolo de </a:t>
            </a:r>
            <a:r>
              <a:rPr lang="es-ES_tradnl" sz="1200" b="0" i="0" u="none" strike="noStrike" kern="1200" baseline="0" dirty="0" err="1" smtClean="0">
                <a:solidFill>
                  <a:schemeClr val="tx1"/>
                </a:solidFill>
                <a:latin typeface="Calibri"/>
                <a:ea typeface="+mn-ea"/>
                <a:cs typeface="+mn-cs"/>
              </a:rPr>
              <a:t>router</a:t>
            </a:r>
            <a:r>
              <a:rPr lang="es-ES_tradnl" sz="1200" b="0" i="0" u="none" strike="noStrike" kern="1200" baseline="0" dirty="0" smtClean="0">
                <a:solidFill>
                  <a:schemeClr val="tx1"/>
                </a:solidFill>
                <a:latin typeface="Calibri"/>
                <a:ea typeface="+mn-ea"/>
                <a:cs typeface="+mn-cs"/>
              </a:rPr>
              <a:t> de reserva activa (HSRP), el protocolo de redundancia de </a:t>
            </a:r>
            <a:r>
              <a:rPr lang="es-ES_tradnl" sz="1200" b="0" i="0" u="none" strike="noStrike" kern="1200" baseline="0" dirty="0" err="1" smtClean="0">
                <a:solidFill>
                  <a:schemeClr val="tx1"/>
                </a:solidFill>
                <a:latin typeface="Calibri"/>
                <a:ea typeface="+mn-ea"/>
                <a:cs typeface="+mn-cs"/>
              </a:rPr>
              <a:t>router</a:t>
            </a:r>
            <a:r>
              <a:rPr lang="es-ES_tradnl" sz="1200" b="0" i="0" u="none" strike="noStrike" kern="1200" baseline="0" dirty="0" smtClean="0">
                <a:solidFill>
                  <a:schemeClr val="tx1"/>
                </a:solidFill>
                <a:latin typeface="Calibri"/>
                <a:ea typeface="+mn-ea"/>
                <a:cs typeface="+mn-cs"/>
              </a:rPr>
              <a:t> virtual (VRRP) y el protocolo de equilibrio de carga de la puerta de enlace (GLBP) como protocolos de redundancia de capa 3. Asimismo, describe cómo configurar el HSRP básico y utilizar los comandos </a:t>
            </a:r>
            <a:r>
              <a:rPr lang="es-ES_tradnl" sz="1200" b="1" i="0" u="none" strike="noStrike" kern="1200" baseline="0" dirty="0" smtClean="0">
                <a:solidFill>
                  <a:schemeClr val="tx1"/>
                </a:solidFill>
                <a:latin typeface="Calibri"/>
                <a:ea typeface="+mn-ea"/>
                <a:cs typeface="+mn-cs"/>
              </a:rPr>
              <a:t>show</a:t>
            </a:r>
            <a:r>
              <a:rPr lang="es-ES_tradnl" sz="1200" b="0" i="0" u="none" strike="noStrike" kern="1200" baseline="0" dirty="0" smtClean="0">
                <a:solidFill>
                  <a:schemeClr val="tx1"/>
                </a:solidFill>
                <a:latin typeface="Calibri"/>
                <a:ea typeface="+mn-ea"/>
                <a:cs typeface="+mn-cs"/>
              </a:rPr>
              <a:t> adecuados para confirmar la correcta funcionalidad.</a:t>
            </a:r>
          </a:p>
          <a:p>
            <a:pPr marL="0" algn="l" defTabSz="914400">
              <a:buNone/>
            </a:pPr>
            <a:endParaRPr lang="es-ES_tradnl" sz="1200" b="0" i="0" u="none" strike="noStrike" kern="1200" baseline="0" dirty="0" smtClean="0">
              <a:solidFill>
                <a:schemeClr val="tx1"/>
              </a:solidFill>
              <a:latin typeface="+mn-lt"/>
              <a:ea typeface="+mn-ea"/>
              <a:cs typeface="+mn-cs"/>
            </a:endParaRPr>
          </a:p>
          <a:p>
            <a:pPr marL="0" algn="l" defTabSz="914400">
              <a:buNone/>
            </a:pPr>
            <a:r>
              <a:rPr lang="es-ES_tradnl" sz="1200" b="1" i="0" u="none" strike="noStrike" kern="1200" dirty="0" smtClean="0">
                <a:solidFill>
                  <a:schemeClr val="tx1"/>
                </a:solidFill>
                <a:effectLst/>
                <a:latin typeface="Calibri"/>
                <a:ea typeface="+mn-ea"/>
                <a:cs typeface="+mn-cs"/>
              </a:rPr>
              <a:t>Explicar el funcionamiento de los protocolos de redundancia de primer salto en una red conmutada.</a:t>
            </a:r>
            <a:r>
              <a:rPr lang="es-ES_tradnl" sz="1200" b="0" i="0" dirty="0" smtClean="0">
                <a:solidFill>
                  <a:schemeClr val="tx1"/>
                </a:solidFill>
                <a:latin typeface="Calibri"/>
                <a:ea typeface="+mn-ea"/>
                <a:cs typeface="+mn-cs"/>
              </a:rPr>
              <a:t> </a:t>
            </a:r>
          </a:p>
          <a:p>
            <a:pPr marL="0" algn="l" defTabSz="914400">
              <a:buNone/>
            </a:pPr>
            <a:r>
              <a:rPr lang="es-ES_tradnl" sz="1200" b="0" i="0" u="none" strike="noStrike" kern="1200" dirty="0" smtClean="0">
                <a:solidFill>
                  <a:schemeClr val="tx1"/>
                </a:solidFill>
                <a:effectLst/>
                <a:latin typeface="Calibri"/>
                <a:ea typeface="+mn-ea"/>
                <a:cs typeface="+mn-cs"/>
              </a:rPr>
              <a:t>Describir el funcionamiento de HSRP.</a:t>
            </a:r>
            <a:r>
              <a:rPr lang="es-ES_tradnl" sz="1200" b="0" i="0" dirty="0" smtClean="0">
                <a:solidFill>
                  <a:schemeClr val="tx1"/>
                </a:solidFill>
                <a:latin typeface="Calibri"/>
                <a:ea typeface="+mn-ea"/>
                <a:cs typeface="+mn-cs"/>
              </a:rPr>
              <a:t> </a:t>
            </a:r>
          </a:p>
          <a:p>
            <a:pPr marL="0" algn="l" defTabSz="914400">
              <a:buNone/>
            </a:pPr>
            <a:r>
              <a:rPr lang="es-ES_tradnl" sz="1200" b="0" i="0" u="none" strike="noStrike" kern="1200" dirty="0" smtClean="0">
                <a:solidFill>
                  <a:schemeClr val="tx1"/>
                </a:solidFill>
                <a:effectLst/>
                <a:latin typeface="Calibri"/>
                <a:ea typeface="+mn-ea"/>
                <a:cs typeface="+mn-cs"/>
              </a:rPr>
              <a:t>Configurar HSRP.</a:t>
            </a:r>
            <a:r>
              <a:rPr lang="es-ES_tradnl" sz="1200" b="0" i="0" dirty="0" smtClean="0">
                <a:solidFill>
                  <a:schemeClr val="tx1"/>
                </a:solidFill>
                <a:latin typeface="Calibri"/>
                <a:ea typeface="+mn-ea"/>
                <a:cs typeface="+mn-cs"/>
              </a:rPr>
              <a:t> </a:t>
            </a:r>
          </a:p>
          <a:p>
            <a:pPr marL="0" algn="l" defTabSz="914400">
              <a:buNone/>
            </a:pPr>
            <a:r>
              <a:rPr lang="es-ES_tradnl" sz="1200" b="0" i="0" u="none" strike="noStrike" kern="1200" dirty="0" smtClean="0">
                <a:solidFill>
                  <a:schemeClr val="tx1"/>
                </a:solidFill>
                <a:effectLst/>
                <a:latin typeface="Calibri"/>
                <a:ea typeface="+mn-ea"/>
                <a:cs typeface="+mn-cs"/>
              </a:rPr>
              <a:t>Solucionar problemas de configuración de HSRP.</a:t>
            </a:r>
            <a:r>
              <a:rPr lang="es-ES_tradnl" sz="1200" b="0" i="0" dirty="0" smtClean="0">
                <a:solidFill>
                  <a:schemeClr val="tx1"/>
                </a:solidFill>
                <a:latin typeface="Calibri"/>
                <a:ea typeface="+mn-ea"/>
                <a:cs typeface="+mn-cs"/>
              </a:rPr>
              <a:t> </a:t>
            </a:r>
            <a:endParaRPr lang="es-ES_tradnl" dirty="0"/>
          </a:p>
        </p:txBody>
      </p:sp>
      <p:sp>
        <p:nvSpPr>
          <p:cNvPr id="4" name="Espace réservé du numéro de diapositive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1</a:t>
            </a:fld>
            <a:endParaRPr lang="en-US"/>
          </a:p>
        </p:txBody>
      </p:sp>
    </p:spTree>
    <p:extLst>
      <p:ext uri="{BB962C8B-B14F-4D97-AF65-F5344CB8AC3E}">
        <p14:creationId xmlns:p14="http://schemas.microsoft.com/office/powerpoint/2010/main" xmlns="" val="2187089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algn="l" defTabSz="914400">
              <a:buNone/>
            </a:pPr>
            <a:r>
              <a:rPr lang="es-ES_tradnl" sz="1200" b="0" i="0" u="none" strike="noStrike" kern="1200" baseline="0" dirty="0" smtClean="0">
                <a:solidFill>
                  <a:schemeClr val="tx1"/>
                </a:solidFill>
                <a:latin typeface="Calibri"/>
                <a:ea typeface="+mn-ea"/>
                <a:cs typeface="+mn-cs"/>
              </a:rPr>
              <a:t>El seguimiento de interfaz permite priorizar el ajuste automático de un grupo de </a:t>
            </a:r>
            <a:r>
              <a:rPr lang="es-ES_tradnl" sz="1200" b="0" i="0" u="none" strike="noStrike" kern="1200" baseline="0" dirty="0" err="1" smtClean="0">
                <a:solidFill>
                  <a:schemeClr val="tx1"/>
                </a:solidFill>
                <a:latin typeface="Calibri"/>
                <a:ea typeface="+mn-ea"/>
                <a:cs typeface="+mn-cs"/>
              </a:rPr>
              <a:t>routers</a:t>
            </a:r>
            <a:r>
              <a:rPr lang="es-ES_tradnl" sz="1200" b="0" i="0" u="none" strike="noStrike" kern="1200" baseline="0" dirty="0" smtClean="0">
                <a:solidFill>
                  <a:schemeClr val="tx1"/>
                </a:solidFill>
                <a:latin typeface="Calibri"/>
                <a:ea typeface="+mn-ea"/>
                <a:cs typeface="+mn-cs"/>
              </a:rPr>
              <a:t> de reserva según la disponibilidad de las interfaces del </a:t>
            </a:r>
            <a:r>
              <a:rPr lang="es-ES_tradnl" sz="1200" b="0" i="0" u="none" strike="noStrike" kern="1200" baseline="0" dirty="0" err="1" smtClean="0">
                <a:solidFill>
                  <a:schemeClr val="tx1"/>
                </a:solidFill>
                <a:latin typeface="Calibri"/>
                <a:ea typeface="+mn-ea"/>
                <a:cs typeface="+mn-cs"/>
              </a:rPr>
              <a:t>router</a:t>
            </a:r>
            <a:r>
              <a:rPr lang="es-ES_tradnl" sz="1200" b="0" i="0" u="none" strike="noStrike" kern="1200" baseline="0" dirty="0" smtClean="0">
                <a:solidFill>
                  <a:schemeClr val="tx1"/>
                </a:solidFill>
                <a:latin typeface="Calibri"/>
                <a:ea typeface="+mn-ea"/>
                <a:cs typeface="+mn-cs"/>
              </a:rPr>
              <a:t>. Cuando una interfaz a la que se le realizó un seguimiento no se encuentra disponible, la función de seguimiento de HSRP garantiza que el </a:t>
            </a:r>
            <a:r>
              <a:rPr lang="es-ES_tradnl" sz="1200" b="0" i="0" u="none" strike="noStrike" kern="1200" baseline="0" dirty="0" err="1" smtClean="0">
                <a:solidFill>
                  <a:schemeClr val="tx1"/>
                </a:solidFill>
                <a:latin typeface="Calibri"/>
                <a:ea typeface="+mn-ea"/>
                <a:cs typeface="+mn-cs"/>
              </a:rPr>
              <a:t>router</a:t>
            </a:r>
            <a:r>
              <a:rPr lang="es-ES_tradnl" sz="1200" b="0" i="0" u="none" strike="noStrike" kern="1200" baseline="0" dirty="0" smtClean="0">
                <a:solidFill>
                  <a:schemeClr val="tx1"/>
                </a:solidFill>
                <a:latin typeface="Calibri"/>
                <a:ea typeface="+mn-ea"/>
                <a:cs typeface="+mn-cs"/>
              </a:rPr>
              <a:t> con una interfaz de clave no disponible no asuma la función de </a:t>
            </a:r>
            <a:r>
              <a:rPr lang="es-ES_tradnl" sz="1200" b="0" i="0" u="none" strike="noStrike" kern="1200" baseline="0" dirty="0" err="1" smtClean="0">
                <a:solidFill>
                  <a:schemeClr val="tx1"/>
                </a:solidFill>
                <a:latin typeface="Calibri"/>
                <a:ea typeface="+mn-ea"/>
                <a:cs typeface="+mn-cs"/>
              </a:rPr>
              <a:t>router</a:t>
            </a:r>
            <a:r>
              <a:rPr lang="es-ES_tradnl" sz="1200" b="0" i="0" u="none" strike="noStrike" kern="1200" baseline="0" dirty="0" smtClean="0">
                <a:solidFill>
                  <a:schemeClr val="tx1"/>
                </a:solidFill>
                <a:latin typeface="Calibri"/>
                <a:ea typeface="+mn-ea"/>
                <a:cs typeface="+mn-cs"/>
              </a:rPr>
              <a:t> activo.</a:t>
            </a:r>
          </a:p>
          <a:p>
            <a:pPr marL="0" algn="l" defTabSz="914400">
              <a:buNone/>
            </a:pPr>
            <a:endParaRPr lang="es-ES_tradnl" sz="1200" b="0" i="0" u="none" strike="noStrike" kern="1200" baseline="0" dirty="0" smtClean="0">
              <a:solidFill>
                <a:schemeClr val="tx1"/>
              </a:solidFill>
              <a:latin typeface="+mn-lt"/>
              <a:ea typeface="+mn-ea"/>
              <a:cs typeface="+mn-cs"/>
            </a:endParaRPr>
          </a:p>
          <a:p>
            <a:pPr marL="0" algn="l" defTabSz="914400">
              <a:buNone/>
            </a:pPr>
            <a:r>
              <a:rPr lang="es-ES_tradnl" sz="1200" b="0" i="0" u="none" strike="noStrike" kern="1200" baseline="0" dirty="0" smtClean="0">
                <a:solidFill>
                  <a:schemeClr val="tx1"/>
                </a:solidFill>
                <a:latin typeface="Calibri"/>
                <a:ea typeface="+mn-ea"/>
                <a:cs typeface="+mn-cs"/>
              </a:rPr>
              <a:t>El grupo HSRP realiza seguimiento de las interfaces de enlaces ascendentes. Si falla el enlace ascendente del </a:t>
            </a:r>
            <a:r>
              <a:rPr lang="es-ES_tradnl" sz="1200" b="0" i="0" u="none" strike="noStrike" kern="1200" baseline="0" dirty="0" err="1" smtClean="0">
                <a:solidFill>
                  <a:schemeClr val="tx1"/>
                </a:solidFill>
                <a:latin typeface="Calibri"/>
                <a:ea typeface="+mn-ea"/>
                <a:cs typeface="+mn-cs"/>
              </a:rPr>
              <a:t>switch</a:t>
            </a:r>
            <a:r>
              <a:rPr lang="es-ES_tradnl" sz="1200" b="0" i="0" u="none" strike="noStrike" kern="1200" baseline="0" dirty="0" smtClean="0">
                <a:solidFill>
                  <a:schemeClr val="tx1"/>
                </a:solidFill>
                <a:latin typeface="Calibri"/>
                <a:ea typeface="+mn-ea"/>
                <a:cs typeface="+mn-cs"/>
              </a:rPr>
              <a:t> derecho, el </a:t>
            </a:r>
            <a:r>
              <a:rPr lang="es-ES_tradnl" sz="1200" b="0" i="0" u="none" strike="noStrike" kern="1200" baseline="0" dirty="0" err="1" smtClean="0">
                <a:solidFill>
                  <a:schemeClr val="tx1"/>
                </a:solidFill>
                <a:latin typeface="Calibri"/>
                <a:ea typeface="+mn-ea"/>
                <a:cs typeface="+mn-cs"/>
              </a:rPr>
              <a:t>router</a:t>
            </a:r>
            <a:r>
              <a:rPr lang="es-ES_tradnl" sz="1200" b="0" i="0" u="none" strike="noStrike" kern="1200" baseline="0" dirty="0" smtClean="0">
                <a:solidFill>
                  <a:schemeClr val="tx1"/>
                </a:solidFill>
                <a:latin typeface="Calibri"/>
                <a:ea typeface="+mn-ea"/>
                <a:cs typeface="+mn-cs"/>
              </a:rPr>
              <a:t> automáticamente disminuye la prioridad de esa interfaz y envía mensajes de saludo con la prioridad disminuida.</a:t>
            </a:r>
          </a:p>
          <a:p>
            <a:pPr marL="0" algn="l" defTabSz="914400">
              <a:buNone/>
            </a:pPr>
            <a:endParaRPr lang="es-ES_tradnl" sz="1200" b="0" i="0" u="none" strike="noStrike" kern="1200" baseline="0" dirty="0" smtClean="0">
              <a:solidFill>
                <a:schemeClr val="tx1"/>
              </a:solidFill>
              <a:latin typeface="+mn-lt"/>
              <a:ea typeface="+mn-ea"/>
              <a:cs typeface="+mn-cs"/>
            </a:endParaRPr>
          </a:p>
          <a:p>
            <a:pPr marL="0" algn="l" defTabSz="914400">
              <a:buNone/>
            </a:pPr>
            <a:r>
              <a:rPr lang="es-ES_tradnl" sz="1200" b="0" i="0" u="none" strike="noStrike" kern="1200" baseline="0" dirty="0" smtClean="0">
                <a:solidFill>
                  <a:schemeClr val="tx1"/>
                </a:solidFill>
                <a:latin typeface="Calibri"/>
                <a:ea typeface="+mn-ea"/>
                <a:cs typeface="+mn-cs"/>
              </a:rPr>
              <a:t>Asuman que, en el ejemplo de la figura, el </a:t>
            </a:r>
            <a:r>
              <a:rPr lang="es-ES_tradnl" sz="1200" b="0" i="0" u="none" strike="noStrike" kern="1200" baseline="0" dirty="0" err="1" smtClean="0">
                <a:solidFill>
                  <a:schemeClr val="tx1"/>
                </a:solidFill>
                <a:latin typeface="Calibri"/>
                <a:ea typeface="+mn-ea"/>
                <a:cs typeface="+mn-cs"/>
              </a:rPr>
              <a:t>router</a:t>
            </a:r>
            <a:r>
              <a:rPr lang="es-ES_tradnl" sz="1200" b="0" i="0" u="none" strike="noStrike" kern="1200" baseline="0" dirty="0" smtClean="0">
                <a:solidFill>
                  <a:schemeClr val="tx1"/>
                </a:solidFill>
                <a:latin typeface="Calibri"/>
                <a:ea typeface="+mn-ea"/>
                <a:cs typeface="+mn-cs"/>
              </a:rPr>
              <a:t> de la derecha está configurado con una prioridad mayor y, por lo tanto, está manejando el tráfico hacia la red principal. Cuando falla la interfaz que atraviesa el </a:t>
            </a:r>
            <a:r>
              <a:rPr lang="es-ES_tradnl" sz="1200" b="0" i="0" u="none" strike="noStrike" kern="1200" baseline="0" dirty="0" err="1" smtClean="0">
                <a:solidFill>
                  <a:schemeClr val="tx1"/>
                </a:solidFill>
                <a:latin typeface="Calibri"/>
                <a:ea typeface="+mn-ea"/>
                <a:cs typeface="+mn-cs"/>
              </a:rPr>
              <a:t>router</a:t>
            </a:r>
            <a:r>
              <a:rPr lang="es-ES_tradnl" sz="1200" b="0" i="0" u="none" strike="noStrike" kern="1200" baseline="0" dirty="0" smtClean="0">
                <a:solidFill>
                  <a:schemeClr val="tx1"/>
                </a:solidFill>
                <a:latin typeface="Calibri"/>
                <a:ea typeface="+mn-ea"/>
                <a:cs typeface="+mn-cs"/>
              </a:rPr>
              <a:t> de la derecha, el host no puede alcanzar la red principal. HSRP convertirá al </a:t>
            </a:r>
            <a:r>
              <a:rPr lang="es-ES_tradnl" sz="1200" b="0" i="0" u="none" strike="noStrike" kern="1200" baseline="0" dirty="0" err="1" smtClean="0">
                <a:solidFill>
                  <a:schemeClr val="tx1"/>
                </a:solidFill>
                <a:latin typeface="Calibri"/>
                <a:ea typeface="+mn-ea"/>
                <a:cs typeface="+mn-cs"/>
              </a:rPr>
              <a:t>router</a:t>
            </a:r>
            <a:r>
              <a:rPr lang="es-ES_tradnl" sz="1200" b="0" i="0" u="none" strike="noStrike" kern="1200" baseline="0" dirty="0" smtClean="0">
                <a:solidFill>
                  <a:schemeClr val="tx1"/>
                </a:solidFill>
                <a:latin typeface="Calibri"/>
                <a:ea typeface="+mn-ea"/>
                <a:cs typeface="+mn-cs"/>
              </a:rPr>
              <a:t> de la izquierda en el </a:t>
            </a:r>
            <a:r>
              <a:rPr lang="es-ES_tradnl" sz="1200" b="0" i="0" u="none" strike="noStrike" kern="1200" baseline="0" dirty="0" err="1" smtClean="0">
                <a:solidFill>
                  <a:schemeClr val="tx1"/>
                </a:solidFill>
                <a:latin typeface="Calibri"/>
                <a:ea typeface="+mn-ea"/>
                <a:cs typeface="+mn-cs"/>
              </a:rPr>
              <a:t>router</a:t>
            </a:r>
            <a:r>
              <a:rPr lang="es-ES_tradnl" sz="1200" b="0" i="0" u="none" strike="noStrike" kern="1200" baseline="0" dirty="0" smtClean="0">
                <a:solidFill>
                  <a:schemeClr val="tx1"/>
                </a:solidFill>
                <a:latin typeface="Calibri"/>
                <a:ea typeface="+mn-ea"/>
                <a:cs typeface="+mn-cs"/>
              </a:rPr>
              <a:t> activo.</a:t>
            </a:r>
            <a:endParaRPr lang="es-ES_tradnl" dirty="0"/>
          </a:p>
        </p:txBody>
      </p:sp>
      <p:sp>
        <p:nvSpPr>
          <p:cNvPr id="4" name="Espace réservé du numéro de diapositive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11</a:t>
            </a:fld>
            <a:endParaRPr lang="en-US"/>
          </a:p>
        </p:txBody>
      </p:sp>
    </p:spTree>
    <p:extLst>
      <p:ext uri="{BB962C8B-B14F-4D97-AF65-F5344CB8AC3E}">
        <p14:creationId xmlns:p14="http://schemas.microsoft.com/office/powerpoint/2010/main" xmlns="" val="1962436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algn="l" defTabSz="914400">
              <a:buNone/>
            </a:pPr>
            <a:r>
              <a:rPr lang="es-ES_tradnl" sz="1200" b="0" i="0" u="none" strike="noStrike" kern="1200" baseline="0" dirty="0" smtClean="0">
                <a:solidFill>
                  <a:schemeClr val="tx1"/>
                </a:solidFill>
                <a:latin typeface="Calibri"/>
                <a:ea typeface="+mn-ea"/>
                <a:cs typeface="+mn-cs"/>
              </a:rPr>
              <a:t>Los </a:t>
            </a:r>
            <a:r>
              <a:rPr lang="es-ES_tradnl" sz="1200" b="0" i="0" u="none" strike="noStrike" kern="1200" baseline="0" dirty="0" err="1" smtClean="0">
                <a:solidFill>
                  <a:schemeClr val="tx1"/>
                </a:solidFill>
                <a:latin typeface="Calibri"/>
                <a:ea typeface="+mn-ea"/>
                <a:cs typeface="+mn-cs"/>
              </a:rPr>
              <a:t>routers</a:t>
            </a:r>
            <a:r>
              <a:rPr lang="es-ES_tradnl" sz="1200" b="0" i="0" u="none" strike="noStrike" kern="1200" baseline="0" dirty="0" smtClean="0">
                <a:solidFill>
                  <a:schemeClr val="tx1"/>
                </a:solidFill>
                <a:latin typeface="Calibri"/>
                <a:ea typeface="+mn-ea"/>
                <a:cs typeface="+mn-cs"/>
              </a:rPr>
              <a:t> pueden proporcionar un respaldo redundante de forma simultánea y compartir cargas entre diferentes subredes.</a:t>
            </a:r>
          </a:p>
          <a:p>
            <a:pPr marL="0" algn="l" defTabSz="914400">
              <a:buNone/>
            </a:pPr>
            <a:endParaRPr lang="es-ES_tradnl" sz="1200" b="0" i="0" u="none" strike="noStrike" kern="1200" baseline="0" dirty="0" smtClean="0">
              <a:solidFill>
                <a:schemeClr val="tx1"/>
              </a:solidFill>
              <a:latin typeface="+mn-lt"/>
              <a:ea typeface="+mn-ea"/>
              <a:cs typeface="+mn-cs"/>
            </a:endParaRPr>
          </a:p>
          <a:p>
            <a:pPr marL="0" algn="l" defTabSz="914400">
              <a:buNone/>
            </a:pPr>
            <a:r>
              <a:rPr lang="es-ES_tradnl" sz="1200" b="0" i="0" u="none" strike="noStrike" kern="1200" baseline="0" dirty="0" smtClean="0">
                <a:solidFill>
                  <a:schemeClr val="tx1"/>
                </a:solidFill>
                <a:latin typeface="Calibri"/>
                <a:ea typeface="+mn-ea"/>
                <a:cs typeface="+mn-cs"/>
              </a:rPr>
              <a:t>En la figura, se observan dos </a:t>
            </a:r>
            <a:r>
              <a:rPr lang="es-ES_tradnl" sz="1200" b="0" i="0" u="none" strike="noStrike" kern="1200" baseline="0" dirty="0" err="1" smtClean="0">
                <a:solidFill>
                  <a:schemeClr val="tx1"/>
                </a:solidFill>
                <a:latin typeface="Calibri"/>
                <a:ea typeface="+mn-ea"/>
                <a:cs typeface="+mn-cs"/>
              </a:rPr>
              <a:t>routers</a:t>
            </a:r>
            <a:r>
              <a:rPr lang="es-ES_tradnl" sz="1200" b="0" i="0" u="none" strike="noStrike" kern="1200" baseline="0" dirty="0" smtClean="0">
                <a:solidFill>
                  <a:schemeClr val="tx1"/>
                </a:solidFill>
                <a:latin typeface="Calibri"/>
                <a:ea typeface="+mn-ea"/>
                <a:cs typeface="+mn-cs"/>
              </a:rPr>
              <a:t> habilitados para HSRP que participan en dos VLAN por separado. La ejecución de HSRP por medio de enlaces troncales les permite a los usuarios configurar redundancia entre varios </a:t>
            </a:r>
            <a:r>
              <a:rPr lang="es-ES_tradnl" sz="1200" b="0" i="0" u="none" strike="noStrike" kern="1200" baseline="0" dirty="0" err="1" smtClean="0">
                <a:solidFill>
                  <a:schemeClr val="tx1"/>
                </a:solidFill>
                <a:latin typeface="Calibri"/>
                <a:ea typeface="+mn-ea"/>
                <a:cs typeface="+mn-cs"/>
              </a:rPr>
              <a:t>routers</a:t>
            </a:r>
            <a:r>
              <a:rPr lang="es-ES_tradnl" sz="1200" b="0" i="0" u="none" strike="noStrike" kern="1200" baseline="0" dirty="0" smtClean="0">
                <a:solidFill>
                  <a:schemeClr val="tx1"/>
                </a:solidFill>
                <a:latin typeface="Calibri"/>
                <a:ea typeface="+mn-ea"/>
                <a:cs typeface="+mn-cs"/>
              </a:rPr>
              <a:t>.</a:t>
            </a:r>
          </a:p>
          <a:p>
            <a:pPr marL="0" algn="l" defTabSz="914400">
              <a:buNone/>
            </a:pPr>
            <a:endParaRPr lang="es-ES_tradnl" sz="1200" b="0" i="0" u="none" strike="noStrike" kern="1200" baseline="0" dirty="0" smtClean="0">
              <a:solidFill>
                <a:schemeClr val="tx1"/>
              </a:solidFill>
              <a:latin typeface="+mn-lt"/>
              <a:ea typeface="+mn-ea"/>
              <a:cs typeface="+mn-cs"/>
            </a:endParaRPr>
          </a:p>
          <a:p>
            <a:pPr marL="0" algn="l" defTabSz="914400">
              <a:buNone/>
            </a:pPr>
            <a:r>
              <a:rPr lang="es-ES_tradnl" sz="1200" b="0" i="0" u="none" strike="noStrike" kern="1200" baseline="0" dirty="0" smtClean="0">
                <a:solidFill>
                  <a:schemeClr val="tx1"/>
                </a:solidFill>
                <a:latin typeface="Calibri"/>
                <a:ea typeface="+mn-ea"/>
                <a:cs typeface="+mn-cs"/>
              </a:rPr>
              <a:t>Mediante la configuración de HSRP en enlaces troncales, podrán evitar situaciones en las que un punto único de falla causa interrupciones en el tráfico. Esta función proporciona de manera inherente mejoras en la </a:t>
            </a:r>
            <a:r>
              <a:rPr lang="es-ES_tradnl" sz="1200" b="0" i="0" u="none" strike="noStrike" kern="1200" baseline="0" dirty="0" err="1" smtClean="0">
                <a:solidFill>
                  <a:schemeClr val="tx1"/>
                </a:solidFill>
                <a:latin typeface="Calibri"/>
                <a:ea typeface="+mn-ea"/>
                <a:cs typeface="+mn-cs"/>
              </a:rPr>
              <a:t>recuperabilidad</a:t>
            </a:r>
            <a:r>
              <a:rPr lang="es-ES_tradnl" sz="1200" b="0" i="0" u="none" strike="noStrike" kern="1200" baseline="0" dirty="0" smtClean="0">
                <a:solidFill>
                  <a:schemeClr val="tx1"/>
                </a:solidFill>
                <a:latin typeface="Calibri"/>
                <a:ea typeface="+mn-ea"/>
                <a:cs typeface="+mn-cs"/>
              </a:rPr>
              <a:t> de la red mediante capacidades de redundancia y equilibrio de cargas entre subredes y VLAN.</a:t>
            </a:r>
            <a:endParaRPr lang="es-ES_tradnl" dirty="0"/>
          </a:p>
        </p:txBody>
      </p:sp>
      <p:sp>
        <p:nvSpPr>
          <p:cNvPr id="4" name="Espace réservé du numéro de diapositive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12</a:t>
            </a:fld>
            <a:endParaRPr lang="en-US"/>
          </a:p>
        </p:txBody>
      </p:sp>
    </p:spTree>
    <p:extLst>
      <p:ext uri="{BB962C8B-B14F-4D97-AF65-F5344CB8AC3E}">
        <p14:creationId xmlns:p14="http://schemas.microsoft.com/office/powerpoint/2010/main" xmlns="" val="2252288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algn="l" defTabSz="914400">
              <a:buNone/>
            </a:pPr>
            <a:r>
              <a:rPr lang="es-ES_tradnl" sz="1200" b="0" i="0" u="none" strike="noStrike" kern="1200" baseline="0" dirty="0" smtClean="0">
                <a:solidFill>
                  <a:schemeClr val="tx1"/>
                </a:solidFill>
                <a:latin typeface="Calibri"/>
                <a:ea typeface="+mn-ea"/>
                <a:cs typeface="+mn-cs"/>
              </a:rPr>
              <a:t>Aunque el HSRP y el VRRP proporcionan </a:t>
            </a:r>
            <a:r>
              <a:rPr lang="es-ES_tradnl" sz="1200" b="0" i="0" u="none" strike="noStrike" kern="1200" baseline="0" dirty="0" err="1" smtClean="0">
                <a:solidFill>
                  <a:schemeClr val="tx1"/>
                </a:solidFill>
                <a:latin typeface="Calibri"/>
                <a:ea typeface="+mn-ea"/>
                <a:cs typeface="+mn-cs"/>
              </a:rPr>
              <a:t>recuperabilidad</a:t>
            </a:r>
            <a:r>
              <a:rPr lang="es-ES_tradnl" sz="1200" b="0" i="0" u="none" strike="noStrike" kern="1200" baseline="0" dirty="0" smtClean="0">
                <a:solidFill>
                  <a:schemeClr val="tx1"/>
                </a:solidFill>
                <a:latin typeface="Calibri"/>
                <a:ea typeface="+mn-ea"/>
                <a:cs typeface="+mn-cs"/>
              </a:rPr>
              <a:t> a la puerta de enlace, para miembros de reserva del grupo de redundancia, el ancho de banda corriente arriba no se utiliza mientras el dispositivo se encuentra en modo de reserva. </a:t>
            </a:r>
          </a:p>
          <a:p>
            <a:pPr marL="0" algn="l" defTabSz="914400">
              <a:buNone/>
            </a:pPr>
            <a:endParaRPr lang="es-ES_tradnl" sz="1200" b="0" i="0" u="none" strike="noStrike" kern="1200" baseline="0" dirty="0" smtClean="0">
              <a:solidFill>
                <a:schemeClr val="tx1"/>
              </a:solidFill>
              <a:latin typeface="+mn-lt"/>
              <a:ea typeface="+mn-ea"/>
              <a:cs typeface="+mn-cs"/>
            </a:endParaRPr>
          </a:p>
          <a:p>
            <a:pPr marL="0" algn="l" defTabSz="914400">
              <a:buNone/>
            </a:pPr>
            <a:r>
              <a:rPr lang="es-ES_tradnl" sz="1200" b="0" i="0" u="none" strike="noStrike" kern="1200" baseline="0" dirty="0" smtClean="0">
                <a:solidFill>
                  <a:schemeClr val="tx1"/>
                </a:solidFill>
                <a:latin typeface="Calibri"/>
                <a:ea typeface="+mn-ea"/>
                <a:cs typeface="+mn-cs"/>
              </a:rPr>
              <a:t>Solo el </a:t>
            </a:r>
            <a:r>
              <a:rPr lang="es-ES_tradnl" sz="1200" b="0" i="0" u="none" strike="noStrike" kern="1200" baseline="0" dirty="0" err="1" smtClean="0">
                <a:solidFill>
                  <a:schemeClr val="tx1"/>
                </a:solidFill>
                <a:latin typeface="Calibri"/>
                <a:ea typeface="+mn-ea"/>
                <a:cs typeface="+mn-cs"/>
              </a:rPr>
              <a:t>router</a:t>
            </a:r>
            <a:r>
              <a:rPr lang="es-ES_tradnl" sz="1200" b="0" i="0" u="none" strike="noStrike" kern="1200" baseline="0" dirty="0" smtClean="0">
                <a:solidFill>
                  <a:schemeClr val="tx1"/>
                </a:solidFill>
                <a:latin typeface="Calibri"/>
                <a:ea typeface="+mn-ea"/>
                <a:cs typeface="+mn-cs"/>
              </a:rPr>
              <a:t> activo de los grupos HSRP y VRRP envía tráfico hacia la dirección MAC virtual. Los recursos que no se asocian con el </a:t>
            </a:r>
            <a:r>
              <a:rPr lang="es-ES_tradnl" sz="1200" b="0" i="0" u="none" strike="noStrike" kern="1200" baseline="0" dirty="0" err="1" smtClean="0">
                <a:solidFill>
                  <a:schemeClr val="tx1"/>
                </a:solidFill>
                <a:latin typeface="Calibri"/>
                <a:ea typeface="+mn-ea"/>
                <a:cs typeface="+mn-cs"/>
              </a:rPr>
              <a:t>router</a:t>
            </a:r>
            <a:r>
              <a:rPr lang="es-ES_tradnl" sz="1200" b="0" i="0" u="none" strike="noStrike" kern="1200" baseline="0" dirty="0" smtClean="0">
                <a:solidFill>
                  <a:schemeClr val="tx1"/>
                </a:solidFill>
                <a:latin typeface="Calibri"/>
                <a:ea typeface="+mn-ea"/>
                <a:cs typeface="+mn-cs"/>
              </a:rPr>
              <a:t> de reserva no se utilizan al máximo. Es posible lograr un equilibro de carga con estos protocolos mediante la creación de varios grupos y la asignación de varias puertas de enlace predeterminadas, pero esta configuración genera una carga administrativa.</a:t>
            </a:r>
          </a:p>
          <a:p>
            <a:pPr marL="0" algn="l" defTabSz="914400">
              <a:buNone/>
            </a:pPr>
            <a:endParaRPr lang="es-ES_tradnl" sz="1200" b="0" i="0" u="none" strike="noStrike" kern="1200" baseline="0" dirty="0" smtClean="0">
              <a:solidFill>
                <a:schemeClr val="tx1"/>
              </a:solidFill>
              <a:latin typeface="+mn-lt"/>
              <a:ea typeface="+mn-ea"/>
              <a:cs typeface="+mn-cs"/>
            </a:endParaRPr>
          </a:p>
          <a:p>
            <a:pPr marL="0" algn="l" defTabSz="914400">
              <a:buNone/>
            </a:pPr>
            <a:r>
              <a:rPr lang="es-ES_tradnl" sz="1200" b="0" i="0" u="none" strike="noStrike" kern="1200" baseline="0" dirty="0" smtClean="0">
                <a:solidFill>
                  <a:schemeClr val="tx1"/>
                </a:solidFill>
                <a:latin typeface="Calibri"/>
                <a:ea typeface="+mn-ea"/>
                <a:cs typeface="+mn-cs"/>
              </a:rPr>
              <a:t>GLBP es una solución propia de Cisco que permite la selección automática y la utilización simultánea de varias puertas de enlace disponibles, además de la conmutación por falla automática entre esas puertas de enlace. Varios </a:t>
            </a:r>
            <a:r>
              <a:rPr lang="es-ES_tradnl" sz="1200" b="0" i="0" u="none" strike="noStrike" kern="1200" baseline="0" dirty="0" err="1" smtClean="0">
                <a:solidFill>
                  <a:schemeClr val="tx1"/>
                </a:solidFill>
                <a:latin typeface="Calibri"/>
                <a:ea typeface="+mn-ea"/>
                <a:cs typeface="+mn-cs"/>
              </a:rPr>
              <a:t>routers</a:t>
            </a:r>
            <a:r>
              <a:rPr lang="es-ES_tradnl" sz="1200" b="0" i="0" u="none" strike="noStrike" kern="1200" baseline="0" dirty="0" smtClean="0">
                <a:solidFill>
                  <a:schemeClr val="tx1"/>
                </a:solidFill>
                <a:latin typeface="Calibri"/>
                <a:ea typeface="+mn-ea"/>
                <a:cs typeface="+mn-cs"/>
              </a:rPr>
              <a:t> comparten la carga de tramas que, desde la perspectiva del cliente, se envía a una única dirección de puerta de enlace predeterminada.</a:t>
            </a:r>
          </a:p>
          <a:p>
            <a:pPr marL="0" algn="l" defTabSz="914400">
              <a:buNone/>
            </a:pPr>
            <a:endParaRPr lang="es-ES_tradnl" sz="1200" b="0" i="0" u="none" strike="noStrike" kern="1200" baseline="0" dirty="0" smtClean="0">
              <a:solidFill>
                <a:schemeClr val="tx1"/>
              </a:solidFill>
              <a:latin typeface="+mn-lt"/>
              <a:ea typeface="+mn-ea"/>
              <a:cs typeface="+mn-cs"/>
            </a:endParaRPr>
          </a:p>
          <a:p>
            <a:pPr marL="0" algn="l" defTabSz="914400">
              <a:buNone/>
            </a:pPr>
            <a:r>
              <a:rPr lang="es-ES_tradnl" sz="1200" b="0" i="0" u="none" strike="noStrike" kern="1200" baseline="0" dirty="0" smtClean="0">
                <a:solidFill>
                  <a:schemeClr val="tx1"/>
                </a:solidFill>
                <a:latin typeface="Calibri"/>
                <a:ea typeface="+mn-ea"/>
                <a:cs typeface="+mn-cs"/>
              </a:rPr>
              <a:t>Con GLBP, podrán utilizar al máximo los recursos sin la carga administrativa de configurar varios grupos y administrar varias configuraciones de puerta de enlace predeterminadas.</a:t>
            </a:r>
            <a:endParaRPr lang="es-ES_tradnl" dirty="0"/>
          </a:p>
        </p:txBody>
      </p:sp>
      <p:sp>
        <p:nvSpPr>
          <p:cNvPr id="4" name="Espace réservé du numéro de diapositive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13</a:t>
            </a:fld>
            <a:endParaRPr lang="en-US"/>
          </a:p>
        </p:txBody>
      </p:sp>
    </p:spTree>
    <p:extLst>
      <p:ext uri="{BB962C8B-B14F-4D97-AF65-F5344CB8AC3E}">
        <p14:creationId xmlns:p14="http://schemas.microsoft.com/office/powerpoint/2010/main" xmlns="" val="3113077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algn="l" defTabSz="914400">
              <a:buNone/>
            </a:pPr>
            <a:r>
              <a:rPr lang="es-ES_tradnl" sz="1200" b="0" i="0" u="none" strike="noStrike" kern="1200" baseline="0" dirty="0" smtClean="0">
                <a:solidFill>
                  <a:schemeClr val="tx1"/>
                </a:solidFill>
                <a:latin typeface="Calibri"/>
                <a:ea typeface="+mn-ea"/>
                <a:cs typeface="+mn-cs"/>
              </a:rPr>
              <a:t>Para ver la información sobre el GLBP, utilice el comando </a:t>
            </a:r>
            <a:r>
              <a:rPr lang="es-ES_tradnl" sz="1200" b="1" i="0" u="none" strike="noStrike" kern="1200" baseline="0" dirty="0" smtClean="0">
                <a:solidFill>
                  <a:schemeClr val="tx1"/>
                </a:solidFill>
                <a:latin typeface="Calibri"/>
                <a:ea typeface="+mn-ea"/>
                <a:cs typeface="+mn-cs"/>
              </a:rPr>
              <a:t>show </a:t>
            </a:r>
            <a:r>
              <a:rPr lang="es-ES_tradnl" sz="1200" b="1" i="0" u="none" strike="noStrike" kern="1200" baseline="0" dirty="0" err="1" smtClean="0">
                <a:solidFill>
                  <a:schemeClr val="tx1"/>
                </a:solidFill>
                <a:latin typeface="Calibri"/>
                <a:ea typeface="+mn-ea"/>
                <a:cs typeface="+mn-cs"/>
              </a:rPr>
              <a:t>glbp</a:t>
            </a:r>
            <a:r>
              <a:rPr lang="es-ES_tradnl" sz="1200" b="1" i="0" u="none" strike="noStrike" kern="1200" baseline="0" dirty="0" smtClean="0">
                <a:solidFill>
                  <a:schemeClr val="tx1"/>
                </a:solidFill>
                <a:latin typeface="Calibri"/>
                <a:ea typeface="+mn-ea"/>
                <a:cs typeface="+mn-cs"/>
              </a:rPr>
              <a:t> </a:t>
            </a:r>
            <a:r>
              <a:rPr lang="es-ES_tradnl" sz="1200" b="0" i="0" u="none" strike="noStrike" kern="1200" baseline="0" dirty="0" smtClean="0">
                <a:solidFill>
                  <a:schemeClr val="tx1"/>
                </a:solidFill>
                <a:latin typeface="Calibri"/>
                <a:ea typeface="+mn-ea"/>
                <a:cs typeface="+mn-cs"/>
              </a:rPr>
              <a:t>en modo EXEC privilegiado.</a:t>
            </a:r>
          </a:p>
          <a:p>
            <a:pPr marL="0" algn="l" defTabSz="914400">
              <a:buNone/>
            </a:pPr>
            <a:endParaRPr lang="es-ES_tradnl" sz="1200" b="0" i="0" u="none" strike="noStrike" kern="1200" baseline="0" dirty="0" smtClean="0">
              <a:solidFill>
                <a:schemeClr val="tx1"/>
              </a:solidFill>
              <a:latin typeface="+mn-lt"/>
              <a:ea typeface="+mn-ea"/>
              <a:cs typeface="+mn-cs"/>
            </a:endParaRPr>
          </a:p>
          <a:p>
            <a:pPr marL="0" algn="l" defTabSz="914400">
              <a:buNone/>
            </a:pPr>
            <a:r>
              <a:rPr lang="es-ES_tradnl" sz="1200" b="0" i="0" u="none" strike="noStrike" kern="1200" baseline="0" dirty="0" smtClean="0">
                <a:solidFill>
                  <a:schemeClr val="tx1"/>
                </a:solidFill>
                <a:latin typeface="Calibri"/>
                <a:ea typeface="+mn-ea"/>
                <a:cs typeface="+mn-cs"/>
              </a:rPr>
              <a:t>El resultado de ejemplo muestra que la dirección IP del </a:t>
            </a:r>
            <a:r>
              <a:rPr lang="es-ES_tradnl" sz="1200" b="0" i="0" u="none" strike="noStrike" kern="1200" baseline="0" dirty="0" err="1" smtClean="0">
                <a:solidFill>
                  <a:schemeClr val="tx1"/>
                </a:solidFill>
                <a:latin typeface="Calibri"/>
                <a:ea typeface="+mn-ea"/>
                <a:cs typeface="+mn-cs"/>
              </a:rPr>
              <a:t>router</a:t>
            </a:r>
            <a:r>
              <a:rPr lang="es-ES_tradnl" sz="1200" b="0" i="0" u="none" strike="noStrike" kern="1200" baseline="0" dirty="0" smtClean="0">
                <a:solidFill>
                  <a:schemeClr val="tx1"/>
                </a:solidFill>
                <a:latin typeface="Calibri"/>
                <a:ea typeface="+mn-ea"/>
                <a:cs typeface="+mn-cs"/>
              </a:rPr>
              <a:t> virtual es 192.168.2.100 y que un </a:t>
            </a:r>
            <a:r>
              <a:rPr lang="es-ES_tradnl" sz="1200" b="0" i="0" u="none" strike="noStrike" kern="1200" baseline="0" dirty="0" err="1" smtClean="0">
                <a:solidFill>
                  <a:schemeClr val="tx1"/>
                </a:solidFill>
                <a:latin typeface="Calibri"/>
                <a:ea typeface="+mn-ea"/>
                <a:cs typeface="+mn-cs"/>
              </a:rPr>
              <a:t>router</a:t>
            </a:r>
            <a:r>
              <a:rPr lang="es-ES_tradnl" sz="1200" b="0" i="0" u="none" strike="noStrike" kern="1200" baseline="0" dirty="0" smtClean="0">
                <a:solidFill>
                  <a:schemeClr val="tx1"/>
                </a:solidFill>
                <a:latin typeface="Calibri"/>
                <a:ea typeface="+mn-ea"/>
                <a:cs typeface="+mn-cs"/>
              </a:rPr>
              <a:t> está en estado Activo y el otro en estado Escucha. "Activo" indica que este </a:t>
            </a:r>
            <a:r>
              <a:rPr lang="es-ES_tradnl" sz="1200" b="0" i="0" u="none" strike="noStrike" kern="1200" baseline="0" dirty="0" err="1" smtClean="0">
                <a:solidFill>
                  <a:schemeClr val="tx1"/>
                </a:solidFill>
                <a:latin typeface="Calibri"/>
                <a:ea typeface="+mn-ea"/>
                <a:cs typeface="+mn-cs"/>
              </a:rPr>
              <a:t>router</a:t>
            </a:r>
            <a:r>
              <a:rPr lang="es-ES_tradnl" sz="1200" b="0" i="0" u="none" strike="noStrike" kern="1200" baseline="0" dirty="0" smtClean="0">
                <a:solidFill>
                  <a:schemeClr val="tx1"/>
                </a:solidFill>
                <a:latin typeface="Calibri"/>
                <a:ea typeface="+mn-ea"/>
                <a:cs typeface="+mn-cs"/>
              </a:rPr>
              <a:t> es responsable de responder las solicitudes de ARP para la dirección IP virtual. "Escucha" indica que el </a:t>
            </a:r>
            <a:r>
              <a:rPr lang="es-ES_tradnl" sz="1200" b="0" i="0" u="none" strike="noStrike" kern="1200" baseline="0" dirty="0" err="1" smtClean="0">
                <a:solidFill>
                  <a:schemeClr val="tx1"/>
                </a:solidFill>
                <a:latin typeface="Calibri"/>
                <a:ea typeface="+mn-ea"/>
                <a:cs typeface="+mn-cs"/>
              </a:rPr>
              <a:t>router</a:t>
            </a:r>
            <a:r>
              <a:rPr lang="es-ES_tradnl" sz="1200" b="0" i="0" u="none" strike="noStrike" kern="1200" baseline="0" dirty="0" smtClean="0">
                <a:solidFill>
                  <a:schemeClr val="tx1"/>
                </a:solidFill>
                <a:latin typeface="Calibri"/>
                <a:ea typeface="+mn-ea"/>
                <a:cs typeface="+mn-cs"/>
              </a:rPr>
              <a:t> recibe mensajes de saludo y está listo para ser activado en caso de falla del </a:t>
            </a:r>
            <a:r>
              <a:rPr lang="es-ES_tradnl" sz="1200" b="0" i="0" u="none" strike="noStrike" kern="1200" baseline="0" dirty="0" err="1" smtClean="0">
                <a:solidFill>
                  <a:schemeClr val="tx1"/>
                </a:solidFill>
                <a:latin typeface="Calibri"/>
                <a:ea typeface="+mn-ea"/>
                <a:cs typeface="+mn-cs"/>
              </a:rPr>
              <a:t>router</a:t>
            </a:r>
            <a:r>
              <a:rPr lang="es-ES_tradnl" sz="1200" b="0" i="0" u="none" strike="noStrike" kern="1200" baseline="0" dirty="0" smtClean="0">
                <a:solidFill>
                  <a:schemeClr val="tx1"/>
                </a:solidFill>
                <a:latin typeface="Calibri"/>
                <a:ea typeface="+mn-ea"/>
                <a:cs typeface="+mn-cs"/>
              </a:rPr>
              <a:t> activo actual.</a:t>
            </a:r>
            <a:endParaRPr lang="es-ES_tradnl" dirty="0"/>
          </a:p>
        </p:txBody>
      </p:sp>
      <p:sp>
        <p:nvSpPr>
          <p:cNvPr id="4" name="Espace réservé du numéro de diapositive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14</a:t>
            </a:fld>
            <a:endParaRPr lang="en-US"/>
          </a:p>
        </p:txBody>
      </p:sp>
    </p:spTree>
    <p:extLst>
      <p:ext uri="{BB962C8B-B14F-4D97-AF65-F5344CB8AC3E}">
        <p14:creationId xmlns:p14="http://schemas.microsoft.com/office/powerpoint/2010/main" xmlns="" val="20600602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72CD79-D36A-4E01-AE1C-064887FE954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72CD79-D36A-4E01-AE1C-064887FE954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72CD79-D36A-4E01-AE1C-064887FE954D}" type="slidenum">
              <a:rPr lang="en-US" smtClean="0"/>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algn="l" defTabSz="914400">
              <a:buNone/>
            </a:pPr>
            <a:r>
              <a:rPr lang="es-ES_tradnl" sz="1200" b="1" i="0" u="none" strike="noStrike" kern="1200" dirty="0" smtClean="0">
                <a:solidFill>
                  <a:schemeClr val="tx1"/>
                </a:solidFill>
                <a:effectLst/>
                <a:latin typeface="Calibri"/>
                <a:ea typeface="+mn-ea"/>
                <a:cs typeface="+mn-cs"/>
              </a:rPr>
              <a:t>Explicar el funcionamiento de los protocolos de redundancia de primer salto en una red conmutada.</a:t>
            </a:r>
            <a:r>
              <a:rPr lang="es-ES_tradnl" sz="1200" b="0" i="0" dirty="0" smtClean="0">
                <a:solidFill>
                  <a:schemeClr val="tx1"/>
                </a:solidFill>
                <a:latin typeface="Calibri"/>
                <a:ea typeface="+mn-ea"/>
                <a:cs typeface="+mn-cs"/>
              </a:rPr>
              <a:t> </a:t>
            </a:r>
          </a:p>
          <a:p>
            <a:pPr marL="0" algn="l" defTabSz="914400">
              <a:buNone/>
            </a:pPr>
            <a:r>
              <a:rPr lang="es-ES_tradnl" sz="1200" b="0" i="0" u="none" strike="noStrike" kern="1200" dirty="0" smtClean="0">
                <a:solidFill>
                  <a:schemeClr val="tx1"/>
                </a:solidFill>
                <a:effectLst/>
                <a:latin typeface="Calibri"/>
                <a:ea typeface="+mn-ea"/>
                <a:cs typeface="+mn-cs"/>
              </a:rPr>
              <a:t>Describir el funcionamiento de HSRP.</a:t>
            </a:r>
            <a:r>
              <a:rPr lang="es-ES_tradnl" sz="1200" b="0" i="0" dirty="0" smtClean="0">
                <a:solidFill>
                  <a:schemeClr val="tx1"/>
                </a:solidFill>
                <a:latin typeface="Calibri"/>
                <a:ea typeface="+mn-ea"/>
                <a:cs typeface="+mn-cs"/>
              </a:rPr>
              <a:t> </a:t>
            </a:r>
          </a:p>
          <a:p>
            <a:pPr marL="0" algn="l" defTabSz="914400">
              <a:buNone/>
            </a:pPr>
            <a:r>
              <a:rPr lang="es-ES_tradnl" sz="1200" b="0" i="0" u="none" strike="noStrike" kern="1200" dirty="0" smtClean="0">
                <a:solidFill>
                  <a:schemeClr val="tx1"/>
                </a:solidFill>
                <a:effectLst/>
                <a:latin typeface="Calibri"/>
                <a:ea typeface="+mn-ea"/>
                <a:cs typeface="+mn-cs"/>
              </a:rPr>
              <a:t>Configurar HSRP.</a:t>
            </a:r>
            <a:r>
              <a:rPr lang="es-ES_tradnl" sz="1200" b="0" i="0" dirty="0" smtClean="0">
                <a:solidFill>
                  <a:schemeClr val="tx1"/>
                </a:solidFill>
                <a:latin typeface="Calibri"/>
                <a:ea typeface="+mn-ea"/>
                <a:cs typeface="+mn-cs"/>
              </a:rPr>
              <a:t> </a:t>
            </a:r>
          </a:p>
          <a:p>
            <a:pPr marL="0" algn="l" defTabSz="914400">
              <a:buNone/>
            </a:pPr>
            <a:r>
              <a:rPr lang="es-ES_tradnl" sz="1200" b="0" i="0" u="none" strike="noStrike" kern="1200" dirty="0" smtClean="0">
                <a:solidFill>
                  <a:schemeClr val="tx1"/>
                </a:solidFill>
                <a:effectLst/>
                <a:latin typeface="Calibri"/>
                <a:ea typeface="+mn-ea"/>
                <a:cs typeface="+mn-cs"/>
              </a:rPr>
              <a:t>Solucionar problemas de configuración de HSRP.</a:t>
            </a:r>
            <a:r>
              <a:rPr lang="es-ES_tradnl" sz="1200" b="0" i="0" dirty="0" smtClean="0">
                <a:solidFill>
                  <a:schemeClr val="tx1"/>
                </a:solidFill>
                <a:latin typeface="Calibri"/>
                <a:ea typeface="+mn-ea"/>
                <a:cs typeface="+mn-cs"/>
              </a:rPr>
              <a:t> </a:t>
            </a:r>
            <a:endParaRPr lang="es-ES_tradnl" dirty="0" smtClean="0"/>
          </a:p>
          <a:p>
            <a:pPr marL="0" algn="l" defTabSz="914400">
              <a:buNone/>
            </a:pPr>
            <a:endParaRPr lang="es-ES_tradnl" dirty="0"/>
          </a:p>
        </p:txBody>
      </p:sp>
      <p:sp>
        <p:nvSpPr>
          <p:cNvPr id="4" name="Espace réservé du numéro de diapositive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2</a:t>
            </a:fld>
            <a:endParaRPr lang="en-US"/>
          </a:p>
        </p:txBody>
      </p:sp>
    </p:spTree>
    <p:extLst>
      <p:ext uri="{BB962C8B-B14F-4D97-AF65-F5344CB8AC3E}">
        <p14:creationId xmlns:p14="http://schemas.microsoft.com/office/powerpoint/2010/main" xmlns="" val="2236084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a:xfrm>
            <a:off x="685800" y="4416425"/>
            <a:ext cx="5486400" cy="4879975"/>
          </a:xfrm>
        </p:spPr>
        <p:txBody>
          <a:bodyPr/>
          <a:lstStyle/>
          <a:p>
            <a:pPr marL="0" algn="l" defTabSz="914400">
              <a:buNone/>
            </a:pPr>
            <a:r>
              <a:rPr lang="es-ES_tradnl" sz="1100" b="0" i="0" u="none" strike="noStrike" kern="1200" baseline="0" dirty="0" smtClean="0">
                <a:solidFill>
                  <a:schemeClr val="tx1"/>
                </a:solidFill>
                <a:latin typeface="Calibri"/>
                <a:ea typeface="+mn-ea"/>
                <a:cs typeface="+mn-cs"/>
              </a:rPr>
              <a:t>Los clientes reciben solo una puerta de enlace predeterminada. No hay manera de configurar una puerta de enlace secundaria, incluso si existe una segunda ruta para enviar paquetes fuera del segmento local.</a:t>
            </a:r>
          </a:p>
          <a:p>
            <a:pPr marL="0" algn="l" defTabSz="914400">
              <a:buNone/>
            </a:pPr>
            <a:endParaRPr lang="es-ES_tradnl" sz="1100" b="0" i="0" u="none" strike="noStrike" kern="1200" baseline="0" dirty="0" smtClean="0">
              <a:solidFill>
                <a:schemeClr val="tx1"/>
              </a:solidFill>
              <a:latin typeface="+mn-lt"/>
              <a:ea typeface="+mn-ea"/>
              <a:cs typeface="+mn-cs"/>
            </a:endParaRPr>
          </a:p>
          <a:p>
            <a:pPr marL="0" algn="l" defTabSz="914400">
              <a:buNone/>
            </a:pPr>
            <a:r>
              <a:rPr lang="es-ES_tradnl" sz="1100" b="0" i="0" u="none" strike="noStrike" kern="1200" baseline="0" dirty="0" smtClean="0">
                <a:solidFill>
                  <a:schemeClr val="tx1"/>
                </a:solidFill>
                <a:latin typeface="Calibri"/>
                <a:ea typeface="+mn-ea"/>
                <a:cs typeface="+mn-cs"/>
              </a:rPr>
              <a:t>Por ejemplo, las rutas primaria y secundaria entre el equipo de capas de acceso y los </a:t>
            </a:r>
            <a:r>
              <a:rPr lang="es-ES_tradnl" sz="1100" b="0" i="0" u="none" strike="noStrike" kern="1200" baseline="0" dirty="0" err="1" smtClean="0">
                <a:solidFill>
                  <a:schemeClr val="tx1"/>
                </a:solidFill>
                <a:latin typeface="Calibri"/>
                <a:ea typeface="+mn-ea"/>
                <a:cs typeface="+mn-cs"/>
              </a:rPr>
              <a:t>switches</a:t>
            </a:r>
            <a:r>
              <a:rPr lang="es-ES_tradnl" sz="1100" b="0" i="0" u="none" strike="noStrike" kern="1200" baseline="0" dirty="0" smtClean="0">
                <a:solidFill>
                  <a:schemeClr val="tx1"/>
                </a:solidFill>
                <a:latin typeface="Calibri"/>
                <a:ea typeface="+mn-ea"/>
                <a:cs typeface="+mn-cs"/>
              </a:rPr>
              <a:t> de la capa de distribución proporcionan un acceso continuo en caso de una falla del enlace entre ambas capas. Las rutas primaria y secundaria entre los </a:t>
            </a:r>
            <a:r>
              <a:rPr lang="es-ES_tradnl" sz="1100" b="0" i="0" u="none" strike="noStrike" kern="1200" baseline="0" dirty="0" err="1" smtClean="0">
                <a:solidFill>
                  <a:schemeClr val="tx1"/>
                </a:solidFill>
                <a:latin typeface="Calibri"/>
                <a:ea typeface="+mn-ea"/>
                <a:cs typeface="+mn-cs"/>
              </a:rPr>
              <a:t>switches</a:t>
            </a:r>
            <a:r>
              <a:rPr lang="es-ES_tradnl" sz="1100" b="0" i="0" u="none" strike="noStrike" kern="1200" baseline="0" dirty="0" smtClean="0">
                <a:solidFill>
                  <a:schemeClr val="tx1"/>
                </a:solidFill>
                <a:latin typeface="Calibri"/>
                <a:ea typeface="+mn-ea"/>
                <a:cs typeface="+mn-cs"/>
              </a:rPr>
              <a:t> de la capa de distribución y los </a:t>
            </a:r>
            <a:r>
              <a:rPr lang="es-ES_tradnl" sz="1100" b="0" i="0" u="none" strike="noStrike" kern="1200" baseline="0" dirty="0" err="1" smtClean="0">
                <a:solidFill>
                  <a:schemeClr val="tx1"/>
                </a:solidFill>
                <a:latin typeface="Calibri"/>
                <a:ea typeface="+mn-ea"/>
                <a:cs typeface="+mn-cs"/>
              </a:rPr>
              <a:t>switches</a:t>
            </a:r>
            <a:r>
              <a:rPr lang="es-ES_tradnl" sz="1100" b="0" i="0" u="none" strike="noStrike" kern="1200" baseline="0" dirty="0" smtClean="0">
                <a:solidFill>
                  <a:schemeClr val="tx1"/>
                </a:solidFill>
                <a:latin typeface="Calibri"/>
                <a:ea typeface="+mn-ea"/>
                <a:cs typeface="+mn-cs"/>
              </a:rPr>
              <a:t> de la capa principal proporcionan un funcionamiento continuo si se produce una falla entre dichas capas. </a:t>
            </a:r>
          </a:p>
          <a:p>
            <a:pPr marL="0" algn="l" defTabSz="914400">
              <a:buNone/>
            </a:pPr>
            <a:endParaRPr lang="es-ES_tradnl" sz="1100" b="0" i="0" u="none" strike="noStrike" kern="1200" baseline="0" dirty="0" smtClean="0">
              <a:solidFill>
                <a:schemeClr val="tx1"/>
              </a:solidFill>
              <a:latin typeface="+mn-lt"/>
              <a:ea typeface="+mn-ea"/>
              <a:cs typeface="+mn-cs"/>
            </a:endParaRPr>
          </a:p>
          <a:p>
            <a:pPr marL="0" algn="l" defTabSz="914400">
              <a:buNone/>
            </a:pPr>
            <a:r>
              <a:rPr lang="es-ES_tradnl" sz="1100" b="0" i="0" u="none" strike="noStrike" kern="1200" baseline="0" dirty="0" smtClean="0">
                <a:solidFill>
                  <a:schemeClr val="tx1"/>
                </a:solidFill>
                <a:latin typeface="Calibri"/>
                <a:ea typeface="+mn-ea"/>
                <a:cs typeface="+mn-cs"/>
              </a:rPr>
              <a:t>En este ejemplo, el </a:t>
            </a:r>
            <a:r>
              <a:rPr lang="es-ES_tradnl" sz="1100" b="0" i="0" u="none" strike="noStrike" kern="1200" baseline="0" dirty="0" err="1" smtClean="0">
                <a:solidFill>
                  <a:schemeClr val="tx1"/>
                </a:solidFill>
                <a:latin typeface="Calibri"/>
                <a:ea typeface="+mn-ea"/>
                <a:cs typeface="+mn-cs"/>
              </a:rPr>
              <a:t>router</a:t>
            </a:r>
            <a:r>
              <a:rPr lang="es-ES_tradnl" sz="1100" b="0" i="0" u="none" strike="noStrike" kern="1200" baseline="0" dirty="0" smtClean="0">
                <a:solidFill>
                  <a:schemeClr val="tx1"/>
                </a:solidFill>
                <a:latin typeface="Calibri"/>
                <a:ea typeface="+mn-ea"/>
                <a:cs typeface="+mn-cs"/>
              </a:rPr>
              <a:t> A es responsable de enviar paquetes a la subred A, y el </a:t>
            </a:r>
            <a:r>
              <a:rPr lang="es-ES_tradnl" sz="1100" b="0" i="0" u="none" strike="noStrike" kern="1200" baseline="0" dirty="0" err="1" smtClean="0">
                <a:solidFill>
                  <a:schemeClr val="tx1"/>
                </a:solidFill>
                <a:latin typeface="Calibri"/>
                <a:ea typeface="+mn-ea"/>
                <a:cs typeface="+mn-cs"/>
              </a:rPr>
              <a:t>router</a:t>
            </a:r>
            <a:r>
              <a:rPr lang="es-ES_tradnl" sz="1100" b="0" i="0" u="none" strike="noStrike" kern="1200" baseline="0" dirty="0" smtClean="0">
                <a:solidFill>
                  <a:schemeClr val="tx1"/>
                </a:solidFill>
                <a:latin typeface="Calibri"/>
                <a:ea typeface="+mn-ea"/>
                <a:cs typeface="+mn-cs"/>
              </a:rPr>
              <a:t> B es responsable de enviar paquetes a la subred B. Si el </a:t>
            </a:r>
            <a:r>
              <a:rPr lang="es-ES_tradnl" sz="1100" b="0" i="0" u="none" strike="noStrike" kern="1200" baseline="0" dirty="0" err="1" smtClean="0">
                <a:solidFill>
                  <a:schemeClr val="tx1"/>
                </a:solidFill>
                <a:latin typeface="Calibri"/>
                <a:ea typeface="+mn-ea"/>
                <a:cs typeface="+mn-cs"/>
              </a:rPr>
              <a:t>router</a:t>
            </a:r>
            <a:r>
              <a:rPr lang="es-ES_tradnl" sz="1100" b="0" i="0" u="none" strike="noStrike" kern="1200" baseline="0" dirty="0" smtClean="0">
                <a:solidFill>
                  <a:schemeClr val="tx1"/>
                </a:solidFill>
                <a:latin typeface="Calibri"/>
                <a:ea typeface="+mn-ea"/>
                <a:cs typeface="+mn-cs"/>
              </a:rPr>
              <a:t> A deja de estar disponible, los protocolos de enrutamiento podrán, de manera rápida y dinámica, converger y determinar que el </a:t>
            </a:r>
            <a:r>
              <a:rPr lang="es-ES_tradnl" sz="1100" b="0" i="0" u="none" strike="noStrike" kern="1200" baseline="0" dirty="0" err="1" smtClean="0">
                <a:solidFill>
                  <a:schemeClr val="tx1"/>
                </a:solidFill>
                <a:latin typeface="Calibri"/>
                <a:ea typeface="+mn-ea"/>
                <a:cs typeface="+mn-cs"/>
              </a:rPr>
              <a:t>router</a:t>
            </a:r>
            <a:r>
              <a:rPr lang="es-ES_tradnl" sz="1100" b="0" i="0" u="none" strike="noStrike" kern="1200" baseline="0" dirty="0" smtClean="0">
                <a:solidFill>
                  <a:schemeClr val="tx1"/>
                </a:solidFill>
                <a:latin typeface="Calibri"/>
                <a:ea typeface="+mn-ea"/>
                <a:cs typeface="+mn-cs"/>
              </a:rPr>
              <a:t> B transfiera los paquetes que deberían haber atravesado el </a:t>
            </a:r>
            <a:r>
              <a:rPr lang="es-ES_tradnl" sz="1100" b="0" i="0" u="none" strike="noStrike" kern="1200" baseline="0" dirty="0" err="1" smtClean="0">
                <a:solidFill>
                  <a:schemeClr val="tx1"/>
                </a:solidFill>
                <a:latin typeface="Calibri"/>
                <a:ea typeface="+mn-ea"/>
                <a:cs typeface="+mn-cs"/>
              </a:rPr>
              <a:t>router</a:t>
            </a:r>
            <a:r>
              <a:rPr lang="es-ES_tradnl" sz="1100" b="0" i="0" u="none" strike="noStrike" kern="1200" baseline="0" dirty="0" smtClean="0">
                <a:solidFill>
                  <a:schemeClr val="tx1"/>
                </a:solidFill>
                <a:latin typeface="Calibri"/>
                <a:ea typeface="+mn-ea"/>
                <a:cs typeface="+mn-cs"/>
              </a:rPr>
              <a:t> A. Sin embargo, la mayoría de las estaciones de trabajo, los servidores y las impresoras no reciben esta información de </a:t>
            </a:r>
            <a:r>
              <a:rPr lang="es-ES_tradnl" sz="1100" b="0" i="0" u="none" strike="noStrike" kern="1200" baseline="0" dirty="0" err="1" smtClean="0">
                <a:solidFill>
                  <a:schemeClr val="tx1"/>
                </a:solidFill>
                <a:latin typeface="Calibri"/>
                <a:ea typeface="+mn-ea"/>
                <a:cs typeface="+mn-cs"/>
              </a:rPr>
              <a:t>routing</a:t>
            </a:r>
            <a:r>
              <a:rPr lang="es-ES_tradnl" sz="1100" b="0" i="0" u="none" strike="noStrike" kern="1200" baseline="0" dirty="0" smtClean="0">
                <a:solidFill>
                  <a:schemeClr val="tx1"/>
                </a:solidFill>
                <a:latin typeface="Calibri"/>
                <a:ea typeface="+mn-ea"/>
                <a:cs typeface="+mn-cs"/>
              </a:rPr>
              <a:t> de manera dinámica.</a:t>
            </a:r>
          </a:p>
          <a:p>
            <a:pPr marL="0" algn="l" defTabSz="914400">
              <a:buNone/>
            </a:pPr>
            <a:endParaRPr lang="es-ES_tradnl" sz="1100" b="0" i="0" u="none" strike="noStrike" kern="1200" baseline="0" dirty="0" smtClean="0">
              <a:solidFill>
                <a:schemeClr val="tx1"/>
              </a:solidFill>
              <a:latin typeface="+mn-lt"/>
              <a:ea typeface="+mn-ea"/>
              <a:cs typeface="+mn-cs"/>
            </a:endParaRPr>
          </a:p>
          <a:p>
            <a:pPr marL="0" algn="l" defTabSz="914400">
              <a:buNone/>
            </a:pPr>
            <a:r>
              <a:rPr lang="es-ES_tradnl" sz="1100" b="0" i="0" u="none" strike="noStrike" kern="1200" baseline="0" dirty="0" smtClean="0">
                <a:solidFill>
                  <a:schemeClr val="tx1"/>
                </a:solidFill>
                <a:latin typeface="Calibri"/>
                <a:ea typeface="+mn-ea"/>
                <a:cs typeface="+mn-cs"/>
              </a:rPr>
              <a:t>Los dispositivos finales, en general, se configuran con una única dirección IP para la puerta de enlace que no varía según la topología de la red. Si falla el </a:t>
            </a:r>
            <a:r>
              <a:rPr lang="es-ES_tradnl" sz="1100" b="0" i="0" u="none" strike="noStrike" kern="1200" baseline="0" dirty="0" err="1" smtClean="0">
                <a:solidFill>
                  <a:schemeClr val="tx1"/>
                </a:solidFill>
                <a:latin typeface="Calibri"/>
                <a:ea typeface="+mn-ea"/>
                <a:cs typeface="+mn-cs"/>
              </a:rPr>
              <a:t>router</a:t>
            </a:r>
            <a:r>
              <a:rPr lang="es-ES_tradnl" sz="1100" b="0" i="0" u="none" strike="noStrike" kern="1200" baseline="0" dirty="0" smtClean="0">
                <a:solidFill>
                  <a:schemeClr val="tx1"/>
                </a:solidFill>
                <a:latin typeface="Calibri"/>
                <a:ea typeface="+mn-ea"/>
                <a:cs typeface="+mn-cs"/>
              </a:rPr>
              <a:t> cuya dirección IP se configura como puerta de enlace predeterminada, el dispositivo local no será capaz de transmitir paquetes mediante el segmento de red local, situación que lo desconecta de manera eficaz de toda de la red. Aunque exista un </a:t>
            </a:r>
            <a:r>
              <a:rPr lang="es-ES_tradnl" sz="1100" b="0" i="0" u="none" strike="noStrike" kern="1200" baseline="0" dirty="0" err="1" smtClean="0">
                <a:solidFill>
                  <a:schemeClr val="tx1"/>
                </a:solidFill>
                <a:latin typeface="Calibri"/>
                <a:ea typeface="+mn-ea"/>
                <a:cs typeface="+mn-cs"/>
              </a:rPr>
              <a:t>router</a:t>
            </a:r>
            <a:r>
              <a:rPr lang="es-ES_tradnl" sz="1100" b="0" i="0" u="none" strike="noStrike" kern="1200" baseline="0" dirty="0" smtClean="0">
                <a:solidFill>
                  <a:schemeClr val="tx1"/>
                </a:solidFill>
                <a:latin typeface="Calibri"/>
                <a:ea typeface="+mn-ea"/>
                <a:cs typeface="+mn-cs"/>
              </a:rPr>
              <a:t> redundante que sirva como puerta de enlace predeterminada para ese segmento, no hay un método dinámico para que estos dispositivos puedan determinar la dirección de una nueva puerta de enlace predeterminada. </a:t>
            </a:r>
          </a:p>
          <a:p>
            <a:pPr marL="0" algn="l" defTabSz="914400">
              <a:buNone/>
            </a:pPr>
            <a:endParaRPr lang="es-ES_tradnl" sz="1100" b="0" i="0" u="none" strike="noStrike" kern="1200" baseline="0" dirty="0" smtClean="0">
              <a:solidFill>
                <a:schemeClr val="tx1"/>
              </a:solidFill>
              <a:latin typeface="+mn-lt"/>
              <a:ea typeface="+mn-ea"/>
              <a:cs typeface="+mn-cs"/>
            </a:endParaRPr>
          </a:p>
          <a:p>
            <a:pPr marL="0" algn="l" defTabSz="914400">
              <a:buNone/>
            </a:pPr>
            <a:r>
              <a:rPr lang="es-ES_tradnl" sz="1100" b="0" i="0" u="none" strike="noStrike" kern="1200" baseline="0" dirty="0" smtClean="0">
                <a:solidFill>
                  <a:schemeClr val="tx1"/>
                </a:solidFill>
                <a:latin typeface="Calibri"/>
                <a:ea typeface="+mn-ea"/>
                <a:cs typeface="+mn-cs"/>
              </a:rPr>
              <a:t>A pesar de que el ejemplo se explique en relación con </a:t>
            </a:r>
            <a:r>
              <a:rPr lang="es-ES_tradnl" sz="1100" b="0" i="0" u="none" strike="noStrike" kern="1200" baseline="0" dirty="0" err="1" smtClean="0">
                <a:solidFill>
                  <a:schemeClr val="tx1"/>
                </a:solidFill>
                <a:latin typeface="Calibri"/>
                <a:ea typeface="+mn-ea"/>
                <a:cs typeface="+mn-cs"/>
              </a:rPr>
              <a:t>routers</a:t>
            </a:r>
            <a:r>
              <a:rPr lang="es-ES_tradnl" sz="1100" b="0" i="0" u="none" strike="noStrike" kern="1200" baseline="0" dirty="0" smtClean="0">
                <a:solidFill>
                  <a:schemeClr val="tx1"/>
                </a:solidFill>
                <a:latin typeface="Calibri"/>
                <a:ea typeface="+mn-ea"/>
                <a:cs typeface="+mn-cs"/>
              </a:rPr>
              <a:t>, en las redes modernas, estos </a:t>
            </a:r>
            <a:r>
              <a:rPr lang="es-ES_tradnl" sz="1100" b="0" i="0" u="none" strike="noStrike" kern="1200" baseline="0" dirty="0" err="1" smtClean="0">
                <a:solidFill>
                  <a:schemeClr val="tx1"/>
                </a:solidFill>
                <a:latin typeface="Calibri"/>
                <a:ea typeface="+mn-ea"/>
                <a:cs typeface="+mn-cs"/>
              </a:rPr>
              <a:t>routers</a:t>
            </a:r>
            <a:r>
              <a:rPr lang="es-ES_tradnl" sz="1100" b="0" i="0" u="none" strike="noStrike" kern="1200" baseline="0" dirty="0" smtClean="0">
                <a:solidFill>
                  <a:schemeClr val="tx1"/>
                </a:solidFill>
                <a:latin typeface="Calibri"/>
                <a:ea typeface="+mn-ea"/>
                <a:cs typeface="+mn-cs"/>
              </a:rPr>
              <a:t> serían en realidad </a:t>
            </a:r>
            <a:r>
              <a:rPr lang="es-ES_tradnl" sz="1100" b="0" i="0" u="none" strike="noStrike" kern="1200" baseline="0" dirty="0" err="1" smtClean="0">
                <a:solidFill>
                  <a:schemeClr val="tx1"/>
                </a:solidFill>
                <a:latin typeface="Calibri"/>
                <a:ea typeface="+mn-ea"/>
                <a:cs typeface="+mn-cs"/>
              </a:rPr>
              <a:t>switches</a:t>
            </a:r>
            <a:r>
              <a:rPr lang="es-ES_tradnl" sz="1100" b="0" i="0" u="none" strike="noStrike" kern="1200" baseline="0" dirty="0" smtClean="0">
                <a:solidFill>
                  <a:schemeClr val="tx1"/>
                </a:solidFill>
                <a:latin typeface="Calibri"/>
                <a:ea typeface="+mn-ea"/>
                <a:cs typeface="+mn-cs"/>
              </a:rPr>
              <a:t> de capa 3. Se trata de dispositivos de </a:t>
            </a:r>
            <a:r>
              <a:rPr lang="es-ES_tradnl" sz="1100" b="0" i="0" u="none" strike="noStrike" kern="1200" baseline="0" dirty="0" err="1" smtClean="0">
                <a:solidFill>
                  <a:schemeClr val="tx1"/>
                </a:solidFill>
                <a:latin typeface="Calibri"/>
                <a:ea typeface="+mn-ea"/>
                <a:cs typeface="+mn-cs"/>
              </a:rPr>
              <a:t>routing</a:t>
            </a:r>
            <a:r>
              <a:rPr lang="es-ES_tradnl" sz="1100" b="0" i="0" u="none" strike="noStrike" kern="1200" baseline="0" dirty="0" smtClean="0">
                <a:solidFill>
                  <a:schemeClr val="tx1"/>
                </a:solidFill>
                <a:latin typeface="Calibri"/>
                <a:ea typeface="+mn-ea"/>
                <a:cs typeface="+mn-cs"/>
              </a:rPr>
              <a:t> de alto rendimiento, pero a diferencia de los </a:t>
            </a:r>
            <a:r>
              <a:rPr lang="es-ES_tradnl" sz="1100" b="0" i="0" u="none" strike="noStrike" kern="1200" baseline="0" dirty="0" err="1" smtClean="0">
                <a:solidFill>
                  <a:schemeClr val="tx1"/>
                </a:solidFill>
                <a:latin typeface="Calibri"/>
                <a:ea typeface="+mn-ea"/>
                <a:cs typeface="+mn-cs"/>
              </a:rPr>
              <a:t>routers</a:t>
            </a:r>
            <a:r>
              <a:rPr lang="es-ES_tradnl" sz="1100" b="0" i="0" u="none" strike="noStrike" kern="1200" baseline="0" dirty="0" smtClean="0">
                <a:solidFill>
                  <a:schemeClr val="tx1"/>
                </a:solidFill>
                <a:latin typeface="Calibri"/>
                <a:ea typeface="+mn-ea"/>
                <a:cs typeface="+mn-cs"/>
              </a:rPr>
              <a:t>, poseen muchas interfaces.</a:t>
            </a:r>
            <a:endParaRPr lang="es-ES_tradnl" sz="1100" dirty="0"/>
          </a:p>
        </p:txBody>
      </p:sp>
      <p:sp>
        <p:nvSpPr>
          <p:cNvPr id="4" name="Espace réservé du numéro de diapositive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3</a:t>
            </a:fld>
            <a:endParaRPr lang="en-US"/>
          </a:p>
        </p:txBody>
      </p:sp>
    </p:spTree>
    <p:extLst>
      <p:ext uri="{BB962C8B-B14F-4D97-AF65-F5344CB8AC3E}">
        <p14:creationId xmlns:p14="http://schemas.microsoft.com/office/powerpoint/2010/main" xmlns="" val="870603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algn="l" defTabSz="914400">
              <a:buNone/>
            </a:pPr>
            <a:r>
              <a:rPr lang="es-ES_tradnl" sz="1200" b="0" i="0" u="none" strike="noStrike" kern="1200" baseline="0" dirty="0" smtClean="0">
                <a:solidFill>
                  <a:schemeClr val="tx1"/>
                </a:solidFill>
                <a:latin typeface="Calibri"/>
                <a:ea typeface="+mn-ea"/>
                <a:cs typeface="+mn-cs"/>
              </a:rPr>
              <a:t>Con el tipo de redundancia de </a:t>
            </a:r>
            <a:r>
              <a:rPr lang="es-ES_tradnl" sz="1200" b="0" i="0" u="none" strike="noStrike" kern="1200" baseline="0" dirty="0" err="1" smtClean="0">
                <a:solidFill>
                  <a:schemeClr val="tx1"/>
                </a:solidFill>
                <a:latin typeface="Calibri"/>
                <a:ea typeface="+mn-ea"/>
                <a:cs typeface="+mn-cs"/>
              </a:rPr>
              <a:t>router</a:t>
            </a:r>
            <a:r>
              <a:rPr lang="es-ES_tradnl" sz="1200" b="0" i="0" u="none" strike="noStrike" kern="1200" baseline="0" dirty="0" smtClean="0">
                <a:solidFill>
                  <a:schemeClr val="tx1"/>
                </a:solidFill>
                <a:latin typeface="Calibri"/>
                <a:ea typeface="+mn-ea"/>
                <a:cs typeface="+mn-cs"/>
              </a:rPr>
              <a:t> que se muestra en la figura, dos </a:t>
            </a:r>
            <a:r>
              <a:rPr lang="es-ES_tradnl" sz="1200" b="0" i="0" u="none" strike="noStrike" kern="1200" baseline="0" dirty="0" err="1" smtClean="0">
                <a:solidFill>
                  <a:schemeClr val="tx1"/>
                </a:solidFill>
                <a:latin typeface="Calibri"/>
                <a:ea typeface="+mn-ea"/>
                <a:cs typeface="+mn-cs"/>
              </a:rPr>
              <a:t>routers</a:t>
            </a:r>
            <a:r>
              <a:rPr lang="es-ES_tradnl" sz="1200" b="0" i="0" u="none" strike="noStrike" kern="1200" baseline="0" dirty="0" smtClean="0">
                <a:solidFill>
                  <a:schemeClr val="tx1"/>
                </a:solidFill>
                <a:latin typeface="Calibri"/>
                <a:ea typeface="+mn-ea"/>
                <a:cs typeface="+mn-cs"/>
              </a:rPr>
              <a:t> trabajan en conjunto para simular un </a:t>
            </a:r>
            <a:r>
              <a:rPr lang="es-ES_tradnl" sz="1200" b="0" i="0" u="none" strike="noStrike" kern="1200" baseline="0" dirty="0" err="1" smtClean="0">
                <a:solidFill>
                  <a:schemeClr val="tx1"/>
                </a:solidFill>
                <a:latin typeface="Calibri"/>
                <a:ea typeface="+mn-ea"/>
                <a:cs typeface="+mn-cs"/>
              </a:rPr>
              <a:t>router</a:t>
            </a:r>
            <a:r>
              <a:rPr lang="es-ES_tradnl" sz="1200" b="0" i="0" u="none" strike="noStrike" kern="1200" baseline="0" dirty="0" smtClean="0">
                <a:solidFill>
                  <a:schemeClr val="tx1"/>
                </a:solidFill>
                <a:latin typeface="Calibri"/>
                <a:ea typeface="+mn-ea"/>
                <a:cs typeface="+mn-cs"/>
              </a:rPr>
              <a:t> único frente a los hosts de la LAN. Al compartir una dirección IP (capa 3) y una dirección MAC (capa 2), dos </a:t>
            </a:r>
            <a:r>
              <a:rPr lang="es-ES_tradnl" sz="1200" b="0" i="0" u="none" strike="noStrike" kern="1200" baseline="0" dirty="0" err="1" smtClean="0">
                <a:solidFill>
                  <a:schemeClr val="tx1"/>
                </a:solidFill>
                <a:latin typeface="Calibri"/>
                <a:ea typeface="+mn-ea"/>
                <a:cs typeface="+mn-cs"/>
              </a:rPr>
              <a:t>routers</a:t>
            </a:r>
            <a:r>
              <a:rPr lang="es-ES_tradnl" sz="1200" b="0" i="0" u="none" strike="noStrike" kern="1200" baseline="0" dirty="0" smtClean="0">
                <a:solidFill>
                  <a:schemeClr val="tx1"/>
                </a:solidFill>
                <a:latin typeface="Calibri"/>
                <a:ea typeface="+mn-ea"/>
                <a:cs typeface="+mn-cs"/>
              </a:rPr>
              <a:t> o más pueden actuar como un único </a:t>
            </a:r>
            <a:r>
              <a:rPr lang="es-ES_tradnl" sz="1200" b="0" i="0" u="none" strike="noStrike" kern="1200" baseline="0" dirty="0" err="1" smtClean="0">
                <a:solidFill>
                  <a:schemeClr val="tx1"/>
                </a:solidFill>
                <a:latin typeface="Calibri"/>
                <a:ea typeface="+mn-ea"/>
                <a:cs typeface="+mn-cs"/>
              </a:rPr>
              <a:t>router</a:t>
            </a:r>
            <a:r>
              <a:rPr lang="es-ES_tradnl" sz="1200" b="0" i="0" u="none" strike="noStrike" kern="1200" baseline="0" dirty="0" smtClean="0">
                <a:solidFill>
                  <a:schemeClr val="tx1"/>
                </a:solidFill>
                <a:latin typeface="Calibri"/>
                <a:ea typeface="+mn-ea"/>
                <a:cs typeface="+mn-cs"/>
              </a:rPr>
              <a:t> "virtual".</a:t>
            </a:r>
          </a:p>
          <a:p>
            <a:pPr marL="0" algn="l" defTabSz="914400">
              <a:buNone/>
            </a:pPr>
            <a:endParaRPr lang="es-ES_tradnl" sz="1200" b="0" i="0" u="none" strike="noStrike" kern="1200" baseline="0" dirty="0" smtClean="0">
              <a:solidFill>
                <a:schemeClr val="tx1"/>
              </a:solidFill>
              <a:latin typeface="+mn-lt"/>
              <a:ea typeface="+mn-ea"/>
              <a:cs typeface="+mn-cs"/>
            </a:endParaRPr>
          </a:p>
          <a:p>
            <a:pPr marL="0" algn="l" defTabSz="914400">
              <a:buNone/>
            </a:pPr>
            <a:r>
              <a:rPr lang="es-ES_tradnl" sz="1200" b="0" i="0" u="none" strike="noStrike" kern="1200" baseline="0" dirty="0" smtClean="0">
                <a:solidFill>
                  <a:schemeClr val="tx1"/>
                </a:solidFill>
                <a:latin typeface="Calibri"/>
                <a:ea typeface="+mn-ea"/>
                <a:cs typeface="+mn-cs"/>
              </a:rPr>
              <a:t>La dirección IP del </a:t>
            </a:r>
            <a:r>
              <a:rPr lang="es-ES_tradnl" sz="1200" b="0" i="0" u="none" strike="noStrike" kern="1200" baseline="0" dirty="0" err="1" smtClean="0">
                <a:solidFill>
                  <a:schemeClr val="tx1"/>
                </a:solidFill>
                <a:latin typeface="Calibri"/>
                <a:ea typeface="+mn-ea"/>
                <a:cs typeface="+mn-cs"/>
              </a:rPr>
              <a:t>router</a:t>
            </a:r>
            <a:r>
              <a:rPr lang="es-ES_tradnl" sz="1200" b="0" i="0" u="none" strike="noStrike" kern="1200" baseline="0" dirty="0" smtClean="0">
                <a:solidFill>
                  <a:schemeClr val="tx1"/>
                </a:solidFill>
                <a:latin typeface="Calibri"/>
                <a:ea typeface="+mn-ea"/>
                <a:cs typeface="+mn-cs"/>
              </a:rPr>
              <a:t> virtual se configura como la puerta de enlace predeterminada para las estaciones de trabajo de un segmento específico de IP. Cuando las tramas se envían desde la estación de trabajo hacia la puerta de enlace predeterminada, la estación de trabajo utiliza el protocolo de resolución de direcciones (ARP) para resolver la dirección MAC que se asocia con la dirección IP de la puerta de enlace predeterminada. La resolución de ARP devuelve la dirección MAC del </a:t>
            </a:r>
            <a:r>
              <a:rPr lang="es-ES_tradnl" sz="1200" b="0" i="0" u="none" strike="noStrike" kern="1200" baseline="0" dirty="0" err="1" smtClean="0">
                <a:solidFill>
                  <a:schemeClr val="tx1"/>
                </a:solidFill>
                <a:latin typeface="Calibri"/>
                <a:ea typeface="+mn-ea"/>
                <a:cs typeface="+mn-cs"/>
              </a:rPr>
              <a:t>router</a:t>
            </a:r>
            <a:r>
              <a:rPr lang="es-ES_tradnl" sz="1200" b="0" i="0" u="none" strike="noStrike" kern="1200" baseline="0" dirty="0" smtClean="0">
                <a:solidFill>
                  <a:schemeClr val="tx1"/>
                </a:solidFill>
                <a:latin typeface="Calibri"/>
                <a:ea typeface="+mn-ea"/>
                <a:cs typeface="+mn-cs"/>
              </a:rPr>
              <a:t> virtual. Las tramas que se envían a la dirección MAC del </a:t>
            </a:r>
            <a:r>
              <a:rPr lang="es-ES_tradnl" sz="1200" b="0" i="0" u="none" strike="noStrike" kern="1200" baseline="0" dirty="0" err="1" smtClean="0">
                <a:solidFill>
                  <a:schemeClr val="tx1"/>
                </a:solidFill>
                <a:latin typeface="Calibri"/>
                <a:ea typeface="+mn-ea"/>
                <a:cs typeface="+mn-cs"/>
              </a:rPr>
              <a:t>router</a:t>
            </a:r>
            <a:r>
              <a:rPr lang="es-ES_tradnl" sz="1200" b="0" i="0" u="none" strike="noStrike" kern="1200" baseline="0" dirty="0" smtClean="0">
                <a:solidFill>
                  <a:schemeClr val="tx1"/>
                </a:solidFill>
                <a:latin typeface="Calibri"/>
                <a:ea typeface="+mn-ea"/>
                <a:cs typeface="+mn-cs"/>
              </a:rPr>
              <a:t> virtual se pueden procesar físicamente más tarde en un </a:t>
            </a:r>
            <a:r>
              <a:rPr lang="es-ES_tradnl" sz="1200" b="0" i="0" u="none" strike="noStrike" kern="1200" baseline="0" dirty="0" err="1" smtClean="0">
                <a:solidFill>
                  <a:schemeClr val="tx1"/>
                </a:solidFill>
                <a:latin typeface="Calibri"/>
                <a:ea typeface="+mn-ea"/>
                <a:cs typeface="+mn-cs"/>
              </a:rPr>
              <a:t>router</a:t>
            </a:r>
            <a:r>
              <a:rPr lang="es-ES_tradnl" sz="1200" b="0" i="0" u="none" strike="noStrike" kern="1200" baseline="0" dirty="0" smtClean="0">
                <a:solidFill>
                  <a:schemeClr val="tx1"/>
                </a:solidFill>
                <a:latin typeface="Calibri"/>
                <a:ea typeface="+mn-ea"/>
                <a:cs typeface="+mn-cs"/>
              </a:rPr>
              <a:t> activo o de reserva que sea parte de un grupo de </a:t>
            </a:r>
            <a:r>
              <a:rPr lang="es-ES_tradnl" sz="1200" b="0" i="0" u="none" strike="noStrike" kern="1200" baseline="0" dirty="0" err="1" smtClean="0">
                <a:solidFill>
                  <a:schemeClr val="tx1"/>
                </a:solidFill>
                <a:latin typeface="Calibri"/>
                <a:ea typeface="+mn-ea"/>
                <a:cs typeface="+mn-cs"/>
              </a:rPr>
              <a:t>routers</a:t>
            </a:r>
            <a:r>
              <a:rPr lang="es-ES_tradnl" sz="1200" b="0" i="0" u="none" strike="noStrike" kern="1200" baseline="0" dirty="0" smtClean="0">
                <a:solidFill>
                  <a:schemeClr val="tx1"/>
                </a:solidFill>
                <a:latin typeface="Calibri"/>
                <a:ea typeface="+mn-ea"/>
                <a:cs typeface="+mn-cs"/>
              </a:rPr>
              <a:t> virtuales.</a:t>
            </a:r>
          </a:p>
          <a:p>
            <a:pPr marL="0" algn="l" defTabSz="914400">
              <a:buNone/>
            </a:pPr>
            <a:endParaRPr lang="es-ES_tradnl" sz="1200" b="0" i="0" u="none" strike="noStrike" kern="1200" baseline="0" dirty="0" smtClean="0">
              <a:solidFill>
                <a:schemeClr val="tx1"/>
              </a:solidFill>
              <a:latin typeface="+mn-lt"/>
              <a:ea typeface="+mn-ea"/>
              <a:cs typeface="+mn-cs"/>
            </a:endParaRPr>
          </a:p>
          <a:p>
            <a:pPr marL="0" algn="l" defTabSz="914400">
              <a:buNone/>
            </a:pPr>
            <a:r>
              <a:rPr lang="es-ES_tradnl" sz="1200" b="0" i="0" u="none" strike="noStrike" kern="1200" baseline="0" dirty="0" smtClean="0">
                <a:solidFill>
                  <a:schemeClr val="tx1"/>
                </a:solidFill>
                <a:latin typeface="Calibri"/>
                <a:ea typeface="+mn-ea"/>
                <a:cs typeface="+mn-cs"/>
              </a:rPr>
              <a:t>Los protocolos se utilizan para identificar dos o más </a:t>
            </a:r>
            <a:r>
              <a:rPr lang="es-ES_tradnl" sz="1200" b="0" i="0" u="none" strike="noStrike" kern="1200" baseline="0" dirty="0" err="1" smtClean="0">
                <a:solidFill>
                  <a:schemeClr val="tx1"/>
                </a:solidFill>
                <a:latin typeface="Calibri"/>
                <a:ea typeface="+mn-ea"/>
                <a:cs typeface="+mn-cs"/>
              </a:rPr>
              <a:t>routers</a:t>
            </a:r>
            <a:r>
              <a:rPr lang="es-ES_tradnl" sz="1200" b="0" i="0" u="none" strike="noStrike" kern="1200" baseline="0" dirty="0" smtClean="0">
                <a:solidFill>
                  <a:schemeClr val="tx1"/>
                </a:solidFill>
                <a:latin typeface="Calibri"/>
                <a:ea typeface="+mn-ea"/>
                <a:cs typeface="+mn-cs"/>
              </a:rPr>
              <a:t> como los dispositivos responsables de procesar tramas que se envían a la dirección MAC o IP de un único </a:t>
            </a:r>
            <a:r>
              <a:rPr lang="es-ES_tradnl" sz="1200" b="0" i="0" u="none" strike="noStrike" kern="1200" baseline="0" dirty="0" err="1" smtClean="0">
                <a:solidFill>
                  <a:schemeClr val="tx1"/>
                </a:solidFill>
                <a:latin typeface="Calibri"/>
                <a:ea typeface="+mn-ea"/>
                <a:cs typeface="+mn-cs"/>
              </a:rPr>
              <a:t>router</a:t>
            </a:r>
            <a:r>
              <a:rPr lang="es-ES_tradnl" sz="1200" b="0" i="0" u="none" strike="noStrike" kern="1200" baseline="0" dirty="0" smtClean="0">
                <a:solidFill>
                  <a:schemeClr val="tx1"/>
                </a:solidFill>
                <a:latin typeface="Calibri"/>
                <a:ea typeface="+mn-ea"/>
                <a:cs typeface="+mn-cs"/>
              </a:rPr>
              <a:t> virtual. Los dispositivos host envían el tráfico a la dirección del </a:t>
            </a:r>
            <a:r>
              <a:rPr lang="es-ES_tradnl" sz="1200" b="0" i="0" u="none" strike="noStrike" kern="1200" baseline="0" dirty="0" err="1" smtClean="0">
                <a:solidFill>
                  <a:schemeClr val="tx1"/>
                </a:solidFill>
                <a:latin typeface="Calibri"/>
                <a:ea typeface="+mn-ea"/>
                <a:cs typeface="+mn-cs"/>
              </a:rPr>
              <a:t>router</a:t>
            </a:r>
            <a:r>
              <a:rPr lang="es-ES_tradnl" sz="1200" b="0" i="0" u="none" strike="noStrike" kern="1200" baseline="0" dirty="0" smtClean="0">
                <a:solidFill>
                  <a:schemeClr val="tx1"/>
                </a:solidFill>
                <a:latin typeface="Calibri"/>
                <a:ea typeface="+mn-ea"/>
                <a:cs typeface="+mn-cs"/>
              </a:rPr>
              <a:t> virtual. El </a:t>
            </a:r>
            <a:r>
              <a:rPr lang="es-ES_tradnl" sz="1200" b="0" i="0" u="none" strike="noStrike" kern="1200" baseline="0" dirty="0" err="1" smtClean="0">
                <a:solidFill>
                  <a:schemeClr val="tx1"/>
                </a:solidFill>
                <a:latin typeface="Calibri"/>
                <a:ea typeface="+mn-ea"/>
                <a:cs typeface="+mn-cs"/>
              </a:rPr>
              <a:t>router</a:t>
            </a:r>
            <a:r>
              <a:rPr lang="es-ES_tradnl" sz="1200" b="0" i="0" u="none" strike="noStrike" kern="1200" baseline="0" dirty="0" smtClean="0">
                <a:solidFill>
                  <a:schemeClr val="tx1"/>
                </a:solidFill>
                <a:latin typeface="Calibri"/>
                <a:ea typeface="+mn-ea"/>
                <a:cs typeface="+mn-cs"/>
              </a:rPr>
              <a:t> físico que reenvía este tráfico es transparente para las estaciones terminales.</a:t>
            </a:r>
          </a:p>
          <a:p>
            <a:pPr marL="0" algn="l" defTabSz="914400">
              <a:buNone/>
            </a:pPr>
            <a:endParaRPr lang="es-ES_tradnl" sz="1200" b="0" i="0" u="none" strike="noStrike" kern="1200" baseline="0" dirty="0" smtClean="0">
              <a:solidFill>
                <a:schemeClr val="tx1"/>
              </a:solidFill>
              <a:latin typeface="+mn-lt"/>
              <a:ea typeface="+mn-ea"/>
              <a:cs typeface="+mn-cs"/>
            </a:endParaRPr>
          </a:p>
          <a:p>
            <a:pPr marL="0" algn="l" defTabSz="914400">
              <a:buNone/>
            </a:pPr>
            <a:r>
              <a:rPr lang="es-ES_tradnl" sz="1200" b="0" i="0" u="none" strike="noStrike" kern="1200" baseline="0" dirty="0" smtClean="0">
                <a:solidFill>
                  <a:schemeClr val="tx1"/>
                </a:solidFill>
                <a:latin typeface="Calibri"/>
                <a:ea typeface="+mn-ea"/>
                <a:cs typeface="+mn-cs"/>
              </a:rPr>
              <a:t>El protocolo de redundancia proporciona un mecanismo para determinar qué </a:t>
            </a:r>
            <a:r>
              <a:rPr lang="es-ES_tradnl" sz="1200" b="0" i="0" u="none" strike="noStrike" kern="1200" baseline="0" dirty="0" err="1" smtClean="0">
                <a:solidFill>
                  <a:schemeClr val="tx1"/>
                </a:solidFill>
                <a:latin typeface="Calibri"/>
                <a:ea typeface="+mn-ea"/>
                <a:cs typeface="+mn-cs"/>
              </a:rPr>
              <a:t>router</a:t>
            </a:r>
            <a:r>
              <a:rPr lang="es-ES_tradnl" sz="1200" b="0" i="0" u="none" strike="noStrike" kern="1200" baseline="0" dirty="0" smtClean="0">
                <a:solidFill>
                  <a:schemeClr val="tx1"/>
                </a:solidFill>
                <a:latin typeface="Calibri"/>
                <a:ea typeface="+mn-ea"/>
                <a:cs typeface="+mn-cs"/>
              </a:rPr>
              <a:t> deberá tener una función activa y reenviar el tráfico, y determinar cuándo el </a:t>
            </a:r>
            <a:r>
              <a:rPr lang="es-ES_tradnl" sz="1200" b="0" i="0" u="none" strike="noStrike" kern="1200" baseline="0" dirty="0" err="1" smtClean="0">
                <a:solidFill>
                  <a:schemeClr val="tx1"/>
                </a:solidFill>
                <a:latin typeface="Calibri"/>
                <a:ea typeface="+mn-ea"/>
                <a:cs typeface="+mn-cs"/>
              </a:rPr>
              <a:t>router</a:t>
            </a:r>
            <a:r>
              <a:rPr lang="es-ES_tradnl" sz="1200" b="0" i="0" u="none" strike="noStrike" kern="1200" baseline="0" dirty="0" smtClean="0">
                <a:solidFill>
                  <a:schemeClr val="tx1"/>
                </a:solidFill>
                <a:latin typeface="Calibri"/>
                <a:ea typeface="+mn-ea"/>
                <a:cs typeface="+mn-cs"/>
              </a:rPr>
              <a:t> de reserva deberá asumir dicha función. La transición entre los </a:t>
            </a:r>
            <a:r>
              <a:rPr lang="es-ES_tradnl" sz="1200" b="0" i="0" u="none" strike="noStrike" kern="1200" baseline="0" dirty="0" err="1" smtClean="0">
                <a:solidFill>
                  <a:schemeClr val="tx1"/>
                </a:solidFill>
                <a:latin typeface="Calibri"/>
                <a:ea typeface="+mn-ea"/>
                <a:cs typeface="+mn-cs"/>
              </a:rPr>
              <a:t>routers</a:t>
            </a:r>
            <a:r>
              <a:rPr lang="es-ES_tradnl" sz="1200" b="0" i="0" u="none" strike="noStrike" kern="1200" baseline="0" dirty="0" smtClean="0">
                <a:solidFill>
                  <a:schemeClr val="tx1"/>
                </a:solidFill>
                <a:latin typeface="Calibri"/>
                <a:ea typeface="+mn-ea"/>
                <a:cs typeface="+mn-cs"/>
              </a:rPr>
              <a:t> de reenvío es transparente para los dispositivos finales.</a:t>
            </a:r>
            <a:endParaRPr lang="es-ES_tradnl" dirty="0"/>
          </a:p>
        </p:txBody>
      </p:sp>
      <p:sp>
        <p:nvSpPr>
          <p:cNvPr id="4" name="Espace réservé du numéro de diapositive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4</a:t>
            </a:fld>
            <a:endParaRPr lang="en-US"/>
          </a:p>
        </p:txBody>
      </p:sp>
    </p:spTree>
    <p:extLst>
      <p:ext uri="{BB962C8B-B14F-4D97-AF65-F5344CB8AC3E}">
        <p14:creationId xmlns:p14="http://schemas.microsoft.com/office/powerpoint/2010/main" xmlns="" val="3785808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algn="l" defTabSz="914400">
              <a:buNone/>
            </a:pPr>
            <a:r>
              <a:rPr lang="es-ES_tradnl" sz="1200" b="0" i="0" u="none" strike="noStrike" kern="1200" baseline="0" dirty="0" smtClean="0">
                <a:solidFill>
                  <a:schemeClr val="tx1"/>
                </a:solidFill>
                <a:latin typeface="Calibri"/>
                <a:ea typeface="+mn-ea"/>
                <a:cs typeface="+mn-cs"/>
              </a:rPr>
              <a:t>A continuación, se describen los pasos que deben seguir cuando falla un </a:t>
            </a:r>
            <a:r>
              <a:rPr lang="es-ES_tradnl" sz="1200" b="0" i="0" u="none" strike="noStrike" kern="1200" baseline="0" dirty="0" err="1" smtClean="0">
                <a:solidFill>
                  <a:schemeClr val="tx1"/>
                </a:solidFill>
                <a:latin typeface="Calibri"/>
                <a:ea typeface="+mn-ea"/>
                <a:cs typeface="+mn-cs"/>
              </a:rPr>
              <a:t>router</a:t>
            </a:r>
            <a:r>
              <a:rPr lang="es-ES_tradnl" sz="1200" b="0" i="0" u="none" strike="noStrike" kern="1200" baseline="0" dirty="0" smtClean="0">
                <a:solidFill>
                  <a:schemeClr val="tx1"/>
                </a:solidFill>
                <a:latin typeface="Calibri"/>
                <a:ea typeface="+mn-ea"/>
                <a:cs typeface="+mn-cs"/>
              </a:rPr>
              <a:t> o </a:t>
            </a:r>
            <a:r>
              <a:rPr lang="es-ES_tradnl" sz="1200" b="0" i="0" u="none" strike="noStrike" kern="1200" baseline="0" dirty="0" err="1" smtClean="0">
                <a:solidFill>
                  <a:schemeClr val="tx1"/>
                </a:solidFill>
                <a:latin typeface="Calibri"/>
                <a:ea typeface="+mn-ea"/>
                <a:cs typeface="+mn-cs"/>
              </a:rPr>
              <a:t>switch</a:t>
            </a:r>
            <a:r>
              <a:rPr lang="es-ES_tradnl" sz="1200" b="0" i="0" u="none" strike="noStrike" kern="1200" baseline="0" dirty="0" smtClean="0">
                <a:solidFill>
                  <a:schemeClr val="tx1"/>
                </a:solidFill>
                <a:latin typeface="Calibri"/>
                <a:ea typeface="+mn-ea"/>
                <a:cs typeface="+mn-cs"/>
              </a:rPr>
              <a:t> de capa 3:</a:t>
            </a:r>
          </a:p>
          <a:p>
            <a:pPr marL="0" algn="l" defTabSz="914400">
              <a:buNone/>
            </a:pPr>
            <a:endParaRPr lang="es-ES_tradnl" sz="1200" b="0" i="0" u="none" strike="noStrike" kern="1200" baseline="0" dirty="0" smtClean="0">
              <a:solidFill>
                <a:schemeClr val="tx1"/>
              </a:solidFill>
              <a:latin typeface="+mn-lt"/>
              <a:ea typeface="+mn-ea"/>
              <a:cs typeface="+mn-cs"/>
            </a:endParaRPr>
          </a:p>
          <a:p>
            <a:pPr marL="228600" indent="-228600" algn="l" defTabSz="914400">
              <a:buFont typeface="Calibri"/>
              <a:buAutoNum type="arabicPeriod"/>
            </a:pPr>
            <a:r>
              <a:rPr lang="es-ES_tradnl" sz="1200" b="0" i="0" u="none" strike="noStrike" kern="1200" baseline="0" dirty="0" smtClean="0">
                <a:solidFill>
                  <a:schemeClr val="tx1"/>
                </a:solidFill>
                <a:latin typeface="Calibri"/>
                <a:ea typeface="+mn-ea"/>
                <a:cs typeface="+mn-cs"/>
              </a:rPr>
              <a:t>El </a:t>
            </a:r>
            <a:r>
              <a:rPr lang="es-ES_tradnl" sz="1200" b="0" i="0" u="none" strike="noStrike" kern="1200" baseline="0" dirty="0" err="1" smtClean="0">
                <a:solidFill>
                  <a:schemeClr val="tx1"/>
                </a:solidFill>
                <a:latin typeface="Calibri"/>
                <a:ea typeface="+mn-ea"/>
                <a:cs typeface="+mn-cs"/>
              </a:rPr>
              <a:t>router</a:t>
            </a:r>
            <a:r>
              <a:rPr lang="es-ES_tradnl" sz="1200" b="0" i="0" u="none" strike="noStrike" kern="1200" baseline="0" dirty="0" smtClean="0">
                <a:solidFill>
                  <a:schemeClr val="tx1"/>
                </a:solidFill>
                <a:latin typeface="Calibri"/>
                <a:ea typeface="+mn-ea"/>
                <a:cs typeface="+mn-cs"/>
              </a:rPr>
              <a:t> de reserva deja de recibir los mensajes de saludo del </a:t>
            </a:r>
            <a:r>
              <a:rPr lang="es-ES_tradnl" sz="1200" b="0" i="0" u="none" strike="noStrike" kern="1200" baseline="0" dirty="0" err="1" smtClean="0">
                <a:solidFill>
                  <a:schemeClr val="tx1"/>
                </a:solidFill>
                <a:latin typeface="Calibri"/>
                <a:ea typeface="+mn-ea"/>
                <a:cs typeface="+mn-cs"/>
              </a:rPr>
              <a:t>router</a:t>
            </a:r>
            <a:r>
              <a:rPr lang="es-ES_tradnl" sz="1200" b="0" i="0" u="none" strike="noStrike" kern="1200" baseline="0" dirty="0" smtClean="0">
                <a:solidFill>
                  <a:schemeClr val="tx1"/>
                </a:solidFill>
                <a:latin typeface="Calibri"/>
                <a:ea typeface="+mn-ea"/>
                <a:cs typeface="+mn-cs"/>
              </a:rPr>
              <a:t> de reenvío.</a:t>
            </a:r>
          </a:p>
          <a:p>
            <a:pPr marL="228600" indent="-228600" algn="l" defTabSz="914400">
              <a:buFont typeface="Calibri"/>
              <a:buAutoNum type="arabicPeriod"/>
            </a:pPr>
            <a:r>
              <a:rPr lang="es-ES_tradnl" sz="1200" b="0" i="0" u="none" strike="noStrike" kern="1200" baseline="0" dirty="0" smtClean="0">
                <a:solidFill>
                  <a:schemeClr val="tx1"/>
                </a:solidFill>
                <a:latin typeface="Calibri"/>
                <a:ea typeface="+mn-ea"/>
                <a:cs typeface="+mn-cs"/>
              </a:rPr>
              <a:t>El </a:t>
            </a:r>
            <a:r>
              <a:rPr lang="es-ES_tradnl" sz="1200" b="0" i="0" u="none" strike="noStrike" kern="1200" baseline="0" dirty="0" err="1" smtClean="0">
                <a:solidFill>
                  <a:schemeClr val="tx1"/>
                </a:solidFill>
                <a:latin typeface="Calibri"/>
                <a:ea typeface="+mn-ea"/>
                <a:cs typeface="+mn-cs"/>
              </a:rPr>
              <a:t>router</a:t>
            </a:r>
            <a:r>
              <a:rPr lang="es-ES_tradnl" sz="1200" b="0" i="0" u="none" strike="noStrike" kern="1200" baseline="0" dirty="0" smtClean="0">
                <a:solidFill>
                  <a:schemeClr val="tx1"/>
                </a:solidFill>
                <a:latin typeface="Calibri"/>
                <a:ea typeface="+mn-ea"/>
                <a:cs typeface="+mn-cs"/>
              </a:rPr>
              <a:t> de reserva asume la función del </a:t>
            </a:r>
            <a:r>
              <a:rPr lang="es-ES_tradnl" sz="1200" b="0" i="0" u="none" strike="noStrike" kern="1200" baseline="0" dirty="0" err="1" smtClean="0">
                <a:solidFill>
                  <a:schemeClr val="tx1"/>
                </a:solidFill>
                <a:latin typeface="Calibri"/>
                <a:ea typeface="+mn-ea"/>
                <a:cs typeface="+mn-cs"/>
              </a:rPr>
              <a:t>router</a:t>
            </a:r>
            <a:r>
              <a:rPr lang="es-ES_tradnl" sz="1200" b="0" i="0" u="none" strike="noStrike" kern="1200" baseline="0" dirty="0" smtClean="0">
                <a:solidFill>
                  <a:schemeClr val="tx1"/>
                </a:solidFill>
                <a:latin typeface="Calibri"/>
                <a:ea typeface="+mn-ea"/>
                <a:cs typeface="+mn-cs"/>
              </a:rPr>
              <a:t> de reenvío.</a:t>
            </a:r>
          </a:p>
          <a:p>
            <a:pPr marL="228600" indent="-228600" algn="l" defTabSz="914400">
              <a:buFont typeface="Calibri"/>
              <a:buAutoNum type="arabicPeriod"/>
            </a:pPr>
            <a:r>
              <a:rPr lang="es-ES_tradnl" sz="1200" b="0" i="0" u="none" strike="noStrike" kern="1200" baseline="0" dirty="0" smtClean="0">
                <a:solidFill>
                  <a:schemeClr val="tx1"/>
                </a:solidFill>
                <a:latin typeface="Calibri"/>
                <a:ea typeface="+mn-ea"/>
                <a:cs typeface="+mn-cs"/>
              </a:rPr>
              <a:t>Debido a que el nuevo </a:t>
            </a:r>
            <a:r>
              <a:rPr lang="es-ES_tradnl" sz="1200" b="0" i="0" u="none" strike="noStrike" kern="1200" baseline="0" dirty="0" err="1" smtClean="0">
                <a:solidFill>
                  <a:schemeClr val="tx1"/>
                </a:solidFill>
                <a:latin typeface="Calibri"/>
                <a:ea typeface="+mn-ea"/>
                <a:cs typeface="+mn-cs"/>
              </a:rPr>
              <a:t>router</a:t>
            </a:r>
            <a:r>
              <a:rPr lang="es-ES_tradnl" sz="1200" b="0" i="0" u="none" strike="noStrike" kern="1200" baseline="0" dirty="0" smtClean="0">
                <a:solidFill>
                  <a:schemeClr val="tx1"/>
                </a:solidFill>
                <a:latin typeface="Calibri"/>
                <a:ea typeface="+mn-ea"/>
                <a:cs typeface="+mn-cs"/>
              </a:rPr>
              <a:t> de reenvío asume las direcciones IP y MAC del </a:t>
            </a:r>
            <a:r>
              <a:rPr lang="es-ES_tradnl" sz="1200" b="0" i="0" u="none" strike="noStrike" kern="1200" baseline="0" dirty="0" err="1" smtClean="0">
                <a:solidFill>
                  <a:schemeClr val="tx1"/>
                </a:solidFill>
                <a:latin typeface="Calibri"/>
                <a:ea typeface="+mn-ea"/>
                <a:cs typeface="+mn-cs"/>
              </a:rPr>
              <a:t>router</a:t>
            </a:r>
            <a:r>
              <a:rPr lang="es-ES_tradnl" sz="1200" b="0" i="0" u="none" strike="noStrike" kern="1200" baseline="0" dirty="0" smtClean="0">
                <a:solidFill>
                  <a:schemeClr val="tx1"/>
                </a:solidFill>
                <a:latin typeface="Calibri"/>
                <a:ea typeface="+mn-ea"/>
                <a:cs typeface="+mn-cs"/>
              </a:rPr>
              <a:t> virtual, las estaciones terminales no advierten una interrupción en el servicio.</a:t>
            </a:r>
            <a:endParaRPr lang="es-ES_tradnl" dirty="0"/>
          </a:p>
        </p:txBody>
      </p:sp>
      <p:sp>
        <p:nvSpPr>
          <p:cNvPr id="4" name="Espace réservé du numéro de diapositive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5</a:t>
            </a:fld>
            <a:endParaRPr lang="en-US"/>
          </a:p>
        </p:txBody>
      </p:sp>
    </p:spTree>
    <p:extLst>
      <p:ext uri="{BB962C8B-B14F-4D97-AF65-F5344CB8AC3E}">
        <p14:creationId xmlns:p14="http://schemas.microsoft.com/office/powerpoint/2010/main" xmlns="" val="244373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algn="l" defTabSz="914400">
              <a:buNone/>
            </a:pPr>
            <a:r>
              <a:rPr lang="es-ES_tradnl" sz="1200" b="0" i="0" dirty="0" smtClean="0">
                <a:solidFill>
                  <a:schemeClr val="tx1"/>
                </a:solidFill>
                <a:latin typeface="Calibri"/>
                <a:ea typeface="+mn-ea"/>
                <a:cs typeface="+mn-cs"/>
              </a:rPr>
              <a:t>HSRP define un grupo de </a:t>
            </a:r>
            <a:r>
              <a:rPr lang="es-ES_tradnl" sz="1200" b="0" i="0" dirty="0" err="1" smtClean="0">
                <a:solidFill>
                  <a:schemeClr val="tx1"/>
                </a:solidFill>
                <a:latin typeface="Calibri"/>
                <a:ea typeface="+mn-ea"/>
                <a:cs typeface="+mn-cs"/>
              </a:rPr>
              <a:t>routers</a:t>
            </a:r>
            <a:r>
              <a:rPr lang="es-ES_tradnl" sz="1200" b="0" i="0" dirty="0" smtClean="0">
                <a:solidFill>
                  <a:schemeClr val="tx1"/>
                </a:solidFill>
                <a:latin typeface="Calibri"/>
                <a:ea typeface="+mn-ea"/>
                <a:cs typeface="+mn-cs"/>
              </a:rPr>
              <a:t> de reserva, con un </a:t>
            </a:r>
            <a:r>
              <a:rPr lang="es-ES_tradnl" sz="1200" b="0" i="0" dirty="0" err="1" smtClean="0">
                <a:solidFill>
                  <a:schemeClr val="tx1"/>
                </a:solidFill>
                <a:latin typeface="Calibri"/>
                <a:ea typeface="+mn-ea"/>
                <a:cs typeface="+mn-cs"/>
              </a:rPr>
              <a:t>router</a:t>
            </a:r>
            <a:r>
              <a:rPr lang="es-ES_tradnl" sz="1200" b="0" i="0" dirty="0" smtClean="0">
                <a:solidFill>
                  <a:schemeClr val="tx1"/>
                </a:solidFill>
                <a:latin typeface="Calibri"/>
                <a:ea typeface="+mn-ea"/>
                <a:cs typeface="+mn-cs"/>
              </a:rPr>
              <a:t> activo. El HSRP proporciona redundancia de puertas de enlace porque se comparten las direcciones IP y MAC entre las puertas de enlace redundantes. El protocolo consta de direcciones IP y MAC virtuales que comparten ambos </a:t>
            </a:r>
            <a:r>
              <a:rPr lang="es-ES_tradnl" sz="1200" b="0" i="0" dirty="0" err="1" smtClean="0">
                <a:solidFill>
                  <a:schemeClr val="tx1"/>
                </a:solidFill>
                <a:latin typeface="Calibri"/>
                <a:ea typeface="+mn-ea"/>
                <a:cs typeface="+mn-cs"/>
              </a:rPr>
              <a:t>routers</a:t>
            </a:r>
            <a:r>
              <a:rPr lang="es-ES_tradnl" sz="1200" b="0" i="0" dirty="0" smtClean="0">
                <a:solidFill>
                  <a:schemeClr val="tx1"/>
                </a:solidFill>
                <a:latin typeface="Calibri"/>
                <a:ea typeface="+mn-ea"/>
                <a:cs typeface="+mn-cs"/>
              </a:rPr>
              <a:t> del mismo grupo de HSRP.</a:t>
            </a:r>
          </a:p>
          <a:p>
            <a:pPr marL="0" algn="l" defTabSz="914400">
              <a:buNone/>
            </a:pPr>
            <a:endParaRPr lang="es-ES_tradnl" dirty="0" smtClean="0"/>
          </a:p>
          <a:p>
            <a:pPr marL="0" algn="l" defTabSz="914400">
              <a:buNone/>
            </a:pPr>
            <a:r>
              <a:rPr lang="es-ES_tradnl" sz="1200" b="1" i="0" dirty="0" smtClean="0">
                <a:solidFill>
                  <a:schemeClr val="tx1"/>
                </a:solidFill>
                <a:latin typeface="Calibri"/>
                <a:ea typeface="+mn-ea"/>
                <a:cs typeface="+mn-cs"/>
              </a:rPr>
              <a:t>Terminología de HSRP</a:t>
            </a:r>
          </a:p>
          <a:p>
            <a:pPr marL="0" algn="l" defTabSz="914400">
              <a:buNone/>
            </a:pPr>
            <a:r>
              <a:rPr lang="es-ES_tradnl" sz="1200" b="0" i="0" dirty="0" err="1" smtClean="0">
                <a:solidFill>
                  <a:schemeClr val="tx1"/>
                </a:solidFill>
                <a:latin typeface="Calibri"/>
                <a:ea typeface="+mn-ea"/>
                <a:cs typeface="+mn-cs"/>
              </a:rPr>
              <a:t>Router</a:t>
            </a:r>
            <a:r>
              <a:rPr lang="es-ES_tradnl" sz="1200" b="0" i="0" dirty="0" smtClean="0">
                <a:solidFill>
                  <a:schemeClr val="tx1"/>
                </a:solidFill>
                <a:latin typeface="Calibri"/>
                <a:ea typeface="+mn-ea"/>
                <a:cs typeface="+mn-cs"/>
              </a:rPr>
              <a:t> activo: el </a:t>
            </a:r>
            <a:r>
              <a:rPr lang="es-ES_tradnl" sz="1200" b="0" i="0" dirty="0" err="1" smtClean="0">
                <a:solidFill>
                  <a:schemeClr val="tx1"/>
                </a:solidFill>
                <a:latin typeface="Calibri"/>
                <a:ea typeface="+mn-ea"/>
                <a:cs typeface="+mn-cs"/>
              </a:rPr>
              <a:t>router</a:t>
            </a:r>
            <a:r>
              <a:rPr lang="es-ES_tradnl" sz="1200" b="0" i="0" dirty="0" smtClean="0">
                <a:solidFill>
                  <a:schemeClr val="tx1"/>
                </a:solidFill>
                <a:latin typeface="Calibri"/>
                <a:ea typeface="+mn-ea"/>
                <a:cs typeface="+mn-cs"/>
              </a:rPr>
              <a:t> que reenvía paquetes hacia el </a:t>
            </a:r>
            <a:r>
              <a:rPr lang="es-ES_tradnl" sz="1200" b="0" i="0" dirty="0" err="1" smtClean="0">
                <a:solidFill>
                  <a:schemeClr val="tx1"/>
                </a:solidFill>
                <a:latin typeface="Calibri"/>
                <a:ea typeface="+mn-ea"/>
                <a:cs typeface="+mn-cs"/>
              </a:rPr>
              <a:t>router</a:t>
            </a:r>
            <a:r>
              <a:rPr lang="es-ES_tradnl" sz="1200" b="0" i="0" dirty="0" smtClean="0">
                <a:solidFill>
                  <a:schemeClr val="tx1"/>
                </a:solidFill>
                <a:latin typeface="Calibri"/>
                <a:ea typeface="+mn-ea"/>
                <a:cs typeface="+mn-cs"/>
              </a:rPr>
              <a:t> virtual</a:t>
            </a:r>
          </a:p>
          <a:p>
            <a:pPr marL="0" algn="l" defTabSz="914400">
              <a:buNone/>
            </a:pPr>
            <a:r>
              <a:rPr lang="es-ES_tradnl" sz="1200" b="0" i="0" dirty="0" err="1" smtClean="0">
                <a:solidFill>
                  <a:schemeClr val="tx1"/>
                </a:solidFill>
                <a:latin typeface="Calibri"/>
                <a:ea typeface="+mn-ea"/>
                <a:cs typeface="+mn-cs"/>
              </a:rPr>
              <a:t>Router</a:t>
            </a:r>
            <a:r>
              <a:rPr lang="es-ES_tradnl" sz="1200" b="0" i="0" dirty="0" smtClean="0">
                <a:solidFill>
                  <a:schemeClr val="tx1"/>
                </a:solidFill>
                <a:latin typeface="Calibri"/>
                <a:ea typeface="+mn-ea"/>
                <a:cs typeface="+mn-cs"/>
              </a:rPr>
              <a:t> de reserva: el </a:t>
            </a:r>
            <a:r>
              <a:rPr lang="es-ES_tradnl" sz="1200" b="0" i="0" dirty="0" err="1" smtClean="0">
                <a:solidFill>
                  <a:schemeClr val="tx1"/>
                </a:solidFill>
                <a:latin typeface="Calibri"/>
                <a:ea typeface="+mn-ea"/>
                <a:cs typeface="+mn-cs"/>
              </a:rPr>
              <a:t>router</a:t>
            </a:r>
            <a:r>
              <a:rPr lang="es-ES_tradnl" sz="1200" b="0" i="0" dirty="0" smtClean="0">
                <a:solidFill>
                  <a:schemeClr val="tx1"/>
                </a:solidFill>
                <a:latin typeface="Calibri"/>
                <a:ea typeface="+mn-ea"/>
                <a:cs typeface="+mn-cs"/>
              </a:rPr>
              <a:t> principal de respaldo</a:t>
            </a:r>
          </a:p>
          <a:p>
            <a:pPr marL="0" algn="l" defTabSz="914400">
              <a:buNone/>
            </a:pPr>
            <a:r>
              <a:rPr lang="es-ES_tradnl" sz="1200" b="0" i="0" dirty="0" smtClean="0">
                <a:solidFill>
                  <a:schemeClr val="tx1"/>
                </a:solidFill>
                <a:latin typeface="Calibri"/>
                <a:ea typeface="+mn-ea"/>
                <a:cs typeface="+mn-cs"/>
              </a:rPr>
              <a:t>Grupo de reserva: el grupo de </a:t>
            </a:r>
            <a:r>
              <a:rPr lang="es-ES_tradnl" sz="1200" b="0" i="0" dirty="0" err="1" smtClean="0">
                <a:solidFill>
                  <a:schemeClr val="tx1"/>
                </a:solidFill>
                <a:latin typeface="Calibri"/>
                <a:ea typeface="+mn-ea"/>
                <a:cs typeface="+mn-cs"/>
              </a:rPr>
              <a:t>routers</a:t>
            </a:r>
            <a:r>
              <a:rPr lang="es-ES_tradnl" sz="1200" b="0" i="0" dirty="0" smtClean="0">
                <a:solidFill>
                  <a:schemeClr val="tx1"/>
                </a:solidFill>
                <a:latin typeface="Calibri"/>
                <a:ea typeface="+mn-ea"/>
                <a:cs typeface="+mn-cs"/>
              </a:rPr>
              <a:t> participantes del HSRP que, en conjunto, emulan un </a:t>
            </a:r>
            <a:r>
              <a:rPr lang="es-ES_tradnl" sz="1200" b="0" i="0" dirty="0" err="1" smtClean="0">
                <a:solidFill>
                  <a:schemeClr val="tx1"/>
                </a:solidFill>
                <a:latin typeface="Calibri"/>
                <a:ea typeface="+mn-ea"/>
                <a:cs typeface="+mn-cs"/>
              </a:rPr>
              <a:t>router</a:t>
            </a:r>
            <a:r>
              <a:rPr lang="es-ES_tradnl" sz="1200" b="0" i="0" dirty="0" smtClean="0">
                <a:solidFill>
                  <a:schemeClr val="tx1"/>
                </a:solidFill>
                <a:latin typeface="Calibri"/>
                <a:ea typeface="+mn-ea"/>
                <a:cs typeface="+mn-cs"/>
              </a:rPr>
              <a:t> virtual</a:t>
            </a:r>
          </a:p>
          <a:p>
            <a:pPr marL="0" algn="l" defTabSz="914400">
              <a:buNone/>
            </a:pPr>
            <a:endParaRPr lang="es-ES_tradnl" dirty="0" smtClean="0"/>
          </a:p>
          <a:p>
            <a:pPr marL="0" algn="l" defTabSz="914400">
              <a:buNone/>
            </a:pPr>
            <a:r>
              <a:rPr lang="es-ES_tradnl" sz="1200" b="0" i="0" dirty="0" smtClean="0">
                <a:solidFill>
                  <a:schemeClr val="tx1"/>
                </a:solidFill>
                <a:latin typeface="Calibri"/>
                <a:ea typeface="+mn-ea"/>
                <a:cs typeface="+mn-cs"/>
              </a:rPr>
              <a:t>La función del </a:t>
            </a:r>
            <a:r>
              <a:rPr lang="es-ES_tradnl" sz="1200" b="0" i="0" dirty="0" err="1" smtClean="0">
                <a:solidFill>
                  <a:schemeClr val="tx1"/>
                </a:solidFill>
                <a:latin typeface="Calibri"/>
                <a:ea typeface="+mn-ea"/>
                <a:cs typeface="+mn-cs"/>
              </a:rPr>
              <a:t>router</a:t>
            </a:r>
            <a:r>
              <a:rPr lang="es-ES_tradnl" sz="1200" b="0" i="0" dirty="0" smtClean="0">
                <a:solidFill>
                  <a:schemeClr val="tx1"/>
                </a:solidFill>
                <a:latin typeface="Calibri"/>
                <a:ea typeface="+mn-ea"/>
                <a:cs typeface="+mn-cs"/>
              </a:rPr>
              <a:t> de reserva del HSRP es monitorear el estado operativo del grupo del HSRP y asumir con rapidez la función de reenvío de paquetes en caso de que el </a:t>
            </a:r>
            <a:r>
              <a:rPr lang="es-ES_tradnl" sz="1200" b="0" i="0" dirty="0" err="1" smtClean="0">
                <a:solidFill>
                  <a:schemeClr val="tx1"/>
                </a:solidFill>
                <a:latin typeface="Calibri"/>
                <a:ea typeface="+mn-ea"/>
                <a:cs typeface="+mn-cs"/>
              </a:rPr>
              <a:t>router</a:t>
            </a:r>
            <a:r>
              <a:rPr lang="es-ES_tradnl" sz="1200" b="0" i="0" dirty="0" smtClean="0">
                <a:solidFill>
                  <a:schemeClr val="tx1"/>
                </a:solidFill>
                <a:latin typeface="Calibri"/>
                <a:ea typeface="+mn-ea"/>
                <a:cs typeface="+mn-cs"/>
              </a:rPr>
              <a:t> activo se encuentre fuera de servicio.</a:t>
            </a:r>
          </a:p>
          <a:p>
            <a:pPr marL="0" algn="l" defTabSz="914400">
              <a:buNone/>
            </a:pPr>
            <a:endParaRPr lang="es-ES_tradnl" dirty="0" smtClean="0"/>
          </a:p>
          <a:p>
            <a:pPr marL="0" algn="l" defTabSz="914400">
              <a:buNone/>
            </a:pPr>
            <a:r>
              <a:rPr lang="es-ES_tradnl" sz="1200" b="0" i="0" dirty="0" smtClean="0">
                <a:solidFill>
                  <a:schemeClr val="tx1"/>
                </a:solidFill>
                <a:latin typeface="Calibri"/>
                <a:ea typeface="+mn-ea"/>
                <a:cs typeface="+mn-cs"/>
              </a:rPr>
              <a:t>El protocolo HSRP es propiedad de Cisco, y VRRP es un protocolo estándar. Más allá de eso, existen pocas diferencias entre HSRP y VRRP.</a:t>
            </a:r>
            <a:endParaRPr lang="es-ES_tradnl" dirty="0"/>
          </a:p>
        </p:txBody>
      </p:sp>
      <p:sp>
        <p:nvSpPr>
          <p:cNvPr id="4" name="Espace réservé du numéro de diapositive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6</a:t>
            </a:fld>
            <a:endParaRPr lang="en-US"/>
          </a:p>
        </p:txBody>
      </p:sp>
    </p:spTree>
    <p:extLst>
      <p:ext uri="{BB962C8B-B14F-4D97-AF65-F5344CB8AC3E}">
        <p14:creationId xmlns:p14="http://schemas.microsoft.com/office/powerpoint/2010/main" xmlns="" val="1440609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72CD79-D36A-4E01-AE1C-064887FE954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a:lnSpc>
                <a:spcPct val="100000"/>
              </a:lnSpc>
              <a:spcBef>
                <a:spcPts val="0"/>
              </a:spcBef>
              <a:spcAft>
                <a:spcPts val="0"/>
              </a:spcAft>
              <a:buNone/>
              <a:tabLst/>
            </a:pPr>
            <a:r>
              <a:rPr lang="es-ES_tradnl" sz="1200" b="0" i="0" dirty="0" smtClean="0">
                <a:solidFill>
                  <a:schemeClr val="tx1"/>
                </a:solidFill>
                <a:latin typeface="Calibri"/>
                <a:ea typeface="+mn-ea"/>
                <a:cs typeface="+mn-cs"/>
              </a:rPr>
              <a:t>Una vez configurada la dirección IP en la interfaz, utilice el comando</a:t>
            </a:r>
            <a:r>
              <a:rPr lang="es-ES_tradnl" sz="1200" b="0" i="0" baseline="0" dirty="0" smtClean="0">
                <a:solidFill>
                  <a:schemeClr val="tx1"/>
                </a:solidFill>
                <a:latin typeface="Calibri"/>
                <a:ea typeface="+mn-ea"/>
                <a:cs typeface="+mn-cs"/>
              </a:rPr>
              <a:t> </a:t>
            </a:r>
            <a:r>
              <a:rPr lang="es-ES_tradnl" sz="1200" b="1" i="0" baseline="0" dirty="0" err="1" smtClean="0">
                <a:solidFill>
                  <a:schemeClr val="tx1"/>
                </a:solidFill>
                <a:latin typeface="Courier New"/>
                <a:ea typeface="+mn-ea"/>
                <a:cs typeface="Courier New"/>
              </a:rPr>
              <a:t>standby</a:t>
            </a:r>
            <a:r>
              <a:rPr lang="es-ES_tradnl" sz="1200" b="0" i="0" baseline="0" dirty="0" smtClean="0">
                <a:solidFill>
                  <a:schemeClr val="tx1"/>
                </a:solidFill>
                <a:latin typeface="Courier New"/>
                <a:ea typeface="+mn-ea"/>
                <a:cs typeface="Courier New"/>
              </a:rPr>
              <a:t> </a:t>
            </a:r>
            <a:r>
              <a:rPr lang="es-ES_tradnl" sz="1200" b="0" i="1" baseline="0" dirty="0" smtClean="0">
                <a:solidFill>
                  <a:schemeClr val="tx1"/>
                </a:solidFill>
                <a:latin typeface="Courier New"/>
                <a:ea typeface="+mn-ea"/>
                <a:cs typeface="Courier New"/>
              </a:rPr>
              <a:t>número de grupo</a:t>
            </a:r>
            <a:r>
              <a:rPr lang="es-ES_tradnl" sz="1200" b="0" i="0" baseline="0" dirty="0" smtClean="0">
                <a:solidFill>
                  <a:schemeClr val="tx1"/>
                </a:solidFill>
                <a:latin typeface="Courier New"/>
                <a:ea typeface="+mn-ea"/>
                <a:cs typeface="Courier New"/>
              </a:rPr>
              <a:t> </a:t>
            </a:r>
            <a:r>
              <a:rPr lang="es-ES_tradnl" sz="1200" b="1" i="0" baseline="0" dirty="0" err="1" smtClean="0">
                <a:solidFill>
                  <a:schemeClr val="tx1"/>
                </a:solidFill>
                <a:latin typeface="Courier New"/>
                <a:ea typeface="+mn-ea"/>
                <a:cs typeface="Courier New"/>
              </a:rPr>
              <a:t>ip</a:t>
            </a:r>
            <a:r>
              <a:rPr lang="es-ES_tradnl" sz="1200" b="0" i="0" baseline="0" dirty="0" smtClean="0">
                <a:solidFill>
                  <a:schemeClr val="tx1"/>
                </a:solidFill>
                <a:latin typeface="Courier New"/>
                <a:ea typeface="+mn-ea"/>
                <a:cs typeface="Courier New"/>
              </a:rPr>
              <a:t> </a:t>
            </a:r>
            <a:r>
              <a:rPr lang="es-ES_tradnl" sz="1200" b="0" i="1" baseline="0" dirty="0" smtClean="0">
                <a:solidFill>
                  <a:schemeClr val="tx1"/>
                </a:solidFill>
                <a:latin typeface="Courier New"/>
                <a:ea typeface="+mn-ea"/>
                <a:cs typeface="Courier New"/>
              </a:rPr>
              <a:t>dirección </a:t>
            </a:r>
            <a:r>
              <a:rPr lang="es-ES_tradnl" sz="1200" b="0" i="1" baseline="0" dirty="0" err="1" smtClean="0">
                <a:solidFill>
                  <a:schemeClr val="tx1"/>
                </a:solidFill>
                <a:latin typeface="Courier New"/>
                <a:ea typeface="+mn-ea"/>
                <a:cs typeface="Courier New"/>
              </a:rPr>
              <a:t>ip</a:t>
            </a:r>
            <a:r>
              <a:rPr lang="es-ES_tradnl" sz="1200" b="0" i="0" baseline="0" dirty="0" smtClean="0">
                <a:solidFill>
                  <a:schemeClr val="tx1"/>
                </a:solidFill>
                <a:latin typeface="Courier New"/>
                <a:ea typeface="+mn-ea"/>
                <a:cs typeface="Courier New"/>
              </a:rPr>
              <a:t> para configurar el HSRP.</a:t>
            </a:r>
          </a:p>
          <a:p>
            <a:pPr marL="0" marR="0" indent="0" algn="l" defTabSz="914400">
              <a:lnSpc>
                <a:spcPct val="100000"/>
              </a:lnSpc>
              <a:spcBef>
                <a:spcPts val="0"/>
              </a:spcBef>
              <a:spcAft>
                <a:spcPts val="0"/>
              </a:spcAft>
              <a:buNone/>
              <a:tabLst/>
            </a:pPr>
            <a:endParaRPr lang="es-ES_tradnl" baseline="0" dirty="0" smtClean="0">
              <a:latin typeface="Courier New" pitchFamily="49" charset="0"/>
              <a:cs typeface="Courier New" pitchFamily="49" charset="0"/>
            </a:endParaRPr>
          </a:p>
          <a:p>
            <a:pPr marL="0" marR="0" indent="0" algn="l" defTabSz="914400">
              <a:lnSpc>
                <a:spcPct val="100000"/>
              </a:lnSpc>
              <a:spcBef>
                <a:spcPts val="0"/>
              </a:spcBef>
              <a:spcAft>
                <a:spcPts val="0"/>
              </a:spcAft>
              <a:buNone/>
              <a:tabLst/>
            </a:pPr>
            <a:r>
              <a:rPr lang="es-ES_tradnl" sz="1200" b="0" i="0" baseline="0" dirty="0" smtClean="0">
                <a:solidFill>
                  <a:schemeClr val="tx1"/>
                </a:solidFill>
                <a:latin typeface="Courier New"/>
                <a:ea typeface="+mn-ea"/>
                <a:cs typeface="Courier New"/>
              </a:rPr>
              <a:t>En HSRPv1, el número de grupo es un número entre 0 y 255, pero deber ser el mismo en ambos </a:t>
            </a:r>
            <a:r>
              <a:rPr lang="es-ES_tradnl" sz="1200" b="0" i="0" baseline="0" dirty="0" err="1" smtClean="0">
                <a:solidFill>
                  <a:schemeClr val="tx1"/>
                </a:solidFill>
                <a:latin typeface="Courier New"/>
                <a:ea typeface="+mn-ea"/>
                <a:cs typeface="Courier New"/>
              </a:rPr>
              <a:t>routers</a:t>
            </a:r>
            <a:r>
              <a:rPr lang="es-ES_tradnl" sz="1200" b="0" i="0" baseline="0" dirty="0" smtClean="0">
                <a:solidFill>
                  <a:schemeClr val="tx1"/>
                </a:solidFill>
                <a:latin typeface="Courier New"/>
                <a:ea typeface="+mn-ea"/>
                <a:cs typeface="Courier New"/>
              </a:rPr>
              <a:t> vecinos. En HSRPv2, el número de grupo es un número entre 0 y 4095.</a:t>
            </a:r>
          </a:p>
          <a:p>
            <a:pPr marL="0" marR="0" indent="0" algn="l" defTabSz="914400">
              <a:lnSpc>
                <a:spcPct val="100000"/>
              </a:lnSpc>
              <a:spcBef>
                <a:spcPts val="0"/>
              </a:spcBef>
              <a:spcAft>
                <a:spcPts val="0"/>
              </a:spcAft>
              <a:buNone/>
              <a:tabLst/>
            </a:pPr>
            <a:endParaRPr lang="es-ES_tradnl" baseline="0" dirty="0" smtClean="0">
              <a:latin typeface="Courier New" pitchFamily="49" charset="0"/>
              <a:cs typeface="Courier New" pitchFamily="49" charset="0"/>
            </a:endParaRPr>
          </a:p>
          <a:p>
            <a:pPr marL="0" marR="0" indent="0" algn="l" defTabSz="914400">
              <a:lnSpc>
                <a:spcPct val="100000"/>
              </a:lnSpc>
              <a:spcBef>
                <a:spcPts val="0"/>
              </a:spcBef>
              <a:spcAft>
                <a:spcPts val="0"/>
              </a:spcAft>
              <a:buNone/>
              <a:tabLst/>
            </a:pPr>
            <a:r>
              <a:rPr lang="es-ES_tradnl" sz="1200" b="0" i="0" dirty="0" smtClean="0">
                <a:solidFill>
                  <a:schemeClr val="tx1"/>
                </a:solidFill>
                <a:latin typeface="Calibri"/>
                <a:ea typeface="+mn-ea"/>
                <a:cs typeface="+mn-cs"/>
              </a:rPr>
              <a:t>La dirección IP coincide con la dirección IP del </a:t>
            </a:r>
            <a:r>
              <a:rPr lang="es-ES_tradnl" sz="1200" b="0" i="0" dirty="0" err="1" smtClean="0">
                <a:solidFill>
                  <a:schemeClr val="tx1"/>
                </a:solidFill>
                <a:latin typeface="Calibri"/>
                <a:ea typeface="+mn-ea"/>
                <a:cs typeface="+mn-cs"/>
              </a:rPr>
              <a:t>router</a:t>
            </a:r>
            <a:r>
              <a:rPr lang="es-ES_tradnl" sz="1200" b="0" i="0" dirty="0" smtClean="0">
                <a:solidFill>
                  <a:schemeClr val="tx1"/>
                </a:solidFill>
                <a:latin typeface="Calibri"/>
                <a:ea typeface="+mn-ea"/>
                <a:cs typeface="+mn-cs"/>
              </a:rPr>
              <a:t> virtual para el grupo HSRP. Esta dirección debe ser igual en todos los </a:t>
            </a:r>
            <a:r>
              <a:rPr lang="es-ES_tradnl" sz="1200" b="0" i="0" dirty="0" err="1" smtClean="0">
                <a:solidFill>
                  <a:schemeClr val="tx1"/>
                </a:solidFill>
                <a:latin typeface="Calibri"/>
                <a:ea typeface="+mn-ea"/>
                <a:cs typeface="+mn-cs"/>
              </a:rPr>
              <a:t>routers</a:t>
            </a:r>
            <a:r>
              <a:rPr lang="es-ES_tradnl" sz="1200" b="0" i="0" dirty="0" smtClean="0">
                <a:solidFill>
                  <a:schemeClr val="tx1"/>
                </a:solidFill>
                <a:latin typeface="Calibri"/>
                <a:ea typeface="+mn-ea"/>
                <a:cs typeface="+mn-cs"/>
              </a:rPr>
              <a:t> del grupo HSRP.</a:t>
            </a:r>
            <a:endParaRPr lang="es-ES_tradnl" baseline="0" dirty="0" smtClean="0"/>
          </a:p>
          <a:p>
            <a:pPr marL="0" marR="0" indent="0" algn="l" defTabSz="914400">
              <a:lnSpc>
                <a:spcPct val="100000"/>
              </a:lnSpc>
              <a:spcBef>
                <a:spcPts val="0"/>
              </a:spcBef>
              <a:spcAft>
                <a:spcPts val="0"/>
              </a:spcAft>
              <a:buNone/>
              <a:tabLst/>
            </a:pPr>
            <a:endParaRPr lang="es-ES_tradnl" baseline="0" dirty="0" smtClean="0"/>
          </a:p>
          <a:p>
            <a:pPr marL="0" marR="0" indent="0" algn="l" defTabSz="914400">
              <a:lnSpc>
                <a:spcPct val="100000"/>
              </a:lnSpc>
              <a:spcBef>
                <a:spcPts val="0"/>
              </a:spcBef>
              <a:spcAft>
                <a:spcPts val="0"/>
              </a:spcAft>
              <a:buNone/>
              <a:tabLst/>
            </a:pPr>
            <a:r>
              <a:rPr lang="es-ES_tradnl" sz="1200" b="0" i="0" dirty="0" smtClean="0">
                <a:solidFill>
                  <a:schemeClr val="tx1"/>
                </a:solidFill>
                <a:latin typeface="Calibri"/>
                <a:ea typeface="+mn-ea"/>
                <a:cs typeface="+mn-cs"/>
              </a:rPr>
              <a:t>Los grupos de reserva poseen un </a:t>
            </a:r>
            <a:r>
              <a:rPr lang="es-ES_tradnl" sz="1200" b="0" i="0" dirty="0" err="1" smtClean="0">
                <a:solidFill>
                  <a:schemeClr val="tx1"/>
                </a:solidFill>
                <a:latin typeface="Calibri"/>
                <a:ea typeface="+mn-ea"/>
                <a:cs typeface="+mn-cs"/>
              </a:rPr>
              <a:t>router</a:t>
            </a:r>
            <a:r>
              <a:rPr lang="es-ES_tradnl" sz="1200" b="0" i="0" dirty="0" smtClean="0">
                <a:solidFill>
                  <a:schemeClr val="tx1"/>
                </a:solidFill>
                <a:latin typeface="Calibri"/>
                <a:ea typeface="+mn-ea"/>
                <a:cs typeface="+mn-cs"/>
              </a:rPr>
              <a:t> activo y uno de reserva propios. El ingeniero de redes puede asignar un valor de prioridad a cada </a:t>
            </a:r>
            <a:r>
              <a:rPr lang="es-ES_tradnl" sz="1200" b="0" i="0" dirty="0" err="1" smtClean="0">
                <a:solidFill>
                  <a:schemeClr val="tx1"/>
                </a:solidFill>
                <a:latin typeface="Calibri"/>
                <a:ea typeface="+mn-ea"/>
                <a:cs typeface="+mn-cs"/>
              </a:rPr>
              <a:t>router</a:t>
            </a:r>
            <a:r>
              <a:rPr lang="es-ES_tradnl" sz="1200" b="0" i="0" dirty="0" smtClean="0">
                <a:solidFill>
                  <a:schemeClr val="tx1"/>
                </a:solidFill>
                <a:latin typeface="Calibri"/>
                <a:ea typeface="+mn-ea"/>
                <a:cs typeface="+mn-cs"/>
              </a:rPr>
              <a:t> de un grupo de reserva; de esa manera, controla el orden en el que se seleccionan los </a:t>
            </a:r>
            <a:r>
              <a:rPr lang="es-ES_tradnl" sz="1200" b="0" i="0" dirty="0" err="1" smtClean="0">
                <a:solidFill>
                  <a:schemeClr val="tx1"/>
                </a:solidFill>
                <a:latin typeface="Calibri"/>
                <a:ea typeface="+mn-ea"/>
                <a:cs typeface="+mn-cs"/>
              </a:rPr>
              <a:t>routers</a:t>
            </a:r>
            <a:r>
              <a:rPr lang="es-ES_tradnl" sz="1200" b="0" i="0" dirty="0" smtClean="0">
                <a:solidFill>
                  <a:schemeClr val="tx1"/>
                </a:solidFill>
                <a:latin typeface="Calibri"/>
                <a:ea typeface="+mn-ea"/>
                <a:cs typeface="+mn-cs"/>
              </a:rPr>
              <a:t> activos de dicho grupo. El valor predeterminado</a:t>
            </a:r>
            <a:r>
              <a:rPr lang="es-ES_tradnl" sz="1200" b="0" i="0" baseline="0" dirty="0" smtClean="0">
                <a:solidFill>
                  <a:schemeClr val="tx1"/>
                </a:solidFill>
                <a:latin typeface="Calibri"/>
                <a:ea typeface="+mn-ea"/>
                <a:cs typeface="+mn-cs"/>
              </a:rPr>
              <a:t> es 100, pero se puede predeterminar cualquier valor entre 0 y 255.</a:t>
            </a:r>
            <a:endParaRPr lang="es-ES_tradnl" dirty="0" smtClean="0"/>
          </a:p>
          <a:p>
            <a:pPr marL="0" marR="0" indent="0" algn="l" defTabSz="914400">
              <a:lnSpc>
                <a:spcPct val="100000"/>
              </a:lnSpc>
              <a:spcBef>
                <a:spcPts val="0"/>
              </a:spcBef>
              <a:spcAft>
                <a:spcPts val="0"/>
              </a:spcAft>
              <a:buNone/>
              <a:tabLst/>
            </a:pPr>
            <a:endParaRPr lang="es-ES_tradnl" dirty="0" smtClean="0"/>
          </a:p>
          <a:p>
            <a:pPr marL="0" marR="0" indent="0" algn="l" defTabSz="914400">
              <a:lnSpc>
                <a:spcPct val="100000"/>
              </a:lnSpc>
              <a:spcBef>
                <a:spcPts val="0"/>
              </a:spcBef>
              <a:spcAft>
                <a:spcPts val="0"/>
              </a:spcAft>
              <a:buNone/>
              <a:tabLst/>
            </a:pPr>
            <a:r>
              <a:rPr lang="es-ES_tradnl" sz="1200" b="0" i="0" dirty="0" smtClean="0">
                <a:solidFill>
                  <a:schemeClr val="tx1"/>
                </a:solidFill>
                <a:latin typeface="Calibri"/>
                <a:ea typeface="+mn-ea"/>
                <a:cs typeface="+mn-cs"/>
              </a:rPr>
              <a:t>Durante el proceso de selección, el </a:t>
            </a:r>
            <a:r>
              <a:rPr lang="es-ES_tradnl" sz="1200" b="0" i="0" dirty="0" err="1" smtClean="0">
                <a:solidFill>
                  <a:schemeClr val="tx1"/>
                </a:solidFill>
                <a:latin typeface="Calibri"/>
                <a:ea typeface="+mn-ea"/>
                <a:cs typeface="+mn-cs"/>
              </a:rPr>
              <a:t>router</a:t>
            </a:r>
            <a:r>
              <a:rPr lang="es-ES_tradnl" sz="1200" b="0" i="0" dirty="0" smtClean="0">
                <a:solidFill>
                  <a:schemeClr val="tx1"/>
                </a:solidFill>
                <a:latin typeface="Calibri"/>
                <a:ea typeface="+mn-ea"/>
                <a:cs typeface="+mn-cs"/>
              </a:rPr>
              <a:t> con la prioridad más alta dentro de un grupo HSRP se convierte en el </a:t>
            </a:r>
            <a:r>
              <a:rPr lang="es-ES_tradnl" sz="1200" b="0" i="0" dirty="0" err="1" smtClean="0">
                <a:solidFill>
                  <a:schemeClr val="tx1"/>
                </a:solidFill>
                <a:latin typeface="Calibri"/>
                <a:ea typeface="+mn-ea"/>
                <a:cs typeface="+mn-cs"/>
              </a:rPr>
              <a:t>router</a:t>
            </a:r>
            <a:r>
              <a:rPr lang="es-ES_tradnl" sz="1200" b="0" i="0" dirty="0" smtClean="0">
                <a:solidFill>
                  <a:schemeClr val="tx1"/>
                </a:solidFill>
                <a:latin typeface="Calibri"/>
                <a:ea typeface="+mn-ea"/>
                <a:cs typeface="+mn-cs"/>
              </a:rPr>
              <a:t> activo. Para desempatar, el </a:t>
            </a:r>
            <a:r>
              <a:rPr lang="es-ES_tradnl" sz="1200" b="0" i="0" dirty="0" err="1" smtClean="0">
                <a:solidFill>
                  <a:schemeClr val="tx1"/>
                </a:solidFill>
                <a:latin typeface="Calibri"/>
                <a:ea typeface="+mn-ea"/>
                <a:cs typeface="+mn-cs"/>
              </a:rPr>
              <a:t>router</a:t>
            </a:r>
            <a:r>
              <a:rPr lang="es-ES_tradnl" sz="1200" b="0" i="0" dirty="0" smtClean="0">
                <a:solidFill>
                  <a:schemeClr val="tx1"/>
                </a:solidFill>
                <a:latin typeface="Calibri"/>
                <a:ea typeface="+mn-ea"/>
                <a:cs typeface="+mn-cs"/>
              </a:rPr>
              <a:t> con la dirección IP más alta se convierte en </a:t>
            </a:r>
            <a:r>
              <a:rPr lang="es-ES_tradnl" sz="1200" b="0" i="0" dirty="0" err="1" smtClean="0">
                <a:solidFill>
                  <a:schemeClr val="tx1"/>
                </a:solidFill>
                <a:latin typeface="Calibri"/>
                <a:ea typeface="+mn-ea"/>
                <a:cs typeface="+mn-cs"/>
              </a:rPr>
              <a:t>router</a:t>
            </a:r>
            <a:r>
              <a:rPr lang="es-ES_tradnl" sz="1200" b="0" i="0" dirty="0" smtClean="0">
                <a:solidFill>
                  <a:schemeClr val="tx1"/>
                </a:solidFill>
                <a:latin typeface="Calibri"/>
                <a:ea typeface="+mn-ea"/>
                <a:cs typeface="+mn-cs"/>
              </a:rPr>
              <a:t> activo.</a:t>
            </a:r>
          </a:p>
          <a:p>
            <a:pPr marL="0" marR="0" indent="0" algn="l" defTabSz="914400">
              <a:lnSpc>
                <a:spcPct val="100000"/>
              </a:lnSpc>
              <a:spcBef>
                <a:spcPts val="0"/>
              </a:spcBef>
              <a:spcAft>
                <a:spcPts val="0"/>
              </a:spcAft>
              <a:buNone/>
              <a:tabLst/>
            </a:pPr>
            <a:endParaRPr lang="es-ES_tradnl" sz="1200" dirty="0" smtClean="0"/>
          </a:p>
          <a:p>
            <a:pPr marL="0" marR="0" indent="0" algn="l" defTabSz="914400">
              <a:lnSpc>
                <a:spcPct val="100000"/>
              </a:lnSpc>
              <a:spcBef>
                <a:spcPts val="0"/>
              </a:spcBef>
              <a:spcAft>
                <a:spcPts val="0"/>
              </a:spcAft>
              <a:buNone/>
              <a:tabLst/>
            </a:pPr>
            <a:r>
              <a:rPr lang="es-ES_tradnl" sz="1200" b="0" i="0" dirty="0" smtClean="0">
                <a:solidFill>
                  <a:schemeClr val="tx1"/>
                </a:solidFill>
                <a:latin typeface="Calibri"/>
                <a:ea typeface="+mn-ea"/>
                <a:cs typeface="+mn-cs"/>
              </a:rPr>
              <a:t>Si los </a:t>
            </a:r>
            <a:r>
              <a:rPr lang="es-ES_tradnl" sz="1200" b="0" i="0" dirty="0" err="1" smtClean="0">
                <a:solidFill>
                  <a:schemeClr val="tx1"/>
                </a:solidFill>
                <a:latin typeface="Calibri"/>
                <a:ea typeface="+mn-ea"/>
                <a:cs typeface="+mn-cs"/>
              </a:rPr>
              <a:t>routers</a:t>
            </a:r>
            <a:r>
              <a:rPr lang="es-ES_tradnl" sz="1200" b="0" i="0" dirty="0" smtClean="0">
                <a:solidFill>
                  <a:schemeClr val="tx1"/>
                </a:solidFill>
                <a:latin typeface="Calibri"/>
                <a:ea typeface="+mn-ea"/>
                <a:cs typeface="+mn-cs"/>
              </a:rPr>
              <a:t> no tienen el comando </a:t>
            </a:r>
            <a:r>
              <a:rPr lang="es-ES_tradnl" sz="1200" b="1" i="0" dirty="0" err="1" smtClean="0">
                <a:solidFill>
                  <a:schemeClr val="tx1"/>
                </a:solidFill>
                <a:latin typeface="Courier New"/>
                <a:ea typeface="+mn-ea"/>
                <a:cs typeface="Courier New"/>
              </a:rPr>
              <a:t>preempt</a:t>
            </a:r>
            <a:r>
              <a:rPr lang="es-ES_tradnl" sz="1200" b="0" i="0" dirty="0" smtClean="0">
                <a:solidFill>
                  <a:schemeClr val="tx1"/>
                </a:solidFill>
                <a:latin typeface="Calibri"/>
                <a:ea typeface="+mn-ea"/>
                <a:cs typeface="+mn-cs"/>
              </a:rPr>
              <a:t> configurado, el </a:t>
            </a:r>
            <a:r>
              <a:rPr lang="es-ES_tradnl" sz="1200" b="0" i="0" dirty="0" err="1" smtClean="0">
                <a:solidFill>
                  <a:schemeClr val="tx1"/>
                </a:solidFill>
                <a:latin typeface="Calibri"/>
                <a:ea typeface="+mn-ea"/>
                <a:cs typeface="+mn-cs"/>
              </a:rPr>
              <a:t>router</a:t>
            </a:r>
            <a:r>
              <a:rPr lang="es-ES_tradnl" sz="1200" b="0" i="0" dirty="0" smtClean="0">
                <a:solidFill>
                  <a:schemeClr val="tx1"/>
                </a:solidFill>
                <a:latin typeface="Calibri"/>
                <a:ea typeface="+mn-ea"/>
                <a:cs typeface="+mn-cs"/>
              </a:rPr>
              <a:t> que arranque considerablemente más rápido dentro del grupo de reserva se convierte en el </a:t>
            </a:r>
            <a:r>
              <a:rPr lang="es-ES_tradnl" sz="1200" b="0" i="0" dirty="0" err="1" smtClean="0">
                <a:solidFill>
                  <a:schemeClr val="tx1"/>
                </a:solidFill>
                <a:latin typeface="Calibri"/>
                <a:ea typeface="+mn-ea"/>
                <a:cs typeface="+mn-cs"/>
              </a:rPr>
              <a:t>router</a:t>
            </a:r>
            <a:r>
              <a:rPr lang="es-ES_tradnl" sz="1200" b="0" i="0" dirty="0" smtClean="0">
                <a:solidFill>
                  <a:schemeClr val="tx1"/>
                </a:solidFill>
                <a:latin typeface="Calibri"/>
                <a:ea typeface="+mn-ea"/>
                <a:cs typeface="+mn-cs"/>
              </a:rPr>
              <a:t> activo, sin importar la prioridad configurada. El </a:t>
            </a:r>
            <a:r>
              <a:rPr lang="es-ES_tradnl" sz="1200" b="0" i="0" dirty="0" err="1" smtClean="0">
                <a:solidFill>
                  <a:schemeClr val="tx1"/>
                </a:solidFill>
                <a:latin typeface="Calibri"/>
                <a:ea typeface="+mn-ea"/>
                <a:cs typeface="+mn-cs"/>
              </a:rPr>
              <a:t>router</a:t>
            </a:r>
            <a:r>
              <a:rPr lang="es-ES_tradnl" sz="1200" b="0" i="0" dirty="0" smtClean="0">
                <a:solidFill>
                  <a:schemeClr val="tx1"/>
                </a:solidFill>
                <a:latin typeface="Calibri"/>
                <a:ea typeface="+mn-ea"/>
                <a:cs typeface="+mn-cs"/>
              </a:rPr>
              <a:t> activo anterior podrá ser configurado para reanudar su función de </a:t>
            </a:r>
            <a:r>
              <a:rPr lang="es-ES_tradnl" sz="1200" b="0" i="0" dirty="0" err="1" smtClean="0">
                <a:solidFill>
                  <a:schemeClr val="tx1"/>
                </a:solidFill>
                <a:latin typeface="Calibri"/>
                <a:ea typeface="+mn-ea"/>
                <a:cs typeface="+mn-cs"/>
              </a:rPr>
              <a:t>router</a:t>
            </a:r>
            <a:r>
              <a:rPr lang="es-ES_tradnl" sz="1200" b="0" i="0" dirty="0" smtClean="0">
                <a:solidFill>
                  <a:schemeClr val="tx1"/>
                </a:solidFill>
                <a:latin typeface="Calibri"/>
                <a:ea typeface="+mn-ea"/>
                <a:cs typeface="+mn-cs"/>
              </a:rPr>
              <a:t> de reenvío mediante el anticipo de un </a:t>
            </a:r>
            <a:r>
              <a:rPr lang="es-ES_tradnl" sz="1200" b="0" i="0" dirty="0" err="1" smtClean="0">
                <a:solidFill>
                  <a:schemeClr val="tx1"/>
                </a:solidFill>
                <a:latin typeface="Calibri"/>
                <a:ea typeface="+mn-ea"/>
                <a:cs typeface="+mn-cs"/>
              </a:rPr>
              <a:t>router</a:t>
            </a:r>
            <a:r>
              <a:rPr lang="es-ES_tradnl" sz="1200" b="0" i="0" dirty="0" smtClean="0">
                <a:solidFill>
                  <a:schemeClr val="tx1"/>
                </a:solidFill>
                <a:latin typeface="Calibri"/>
                <a:ea typeface="+mn-ea"/>
                <a:cs typeface="+mn-cs"/>
              </a:rPr>
              <a:t> con una prioridad menor. </a:t>
            </a:r>
          </a:p>
          <a:p>
            <a:pPr marL="0" marR="0" indent="0" algn="l" defTabSz="914400">
              <a:lnSpc>
                <a:spcPct val="100000"/>
              </a:lnSpc>
              <a:spcBef>
                <a:spcPts val="0"/>
              </a:spcBef>
              <a:spcAft>
                <a:spcPts val="0"/>
              </a:spcAft>
              <a:buNone/>
              <a:tabLst/>
            </a:pPr>
            <a:endParaRPr lang="es-ES_tradnl" sz="1200" dirty="0" smtClean="0"/>
          </a:p>
          <a:p>
            <a:pPr marL="0" marR="0" indent="0" algn="l" defTabSz="914400">
              <a:lnSpc>
                <a:spcPct val="100000"/>
              </a:lnSpc>
              <a:spcBef>
                <a:spcPts val="0"/>
              </a:spcBef>
              <a:spcAft>
                <a:spcPts val="0"/>
              </a:spcAft>
              <a:buNone/>
              <a:tabLst/>
            </a:pPr>
            <a:endParaRPr lang="es-ES_tradnl" sz="1200" dirty="0" smtClean="0"/>
          </a:p>
          <a:p>
            <a:pPr marL="0" marR="0" indent="0" algn="l" defTabSz="914400">
              <a:lnSpc>
                <a:spcPct val="100000"/>
              </a:lnSpc>
              <a:spcBef>
                <a:spcPts val="0"/>
              </a:spcBef>
              <a:spcAft>
                <a:spcPts val="0"/>
              </a:spcAft>
              <a:buNone/>
              <a:tabLst/>
            </a:pPr>
            <a:endParaRPr lang="es-ES_tradnl" sz="1200" dirty="0" smtClean="0"/>
          </a:p>
          <a:p>
            <a:pPr marL="0" marR="0" indent="0" algn="l" defTabSz="914400">
              <a:lnSpc>
                <a:spcPct val="100000"/>
              </a:lnSpc>
              <a:spcBef>
                <a:spcPts val="0"/>
              </a:spcBef>
              <a:spcAft>
                <a:spcPts val="0"/>
              </a:spcAft>
              <a:buNone/>
              <a:tabLst/>
            </a:pPr>
            <a:endParaRPr lang="es-ES_tradnl" sz="1200" dirty="0" smtClean="0"/>
          </a:p>
          <a:p>
            <a:pPr marL="0" marR="0" indent="0" algn="l" defTabSz="914400">
              <a:lnSpc>
                <a:spcPct val="100000"/>
              </a:lnSpc>
              <a:spcBef>
                <a:spcPts val="0"/>
              </a:spcBef>
              <a:spcAft>
                <a:spcPts val="0"/>
              </a:spcAft>
              <a:buNone/>
              <a:tabLst/>
            </a:pPr>
            <a:endParaRPr lang="es-ES_tradnl" dirty="0" smtClean="0"/>
          </a:p>
        </p:txBody>
      </p:sp>
      <p:sp>
        <p:nvSpPr>
          <p:cNvPr id="4" name="Espace réservé du numéro de diapositive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8</a:t>
            </a:fld>
            <a:endParaRPr lang="en-US"/>
          </a:p>
        </p:txBody>
      </p:sp>
    </p:spTree>
    <p:extLst>
      <p:ext uri="{BB962C8B-B14F-4D97-AF65-F5344CB8AC3E}">
        <p14:creationId xmlns:p14="http://schemas.microsoft.com/office/powerpoint/2010/main" xmlns="" val="1735936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algn="l" defTabSz="914400">
              <a:buNone/>
            </a:pPr>
            <a:r>
              <a:rPr lang="es-ES_tradnl" sz="1200" b="0" i="0" u="none" strike="noStrike" kern="1200" baseline="0" dirty="0" smtClean="0">
                <a:solidFill>
                  <a:schemeClr val="tx1"/>
                </a:solidFill>
                <a:latin typeface="Calibri"/>
                <a:ea typeface="+mn-ea"/>
                <a:cs typeface="+mn-cs"/>
              </a:rPr>
              <a:t>Para ver la información sobre el HSRP, utilice el comando </a:t>
            </a:r>
            <a:r>
              <a:rPr lang="es-ES_tradnl" sz="1200" b="1" i="0" u="none" strike="noStrike" kern="1200" baseline="0" dirty="0" smtClean="0">
                <a:solidFill>
                  <a:schemeClr val="tx1"/>
                </a:solidFill>
                <a:latin typeface="Calibri"/>
                <a:ea typeface="+mn-ea"/>
                <a:cs typeface="+mn-cs"/>
              </a:rPr>
              <a:t>show </a:t>
            </a:r>
            <a:r>
              <a:rPr lang="es-ES_tradnl" sz="1200" b="1" i="0" u="none" strike="noStrike" kern="1200" baseline="0" dirty="0" err="1" smtClean="0">
                <a:solidFill>
                  <a:schemeClr val="tx1"/>
                </a:solidFill>
                <a:latin typeface="Calibri"/>
                <a:ea typeface="+mn-ea"/>
                <a:cs typeface="+mn-cs"/>
              </a:rPr>
              <a:t>standby</a:t>
            </a:r>
            <a:r>
              <a:rPr lang="es-ES_tradnl" sz="1200" b="1" i="0" u="none" strike="noStrike" kern="1200" baseline="0" dirty="0" smtClean="0">
                <a:solidFill>
                  <a:schemeClr val="tx1"/>
                </a:solidFill>
                <a:latin typeface="Calibri"/>
                <a:ea typeface="+mn-ea"/>
                <a:cs typeface="+mn-cs"/>
              </a:rPr>
              <a:t> </a:t>
            </a:r>
            <a:r>
              <a:rPr lang="es-ES_tradnl" sz="1200" b="0" i="0" u="none" strike="noStrike" kern="1200" baseline="0" dirty="0" smtClean="0">
                <a:solidFill>
                  <a:schemeClr val="tx1"/>
                </a:solidFill>
                <a:latin typeface="Calibri"/>
                <a:ea typeface="+mn-ea"/>
                <a:cs typeface="+mn-cs"/>
              </a:rPr>
              <a:t>en modo EXEC privilegiado.</a:t>
            </a:r>
          </a:p>
          <a:p>
            <a:pPr marL="0" algn="l" defTabSz="914400">
              <a:buNone/>
            </a:pPr>
            <a:endParaRPr lang="es-ES_tradnl" sz="1200" b="0" i="0" u="none" strike="noStrike" kern="1200" baseline="0" dirty="0" smtClean="0">
              <a:solidFill>
                <a:schemeClr val="tx1"/>
              </a:solidFill>
              <a:latin typeface="+mn-lt"/>
              <a:ea typeface="+mn-ea"/>
              <a:cs typeface="+mn-cs"/>
            </a:endParaRPr>
          </a:p>
          <a:p>
            <a:pPr marL="0" algn="l" defTabSz="914400">
              <a:buNone/>
            </a:pPr>
            <a:r>
              <a:rPr lang="es-ES_tradnl" sz="1200" b="0" i="0" u="none" strike="noStrike" kern="1200" baseline="0" dirty="0" smtClean="0">
                <a:solidFill>
                  <a:schemeClr val="tx1"/>
                </a:solidFill>
                <a:latin typeface="Calibri"/>
                <a:ea typeface="+mn-ea"/>
                <a:cs typeface="+mn-cs"/>
              </a:rPr>
              <a:t>El resultado del ejemplo muestra el estado de HSRPv2 del </a:t>
            </a:r>
            <a:r>
              <a:rPr lang="es-ES_tradnl" sz="1200" b="0" i="0" u="none" strike="noStrike" kern="1200" baseline="0" dirty="0" err="1" smtClean="0">
                <a:solidFill>
                  <a:schemeClr val="tx1"/>
                </a:solidFill>
                <a:latin typeface="Calibri"/>
                <a:ea typeface="+mn-ea"/>
                <a:cs typeface="+mn-cs"/>
              </a:rPr>
              <a:t>router</a:t>
            </a:r>
            <a:r>
              <a:rPr lang="es-ES_tradnl" sz="1200" b="0" i="0" u="none" strike="noStrike" kern="1200" baseline="0" dirty="0" smtClean="0">
                <a:solidFill>
                  <a:schemeClr val="tx1"/>
                </a:solidFill>
                <a:latin typeface="Calibri"/>
                <a:ea typeface="+mn-ea"/>
                <a:cs typeface="+mn-cs"/>
              </a:rPr>
              <a:t> A. La dirección IP del </a:t>
            </a:r>
            <a:r>
              <a:rPr lang="es-ES_tradnl" sz="1200" b="0" i="0" u="none" strike="noStrike" kern="1200" baseline="0" dirty="0" err="1" smtClean="0">
                <a:solidFill>
                  <a:schemeClr val="tx1"/>
                </a:solidFill>
                <a:latin typeface="Calibri"/>
                <a:ea typeface="+mn-ea"/>
                <a:cs typeface="+mn-cs"/>
              </a:rPr>
              <a:t>router</a:t>
            </a:r>
            <a:r>
              <a:rPr lang="es-ES_tradnl" sz="1200" b="0" i="0" u="none" strike="noStrike" kern="1200" baseline="0" dirty="0" smtClean="0">
                <a:solidFill>
                  <a:schemeClr val="tx1"/>
                </a:solidFill>
                <a:latin typeface="Calibri"/>
                <a:ea typeface="+mn-ea"/>
                <a:cs typeface="+mn-cs"/>
              </a:rPr>
              <a:t> virtual es 10.1.10.1 y el </a:t>
            </a:r>
            <a:r>
              <a:rPr lang="es-ES_tradnl" sz="1200" b="0" i="0" u="none" strike="noStrike" kern="1200" baseline="0" dirty="0" err="1" smtClean="0">
                <a:solidFill>
                  <a:schemeClr val="tx1"/>
                </a:solidFill>
                <a:latin typeface="Calibri"/>
                <a:ea typeface="+mn-ea"/>
                <a:cs typeface="+mn-cs"/>
              </a:rPr>
              <a:t>router</a:t>
            </a:r>
            <a:r>
              <a:rPr lang="es-ES_tradnl" sz="1200" b="0" i="0" u="none" strike="noStrike" kern="1200" baseline="0" dirty="0" smtClean="0">
                <a:solidFill>
                  <a:schemeClr val="tx1"/>
                </a:solidFill>
                <a:latin typeface="Calibri"/>
                <a:ea typeface="+mn-ea"/>
                <a:cs typeface="+mn-cs"/>
              </a:rPr>
              <a:t> A transmite activamente tráfico de </a:t>
            </a:r>
            <a:r>
              <a:rPr lang="es-ES_tradnl" sz="1200" b="0" i="0" u="none" strike="noStrike" kern="1200" baseline="0" dirty="0" err="1" smtClean="0">
                <a:solidFill>
                  <a:schemeClr val="tx1"/>
                </a:solidFill>
                <a:latin typeface="Calibri"/>
                <a:ea typeface="+mn-ea"/>
                <a:cs typeface="+mn-cs"/>
              </a:rPr>
              <a:t>routing</a:t>
            </a:r>
            <a:r>
              <a:rPr lang="es-ES_tradnl" sz="1200" b="0" i="0" u="none" strike="noStrike" kern="1200" baseline="0" dirty="0" smtClean="0">
                <a:solidFill>
                  <a:schemeClr val="tx1"/>
                </a:solidFill>
                <a:latin typeface="Calibri"/>
                <a:ea typeface="+mn-ea"/>
                <a:cs typeface="+mn-cs"/>
              </a:rPr>
              <a:t>. </a:t>
            </a:r>
            <a:r>
              <a:rPr lang="es-ES_tradnl" sz="1200" b="0" i="0" dirty="0" smtClean="0">
                <a:solidFill>
                  <a:schemeClr val="tx1"/>
                </a:solidFill>
                <a:latin typeface="Calibri"/>
                <a:ea typeface="+mn-ea"/>
                <a:cs typeface="+mn-cs"/>
              </a:rPr>
              <a:t>De forma predeterminada, el HSRP establece un </a:t>
            </a:r>
            <a:r>
              <a:rPr lang="es-ES_tradnl" sz="1200" b="0" i="0" dirty="0" err="1" smtClean="0">
                <a:solidFill>
                  <a:schemeClr val="tx1"/>
                </a:solidFill>
                <a:latin typeface="Calibri"/>
                <a:ea typeface="+mn-ea"/>
                <a:cs typeface="+mn-cs"/>
              </a:rPr>
              <a:t>hellotime</a:t>
            </a:r>
            <a:r>
              <a:rPr lang="es-ES_tradnl" sz="1200" b="0" i="0" dirty="0" smtClean="0">
                <a:solidFill>
                  <a:schemeClr val="tx1"/>
                </a:solidFill>
                <a:latin typeface="Calibri"/>
                <a:ea typeface="+mn-ea"/>
                <a:cs typeface="+mn-cs"/>
              </a:rPr>
              <a:t> de tres segundos y un </a:t>
            </a:r>
            <a:r>
              <a:rPr lang="es-ES_tradnl" sz="1200" b="0" i="0" dirty="0" err="1" smtClean="0">
                <a:solidFill>
                  <a:schemeClr val="tx1"/>
                </a:solidFill>
                <a:latin typeface="Calibri"/>
                <a:ea typeface="+mn-ea"/>
                <a:cs typeface="+mn-cs"/>
              </a:rPr>
              <a:t>holdtime</a:t>
            </a:r>
            <a:r>
              <a:rPr lang="es-ES_tradnl" sz="1200" b="0" i="0" dirty="0" smtClean="0">
                <a:solidFill>
                  <a:schemeClr val="tx1"/>
                </a:solidFill>
                <a:latin typeface="Calibri"/>
                <a:ea typeface="+mn-ea"/>
                <a:cs typeface="+mn-cs"/>
              </a:rPr>
              <a:t> de diez segundos.</a:t>
            </a:r>
            <a:endParaRPr lang="es-ES_tradnl" dirty="0"/>
          </a:p>
        </p:txBody>
      </p:sp>
      <p:sp>
        <p:nvSpPr>
          <p:cNvPr id="4" name="Espace réservé du numéro de diapositive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9</a:t>
            </a:fld>
            <a:endParaRPr lang="en-US"/>
          </a:p>
        </p:txBody>
      </p:sp>
    </p:spTree>
    <p:extLst>
      <p:ext uri="{BB962C8B-B14F-4D97-AF65-F5344CB8AC3E}">
        <p14:creationId xmlns:p14="http://schemas.microsoft.com/office/powerpoint/2010/main" xmlns="" val="27524710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cstate="email">
            <a:extLst>
              <a:ext uri="{28A0092B-C50C-407E-A947-70E740481C1C}">
                <a14:useLocalDpi xmlns:a14="http://schemas.microsoft.com/office/drawing/2010/main" xmlns=""/>
              </a:ext>
            </a:extLst>
          </a:blip>
          <a:stretch>
            <a:fillRect/>
          </a:stretch>
        </p:blipFill>
        <p:spPr>
          <a:xfrm>
            <a:off x="0" y="0"/>
            <a:ext cx="9144000" cy="6858000"/>
          </a:xfrm>
          <a:prstGeom prst="rect">
            <a:avLst/>
          </a:prstGeom>
        </p:spPr>
      </p:pic>
      <p:sp>
        <p:nvSpPr>
          <p:cNvPr id="48" name="Subtitle 2"/>
          <p:cNvSpPr>
            <a:spLocks noGrp="1"/>
          </p:cNvSpPr>
          <p:nvPr>
            <p:ph type="subTitle" idx="1" hasCustomPrompt="1"/>
          </p:nvPr>
        </p:nvSpPr>
        <p:spPr>
          <a:xfrm>
            <a:off x="236383" y="4464066"/>
            <a:ext cx="3657600" cy="384721"/>
          </a:xfrm>
        </p:spPr>
        <p:txBody>
          <a:bodyPr wrap="square">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a:pPr>
            <a:r>
              <a:rPr lang="en-US" dirty="0" smtClean="0"/>
              <a:t>Speaker Name</a:t>
            </a:r>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smtClean="0"/>
              <a:t>Presentation Title Goes Here</a:t>
            </a:r>
            <a:endParaRPr lang="en-US" dirty="0"/>
          </a:p>
        </p:txBody>
      </p:sp>
      <p:pic>
        <p:nvPicPr>
          <p:cNvPr id="44" name="Picture 2"/>
          <p:cNvPicPr>
            <a:picLocks noChangeAspect="1" noChangeArrowheads="1"/>
          </p:cNvPicPr>
          <p:nvPr userDrawn="1"/>
        </p:nvPicPr>
        <p:blipFill>
          <a:blip r:embed="rId3" cstate="email">
            <a:extLst>
              <a:ext uri="{28A0092B-C50C-407E-A947-70E740481C1C}">
                <a14:useLocalDpi xmlns:a14="http://schemas.microsoft.com/office/drawing/2010/main" xmlns=""/>
              </a:ext>
            </a:extLst>
          </a:blip>
          <a:srcRect/>
          <a:stretch>
            <a:fillRect/>
          </a:stretch>
        </p:blipFill>
        <p:spPr bwMode="auto">
          <a:xfrm>
            <a:off x="5912068" y="330200"/>
            <a:ext cx="2889136" cy="4803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 Placeholder 3"/>
          <p:cNvSpPr>
            <a:spLocks noGrp="1"/>
          </p:cNvSpPr>
          <p:nvPr>
            <p:ph type="body" sz="quarter" idx="10" hasCustomPrompt="1"/>
          </p:nvPr>
        </p:nvSpPr>
        <p:spPr>
          <a:xfrm>
            <a:off x="236383" y="4862154"/>
            <a:ext cx="3657600" cy="355482"/>
          </a:xfrm>
        </p:spPr>
        <p:txBody>
          <a:bodyPr wrap="square">
            <a:spAutoFit/>
          </a:bodyPr>
          <a:lstStyle>
            <a:lvl1pPr marL="0" indent="0">
              <a:buFontTx/>
              <a:buNone/>
              <a:defRPr sz="1800">
                <a:solidFill>
                  <a:schemeClr val="bg1"/>
                </a:solidFill>
              </a:defRPr>
            </a:lvl1pPr>
          </a:lstStyle>
          <a:p>
            <a:pPr lvl="0"/>
            <a:r>
              <a:rPr lang="en-US" dirty="0" smtClean="0"/>
              <a:t>Speaker Title</a:t>
            </a:r>
            <a:endParaRPr lang="en-US" dirty="0"/>
          </a:p>
        </p:txBody>
      </p:sp>
      <p:sp>
        <p:nvSpPr>
          <p:cNvPr id="6" name="Text Placeholder 5"/>
          <p:cNvSpPr>
            <a:spLocks noGrp="1"/>
          </p:cNvSpPr>
          <p:nvPr>
            <p:ph type="body" sz="quarter" idx="11" hasCustomPrompt="1"/>
          </p:nvPr>
        </p:nvSpPr>
        <p:spPr>
          <a:xfrm>
            <a:off x="236382" y="5231003"/>
            <a:ext cx="3657600" cy="297004"/>
          </a:xfrm>
        </p:spPr>
        <p:txBody>
          <a:bodyPr>
            <a:spAutoFit/>
          </a:bodyPr>
          <a:lstStyle>
            <a:lvl1pPr marL="0" indent="0">
              <a:buFontTx/>
              <a:buNone/>
              <a:defRPr sz="1400">
                <a:solidFill>
                  <a:schemeClr val="bg1"/>
                </a:solidFill>
              </a:defRPr>
            </a:lvl1pPr>
          </a:lstStyle>
          <a:p>
            <a:pPr lvl="0"/>
            <a:r>
              <a:rPr lang="en-US" dirty="0" smtClean="0"/>
              <a:t>Date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with pull quo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39713" y="1339745"/>
            <a:ext cx="4103687" cy="4965700"/>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itle 15"/>
          <p:cNvSpPr>
            <a:spLocks noGrp="1"/>
          </p:cNvSpPr>
          <p:nvPr>
            <p:ph type="title"/>
          </p:nvPr>
        </p:nvSpPr>
        <p:spPr>
          <a:xfrm>
            <a:off x="229702" y="432215"/>
            <a:ext cx="8588861" cy="838200"/>
          </a:xfrm>
        </p:spPr>
        <p:txBody>
          <a:bodyPr/>
          <a:lstStyle/>
          <a:p>
            <a:r>
              <a:rPr lang="en-US" dirty="0" smtClean="0"/>
              <a:t>Click to edit Master title style</a:t>
            </a:r>
            <a:endParaRPr lang="en-US" dirty="0"/>
          </a:p>
        </p:txBody>
      </p:sp>
      <p:sp>
        <p:nvSpPr>
          <p:cNvPr id="10" name="Rounded Rectangle 9"/>
          <p:cNvSpPr/>
          <p:nvPr userDrawn="1"/>
        </p:nvSpPr>
        <p:spPr>
          <a:xfrm>
            <a:off x="4984231" y="1416140"/>
            <a:ext cx="3759720" cy="4599033"/>
          </a:xfrm>
          <a:prstGeom prst="roundRect">
            <a:avLst>
              <a:gd name="adj" fmla="val 0"/>
            </a:avLst>
          </a:prstGeom>
          <a:gradFill flip="none" rotWithShape="1">
            <a:gsLst>
              <a:gs pos="0">
                <a:schemeClr val="tx1">
                  <a:lumMod val="20000"/>
                  <a:lumOff val="80000"/>
                </a:schemeClr>
              </a:gs>
              <a:gs pos="47000">
                <a:schemeClr val="bg1"/>
              </a:gs>
              <a:gs pos="100000">
                <a:srgbClr val="EDDFF5"/>
              </a:gs>
            </a:gsLst>
            <a:lin ang="2700000" scaled="1"/>
            <a:tileRect/>
          </a:gra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5" name="Text Placeholder 3"/>
          <p:cNvSpPr>
            <a:spLocks noGrp="1"/>
          </p:cNvSpPr>
          <p:nvPr>
            <p:ph type="body" sz="quarter" idx="15"/>
          </p:nvPr>
        </p:nvSpPr>
        <p:spPr>
          <a:xfrm>
            <a:off x="5221224" y="1747683"/>
            <a:ext cx="3236976" cy="1900292"/>
          </a:xfrm>
        </p:spPr>
        <p:txBody>
          <a:bodyPr/>
          <a:lstStyle>
            <a:lvl1pPr marL="114300" indent="-114300">
              <a:buFontTx/>
              <a:buNone/>
              <a:defRPr sz="2000"/>
            </a:lvl1pPr>
          </a:lstStyle>
          <a:p>
            <a:pPr lvl="0"/>
            <a:r>
              <a:rPr lang="en-US" dirty="0" smtClean="0"/>
              <a:t>Click to edit Master text styles</a:t>
            </a:r>
          </a:p>
        </p:txBody>
      </p:sp>
      <p:sp>
        <p:nvSpPr>
          <p:cNvPr id="17" name="Text Placeholder 21"/>
          <p:cNvSpPr>
            <a:spLocks noGrp="1"/>
          </p:cNvSpPr>
          <p:nvPr>
            <p:ph type="body" sz="quarter" idx="16"/>
          </p:nvPr>
        </p:nvSpPr>
        <p:spPr>
          <a:xfrm>
            <a:off x="5310124" y="4876800"/>
            <a:ext cx="3044497" cy="326243"/>
          </a:xfrm>
        </p:spPr>
        <p:txBody>
          <a:bodyPr wrap="square">
            <a:spAutoFit/>
          </a:bodyPr>
          <a:lstStyle>
            <a:lvl1pPr marL="0" indent="0">
              <a:buFontTx/>
              <a:buNone/>
              <a:defRPr sz="1600"/>
            </a:lvl1pPr>
          </a:lstStyle>
          <a:p>
            <a:pPr lvl="0"/>
            <a:r>
              <a:rPr lang="en-US" smtClean="0"/>
              <a:t>Click to edit Master text styles</a:t>
            </a:r>
          </a:p>
        </p:txBody>
      </p:sp>
      <p:cxnSp>
        <p:nvCxnSpPr>
          <p:cNvPr id="19" name="Straight Connector 18"/>
          <p:cNvCxnSpPr/>
          <p:nvPr userDrawn="1"/>
        </p:nvCxnSpPr>
        <p:spPr>
          <a:xfrm flipH="1">
            <a:off x="4990141" y="1335313"/>
            <a:ext cx="1" cy="4760687"/>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xmlns="" val="287332592"/>
      </p:ext>
    </p:extLst>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301752"/>
            <a:ext cx="4123944" cy="838200"/>
          </a:xfrm>
        </p:spPr>
        <p:txBody>
          <a:bodyPr vert="horz" lIns="82296" tIns="45720" rIns="82296" bIns="45720" rtlCol="0" anchor="t"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Two Column</a:t>
            </a:r>
            <a:br>
              <a:rPr lang="en-US" dirty="0" smtClean="0"/>
            </a:br>
            <a:r>
              <a:rPr lang="en-US" dirty="0" smtClean="0"/>
              <a:t>Title Left</a:t>
            </a:r>
            <a:endParaRPr lang="en-US" dirty="0"/>
          </a:p>
        </p:txBody>
      </p:sp>
      <p:sp>
        <p:nvSpPr>
          <p:cNvPr id="9" name="Text Placeholder 8"/>
          <p:cNvSpPr>
            <a:spLocks noGrp="1"/>
          </p:cNvSpPr>
          <p:nvPr>
            <p:ph type="body" sz="quarter" idx="11" hasCustomPrompt="1"/>
          </p:nvPr>
        </p:nvSpPr>
        <p:spPr>
          <a:xfrm>
            <a:off x="219455" y="1600200"/>
            <a:ext cx="4142232" cy="4526280"/>
          </a:xfrm>
        </p:spPr>
        <p:txBody>
          <a:bodyPr/>
          <a:lstStyle>
            <a:lvl1pPr marL="0" indent="0">
              <a:buNone/>
              <a:defRPr>
                <a:solidFill>
                  <a:schemeClr val="tx2"/>
                </a:solidFill>
                <a:latin typeface="+mj-lt"/>
              </a:defRPr>
            </a:lvl1pPr>
            <a:lvl2pPr marL="406400" indent="0">
              <a:buClr>
                <a:schemeClr val="accent5"/>
              </a:buClr>
              <a:buFontTx/>
              <a:buNone/>
              <a:tabLst/>
              <a:defRPr>
                <a:solidFill>
                  <a:schemeClr val="tx2"/>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a:t>
            </a:r>
            <a:br>
              <a:rPr lang="en-US" dirty="0" smtClean="0"/>
            </a:br>
            <a:r>
              <a:rPr lang="en-US" dirty="0" smtClean="0"/>
              <a:t>do not italicize; use yellow on the </a:t>
            </a:r>
            <a:br>
              <a:rPr lang="en-US" dirty="0" smtClean="0"/>
            </a:br>
            <a:r>
              <a:rPr lang="en-US" dirty="0" smtClean="0"/>
              <a:t>black template and red for the white template</a:t>
            </a:r>
          </a:p>
        </p:txBody>
      </p:sp>
      <p:sp>
        <p:nvSpPr>
          <p:cNvPr id="12" name="Text Placeholder 11"/>
          <p:cNvSpPr>
            <a:spLocks noGrp="1"/>
          </p:cNvSpPr>
          <p:nvPr>
            <p:ph type="body" sz="quarter" idx="12" hasCustomPrompt="1"/>
          </p:nvPr>
        </p:nvSpPr>
        <p:spPr>
          <a:xfrm>
            <a:off x="4818888" y="1600200"/>
            <a:ext cx="4005072" cy="4526280"/>
          </a:xfrm>
        </p:spPr>
        <p:txBody>
          <a:bodyPr/>
          <a:lstStyle>
            <a:lvl1pPr marL="0" indent="0">
              <a:buFontTx/>
              <a:buNone/>
              <a:defRPr>
                <a:solidFill>
                  <a:schemeClr val="tx1"/>
                </a:solidFill>
                <a:latin typeface="+mj-lt"/>
              </a:defRPr>
            </a:lvl1pPr>
            <a:lvl2pPr marL="406400" indent="0">
              <a:buClr>
                <a:schemeClr val="accent1">
                  <a:lumMod val="40000"/>
                  <a:lumOff val="60000"/>
                </a:schemeClr>
              </a:buClr>
              <a:buFont typeface="Arial" pitchFamily="34" charset="0"/>
              <a:buNone/>
              <a:defRPr>
                <a:solidFill>
                  <a:schemeClr val="tx1"/>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do not italicize; use yellow on the black template and red for the white template</a:t>
            </a:r>
          </a:p>
        </p:txBody>
      </p:sp>
      <p:sp>
        <p:nvSpPr>
          <p:cNvPr id="4" name="Text Placeholder 3"/>
          <p:cNvSpPr>
            <a:spLocks noGrp="1"/>
          </p:cNvSpPr>
          <p:nvPr>
            <p:ph type="body" sz="quarter" idx="13" hasCustomPrompt="1"/>
          </p:nvPr>
        </p:nvSpPr>
        <p:spPr>
          <a:xfrm>
            <a:off x="4818887" y="301752"/>
            <a:ext cx="3951308" cy="838200"/>
          </a:xfrm>
        </p:spPr>
        <p:txBody>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Two Column</a:t>
            </a:r>
            <a:b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br>
            <a: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Title Right</a:t>
            </a:r>
            <a:endPara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endParaRPr>
          </a:p>
        </p:txBody>
      </p:sp>
      <p:cxnSp>
        <p:nvCxnSpPr>
          <p:cNvPr id="14" name="Straight Connector 13"/>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_3-Column Layout No Bottom Bar">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244475" y="1866900"/>
            <a:ext cx="2622550" cy="439102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2"/>
          <p:cNvSpPr>
            <a:spLocks noGrp="1"/>
          </p:cNvSpPr>
          <p:nvPr>
            <p:ph type="body" sz="quarter" idx="15"/>
          </p:nvPr>
        </p:nvSpPr>
        <p:spPr>
          <a:xfrm>
            <a:off x="3292474" y="1866900"/>
            <a:ext cx="2593975" cy="4362450"/>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2"/>
          <p:cNvSpPr>
            <a:spLocks noGrp="1"/>
          </p:cNvSpPr>
          <p:nvPr>
            <p:ph type="body" sz="quarter" idx="16"/>
          </p:nvPr>
        </p:nvSpPr>
        <p:spPr>
          <a:xfrm>
            <a:off x="6275388" y="1866900"/>
            <a:ext cx="2633662" cy="433387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0"/>
          <p:cNvSpPr>
            <a:spLocks noGrp="1" noChangeAspect="1"/>
          </p:cNvSpPr>
          <p:nvPr>
            <p:ph type="body" sz="quarter" idx="17"/>
          </p:nvPr>
        </p:nvSpPr>
        <p:spPr>
          <a:xfrm>
            <a:off x="219456"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
        <p:nvSpPr>
          <p:cNvPr id="22" name="Text Placeholder 20"/>
          <p:cNvSpPr>
            <a:spLocks noGrp="1"/>
          </p:cNvSpPr>
          <p:nvPr>
            <p:ph type="body" sz="quarter" idx="18"/>
          </p:nvPr>
        </p:nvSpPr>
        <p:spPr>
          <a:xfrm>
            <a:off x="3255264"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smtClean="0"/>
              <a:t>Click to edit Master text styles</a:t>
            </a:r>
          </a:p>
        </p:txBody>
      </p:sp>
      <p:sp>
        <p:nvSpPr>
          <p:cNvPr id="24" name="Text Placeholder 20"/>
          <p:cNvSpPr>
            <a:spLocks noGrp="1" noChangeAspect="1"/>
          </p:cNvSpPr>
          <p:nvPr>
            <p:ph type="body" sz="quarter" idx="19"/>
          </p:nvPr>
        </p:nvSpPr>
        <p:spPr>
          <a:xfrm>
            <a:off x="6247902"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smtClean="0"/>
              <a:t>Click to edit Master text styles</a:t>
            </a:r>
          </a:p>
        </p:txBody>
      </p:sp>
      <p:cxnSp>
        <p:nvCxnSpPr>
          <p:cNvPr id="11" name="Straight Connector 10"/>
          <p:cNvCxnSpPr/>
          <p:nvPr userDrawn="1"/>
        </p:nvCxnSpPr>
        <p:spPr>
          <a:xfrm>
            <a:off x="3082817"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083084"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39" name="Title 1"/>
          <p:cNvSpPr>
            <a:spLocks noGrp="1"/>
          </p:cNvSpPr>
          <p:nvPr>
            <p:ph type="title" hasCustomPrompt="1"/>
          </p:nvPr>
        </p:nvSpPr>
        <p:spPr>
          <a:xfrm>
            <a:off x="246972" y="439710"/>
            <a:ext cx="8567244" cy="838200"/>
          </a:xfrm>
        </p:spPr>
        <p:txBody>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
        <p:nvSpPr>
          <p:cNvPr id="36" name="Chart Placeholder 35"/>
          <p:cNvSpPr>
            <a:spLocks noGrp="1"/>
          </p:cNvSpPr>
          <p:nvPr>
            <p:ph type="chart" sz="quarter" idx="10"/>
          </p:nvPr>
        </p:nvSpPr>
        <p:spPr>
          <a:xfrm>
            <a:off x="359764" y="1476375"/>
            <a:ext cx="8439461" cy="4305300"/>
          </a:xfrm>
        </p:spPr>
        <p:txBody>
          <a:bodyPr anchor="ctr" anchorCtr="1"/>
          <a:lstStyle>
            <a:lvl1pPr>
              <a:buNone/>
              <a:defRPr>
                <a:latin typeface="+mj-lt"/>
              </a:defRPr>
            </a:lvl1pPr>
          </a:lstStyle>
          <a:p>
            <a:r>
              <a:rPr lang="en-US" dirty="0" smtClean="0"/>
              <a:t>Click icon to add chart</a:t>
            </a:r>
            <a:endParaRPr lang="en-US" dirty="0"/>
          </a:p>
        </p:txBody>
      </p:sp>
      <p:sp>
        <p:nvSpPr>
          <p:cNvPr id="4" name="Text Placeholder 9"/>
          <p:cNvSpPr>
            <a:spLocks noGrp="1"/>
          </p:cNvSpPr>
          <p:nvPr>
            <p:ph type="body" sz="quarter" idx="11" hasCustomPrompt="1"/>
          </p:nvPr>
        </p:nvSpPr>
        <p:spPr>
          <a:xfrm>
            <a:off x="249466" y="6062114"/>
            <a:ext cx="7461250" cy="276999"/>
          </a:xfrm>
        </p:spPr>
        <p:txBody>
          <a:bodyPr wrap="square" anchor="b" anchorCtr="0">
            <a:spAutoFit/>
          </a:bodyPr>
          <a:lstStyle>
            <a:lvl1pPr algn="l" defTabSz="804863">
              <a:lnSpc>
                <a:spcPct val="100000"/>
              </a:lnSpc>
              <a:spcBef>
                <a:spcPct val="50000"/>
              </a:spcBef>
              <a:buNone/>
              <a:defRPr sz="1200">
                <a:solidFill>
                  <a:srgbClr val="435153"/>
                </a:solidFill>
                <a:latin typeface="+mj-lt"/>
              </a:defRPr>
            </a:lvl1pPr>
            <a:lvl2pPr>
              <a:buFont typeface="Arial" pitchFamily="34" charset="0"/>
              <a:buNone/>
              <a:defRPr sz="1400"/>
            </a:lvl2pPr>
            <a:lvl3pPr>
              <a:buFont typeface="Arial" pitchFamily="34" charset="0"/>
              <a:buNone/>
              <a:defRPr sz="1400"/>
            </a:lvl3pPr>
            <a:lvl4pPr>
              <a:buFont typeface="Arial" pitchFamily="34" charset="0"/>
              <a:buNone/>
              <a:defRPr sz="1400"/>
            </a:lvl4pPr>
            <a:lvl5pPr>
              <a:buFont typeface="Arial" pitchFamily="34" charset="0"/>
              <a:buNone/>
              <a:defRPr sz="1400"/>
            </a:lvl5pPr>
          </a:lstStyle>
          <a:p>
            <a:pPr lvl="0"/>
            <a:r>
              <a:rPr lang="en-US" dirty="0" smtClean="0"/>
              <a:t>Source: Placeholder for Notes Is 12 Points</a:t>
            </a:r>
          </a:p>
        </p:txBody>
      </p:sp>
    </p:spTree>
  </p:cSld>
  <p:clrMapOvr>
    <a:masterClrMapping/>
  </p:clrMapOvr>
  <p:transition>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ottom title_photo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46888" y="1600200"/>
            <a:ext cx="4005072" cy="3749040"/>
          </a:xfrm>
        </p:spPr>
        <p:txBody>
          <a:bodyPr anchor="ctr" anchorCtr="0">
            <a:normAutofit/>
          </a:bodyPr>
          <a:lstStyle>
            <a:lvl1pPr marL="0" indent="0">
              <a:buFontTx/>
              <a:buNone/>
              <a:defRPr sz="2400" baseline="0">
                <a:solidFill>
                  <a:schemeClr val="tx1">
                    <a:lumMod val="75000"/>
                  </a:schemeClr>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Simple text goes here and can wrap to accommodate more lines of information</a:t>
            </a:r>
          </a:p>
        </p:txBody>
      </p:sp>
      <p:sp>
        <p:nvSpPr>
          <p:cNvPr id="6" name="Picture Placeholder 5"/>
          <p:cNvSpPr>
            <a:spLocks noGrp="1"/>
          </p:cNvSpPr>
          <p:nvPr>
            <p:ph type="pic" sz="quarter" idx="11" hasCustomPrompt="1"/>
          </p:nvPr>
        </p:nvSpPr>
        <p:spPr>
          <a:xfrm>
            <a:off x="4873752" y="1947672"/>
            <a:ext cx="3429000" cy="2990088"/>
          </a:xfrm>
        </p:spPr>
        <p:txBody>
          <a:bodyPr anchor="ctr" anchorCtr="1"/>
          <a:lstStyle>
            <a:lvl1pPr algn="ctr">
              <a:buFontTx/>
              <a:buNone/>
              <a:defRPr>
                <a:latin typeface="+mj-lt"/>
              </a:defRPr>
            </a:lvl1pPr>
          </a:lstStyle>
          <a:p>
            <a:r>
              <a:rPr lang="en-US" dirty="0" smtClean="0"/>
              <a:t>Insert photo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ottom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93776" y="5852160"/>
            <a:ext cx="8112126" cy="384175"/>
          </a:xfrm>
        </p:spPr>
        <p:txBody>
          <a:bodyPr>
            <a:normAutofit/>
          </a:bodyPr>
          <a:lstStyle>
            <a:lvl1pPr marL="0" indent="0" algn="l"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493B93"/>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spcBef>
                <a:spcPct val="20000"/>
              </a:spcBef>
              <a:buFont typeface="Arial" pitchFamily="34" charset="0"/>
              <a:buNone/>
            </a:pPr>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19456" y="649224"/>
            <a:ext cx="8112125" cy="4480560"/>
          </a:xfrm>
        </p:spPr>
        <p:txBody>
          <a:bodyPr/>
          <a:lstStyle>
            <a:lvl1pPr marL="236538" indent="-236538" algn="l" defTabSz="914400" rtl="0" eaLnBrk="1" latinLnBrk="0" hangingPunct="1">
              <a:lnSpc>
                <a:spcPts val="5200"/>
              </a:lnSpc>
              <a:spcBef>
                <a:spcPct val="20000"/>
              </a:spcBef>
              <a:buClr>
                <a:schemeClr val="tx1"/>
              </a:buClr>
              <a:buFont typeface="Arial" pitchFamily="34"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smtClean="0"/>
              <a:t>“Format large quotes using this slide layout. Be sure to cite your source below.”</a:t>
            </a:r>
            <a:endParaRPr lang="en-US" dirty="0"/>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Tree>
  </p:cSld>
  <p:clrMapOvr>
    <a:masterClrMapping/>
  </p:clrMapOvr>
  <p:transition>
    <p:wipe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ig Statemen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email">
            <a:extLst>
              <a:ext uri="{28A0092B-C50C-407E-A947-70E740481C1C}">
                <a14:useLocalDpi xmlns:a14="http://schemas.microsoft.com/office/drawing/2010/main" xmlns=""/>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237744" y="484632"/>
            <a:ext cx="8755128" cy="4372131"/>
          </a:xfrm>
        </p:spPr>
        <p:txBody>
          <a:bodyPr anchor="b" anchorCtr="0"/>
          <a:lstStyle>
            <a:lvl1pPr marL="228600" indent="-228600">
              <a:buFont typeface="Arial" pitchFamily="34" charset="0"/>
              <a:buChar char="“"/>
              <a:defRPr sz="6000" spc="-200" baseline="0">
                <a:solidFill>
                  <a:schemeClr val="bg1"/>
                </a:solidFill>
                <a:latin typeface="+mj-lt"/>
              </a:defRPr>
            </a:lvl1pPr>
          </a:lstStyle>
          <a:p>
            <a:r>
              <a:rPr lang="en-US" dirty="0" smtClean="0"/>
              <a:t>Format large quotes using this slide layout. Be sure to cite your source below.”</a:t>
            </a:r>
            <a:endParaRPr lang="en-US" dirty="0"/>
          </a:p>
        </p:txBody>
      </p:sp>
      <p:sp>
        <p:nvSpPr>
          <p:cNvPr id="28" name="Rectangle 5"/>
          <p:cNvSpPr>
            <a:spLocks noChangeArrowheads="1"/>
          </p:cNvSpPr>
          <p:nvPr/>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65">
              <a:lnSpc>
                <a:spcPct val="100000"/>
              </a:lnSpc>
              <a:buNone/>
            </a:pPr>
            <a:r>
              <a:rPr lang="en-US" sz="600" b="0" i="0">
                <a:solidFill>
                  <a:srgbClr val="FFFFFF"/>
                </a:solidFill>
                <a:latin typeface="Arial"/>
                <a:ea typeface="+mn-ea"/>
                <a:cs typeface="+mn-cs"/>
              </a:rPr>
              <a:t>Información pública de Cisco</a:t>
            </a:r>
            <a:endParaRPr lang="en-US" sz="600" dirty="0">
              <a:solidFill>
                <a:schemeClr val="bg1"/>
              </a:solidFill>
              <a:latin typeface="+mj-lt"/>
            </a:endParaRPr>
          </a:p>
        </p:txBody>
      </p:sp>
      <p:sp>
        <p:nvSpPr>
          <p:cNvPr id="7" name="Text Placeholder 4"/>
          <p:cNvSpPr>
            <a:spLocks noGrp="1"/>
          </p:cNvSpPr>
          <p:nvPr>
            <p:ph type="body" sz="quarter" idx="11" hasCustomPrompt="1"/>
          </p:nvPr>
        </p:nvSpPr>
        <p:spPr>
          <a:xfrm>
            <a:off x="460248" y="5358903"/>
            <a:ext cx="8574685" cy="614362"/>
          </a:xfrm>
        </p:spPr>
        <p:txBody>
          <a:bodyPr vert="horz" lIns="91440" tIns="45720" rIns="91440" bIns="45720" rtlCol="0">
            <a:normAutofit/>
          </a:bodyPr>
          <a:lstStyle>
            <a:lvl1pPr marL="0" indent="0">
              <a:buNone/>
              <a:defRPr lang="en-US" sz="2400" kern="1200" dirty="0" smtClean="0">
                <a:solidFill>
                  <a:schemeClr val="bg1"/>
                </a:solidFill>
                <a:latin typeface="+mj-lt"/>
                <a:ea typeface="+mn-ea"/>
                <a:cs typeface="+mn-cs"/>
              </a:defRPr>
            </a:lvl1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Source</a:t>
            </a:r>
            <a:endParaRPr lang="en-US" dirty="0"/>
          </a:p>
        </p:txBody>
      </p:sp>
      <p:sp>
        <p:nvSpPr>
          <p:cNvPr id="21"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FFFFFF"/>
                </a:solidFill>
                <a:latin typeface="Arial"/>
                <a:ea typeface="+mn-ea"/>
                <a:cs typeface="+mn-cs"/>
              </a:rPr>
              <a:t>© 2013 Cisco y/o sus filiales. Todos los derechos reservados.</a:t>
            </a:r>
            <a:endParaRPr lang="en-US" sz="600" dirty="0">
              <a:solidFill>
                <a:srgbClr val="FFFFFF"/>
              </a:solidFill>
              <a:latin typeface="+mj-lt"/>
            </a:endParaRPr>
          </a:p>
        </p:txBody>
      </p:sp>
      <p:sp>
        <p:nvSpPr>
          <p:cNvPr id="2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FFFFFF"/>
                </a:solidFill>
                <a:latin typeface="Arial"/>
                <a:ea typeface="+mn-ea"/>
                <a:cs typeface="+mn-cs"/>
              </a:rPr>
              <a:pPr algn="r" defTabSz="814365">
                <a:lnSpc>
                  <a:spcPct val="100000"/>
                </a:lnSpc>
                <a:buNone/>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29702" y="1918741"/>
            <a:ext cx="4117446" cy="3020518"/>
          </a:xfrm>
        </p:spPr>
        <p:txBody>
          <a:bodyPr vert="horz" lIns="82296" tIns="45720" rIns="82296" bIns="45720" rtlCol="0" anchor="ctr"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smtClean="0"/>
              <a:t>Telling Shared Experiences</a:t>
            </a:r>
            <a:endParaRPr lang="en-US" dirty="0"/>
          </a:p>
        </p:txBody>
      </p:sp>
      <p:sp>
        <p:nvSpPr>
          <p:cNvPr id="9" name="Text Placeholder 3"/>
          <p:cNvSpPr>
            <a:spLocks noGrp="1"/>
          </p:cNvSpPr>
          <p:nvPr>
            <p:ph type="body" sz="quarter" idx="11" hasCustomPrompt="1"/>
          </p:nvPr>
        </p:nvSpPr>
        <p:spPr>
          <a:xfrm>
            <a:off x="4922519" y="777667"/>
            <a:ext cx="3895344" cy="5287676"/>
          </a:xfrm>
        </p:spPr>
        <p:txBody>
          <a:bodyPr anchor="ctr" anchorCtr="0">
            <a:normAutofit/>
          </a:bodyPr>
          <a:lstStyle>
            <a:lvl1pPr marL="0" indent="0">
              <a:buFontTx/>
              <a:buNone/>
              <a:defRPr lang="en-US" sz="2000" kern="1200" dirty="0">
                <a:solidFill>
                  <a:srgbClr val="493B93"/>
                </a:solidFill>
                <a:latin typeface="+mj-lt"/>
                <a:ea typeface="+mn-ea"/>
                <a:cs typeface="+mn-cs"/>
              </a:defRPr>
            </a:lvl1pPr>
            <a:lvl2pPr>
              <a:defRPr sz="2000"/>
            </a:lvl2pPr>
            <a:lvl3pPr>
              <a:defRPr sz="2000"/>
            </a:lvl3pPr>
            <a:lvl4pPr>
              <a:defRPr sz="2000"/>
            </a:lvl4pPr>
            <a:lvl5pPr>
              <a:defRPr sz="2000"/>
            </a:lvl5pPr>
          </a:lstStyle>
          <a:p>
            <a:pPr marL="0" lvl="0" indent="0" algn="l" defTabSz="914400" rtl="0" eaLnBrk="1" latinLnBrk="0" hangingPunct="1">
              <a:lnSpc>
                <a:spcPts val="2400"/>
              </a:lnSpc>
              <a:spcBef>
                <a:spcPts val="0"/>
              </a:spcBef>
              <a:buClr>
                <a:srgbClr val="435153"/>
              </a:buClr>
              <a:buFont typeface="Arial" pitchFamily="34" charset="0"/>
              <a:buNone/>
            </a:pPr>
            <a:r>
              <a:rPr lang="en-US" dirty="0" smtClean="0"/>
              <a:t>Tell your story here</a:t>
            </a:r>
            <a:endParaRPr lang="en-US" dirty="0"/>
          </a:p>
        </p:txBody>
      </p:sp>
      <p:cxnSp>
        <p:nvCxnSpPr>
          <p:cNvPr id="5" name="Straight Connector 4"/>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00"/>
                                        <p:tgtEl>
                                          <p:spTgt spid="4"/>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11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tmplLst>
          <p:tmpl lvl="1">
            <p:tnLst>
              <p:par>
                <p:cTn presetID="10" presetClass="entr" presetSubtype="0" fill="hold" nodeType="withEffect">
                  <p:stCondLst>
                    <p:cond delay="400"/>
                  </p:stCondLst>
                  <p:childTnLst>
                    <p:set>
                      <p:cBhvr>
                        <p:cTn dur="1" fill="hold">
                          <p:stCondLst>
                            <p:cond delay="0"/>
                          </p:stCondLst>
                        </p:cTn>
                        <p:tgtEl>
                          <p:spTgt spid="9"/>
                        </p:tgtEl>
                        <p:attrNameLst>
                          <p:attrName>style.visibility</p:attrName>
                        </p:attrNameLst>
                      </p:cBhvr>
                      <p:to>
                        <p:strVal val="visible"/>
                      </p:to>
                    </p:set>
                    <p:animEffect transition="in" filter="fade">
                      <p:cBhvr>
                        <p:cTn dur="1100"/>
                        <p:tgtEl>
                          <p:spTgt spid="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xmlns=""/>
              </a:ext>
            </a:extLst>
          </a:blip>
          <a:stretch>
            <a:fillRect/>
          </a:stretch>
        </p:blipFill>
        <p:spPr>
          <a:xfrm>
            <a:off x="0" y="0"/>
            <a:ext cx="9144000" cy="6858000"/>
          </a:xfrm>
          <a:prstGeom prst="rect">
            <a:avLst/>
          </a:prstGeom>
        </p:spPr>
      </p:pic>
      <p:sp>
        <p:nvSpPr>
          <p:cNvPr id="48" name="Subtitle 2"/>
          <p:cNvSpPr>
            <a:spLocks noGrp="1"/>
          </p:cNvSpPr>
          <p:nvPr>
            <p:ph type="subTitle" idx="1" hasCustomPrompt="1"/>
          </p:nvPr>
        </p:nvSpPr>
        <p:spPr>
          <a:xfrm>
            <a:off x="236382" y="4464066"/>
            <a:ext cx="3657600" cy="384721"/>
          </a:xfrm>
        </p:spPr>
        <p:txBody>
          <a:bodyPr>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a:pPr>
            <a:r>
              <a:rPr lang="en-US" dirty="0" smtClean="0"/>
              <a:t>Speaker Name</a:t>
            </a:r>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smtClean="0"/>
              <a:t>Presentation Title Goes Here</a:t>
            </a:r>
            <a:endParaRPr lang="en-US" dirty="0"/>
          </a:p>
        </p:txBody>
      </p:sp>
      <p:pic>
        <p:nvPicPr>
          <p:cNvPr id="44" name="Picture 2"/>
          <p:cNvPicPr>
            <a:picLocks noChangeAspect="1" noChangeArrowheads="1"/>
          </p:cNvPicPr>
          <p:nvPr userDrawn="1"/>
        </p:nvPicPr>
        <p:blipFill>
          <a:blip r:embed="rId3" cstate="email">
            <a:extLst>
              <a:ext uri="{28A0092B-C50C-407E-A947-70E740481C1C}">
                <a14:useLocalDpi xmlns:a14="http://schemas.microsoft.com/office/drawing/2010/main" xmlns=""/>
              </a:ext>
            </a:extLst>
          </a:blip>
          <a:srcRect/>
          <a:stretch>
            <a:fillRect/>
          </a:stretch>
        </p:blipFill>
        <p:spPr bwMode="auto">
          <a:xfrm>
            <a:off x="5912068" y="330200"/>
            <a:ext cx="2889136" cy="4803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 Placeholder 3"/>
          <p:cNvSpPr>
            <a:spLocks noGrp="1"/>
          </p:cNvSpPr>
          <p:nvPr>
            <p:ph type="body" sz="quarter" idx="10" hasCustomPrompt="1"/>
          </p:nvPr>
        </p:nvSpPr>
        <p:spPr>
          <a:xfrm>
            <a:off x="236383" y="4862154"/>
            <a:ext cx="3657600" cy="355482"/>
          </a:xfrm>
        </p:spPr>
        <p:txBody>
          <a:bodyPr wrap="square">
            <a:spAutoFit/>
          </a:bodyPr>
          <a:lstStyle>
            <a:lvl1pPr marL="0" indent="0">
              <a:buFontTx/>
              <a:buNone/>
              <a:defRPr sz="1800">
                <a:solidFill>
                  <a:schemeClr val="bg1"/>
                </a:solidFill>
              </a:defRPr>
            </a:lvl1pPr>
          </a:lstStyle>
          <a:p>
            <a:pPr lvl="0"/>
            <a:r>
              <a:rPr lang="en-US" dirty="0" smtClean="0"/>
              <a:t>Speaker Title</a:t>
            </a:r>
            <a:endParaRPr lang="en-US" dirty="0"/>
          </a:p>
        </p:txBody>
      </p:sp>
      <p:sp>
        <p:nvSpPr>
          <p:cNvPr id="8" name="Text Placeholder 5"/>
          <p:cNvSpPr>
            <a:spLocks noGrp="1"/>
          </p:cNvSpPr>
          <p:nvPr>
            <p:ph type="body" sz="quarter" idx="11" hasCustomPrompt="1"/>
          </p:nvPr>
        </p:nvSpPr>
        <p:spPr>
          <a:xfrm>
            <a:off x="236382" y="5231003"/>
            <a:ext cx="3657600" cy="297004"/>
          </a:xfrm>
        </p:spPr>
        <p:txBody>
          <a:bodyPr>
            <a:spAutoFit/>
          </a:bodyPr>
          <a:lstStyle>
            <a:lvl1pPr marL="0" indent="0">
              <a:buFontTx/>
              <a:buNone/>
              <a:defRPr sz="1400">
                <a:solidFill>
                  <a:schemeClr val="bg1"/>
                </a:solidFill>
              </a:defRPr>
            </a:lvl1pPr>
          </a:lstStyle>
          <a:p>
            <a:pPr lvl="0"/>
            <a:r>
              <a:rPr lang="en-US" dirty="0" smtClean="0"/>
              <a:t>Date</a:t>
            </a:r>
            <a:endParaRPr lang="en-US" dirty="0"/>
          </a:p>
        </p:txBody>
      </p:sp>
    </p:spTree>
    <p:extLst>
      <p:ext uri="{BB962C8B-B14F-4D97-AF65-F5344CB8AC3E}">
        <p14:creationId xmlns:p14="http://schemas.microsoft.com/office/powerpoint/2010/main" xmlns="" val="1570477232"/>
      </p:ext>
    </p:extLst>
  </p:cSld>
  <p:clrMapOvr>
    <a:masterClrMapping/>
  </p:clrMapOvr>
  <p:transition>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36383" y="4279392"/>
            <a:ext cx="4684867" cy="384175"/>
          </a:xfrm>
        </p:spPr>
        <p:txBody>
          <a:bodyPr vert="horz" lIns="91440" tIns="45720" rIns="91440" bIns="45720" rtlCol="0">
            <a:normAutofit/>
          </a:bodyPr>
          <a:lstStyle>
            <a:lvl1pPr marL="0" indent="0" algn="l" defTabSz="914400" rtl="0" eaLnBrk="1" latinLnBrk="0" hangingPunct="1">
              <a:lnSpc>
                <a:spcPct val="95000"/>
              </a:lnSpc>
              <a:spcBef>
                <a:spcPct val="20000"/>
              </a:spcBef>
              <a:buClr>
                <a:srgbClr val="92D050"/>
              </a:buClr>
              <a:buSzPct val="90000"/>
              <a:buFont typeface="Arial" pitchFamily="34" charset="0"/>
              <a:buNone/>
              <a:tabLst/>
              <a:defRPr kumimoji="0" lang="en-US" sz="2000" b="0" i="0" u="none" strike="noStrike" kern="1200" cap="none" spc="0" normalizeH="0" baseline="0" dirty="0">
                <a:ln>
                  <a:noFill/>
                </a:ln>
                <a:solidFill>
                  <a:srgbClr val="493B93"/>
                </a:solidFill>
                <a:effectLst/>
                <a:uLnTx/>
                <a:uFillTx/>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08693" y="3282696"/>
            <a:ext cx="4712557" cy="1022350"/>
          </a:xfrm>
        </p:spPr>
        <p:txBody>
          <a:bodyPr vert="horz" lIns="82296" tIns="45720" rIns="82296" bIns="45720" rtlCol="0" anchor="b"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Demo Title</a:t>
            </a:r>
            <a:endParaRPr lang="en-US" dirty="0"/>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31" name="Picture Placeholder 30"/>
          <p:cNvSpPr>
            <a:spLocks noGrp="1"/>
          </p:cNvSpPr>
          <p:nvPr>
            <p:ph type="pic" sz="quarter" idx="10" hasCustomPrompt="1"/>
          </p:nvPr>
        </p:nvSpPr>
        <p:spPr>
          <a:xfrm>
            <a:off x="5540375" y="1917700"/>
            <a:ext cx="2676525" cy="2889250"/>
          </a:xfrm>
        </p:spPr>
        <p:txBody>
          <a:bodyPr anchor="ctr" anchorCtr="1"/>
          <a:lstStyle>
            <a:lvl1pPr algn="ctr">
              <a:buFontTx/>
              <a:buNone/>
              <a:defRPr>
                <a:latin typeface="+mj-lt"/>
              </a:defRPr>
            </a:lvl1pPr>
          </a:lstStyle>
          <a:p>
            <a:r>
              <a:rPr lang="en-US" dirty="0" smtClean="0"/>
              <a:t>Insert photo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ingle photo with cap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xmlns=""/>
              </a:ext>
            </a:extLst>
          </a:blip>
          <a:stretch>
            <a:fillRect/>
          </a:stretch>
        </p:blipFill>
        <p:spPr>
          <a:xfrm>
            <a:off x="0" y="0"/>
            <a:ext cx="9144000" cy="6858000"/>
          </a:xfrm>
          <a:prstGeom prst="rect">
            <a:avLst/>
          </a:prstGeom>
        </p:spPr>
      </p:pic>
      <p:sp>
        <p:nvSpPr>
          <p:cNvPr id="29" name="Rectangle 28"/>
          <p:cNvSpPr/>
          <p:nvPr/>
        </p:nvSpPr>
        <p:spPr>
          <a:xfrm>
            <a:off x="1891875" y="795528"/>
            <a:ext cx="5349240" cy="400507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ectangle 22"/>
          <p:cNvSpPr/>
          <p:nvPr userDrawn="1"/>
        </p:nvSpPr>
        <p:spPr>
          <a:xfrm>
            <a:off x="1891874" y="4794352"/>
            <a:ext cx="5347552" cy="996372"/>
          </a:xfrm>
          <a:prstGeom prst="rect">
            <a:avLst/>
          </a:prstGeom>
          <a:solidFill>
            <a:schemeClr val="bg1"/>
          </a:soli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1900238" y="795528"/>
            <a:ext cx="5329238" cy="4005072"/>
          </a:xfrm>
          <a:solidFill>
            <a:schemeClr val="bg1">
              <a:alpha val="30000"/>
            </a:schemeClr>
          </a:solidFill>
          <a:ln>
            <a:solidFill>
              <a:srgbClr val="FFFFFF"/>
            </a:solidFill>
          </a:ln>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11" name="Title 10"/>
          <p:cNvSpPr>
            <a:spLocks noGrp="1"/>
          </p:cNvSpPr>
          <p:nvPr>
            <p:ph type="title"/>
          </p:nvPr>
        </p:nvSpPr>
        <p:spPr>
          <a:xfrm>
            <a:off x="2065871" y="4873438"/>
            <a:ext cx="5074070" cy="838200"/>
          </a:xfrm>
        </p:spPr>
        <p:txBody>
          <a:bodyPr anchor="ctr"/>
          <a:lstStyle>
            <a:lvl1pPr>
              <a:defRPr sz="2600">
                <a:latin typeface="+mj-lt"/>
              </a:defRPr>
            </a:lvl1pPr>
          </a:lstStyle>
          <a:p>
            <a:r>
              <a:rPr lang="en-US" smtClean="0"/>
              <a:t>Click to edit Master title style</a:t>
            </a:r>
            <a:endParaRPr lang="en-US" dirty="0"/>
          </a:p>
        </p:txBody>
      </p:sp>
      <p:sp>
        <p:nvSpPr>
          <p:cNvPr id="8"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65">
              <a:lnSpc>
                <a:spcPct val="100000"/>
              </a:lnSpc>
              <a:buNone/>
            </a:pPr>
            <a:r>
              <a:rPr lang="en-US" sz="600" b="0" i="0">
                <a:solidFill>
                  <a:srgbClr val="FFFFFF"/>
                </a:solidFill>
                <a:latin typeface="Arial"/>
                <a:ea typeface="+mn-ea"/>
                <a:cs typeface="+mn-cs"/>
              </a:rPr>
              <a:t>Información pública de Cisco</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FFFFFF"/>
                </a:solidFill>
                <a:latin typeface="Arial"/>
                <a:ea typeface="+mn-ea"/>
                <a:cs typeface="+mn-cs"/>
              </a:rPr>
              <a:t>© 2013 Cisco y/o sus filiales. Todos los derechos reservados.</a:t>
            </a:r>
            <a:endParaRPr lang="en-US" sz="600" dirty="0">
              <a:solidFill>
                <a:srgbClr val="FFFFFF"/>
              </a:solidFill>
              <a:latin typeface="+mj-lt"/>
            </a:endParaRP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FFFFFF"/>
                </a:solidFill>
                <a:latin typeface="Arial"/>
                <a:ea typeface="+mn-ea"/>
                <a:cs typeface="+mn-cs"/>
              </a:rPr>
              <a:pPr algn="r" defTabSz="814365">
                <a:lnSpc>
                  <a:spcPct val="100000"/>
                </a:lnSpc>
                <a:buNone/>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Small photo_top lef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xmlns=""/>
              </a:ext>
            </a:extLst>
          </a:blip>
          <a:stretch>
            <a:fillRect/>
          </a:stretch>
        </p:blipFill>
        <p:spPr>
          <a:xfrm>
            <a:off x="0" y="0"/>
            <a:ext cx="9144000" cy="6858000"/>
          </a:xfrm>
          <a:prstGeom prst="rect">
            <a:avLst/>
          </a:prstGeom>
        </p:spPr>
      </p:pic>
      <p:sp>
        <p:nvSpPr>
          <p:cNvPr id="32" name="Rectangle 31"/>
          <p:cNvSpPr/>
          <p:nvPr/>
        </p:nvSpPr>
        <p:spPr>
          <a:xfrm>
            <a:off x="338328" y="310896"/>
            <a:ext cx="3273552" cy="2459736"/>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338328" y="310896"/>
            <a:ext cx="3273552" cy="2459736"/>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9" name="Title 8"/>
          <p:cNvSpPr>
            <a:spLocks noGrp="1"/>
          </p:cNvSpPr>
          <p:nvPr>
            <p:ph type="title" hasCustomPrompt="1"/>
          </p:nvPr>
        </p:nvSpPr>
        <p:spPr>
          <a:xfrm>
            <a:off x="229703" y="3429000"/>
            <a:ext cx="7009298" cy="1421928"/>
          </a:xfrm>
        </p:spPr>
        <p:txBody>
          <a:bodyPr anchor="t">
            <a:spAutoFit/>
          </a:bodyPr>
          <a:lstStyle>
            <a:lvl1pPr marL="0" marR="0" indent="0" algn="l" defTabSz="914400" rtl="0" eaLnBrk="1" fontAlgn="auto" latinLnBrk="0" hangingPunct="1">
              <a:lnSpc>
                <a:spcPct val="80000"/>
              </a:lnSpc>
              <a:spcBef>
                <a:spcPct val="0"/>
              </a:spcBef>
              <a:spcAft>
                <a:spcPts val="0"/>
              </a:spcAft>
              <a:buClrTx/>
              <a:buSzTx/>
              <a:buFontTx/>
              <a:buNone/>
              <a:tabLst/>
              <a:defRPr sz="5400">
                <a:solidFill>
                  <a:schemeClr val="bg1"/>
                </a:solidFill>
                <a:latin typeface="+mj-lt"/>
              </a:defRPr>
            </a:lvl1pPr>
          </a:lstStyle>
          <a:p>
            <a:r>
              <a:rPr lang="en-US" dirty="0" smtClean="0"/>
              <a:t>Large photo </a:t>
            </a:r>
            <a:br>
              <a:rPr lang="en-US" dirty="0" smtClean="0"/>
            </a:br>
            <a:r>
              <a:rPr lang="en-US" dirty="0" smtClean="0"/>
              <a:t>caption here.</a:t>
            </a:r>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65">
              <a:lnSpc>
                <a:spcPct val="100000"/>
              </a:lnSpc>
              <a:buNone/>
            </a:pPr>
            <a:r>
              <a:rPr lang="en-US" sz="600" b="0" i="0">
                <a:solidFill>
                  <a:srgbClr val="FFFFFF"/>
                </a:solidFill>
                <a:latin typeface="Arial"/>
                <a:ea typeface="+mn-ea"/>
                <a:cs typeface="+mn-cs"/>
              </a:rPr>
              <a:t>Información pública de Cisco</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FFFFFF"/>
                </a:solidFill>
                <a:latin typeface="Arial"/>
                <a:ea typeface="+mn-ea"/>
                <a:cs typeface="+mn-cs"/>
              </a:rPr>
              <a:t>© 2013 Cisco y/o sus filiales. Todos los derechos reservados.</a:t>
            </a:r>
            <a:endParaRPr lang="en-US" sz="600" dirty="0">
              <a:solidFill>
                <a:srgbClr val="FFFFFF"/>
              </a:solidFill>
              <a:latin typeface="+mj-lt"/>
            </a:endParaRP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FFFFFF"/>
                </a:solidFill>
                <a:latin typeface="Arial"/>
                <a:ea typeface="+mn-ea"/>
                <a:cs typeface="+mn-cs"/>
              </a:rPr>
              <a:pPr algn="r" defTabSz="814365">
                <a:lnSpc>
                  <a:spcPct val="100000"/>
                </a:lnSpc>
                <a:buNone/>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Portrait photo_right s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xmlns=""/>
              </a:ext>
            </a:extLst>
          </a:blip>
          <a:stretch>
            <a:fillRect/>
          </a:stretch>
        </p:blipFill>
        <p:spPr>
          <a:xfrm>
            <a:off x="0" y="0"/>
            <a:ext cx="9144000" cy="6858000"/>
          </a:xfrm>
          <a:prstGeom prst="rect">
            <a:avLst/>
          </a:prstGeom>
        </p:spPr>
      </p:pic>
      <p:sp>
        <p:nvSpPr>
          <p:cNvPr id="40" name="Rectangle 39"/>
          <p:cNvSpPr/>
          <p:nvPr/>
        </p:nvSpPr>
        <p:spPr>
          <a:xfrm>
            <a:off x="4992624" y="859536"/>
            <a:ext cx="3630168" cy="50292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4992624" y="859536"/>
            <a:ext cx="3630168" cy="502920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9" name="Title 8"/>
          <p:cNvSpPr>
            <a:spLocks noGrp="1"/>
          </p:cNvSpPr>
          <p:nvPr>
            <p:ph type="title"/>
          </p:nvPr>
        </p:nvSpPr>
        <p:spPr>
          <a:xfrm>
            <a:off x="229703" y="728972"/>
            <a:ext cx="4349918" cy="1089529"/>
          </a:xfrm>
        </p:spPr>
        <p:txBody>
          <a:bodyPr anchor="t">
            <a:spAutoFit/>
          </a:bodyPr>
          <a:lstStyle>
            <a:lvl1pPr>
              <a:lnSpc>
                <a:spcPct val="90000"/>
              </a:lnSpc>
              <a:defRPr>
                <a:solidFill>
                  <a:schemeClr val="bg1"/>
                </a:solidFill>
                <a:latin typeface="+mj-lt"/>
              </a:defRPr>
            </a:lvl1pPr>
          </a:lstStyle>
          <a:p>
            <a:r>
              <a:rPr lang="en-US" smtClean="0"/>
              <a:t>Click to edit Master title style</a:t>
            </a:r>
            <a:endParaRPr lang="en-US" dirty="0"/>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65">
              <a:lnSpc>
                <a:spcPct val="100000"/>
              </a:lnSpc>
              <a:buNone/>
            </a:pPr>
            <a:r>
              <a:rPr lang="en-US" sz="600" b="0" i="0">
                <a:solidFill>
                  <a:srgbClr val="FFFFFF"/>
                </a:solidFill>
                <a:latin typeface="Arial"/>
                <a:ea typeface="+mn-ea"/>
                <a:cs typeface="+mn-cs"/>
              </a:rPr>
              <a:t>Información pública de Cisco</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FFFFFF"/>
                </a:solidFill>
                <a:latin typeface="Arial"/>
                <a:ea typeface="+mn-ea"/>
                <a:cs typeface="+mn-cs"/>
              </a:rPr>
              <a:t>© 2013 Cisco y/o sus filiales. Todos los derechos reservados.</a:t>
            </a:r>
            <a:endParaRPr lang="en-US" sz="600" dirty="0">
              <a:solidFill>
                <a:srgbClr val="FFFFFF"/>
              </a:solidFill>
              <a:latin typeface="+mj-lt"/>
            </a:endParaRP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FFFFFF"/>
                </a:solidFill>
                <a:latin typeface="Arial"/>
                <a:ea typeface="+mn-ea"/>
                <a:cs typeface="+mn-cs"/>
              </a:rPr>
              <a:pPr algn="r" defTabSz="814365">
                <a:lnSpc>
                  <a:spcPct val="100000"/>
                </a:lnSpc>
                <a:buNone/>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Multiple photo">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extLst>
              <a:ext uri="{28A0092B-C50C-407E-A947-70E740481C1C}">
                <a14:useLocalDpi xmlns:a14="http://schemas.microsoft.com/office/drawing/2010/main" xmlns=""/>
              </a:ext>
            </a:extLst>
          </a:blip>
          <a:stretch>
            <a:fillRect/>
          </a:stretch>
        </p:blipFill>
        <p:spPr>
          <a:xfrm>
            <a:off x="0" y="0"/>
            <a:ext cx="9144000" cy="6858000"/>
          </a:xfrm>
          <a:prstGeom prst="rect">
            <a:avLst/>
          </a:prstGeom>
        </p:spPr>
      </p:pic>
      <p:sp>
        <p:nvSpPr>
          <p:cNvPr id="48" name="Rectangle 47"/>
          <p:cNvSpPr/>
          <p:nvPr/>
        </p:nvSpPr>
        <p:spPr>
          <a:xfrm>
            <a:off x="3668713" y="311149"/>
            <a:ext cx="3268136"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Picture Placeholder 25"/>
          <p:cNvSpPr>
            <a:spLocks noGrp="1"/>
          </p:cNvSpPr>
          <p:nvPr>
            <p:ph type="pic" sz="quarter" idx="11" hasCustomPrompt="1"/>
          </p:nvPr>
        </p:nvSpPr>
        <p:spPr>
          <a:xfrm>
            <a:off x="3668989" y="311149"/>
            <a:ext cx="3267861"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29" name="Rectangle 28"/>
          <p:cNvSpPr/>
          <p:nvPr/>
        </p:nvSpPr>
        <p:spPr>
          <a:xfrm>
            <a:off x="334963" y="311149"/>
            <a:ext cx="3258612"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320824" y="311149"/>
            <a:ext cx="3272751"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0" name="Rectangle 49"/>
          <p:cNvSpPr/>
          <p:nvPr/>
        </p:nvSpPr>
        <p:spPr>
          <a:xfrm>
            <a:off x="7011988" y="311149"/>
            <a:ext cx="1806574" cy="130810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1" name="Picture Placeholder 25"/>
          <p:cNvSpPr>
            <a:spLocks noGrp="1"/>
          </p:cNvSpPr>
          <p:nvPr>
            <p:ph type="pic" sz="quarter" idx="12" hasCustomPrompt="1"/>
          </p:nvPr>
        </p:nvSpPr>
        <p:spPr>
          <a:xfrm>
            <a:off x="7011988" y="311149"/>
            <a:ext cx="1806573" cy="1308101"/>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2" name="Rectangle 51"/>
          <p:cNvSpPr/>
          <p:nvPr/>
        </p:nvSpPr>
        <p:spPr>
          <a:xfrm>
            <a:off x="334963" y="3028951"/>
            <a:ext cx="2501965"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3" name="Picture Placeholder 25"/>
          <p:cNvSpPr>
            <a:spLocks noGrp="1"/>
          </p:cNvSpPr>
          <p:nvPr>
            <p:ph type="pic" sz="quarter" idx="13" hasCustomPrompt="1"/>
          </p:nvPr>
        </p:nvSpPr>
        <p:spPr>
          <a:xfrm>
            <a:off x="320824" y="3028951"/>
            <a:ext cx="2516104"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4" name="Rectangle 53"/>
          <p:cNvSpPr/>
          <p:nvPr/>
        </p:nvSpPr>
        <p:spPr>
          <a:xfrm>
            <a:off x="2911476" y="3028951"/>
            <a:ext cx="4025374"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5" name="Picture Placeholder 25"/>
          <p:cNvSpPr>
            <a:spLocks noGrp="1"/>
          </p:cNvSpPr>
          <p:nvPr>
            <p:ph type="pic" sz="quarter" idx="14" hasCustomPrompt="1"/>
          </p:nvPr>
        </p:nvSpPr>
        <p:spPr>
          <a:xfrm>
            <a:off x="2908334" y="3028951"/>
            <a:ext cx="4028516"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6" name="Rectangle 55"/>
          <p:cNvSpPr/>
          <p:nvPr/>
        </p:nvSpPr>
        <p:spPr>
          <a:xfrm>
            <a:off x="7011988" y="1683657"/>
            <a:ext cx="1806574" cy="344215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7" name="Picture Placeholder 25"/>
          <p:cNvSpPr>
            <a:spLocks noGrp="1"/>
          </p:cNvSpPr>
          <p:nvPr>
            <p:ph type="pic" sz="quarter" idx="15" hasCustomPrompt="1"/>
          </p:nvPr>
        </p:nvSpPr>
        <p:spPr>
          <a:xfrm>
            <a:off x="7011988" y="1676400"/>
            <a:ext cx="1806573" cy="344941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8" name="Rectangle 57"/>
          <p:cNvSpPr/>
          <p:nvPr/>
        </p:nvSpPr>
        <p:spPr>
          <a:xfrm>
            <a:off x="7011988" y="5182960"/>
            <a:ext cx="1806574" cy="130492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9" name="Picture Placeholder 25"/>
          <p:cNvSpPr>
            <a:spLocks noGrp="1"/>
          </p:cNvSpPr>
          <p:nvPr>
            <p:ph type="pic" sz="quarter" idx="16" hasCustomPrompt="1"/>
          </p:nvPr>
        </p:nvSpPr>
        <p:spPr>
          <a:xfrm>
            <a:off x="7011988" y="5182960"/>
            <a:ext cx="1806573" cy="1304925"/>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18"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65">
              <a:lnSpc>
                <a:spcPct val="100000"/>
              </a:lnSpc>
              <a:buNone/>
            </a:pPr>
            <a:r>
              <a:rPr lang="en-US" sz="600" b="0" i="0">
                <a:solidFill>
                  <a:srgbClr val="FFFFFF"/>
                </a:solidFill>
                <a:latin typeface="Arial"/>
                <a:ea typeface="+mn-ea"/>
                <a:cs typeface="+mn-cs"/>
              </a:rPr>
              <a:t>Información pública de Cisco</a:t>
            </a:r>
            <a:endParaRPr lang="en-US" sz="600" dirty="0">
              <a:solidFill>
                <a:schemeClr val="bg1"/>
              </a:solidFill>
              <a:latin typeface="+mj-lt"/>
            </a:endParaRPr>
          </a:p>
        </p:txBody>
      </p:sp>
      <p:sp>
        <p:nvSpPr>
          <p:cNvPr id="2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FFFFFF"/>
                </a:solidFill>
                <a:latin typeface="Arial"/>
                <a:ea typeface="+mn-ea"/>
                <a:cs typeface="+mn-cs"/>
              </a:rPr>
              <a:t>© 2013 Cisco y/o sus filiales. Todos los derechos reservados.</a:t>
            </a:r>
            <a:endParaRPr lang="en-US" sz="600" dirty="0">
              <a:solidFill>
                <a:srgbClr val="FFFFFF"/>
              </a:solidFill>
              <a:latin typeface="+mj-lt"/>
            </a:endParaRPr>
          </a:p>
        </p:txBody>
      </p:sp>
      <p:sp>
        <p:nvSpPr>
          <p:cNvPr id="2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FFFFFF"/>
                </a:solidFill>
                <a:latin typeface="Arial"/>
                <a:ea typeface="+mn-ea"/>
                <a:cs typeface="+mn-cs"/>
              </a:rPr>
              <a:pPr algn="r" defTabSz="814365">
                <a:lnSpc>
                  <a:spcPct val="100000"/>
                </a:lnSpc>
                <a:buNone/>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Large photo with bottom bar">
    <p:spTree>
      <p:nvGrpSpPr>
        <p:cNvPr id="1" name=""/>
        <p:cNvGrpSpPr/>
        <p:nvPr/>
      </p:nvGrpSpPr>
      <p:grpSpPr>
        <a:xfrm>
          <a:off x="0" y="0"/>
          <a:ext cx="0" cy="0"/>
          <a:chOff x="0" y="0"/>
          <a:chExt cx="0" cy="0"/>
        </a:xfrm>
      </p:grpSpPr>
      <p:sp>
        <p:nvSpPr>
          <p:cNvPr id="7" name="Rectangle 6"/>
          <p:cNvSpPr/>
          <p:nvPr/>
        </p:nvSpPr>
        <p:spPr>
          <a:xfrm>
            <a:off x="338328" y="310896"/>
            <a:ext cx="8476488" cy="6075390"/>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5" name="Picture Placeholder 4"/>
          <p:cNvSpPr>
            <a:spLocks noGrp="1"/>
          </p:cNvSpPr>
          <p:nvPr>
            <p:ph type="pic" sz="quarter" idx="10" hasCustomPrompt="1"/>
          </p:nvPr>
        </p:nvSpPr>
        <p:spPr>
          <a:xfrm>
            <a:off x="333375" y="339924"/>
            <a:ext cx="8474869" cy="6054185"/>
          </a:xfrm>
          <a:ln>
            <a:solidFill>
              <a:srgbClr val="FFFFFF"/>
            </a:solidFill>
          </a:ln>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baseline="0" dirty="0">
                <a:solidFill>
                  <a:srgbClr val="546568"/>
                </a:solidFill>
                <a:latin typeface="+mn-lt"/>
                <a:ea typeface="+mn-ea"/>
                <a:cs typeface="+mn-cs"/>
              </a:defRPr>
            </a:lvl1pPr>
          </a:lstStyle>
          <a:p>
            <a:r>
              <a:rPr lang="en-US" dirty="0" smtClean="0"/>
              <a:t>Photo placeholder</a:t>
            </a:r>
            <a:endParaRPr lang="en-US" dirty="0"/>
          </a:p>
        </p:txBody>
      </p:sp>
      <p:sp>
        <p:nvSpPr>
          <p:cNvPr id="11" name="Rectangle 5"/>
          <p:cNvSpPr>
            <a:spLocks noChangeArrowheads="1"/>
          </p:cNvSpPr>
          <p:nvPr userDrawn="1"/>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marL="0" algn="r" defTabSz="814365">
              <a:lnSpc>
                <a:spcPct val="100000"/>
              </a:lnSpc>
              <a:buNone/>
            </a:pPr>
            <a:r>
              <a:rPr lang="en-US" sz="600" b="0" i="0" kern="1200">
                <a:solidFill>
                  <a:srgbClr val="808080"/>
                </a:solidFill>
                <a:latin typeface="Arial"/>
                <a:ea typeface="+mn-ea"/>
                <a:cs typeface="+mn-cs"/>
              </a:rPr>
              <a:t>Información pública de Cisco</a:t>
            </a:r>
            <a:endParaRPr lang="en-US" sz="600" kern="1200" dirty="0">
              <a:solidFill>
                <a:srgbClr val="808080"/>
              </a:solidFill>
              <a:latin typeface="+mj-lt"/>
              <a:ea typeface="+mn-ea"/>
              <a:cs typeface="+mn-cs"/>
            </a:endParaRPr>
          </a:p>
        </p:txBody>
      </p:sp>
      <p:sp>
        <p:nvSpPr>
          <p:cNvPr id="8"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808080"/>
                </a:solidFill>
                <a:latin typeface="Arial"/>
                <a:ea typeface="+mn-ea"/>
                <a:cs typeface="+mn-cs"/>
              </a:rPr>
              <a:t>© 2013 Cisco y/o sus filiales. Todos los derechos reservados.</a:t>
            </a:r>
            <a:endParaRPr lang="en-US" sz="600" dirty="0">
              <a:solidFill>
                <a:srgbClr val="808080"/>
              </a:solidFill>
              <a:latin typeface="+mj-lt"/>
            </a:endParaRPr>
          </a:p>
        </p:txBody>
      </p:sp>
      <p:sp>
        <p:nvSpPr>
          <p:cNvPr id="10"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808080"/>
                </a:solidFill>
                <a:latin typeface="Arial"/>
                <a:ea typeface="+mn-ea"/>
                <a:cs typeface="+mn-cs"/>
              </a:rPr>
              <a:pPr algn="r" defTabSz="814365">
                <a:lnSpc>
                  <a:spcPct val="100000"/>
                </a:lnSpc>
                <a:buNone/>
              </a:pPr>
              <a:t>‹#›</a:t>
            </a:fld>
            <a:endParaRPr lang="en-US" sz="600" dirty="0">
              <a:solidFill>
                <a:srgbClr val="808080"/>
              </a:solidFill>
              <a:latin typeface="+mj-lt"/>
            </a:endParaRPr>
          </a:p>
        </p:txBody>
      </p:sp>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xmlns=""/>
              </a:ext>
            </a:extLst>
          </a:blip>
          <a:srcRect/>
          <a:stretch/>
        </p:blipFill>
        <p:spPr>
          <a:xfrm>
            <a:off x="333375" y="6380780"/>
            <a:ext cx="8477250" cy="160471"/>
          </a:xfrm>
          <a:prstGeom prst="rect">
            <a:avLst/>
          </a:prstGeom>
          <a:noFill/>
        </p:spPr>
      </p:pic>
    </p:spTree>
  </p:cSld>
  <p:clrMapOvr>
    <a:masterClrMapping/>
  </p:clrMapOvr>
  <p:transition>
    <p:wipe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91440" y="-91440"/>
            <a:ext cx="9326880" cy="7040880"/>
          </a:xfrm>
        </p:spPr>
        <p:txBody>
          <a:bodyPr anchor="ctr" anchorCtr="1">
            <a:noAutofit/>
          </a:bodyPr>
          <a:lstStyle>
            <a:lvl1pPr algn="ctr">
              <a:buNone/>
              <a:defRPr>
                <a:latin typeface="+mj-lt"/>
              </a:defRPr>
            </a:lvl1pPr>
          </a:lstStyle>
          <a:p>
            <a:r>
              <a:rPr lang="en-US" dirty="0" smtClean="0"/>
              <a:t>Full bleed image placeholder</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Standard video">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extLst>
              <a:ext uri="{28A0092B-C50C-407E-A947-70E740481C1C}">
                <a14:useLocalDpi xmlns:a14="http://schemas.microsoft.com/office/drawing/2010/main" xmlns=""/>
              </a:ext>
            </a:extLst>
          </a:blip>
          <a:stretch>
            <a:fillRect/>
          </a:stretch>
        </p:blipFill>
        <p:spPr>
          <a:xfrm>
            <a:off x="0" y="0"/>
            <a:ext cx="9144000" cy="6858000"/>
          </a:xfrm>
          <a:prstGeom prst="rect">
            <a:avLst/>
          </a:prstGeom>
        </p:spPr>
      </p:pic>
      <p:sp>
        <p:nvSpPr>
          <p:cNvPr id="21" name="Media Placeholder 20"/>
          <p:cNvSpPr>
            <a:spLocks noGrp="1"/>
          </p:cNvSpPr>
          <p:nvPr>
            <p:ph type="media" sz="quarter" idx="10" hasCustomPrompt="1"/>
          </p:nvPr>
        </p:nvSpPr>
        <p:spPr>
          <a:xfrm>
            <a:off x="2642616" y="777240"/>
            <a:ext cx="5897880" cy="4425696"/>
          </a:xfrm>
          <a:solidFill>
            <a:srgbClr val="000000"/>
          </a:solidFill>
          <a:ln>
            <a:noFill/>
          </a:ln>
          <a:effectLst>
            <a:innerShdw blurRad="4191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1800" kern="1200">
                <a:solidFill>
                  <a:schemeClr val="lt1"/>
                </a:solidFill>
                <a:latin typeface="+mj-lt"/>
                <a:ea typeface="+mn-ea"/>
                <a:cs typeface="+mn-cs"/>
              </a:defRPr>
            </a:lvl1pPr>
          </a:lstStyle>
          <a:p>
            <a:r>
              <a:rPr lang="en-US" dirty="0" smtClean="0"/>
              <a:t>Click icon to add video</a:t>
            </a:r>
            <a:endParaRPr lang="en-US" dirty="0"/>
          </a:p>
        </p:txBody>
      </p:sp>
      <p:pic>
        <p:nvPicPr>
          <p:cNvPr id="23" name="Picture 2"/>
          <p:cNvPicPr>
            <a:picLocks noChangeAspect="1" noChangeArrowheads="1"/>
          </p:cNvPicPr>
          <p:nvPr userDrawn="1"/>
        </p:nvPicPr>
        <p:blipFill>
          <a:blip r:embed="rId3" cstate="email">
            <a:extLst>
              <a:ext uri="{28A0092B-C50C-407E-A947-70E740481C1C}">
                <a14:useLocalDpi xmlns:a14="http://schemas.microsoft.com/office/drawing/2010/main" xmlns=""/>
              </a:ext>
            </a:extLst>
          </a:blip>
          <a:srcRect/>
          <a:stretch>
            <a:fillRect/>
          </a:stretch>
        </p:blipFill>
        <p:spPr bwMode="auto">
          <a:xfrm>
            <a:off x="326148" y="6042098"/>
            <a:ext cx="2889136" cy="4803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Blank_gradient onl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xmlns=""/>
              </a:ext>
            </a:extLst>
          </a:blip>
          <a:stretch>
            <a:fillRect/>
          </a:stretch>
        </p:blipFill>
        <p:spPr>
          <a:xfrm>
            <a:off x="-1587" y="-1587"/>
            <a:ext cx="9144000" cy="6858000"/>
          </a:xfrm>
          <a:prstGeom prst="rect">
            <a:avLst/>
          </a:prstGeom>
        </p:spPr>
      </p:pic>
    </p:spTree>
  </p:cSld>
  <p:clrMapOvr>
    <a:masterClrMapping/>
  </p:clrMapOvr>
  <p:transition>
    <p:wipe dir="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xmlns=""/>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xmlns="" val="38022361"/>
      </p:ext>
    </p:extLst>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8" name="Subtitle 2"/>
          <p:cNvSpPr>
            <a:spLocks noGrp="1"/>
          </p:cNvSpPr>
          <p:nvPr>
            <p:ph type="subTitle" idx="1" hasCustomPrompt="1"/>
          </p:nvPr>
        </p:nvSpPr>
        <p:spPr>
          <a:xfrm>
            <a:off x="236383" y="4464066"/>
            <a:ext cx="8110728" cy="384175"/>
          </a:xfrm>
          <a:noFill/>
          <a:ln w="9525">
            <a:noFill/>
            <a:miter lim="800000"/>
            <a:headEnd/>
            <a:tailEnd/>
          </a:ln>
          <a:effectLst/>
          <a:extLst>
            <a:ext uri="{909E8E84-426E-40DD-AFC4-6F175D3DCCD1}">
              <a14:hiddenFill xmlns:a14="http://schemas.microsoft.com/office/drawing/2010/main" xmlns="">
                <a:solidFill>
                  <a:schemeClr val="accent1"/>
                </a:solidFill>
              </a14:hiddenFill>
            </a:ext>
          </a:extLst>
        </p:spPr>
        <p:txBody>
          <a:bodyPr>
            <a:normAutofit/>
          </a:bodyPr>
          <a:lstStyle>
            <a:lvl1pPr marL="0" indent="0" algn="l">
              <a:buNone/>
              <a:defRPr lang="en-US" sz="2000" kern="1200" dirty="0">
                <a:solidFill>
                  <a:srgbClr val="493B93"/>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a:t>
            </a:r>
            <a:endParaRPr lang="en-US" dirty="0"/>
          </a:p>
        </p:txBody>
      </p:sp>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pic>
        <p:nvPicPr>
          <p:cNvPr id="51" name="Picture 4"/>
          <p:cNvPicPr>
            <a:picLocks noChangeAspect="1" noChangeArrowheads="1"/>
          </p:cNvPicPr>
          <p:nvPr userDrawn="1"/>
        </p:nvPicPr>
        <p:blipFill>
          <a:blip r:embed="rId2" cstate="email">
            <a:extLst>
              <a:ext uri="{28A0092B-C50C-407E-A947-70E740481C1C}">
                <a14:useLocalDpi xmlns:a14="http://schemas.microsoft.com/office/drawing/2010/main" xmlns=""/>
              </a:ext>
            </a:extLst>
          </a:blip>
          <a:srcRect/>
          <a:stretch>
            <a:fillRect/>
          </a:stretch>
        </p:blipFill>
        <p:spPr bwMode="auto">
          <a:xfrm>
            <a:off x="303053" y="325971"/>
            <a:ext cx="2920207" cy="4855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 Placeholder 3"/>
          <p:cNvSpPr>
            <a:spLocks noGrp="1"/>
          </p:cNvSpPr>
          <p:nvPr>
            <p:ph type="body" sz="quarter" idx="10" hasCustomPrompt="1"/>
          </p:nvPr>
        </p:nvSpPr>
        <p:spPr>
          <a:xfrm>
            <a:off x="236382" y="4862154"/>
            <a:ext cx="8110728" cy="355482"/>
          </a:xfrm>
        </p:spPr>
        <p:txBody>
          <a:bodyPr wrap="square">
            <a:spAutoFit/>
          </a:bodyPr>
          <a:lstStyle>
            <a:lvl1pPr marL="0" indent="0">
              <a:buFontTx/>
              <a:buNone/>
              <a:defRPr sz="1800">
                <a:solidFill>
                  <a:srgbClr val="493B93"/>
                </a:solidFill>
              </a:defRPr>
            </a:lvl1pPr>
          </a:lstStyle>
          <a:p>
            <a:pPr lvl="0"/>
            <a:r>
              <a:rPr lang="en-US" dirty="0" smtClean="0"/>
              <a:t>Speaker Title</a:t>
            </a:r>
            <a:endParaRPr lang="en-US" dirty="0"/>
          </a:p>
        </p:txBody>
      </p:sp>
      <p:sp>
        <p:nvSpPr>
          <p:cNvPr id="6" name="Text Placeholder 5"/>
          <p:cNvSpPr>
            <a:spLocks noGrp="1"/>
          </p:cNvSpPr>
          <p:nvPr>
            <p:ph type="body" sz="quarter" idx="11" hasCustomPrompt="1"/>
          </p:nvPr>
        </p:nvSpPr>
        <p:spPr>
          <a:xfrm>
            <a:off x="236381" y="5231003"/>
            <a:ext cx="8110728" cy="297004"/>
          </a:xfrm>
        </p:spPr>
        <p:txBody>
          <a:bodyPr wrap="square">
            <a:spAutoFit/>
          </a:bodyPr>
          <a:lstStyle>
            <a:lvl1pPr marL="0" indent="0">
              <a:buFontTx/>
              <a:buNone/>
              <a:defRPr sz="1400">
                <a:solidFill>
                  <a:srgbClr val="493B93"/>
                </a:solidFill>
              </a:defRPr>
            </a:lvl1pPr>
          </a:lstStyle>
          <a:p>
            <a:pPr lvl="0"/>
            <a:r>
              <a:rPr lang="en-US" dirty="0" smtClean="0"/>
              <a:t>Date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Rectangle 5"/>
          <p:cNvSpPr>
            <a:spLocks noChangeArrowheads="1"/>
          </p:cNvSpPr>
          <p:nvPr userDrawn="1"/>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marL="0" algn="r" defTabSz="814365">
              <a:lnSpc>
                <a:spcPct val="100000"/>
              </a:lnSpc>
              <a:buNone/>
            </a:pPr>
            <a:r>
              <a:rPr lang="en-US" sz="600" b="0" i="0" kern="1200">
                <a:solidFill>
                  <a:srgbClr val="808080"/>
                </a:solidFill>
                <a:latin typeface="Arial"/>
                <a:ea typeface="+mn-ea"/>
                <a:cs typeface="+mn-cs"/>
              </a:rPr>
              <a:t>Información pública de Cisco</a:t>
            </a:r>
            <a:endParaRPr lang="en-US" sz="600" kern="1200" dirty="0">
              <a:solidFill>
                <a:srgbClr val="808080"/>
              </a:solidFill>
              <a:latin typeface="+mj-lt"/>
              <a:ea typeface="+mn-ea"/>
              <a:cs typeface="+mn-cs"/>
            </a:endParaRPr>
          </a:p>
        </p:txBody>
      </p:sp>
      <p:sp>
        <p:nvSpPr>
          <p:cNvPr id="5"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808080"/>
                </a:solidFill>
                <a:latin typeface="Arial"/>
                <a:ea typeface="+mn-ea"/>
                <a:cs typeface="+mn-cs"/>
              </a:rPr>
              <a:t>© 2013 Cisco y/o sus filiales. Todos los derechos reservados.</a:t>
            </a:r>
            <a:endParaRPr lang="en-US" sz="600" dirty="0">
              <a:solidFill>
                <a:srgbClr val="808080"/>
              </a:solidFill>
              <a:latin typeface="+mj-lt"/>
            </a:endParaRPr>
          </a:p>
        </p:txBody>
      </p:sp>
      <p:sp>
        <p:nvSpPr>
          <p:cNvPr id="6"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808080"/>
                </a:solidFill>
                <a:latin typeface="Arial"/>
                <a:ea typeface="+mn-ea"/>
                <a:cs typeface="+mn-cs"/>
              </a:rPr>
              <a:pPr algn="r" defTabSz="814365">
                <a:lnSpc>
                  <a:spcPct val="100000"/>
                </a:lnSpc>
                <a:buNone/>
              </a:pPr>
              <a:t>‹#›</a:t>
            </a:fld>
            <a:endParaRPr lang="en-US" sz="600" dirty="0">
              <a:solidFill>
                <a:srgbClr val="808080"/>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losing Slide_blue">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extLst>
              <a:ext uri="{28A0092B-C50C-407E-A947-70E740481C1C}">
                <a14:useLocalDpi xmlns:a14="http://schemas.microsoft.com/office/drawing/2010/main" xmlns=""/>
              </a:ext>
            </a:extLst>
          </a:blip>
          <a:stretch>
            <a:fillRect/>
          </a:stretch>
        </p:blipFill>
        <p:spPr>
          <a:xfrm>
            <a:off x="-1587" y="-1587"/>
            <a:ext cx="9144000" cy="6858000"/>
          </a:xfrm>
          <a:prstGeom prst="rect">
            <a:avLst/>
          </a:prstGeom>
        </p:spPr>
      </p:pic>
      <p:sp>
        <p:nvSpPr>
          <p:cNvPr id="20" name="Rectangle 19"/>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21" name="Freeform 20"/>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2" name="Freeform 21"/>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3" name="Freeform 22"/>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24" name="Freeform 23"/>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5" name="Freeform 24"/>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6" name="Freeform 25"/>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7" name="Freeform 26"/>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8" name="Freeform 27"/>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9" name="Freeform 28"/>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0" name="Freeform 29"/>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1" name="Freeform 30"/>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2" name="Freeform 31"/>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3" name="Freeform 32"/>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00"/>
                                        <p:tgtEl>
                                          <p:spTgt spid="25"/>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700"/>
                                        <p:tgtEl>
                                          <p:spTgt spid="27"/>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700"/>
                                        <p:tgtEl>
                                          <p:spTgt spid="29"/>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700"/>
                                        <p:tgtEl>
                                          <p:spTgt spid="31"/>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700"/>
                                        <p:tgtEl>
                                          <p:spTgt spid="33"/>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700"/>
                                        <p:tgtEl>
                                          <p:spTgt spid="26"/>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700"/>
                                        <p:tgtEl>
                                          <p:spTgt spid="28"/>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700"/>
                                        <p:tgtEl>
                                          <p:spTgt spid="30"/>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700"/>
                                        <p:tgtEl>
                                          <p:spTgt spid="32"/>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25"/>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27"/>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29"/>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31"/>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33"/>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26"/>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28"/>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30"/>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32"/>
                                        </p:tgtEl>
                                        <p:attrNameLst>
                                          <p:attrName>ppt_x</p:attrName>
                                          <p:attrName>ppt_y</p:attrName>
                                        </p:attrNameLst>
                                      </p:cBhvr>
                                      <p:rCtr x="0" y="-12"/>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700"/>
                                        <p:tgtEl>
                                          <p:spTgt spid="22"/>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700"/>
                                        <p:tgtEl>
                                          <p:spTgt spid="20"/>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700"/>
                                        <p:tgtEl>
                                          <p:spTgt spid="24"/>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700"/>
                                        <p:tgtEl>
                                          <p:spTgt spid="21"/>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losing Slide-blue thank you">
    <p:spTree>
      <p:nvGrpSpPr>
        <p:cNvPr id="1" name=""/>
        <p:cNvGrpSpPr/>
        <p:nvPr/>
      </p:nvGrpSpPr>
      <p:grpSpPr>
        <a:xfrm>
          <a:off x="0" y="0"/>
          <a:ext cx="0" cy="0"/>
          <a:chOff x="0" y="0"/>
          <a:chExt cx="0" cy="0"/>
        </a:xfrm>
      </p:grpSpPr>
      <p:pic>
        <p:nvPicPr>
          <p:cNvPr id="35" name="Picture 34"/>
          <p:cNvPicPr>
            <a:picLocks noChangeAspect="1"/>
          </p:cNvPicPr>
          <p:nvPr userDrawn="1"/>
        </p:nvPicPr>
        <p:blipFill>
          <a:blip r:embed="rId2" cstate="email">
            <a:extLst>
              <a:ext uri="{28A0092B-C50C-407E-A947-70E740481C1C}">
                <a14:useLocalDpi xmlns:a14="http://schemas.microsoft.com/office/drawing/2010/main" xmlns=""/>
              </a:ext>
            </a:extLst>
          </a:blip>
          <a:stretch>
            <a:fillRect/>
          </a:stretch>
        </p:blipFill>
        <p:spPr>
          <a:xfrm>
            <a:off x="-1587" y="-1587"/>
            <a:ext cx="9144000" cy="6858000"/>
          </a:xfrm>
          <a:prstGeom prst="rect">
            <a:avLst/>
          </a:prstGeom>
        </p:spPr>
      </p:pic>
      <p:sp>
        <p:nvSpPr>
          <p:cNvPr id="34" name="TextBox 33"/>
          <p:cNvSpPr txBox="1"/>
          <p:nvPr userDrawn="1"/>
        </p:nvSpPr>
        <p:spPr>
          <a:xfrm>
            <a:off x="644691" y="3060488"/>
            <a:ext cx="2437270" cy="646331"/>
          </a:xfrm>
          <a:prstGeom prst="rect">
            <a:avLst/>
          </a:prstGeom>
          <a:noFill/>
        </p:spPr>
        <p:txBody>
          <a:bodyPr wrap="none" rtlCol="0">
            <a:spAutoFit/>
          </a:bodyPr>
          <a:lstStyle/>
          <a:p>
            <a:pPr algn="l" defTabSz="914400">
              <a:buNone/>
            </a:pPr>
            <a:r>
              <a:rPr lang="en-US" sz="3600" b="0" i="0">
                <a:solidFill>
                  <a:srgbClr val="FFFFFF"/>
                </a:solidFill>
                <a:latin typeface="Arial"/>
                <a:ea typeface="+mn-ea"/>
                <a:cs typeface="+mn-cs"/>
              </a:rPr>
              <a:t>Gracias.</a:t>
            </a:r>
            <a:endParaRPr lang="en-US" sz="3600" dirty="0">
              <a:solidFill>
                <a:srgbClr val="FFFFFF"/>
              </a:solidFill>
              <a:latin typeface="+mj-lt"/>
            </a:endParaRPr>
          </a:p>
        </p:txBody>
      </p:sp>
      <p:pic>
        <p:nvPicPr>
          <p:cNvPr id="18" name="Picture 2"/>
          <p:cNvPicPr>
            <a:picLocks noChangeAspect="1" noChangeArrowheads="1"/>
          </p:cNvPicPr>
          <p:nvPr userDrawn="1"/>
        </p:nvPicPr>
        <p:blipFill>
          <a:blip r:embed="rId3" cstate="email">
            <a:extLst>
              <a:ext uri="{28A0092B-C50C-407E-A947-70E740481C1C}">
                <a14:useLocalDpi xmlns:a14="http://schemas.microsoft.com/office/drawing/2010/main" xmlns=""/>
              </a:ext>
            </a:extLst>
          </a:blip>
          <a:srcRect/>
          <a:stretch>
            <a:fillRect/>
          </a:stretch>
        </p:blipFill>
        <p:spPr bwMode="auto">
          <a:xfrm>
            <a:off x="4669746" y="3078070"/>
            <a:ext cx="3669899" cy="6102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losing Slide-red">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email">
            <a:extLst>
              <a:ext uri="{28A0092B-C50C-407E-A947-70E740481C1C}">
                <a14:useLocalDpi xmlns:a14="http://schemas.microsoft.com/office/drawing/2010/main" xmlns=""/>
              </a:ext>
            </a:extLst>
          </a:blip>
          <a:stretch>
            <a:fillRect/>
          </a:stretch>
        </p:blipFill>
        <p:spPr>
          <a:xfrm>
            <a:off x="0" y="0"/>
            <a:ext cx="9144000" cy="6858000"/>
          </a:xfrm>
          <a:prstGeom prst="rect">
            <a:avLst/>
          </a:prstGeom>
        </p:spPr>
      </p:pic>
      <p:sp>
        <p:nvSpPr>
          <p:cNvPr id="4" name="Rectangle 3"/>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5" name="Freeform 4"/>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6" name="Freeform 5"/>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7" name="Freeform 6"/>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8" name="Freeform 7"/>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9" name="Freeform 8"/>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0" name="Freeform 9"/>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1" name="Freeform 10"/>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2" name="Freeform 11"/>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4" name="Freeform 13"/>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5" name="Freeform 14"/>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6" name="Freeform 15"/>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7" name="Freeform 16"/>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8" name="Freeform 17"/>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700"/>
                                        <p:tgtEl>
                                          <p:spTgt spid="11"/>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700"/>
                                        <p:tgtEl>
                                          <p:spTgt spid="14"/>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700"/>
                                        <p:tgtEl>
                                          <p:spTgt spid="16"/>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700"/>
                                        <p:tgtEl>
                                          <p:spTgt spid="18"/>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00"/>
                                        <p:tgtEl>
                                          <p:spTgt spid="10"/>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700"/>
                                        <p:tgtEl>
                                          <p:spTgt spid="12"/>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700"/>
                                        <p:tgtEl>
                                          <p:spTgt spid="15"/>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700"/>
                                        <p:tgtEl>
                                          <p:spTgt spid="17"/>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9"/>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11"/>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14"/>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16"/>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18"/>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10"/>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12"/>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15"/>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17"/>
                                        </p:tgtEl>
                                        <p:attrNameLst>
                                          <p:attrName>ppt_x</p:attrName>
                                          <p:attrName>ppt_y</p:attrName>
                                        </p:attrNameLst>
                                      </p:cBhvr>
                                      <p:rCtr x="0" y="-12"/>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700"/>
                                        <p:tgtEl>
                                          <p:spTgt spid="6"/>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700"/>
                                        <p:tgtEl>
                                          <p:spTgt spid="4"/>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700"/>
                                        <p:tgtEl>
                                          <p:spTgt spid="8"/>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700"/>
                                        <p:tgtEl>
                                          <p:spTgt spid="5"/>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7"/>
                                        </p:tgtEl>
                                        <p:attrNameLst>
                                          <p:attrName>style.visibility</p:attrName>
                                        </p:attrNameLst>
                                      </p:cBhvr>
                                      <p:to>
                                        <p:strVal val="visible"/>
                                      </p:to>
                                    </p:set>
                                    <p:animEffect transition="in" filter="fade">
                                      <p:cBhvr>
                                        <p:cTn id="65"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9" grpId="1" animBg="1"/>
      <p:bldP spid="10" grpId="0" animBg="1"/>
      <p:bldP spid="10" grpId="1" animBg="1"/>
      <p:bldP spid="11" grpId="0" animBg="1"/>
      <p:bldP spid="11" grpId="1" animBg="1"/>
      <p:bldP spid="12" grpId="0" animBg="1"/>
      <p:bldP spid="12"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Closing Slide-red thank you">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extLst>
              <a:ext uri="{28A0092B-C50C-407E-A947-70E740481C1C}">
                <a14:useLocalDpi xmlns:a14="http://schemas.microsoft.com/office/drawing/2010/main" xmlns=""/>
              </a:ext>
            </a:extLst>
          </a:blip>
          <a:stretch>
            <a:fillRect/>
          </a:stretch>
        </p:blipFill>
        <p:spPr>
          <a:xfrm>
            <a:off x="0" y="0"/>
            <a:ext cx="9144000" cy="6858000"/>
          </a:xfrm>
          <a:prstGeom prst="rect">
            <a:avLst/>
          </a:prstGeom>
        </p:spPr>
      </p:pic>
      <p:sp>
        <p:nvSpPr>
          <p:cNvPr id="34" name="TextBox 33"/>
          <p:cNvSpPr txBox="1"/>
          <p:nvPr userDrawn="1"/>
        </p:nvSpPr>
        <p:spPr>
          <a:xfrm>
            <a:off x="644691" y="3060488"/>
            <a:ext cx="2437270" cy="646331"/>
          </a:xfrm>
          <a:prstGeom prst="rect">
            <a:avLst/>
          </a:prstGeom>
          <a:noFill/>
        </p:spPr>
        <p:txBody>
          <a:bodyPr wrap="none" rtlCol="0">
            <a:spAutoFit/>
          </a:bodyPr>
          <a:lstStyle/>
          <a:p>
            <a:pPr algn="l" defTabSz="914400">
              <a:buNone/>
            </a:pPr>
            <a:r>
              <a:rPr lang="en-US" sz="3600" b="0" i="0">
                <a:solidFill>
                  <a:srgbClr val="FFFFFF"/>
                </a:solidFill>
                <a:latin typeface="Arial"/>
                <a:ea typeface="+mn-ea"/>
                <a:cs typeface="+mn-cs"/>
              </a:rPr>
              <a:t>Gracias.</a:t>
            </a:r>
            <a:endParaRPr lang="en-US" sz="3600" dirty="0">
              <a:solidFill>
                <a:srgbClr val="FFFFFF"/>
              </a:solidFill>
              <a:latin typeface="+mj-lt"/>
            </a:endParaRPr>
          </a:p>
        </p:txBody>
      </p:sp>
      <p:pic>
        <p:nvPicPr>
          <p:cNvPr id="21" name="Picture 2"/>
          <p:cNvPicPr>
            <a:picLocks noChangeAspect="1" noChangeArrowheads="1"/>
          </p:cNvPicPr>
          <p:nvPr userDrawn="1"/>
        </p:nvPicPr>
        <p:blipFill>
          <a:blip r:embed="rId3" cstate="email">
            <a:extLst>
              <a:ext uri="{28A0092B-C50C-407E-A947-70E740481C1C}">
                <a14:useLocalDpi xmlns:a14="http://schemas.microsoft.com/office/drawing/2010/main" xmlns=""/>
              </a:ext>
            </a:extLst>
          </a:blip>
          <a:srcRect/>
          <a:stretch>
            <a:fillRect/>
          </a:stretch>
        </p:blipFill>
        <p:spPr bwMode="auto">
          <a:xfrm>
            <a:off x="4669746" y="3078070"/>
            <a:ext cx="3669899" cy="6102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ternate Title Slide">
    <p:spTree>
      <p:nvGrpSpPr>
        <p:cNvPr id="1" name=""/>
        <p:cNvGrpSpPr/>
        <p:nvPr/>
      </p:nvGrpSpPr>
      <p:grpSpPr>
        <a:xfrm>
          <a:off x="0" y="0"/>
          <a:ext cx="0" cy="0"/>
          <a:chOff x="0" y="0"/>
          <a:chExt cx="0" cy="0"/>
        </a:xfrm>
      </p:grpSpPr>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spTree>
    <p:extLst>
      <p:ext uri="{BB962C8B-B14F-4D97-AF65-F5344CB8AC3E}">
        <p14:creationId xmlns:p14="http://schemas.microsoft.com/office/powerpoint/2010/main" xmlns="" val="477931373"/>
      </p:ext>
    </p:extLst>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gue">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xmlns=""/>
              </a:ext>
            </a:extLst>
          </a:blip>
          <a:srcRect/>
          <a:stretch/>
        </p:blipFill>
        <p:spPr>
          <a:xfrm>
            <a:off x="333376" y="4712451"/>
            <a:ext cx="8477250" cy="1828800"/>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a:noFill/>
          <a:ln w="9525">
            <a:noFill/>
            <a:miter lim="800000"/>
            <a:headEnd/>
            <a:tailEnd/>
          </a:ln>
          <a:effectLst/>
        </p:spPr>
        <p:txBody>
          <a:bodyPr wrap="none" lIns="82124" tIns="41061" rIns="82124" bIns="41061" anchor="b">
            <a:spAutoFit/>
          </a:bodyPr>
          <a:lstStyle/>
          <a:p>
            <a:pPr marL="0" algn="l" defTabSz="814365">
              <a:lnSpc>
                <a:spcPct val="100000"/>
              </a:lnSpc>
              <a:buNone/>
            </a:pPr>
            <a:r>
              <a:rPr lang="en-US" sz="600" b="0" i="0" kern="1200">
                <a:solidFill>
                  <a:srgbClr val="808080"/>
                </a:solidFill>
                <a:latin typeface="Arial"/>
                <a:ea typeface="+mn-ea"/>
                <a:cs typeface="+mn-cs"/>
              </a:rPr>
              <a:t>Información pública de Cisco</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65">
              <a:lnSpc>
                <a:spcPct val="100000"/>
              </a:lnSpc>
              <a:buNone/>
            </a:pPr>
            <a:r>
              <a:rPr lang="en-US" sz="600" b="0" i="0" kern="1200">
                <a:solidFill>
                  <a:srgbClr val="808080"/>
                </a:solidFill>
                <a:latin typeface="Arial"/>
                <a:ea typeface="+mn-ea"/>
                <a:cs typeface="+mn-cs"/>
              </a:rPr>
              <a:t>© 2013 Cisco y/o sus filiales. Todos los derechos reservados.</a:t>
            </a:r>
            <a:endParaRPr lang="en-US" sz="600" kern="1200" dirty="0">
              <a:solidFill>
                <a:srgbClr val="808080"/>
              </a:solidFill>
              <a:latin typeface="+mj-lt"/>
              <a:ea typeface="+mn-ea"/>
              <a:cs typeface="+mn-cs"/>
            </a:endParaRPr>
          </a:p>
        </p:txBody>
      </p:sp>
      <p:sp>
        <p:nvSpPr>
          <p:cNvPr id="9"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808080"/>
                </a:solidFill>
                <a:latin typeface="Arial"/>
                <a:ea typeface="+mn-ea"/>
                <a:cs typeface="+mn-cs"/>
              </a:rPr>
              <a:pPr algn="r" defTabSz="814365">
                <a:lnSpc>
                  <a:spcPct val="100000"/>
                </a:lnSpc>
                <a:buNone/>
              </a:pPr>
              <a:t>‹#›</a:t>
            </a:fld>
            <a:endParaRPr lang="en-US" sz="600" dirty="0">
              <a:solidFill>
                <a:srgbClr val="808080"/>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gue 2">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email">
            <a:extLst>
              <a:ext uri="{28A0092B-C50C-407E-A947-70E740481C1C}">
                <a14:useLocalDpi xmlns:a14="http://schemas.microsoft.com/office/drawing/2010/main" xmlns=""/>
              </a:ext>
            </a:extLst>
          </a:blip>
          <a:srcRect/>
          <a:stretch/>
        </p:blipFill>
        <p:spPr>
          <a:xfrm>
            <a:off x="333376" y="4696378"/>
            <a:ext cx="8477250" cy="1844873"/>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p:spPr>
        <p:txBody>
          <a:bodyPr wrap="none" lIns="82124" tIns="41061" rIns="82124" bIns="41061" anchor="b">
            <a:spAutoFit/>
          </a:bodyPr>
          <a:lstStyle/>
          <a:p>
            <a:pPr marL="0" algn="l" defTabSz="814365">
              <a:lnSpc>
                <a:spcPct val="100000"/>
              </a:lnSpc>
              <a:buNone/>
            </a:pPr>
            <a:r>
              <a:rPr lang="en-US" sz="600" b="0" i="0" kern="1200">
                <a:solidFill>
                  <a:srgbClr val="808080"/>
                </a:solidFill>
                <a:latin typeface="Arial"/>
                <a:ea typeface="+mn-ea"/>
                <a:cs typeface="+mn-cs"/>
              </a:rPr>
              <a:t>Información pública de Cisco</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p:spPr>
        <p:txBody>
          <a:bodyPr wrap="square" lIns="82124" tIns="41061" rIns="82124" bIns="41061" anchor="b" anchorCtr="0">
            <a:spAutoFit/>
          </a:bodyPr>
          <a:lstStyle/>
          <a:p>
            <a:pPr marL="0" algn="l" defTabSz="814365">
              <a:lnSpc>
                <a:spcPct val="100000"/>
              </a:lnSpc>
              <a:buNone/>
            </a:pPr>
            <a:r>
              <a:rPr lang="en-US" sz="600" b="0" i="0" kern="1200">
                <a:solidFill>
                  <a:srgbClr val="808080"/>
                </a:solidFill>
                <a:latin typeface="Arial"/>
                <a:ea typeface="+mn-ea"/>
                <a:cs typeface="+mn-cs"/>
              </a:rPr>
              <a:t>© 2013 Cisco y/o sus filiales. Todos los derechos reservados.</a:t>
            </a:r>
            <a:endParaRPr lang="en-US" sz="600" kern="1200" dirty="0">
              <a:solidFill>
                <a:srgbClr val="808080"/>
              </a:solidFill>
              <a:latin typeface="+mj-lt"/>
              <a:ea typeface="+mn-ea"/>
              <a:cs typeface="+mn-cs"/>
            </a:endParaRP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808080"/>
                </a:solidFill>
                <a:latin typeface="Arial"/>
                <a:ea typeface="+mn-ea"/>
                <a:cs typeface="+mn-cs"/>
              </a:rPr>
              <a:pPr algn="r" defTabSz="814365">
                <a:lnSpc>
                  <a:spcPct val="100000"/>
                </a:lnSpc>
                <a:buNone/>
              </a:pPr>
              <a:t>‹#›</a:t>
            </a:fld>
            <a:endParaRPr lang="en-US" sz="600" dirty="0">
              <a:solidFill>
                <a:srgbClr val="808080"/>
              </a:solidFill>
              <a:latin typeface="+mj-lt"/>
            </a:endParaRPr>
          </a:p>
        </p:txBody>
      </p:sp>
    </p:spTree>
    <p:extLst>
      <p:ext uri="{BB962C8B-B14F-4D97-AF65-F5344CB8AC3E}">
        <p14:creationId xmlns:p14="http://schemas.microsoft.com/office/powerpoint/2010/main" xmlns="" val="1665715276"/>
      </p:ext>
    </p:extLst>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 Segue 3">
    <p:spTree>
      <p:nvGrpSpPr>
        <p:cNvPr id="1" name=""/>
        <p:cNvGrpSpPr/>
        <p:nvPr/>
      </p:nvGrpSpPr>
      <p:grpSpPr>
        <a:xfrm>
          <a:off x="0" y="0"/>
          <a:ext cx="0" cy="0"/>
          <a:chOff x="0" y="0"/>
          <a:chExt cx="0" cy="0"/>
        </a:xfrm>
      </p:grpSpPr>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a:noFill/>
          <a:ln w="9525">
            <a:noFill/>
            <a:miter lim="800000"/>
            <a:headEnd/>
            <a:tailEnd/>
          </a:ln>
          <a:effectLst/>
        </p:spPr>
        <p:txBody>
          <a:bodyPr wrap="none" lIns="82124" tIns="41061" rIns="82124" bIns="41061" anchor="b">
            <a:spAutoFit/>
          </a:bodyPr>
          <a:lstStyle/>
          <a:p>
            <a:pPr marL="0" algn="l" defTabSz="814365">
              <a:lnSpc>
                <a:spcPct val="100000"/>
              </a:lnSpc>
              <a:buNone/>
            </a:pPr>
            <a:r>
              <a:rPr lang="en-US" sz="600" b="0" i="0" kern="1200">
                <a:solidFill>
                  <a:srgbClr val="808080"/>
                </a:solidFill>
                <a:latin typeface="Arial"/>
                <a:ea typeface="+mn-ea"/>
                <a:cs typeface="+mn-cs"/>
              </a:rPr>
              <a:t>Información pública de Cisco</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65">
              <a:lnSpc>
                <a:spcPct val="100000"/>
              </a:lnSpc>
              <a:buNone/>
            </a:pPr>
            <a:r>
              <a:rPr lang="en-US" sz="600" b="0" i="0" kern="1200">
                <a:solidFill>
                  <a:srgbClr val="808080"/>
                </a:solidFill>
                <a:latin typeface="Arial"/>
                <a:ea typeface="+mn-ea"/>
                <a:cs typeface="+mn-cs"/>
              </a:rPr>
              <a:t>© 2013 Cisco y/o sus filiales. Todos los derechos reservados.</a:t>
            </a:r>
            <a:endParaRPr lang="en-US" sz="600" kern="1200" dirty="0">
              <a:solidFill>
                <a:srgbClr val="808080"/>
              </a:solidFill>
              <a:latin typeface="+mj-lt"/>
              <a:ea typeface="+mn-ea"/>
              <a:cs typeface="+mn-cs"/>
            </a:endParaRPr>
          </a:p>
        </p:txBody>
      </p:sp>
      <p:pic>
        <p:nvPicPr>
          <p:cNvPr id="12" name="Picture 11"/>
          <p:cNvPicPr>
            <a:picLocks noChangeAspect="1"/>
          </p:cNvPicPr>
          <p:nvPr userDrawn="1"/>
        </p:nvPicPr>
        <p:blipFill rotWithShape="1">
          <a:blip r:embed="rId2" cstate="screen">
            <a:extLst>
              <a:ext uri="{28A0092B-C50C-407E-A947-70E740481C1C}">
                <a14:useLocalDpi xmlns:a14="http://schemas.microsoft.com/office/drawing/2010/main" xmlns=""/>
              </a:ext>
            </a:extLst>
          </a:blip>
          <a:srcRect/>
          <a:stretch/>
        </p:blipFill>
        <p:spPr>
          <a:xfrm>
            <a:off x="333375" y="6380780"/>
            <a:ext cx="8477250" cy="160471"/>
          </a:xfrm>
          <a:prstGeom prst="rect">
            <a:avLst/>
          </a:prstGeom>
          <a:noFill/>
        </p:spPr>
      </p:pic>
      <p:sp>
        <p:nvSpPr>
          <p:cNvPr id="9"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808080"/>
                </a:solidFill>
                <a:latin typeface="Arial"/>
                <a:ea typeface="+mn-ea"/>
                <a:cs typeface="+mn-cs"/>
              </a:rPr>
              <a:pPr algn="r" defTabSz="814365">
                <a:lnSpc>
                  <a:spcPct val="100000"/>
                </a:lnSpc>
                <a:buNone/>
              </a:pPr>
              <a:t>‹#›</a:t>
            </a:fld>
            <a:endParaRPr lang="en-US" sz="600" dirty="0">
              <a:solidFill>
                <a:srgbClr val="808080"/>
              </a:solidFill>
              <a:latin typeface="+mj-lt"/>
            </a:endParaRPr>
          </a:p>
        </p:txBody>
      </p:sp>
    </p:spTree>
    <p:extLst>
      <p:ext uri="{BB962C8B-B14F-4D97-AF65-F5344CB8AC3E}">
        <p14:creationId xmlns:p14="http://schemas.microsoft.com/office/powerpoint/2010/main" xmlns="" val="2987243975"/>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432215"/>
            <a:ext cx="8588861" cy="838200"/>
          </a:xfrm>
        </p:spPr>
        <p:txBody>
          <a:bodyPr/>
          <a:lstStyle>
            <a:lvl1pPr>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28600" y="1344168"/>
            <a:ext cx="8577072" cy="4965192"/>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4065548096"/>
      </p:ext>
    </p:extLst>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_Heavy Text">
    <p:spTree>
      <p:nvGrpSpPr>
        <p:cNvPr id="1" name=""/>
        <p:cNvGrpSpPr/>
        <p:nvPr/>
      </p:nvGrpSpPr>
      <p:grpSpPr>
        <a:xfrm>
          <a:off x="0" y="0"/>
          <a:ext cx="0" cy="0"/>
          <a:chOff x="0" y="0"/>
          <a:chExt cx="0" cy="0"/>
        </a:xfrm>
      </p:grpSpPr>
      <p:sp>
        <p:nvSpPr>
          <p:cNvPr id="5" name="Text Placeholder 3"/>
          <p:cNvSpPr>
            <a:spLocks noGrp="1"/>
          </p:cNvSpPr>
          <p:nvPr>
            <p:ph type="body" sz="quarter" idx="11"/>
          </p:nvPr>
        </p:nvSpPr>
        <p:spPr>
          <a:xfrm>
            <a:off x="4706781"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912"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smtClean="0"/>
              <a:t>Click to edit Master title style</a:t>
            </a:r>
            <a:endParaRPr lang="en-US" dirty="0"/>
          </a:p>
        </p:txBody>
      </p:sp>
      <p:sp>
        <p:nvSpPr>
          <p:cNvPr id="8" name="Text Placeholder 3"/>
          <p:cNvSpPr>
            <a:spLocks noGrp="1"/>
          </p:cNvSpPr>
          <p:nvPr>
            <p:ph type="body" sz="quarter" idx="12"/>
          </p:nvPr>
        </p:nvSpPr>
        <p:spPr>
          <a:xfrm>
            <a:off x="229702"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912"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6" cstate="screen">
            <a:extLst>
              <a:ext uri="{28A0092B-C50C-407E-A947-70E740481C1C}">
                <a14:useLocalDpi xmlns:a14="http://schemas.microsoft.com/office/drawing/2010/main" xmlns=""/>
              </a:ext>
            </a:extLst>
          </a:blip>
          <a:srcRect/>
          <a:stretch/>
        </p:blipFill>
        <p:spPr>
          <a:xfrm>
            <a:off x="333375" y="6380780"/>
            <a:ext cx="8477250" cy="160471"/>
          </a:xfrm>
          <a:prstGeom prst="rect">
            <a:avLst/>
          </a:prstGeom>
          <a:noFill/>
        </p:spPr>
      </p:pic>
      <p:sp>
        <p:nvSpPr>
          <p:cNvPr id="2"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smtClean="0"/>
              <a:t>Slide Title Goes Here</a:t>
            </a:r>
            <a:endParaRPr lang="en-US" dirty="0"/>
          </a:p>
        </p:txBody>
      </p:sp>
      <p:sp>
        <p:nvSpPr>
          <p:cNvPr id="3" name="Text Placeholder 2"/>
          <p:cNvSpPr>
            <a:spLocks noGrp="1"/>
          </p:cNvSpPr>
          <p:nvPr>
            <p:ph type="body" idx="1"/>
          </p:nvPr>
        </p:nvSpPr>
        <p:spPr>
          <a:xfrm>
            <a:off x="229702" y="1339745"/>
            <a:ext cx="8577072" cy="4965699"/>
          </a:xfrm>
          <a:prstGeom prst="rect">
            <a:avLst/>
          </a:prstGeom>
        </p:spPr>
        <p:txBody>
          <a:bodyPr vert="horz" lIns="91440" tIns="45720" rIns="91440" bIns="45720" rtlCol="0">
            <a:no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808080"/>
                </a:solidFill>
                <a:latin typeface="Arial"/>
                <a:ea typeface="+mn-ea"/>
                <a:cs typeface="+mn-cs"/>
              </a:rPr>
              <a:t>© 2013 Cisco y/o sus filiales. Todos los derechos reservados.</a:t>
            </a:r>
            <a:endParaRPr lang="en-US" sz="600" dirty="0">
              <a:solidFill>
                <a:srgbClr val="808080"/>
              </a:solidFill>
              <a:latin typeface="+mj-lt"/>
            </a:endParaRPr>
          </a:p>
        </p:txBody>
      </p:sp>
      <p:sp>
        <p:nvSpPr>
          <p:cNvPr id="11" name="Rectangle 5"/>
          <p:cNvSpPr>
            <a:spLocks noChangeArrowheads="1"/>
          </p:cNvSpPr>
          <p:nvPr/>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algn="r" defTabSz="814365">
              <a:lnSpc>
                <a:spcPct val="100000"/>
              </a:lnSpc>
              <a:buNone/>
            </a:pPr>
            <a:r>
              <a:rPr lang="en-US" sz="600" b="0" i="0">
                <a:solidFill>
                  <a:srgbClr val="808080"/>
                </a:solidFill>
                <a:latin typeface="Arial"/>
                <a:ea typeface="+mn-ea"/>
                <a:cs typeface="+mn-cs"/>
              </a:rPr>
              <a:t>Información pública de Cisco</a:t>
            </a:r>
            <a:endParaRPr lang="en-US" sz="600" dirty="0">
              <a:solidFill>
                <a:srgbClr val="808080"/>
              </a:solidFill>
              <a:latin typeface="+mj-lt"/>
            </a:endParaRPr>
          </a:p>
        </p:txBody>
      </p:sp>
      <p:sp>
        <p:nvSpPr>
          <p:cNvPr id="9"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808080"/>
                </a:solidFill>
                <a:latin typeface="Arial"/>
                <a:ea typeface="+mn-ea"/>
                <a:cs typeface="+mn-cs"/>
              </a:rPr>
              <a:pPr algn="r" defTabSz="814365">
                <a:lnSpc>
                  <a:spcPct val="100000"/>
                </a:lnSpc>
                <a:buNone/>
              </a:pPr>
              <a:t>‹#›</a:t>
            </a:fld>
            <a:endParaRPr lang="en-US" sz="600" dirty="0">
              <a:solidFill>
                <a:srgbClr val="808080"/>
              </a:solidFill>
              <a:latin typeface="+mj-lt"/>
            </a:endParaRPr>
          </a:p>
        </p:txBody>
      </p:sp>
    </p:spTree>
  </p:cSld>
  <p:clrMap bg1="lt1" tx1="dk1" bg2="lt2" tx2="dk2" accent1="accent1" accent2="accent2" accent3="accent3" accent4="accent4" accent5="accent5" accent6="accent6" hlink="hlink" folHlink="folHlink"/>
  <p:sldLayoutIdLst>
    <p:sldLayoutId id="2147483898" r:id="rId1"/>
    <p:sldLayoutId id="2147483930" r:id="rId2"/>
    <p:sldLayoutId id="2147483929" r:id="rId3"/>
    <p:sldLayoutId id="2147483937" r:id="rId4"/>
    <p:sldLayoutId id="2147483900" r:id="rId5"/>
    <p:sldLayoutId id="2147483931" r:id="rId6"/>
    <p:sldLayoutId id="2147483932" r:id="rId7"/>
    <p:sldLayoutId id="2147483933" r:id="rId8"/>
    <p:sldLayoutId id="2147483902" r:id="rId9"/>
    <p:sldLayoutId id="2147483903" r:id="rId10"/>
    <p:sldLayoutId id="2147483935" r:id="rId11"/>
    <p:sldLayoutId id="2147483905" r:id="rId12"/>
    <p:sldLayoutId id="2147483906" r:id="rId13"/>
    <p:sldLayoutId id="2147483907" r:id="rId14"/>
    <p:sldLayoutId id="2147483908" r:id="rId15"/>
    <p:sldLayoutId id="2147483909" r:id="rId16"/>
    <p:sldLayoutId id="2147483910" r:id="rId17"/>
    <p:sldLayoutId id="2147483913" r:id="rId18"/>
    <p:sldLayoutId id="2147483911" r:id="rId19"/>
    <p:sldLayoutId id="2147483912" r:id="rId20"/>
    <p:sldLayoutId id="2147483914" r:id="rId21"/>
    <p:sldLayoutId id="2147483915" r:id="rId22"/>
    <p:sldLayoutId id="2147483916" r:id="rId23"/>
    <p:sldLayoutId id="2147483917" r:id="rId24"/>
    <p:sldLayoutId id="2147483918" r:id="rId25"/>
    <p:sldLayoutId id="2147483919" r:id="rId26"/>
    <p:sldLayoutId id="2147483921" r:id="rId27"/>
    <p:sldLayoutId id="2147483922" r:id="rId28"/>
    <p:sldLayoutId id="2147483936" r:id="rId29"/>
    <p:sldLayoutId id="2147483923" r:id="rId30"/>
    <p:sldLayoutId id="2147483924" r:id="rId31"/>
    <p:sldLayoutId id="2147483925" r:id="rId32"/>
    <p:sldLayoutId id="2147483926" r:id="rId33"/>
    <p:sldLayoutId id="2147483927" r:id="rId34"/>
  </p:sldLayoutIdLst>
  <p:transition>
    <p:wipe dir="r"/>
  </p:transition>
  <p:timing>
    <p:tnLst>
      <p:par>
        <p:cTn id="1" dur="indefinite" restart="never" nodeType="tmRoot"/>
      </p:par>
    </p:tnLst>
  </p:timing>
  <p:txStyles>
    <p:title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p:titleStyle>
    <p:body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ES_tradnl" altLang="zh-CN" dirty="0" smtClean="0"/>
              <a:t>Comprensión de la redundancia de capa 3</a:t>
            </a:r>
            <a:endParaRPr lang="es-ES_tradnl" altLang="zh-CN"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defTabSz="914400">
              <a:lnSpc>
                <a:spcPct val="80000"/>
              </a:lnSpc>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Verificación de HSRP (continuación)</a:t>
            </a:r>
            <a:endParaRPr lang="es-ES_tradnl"/>
          </a:p>
        </p:txBody>
      </p:sp>
      <p:sp>
        <p:nvSpPr>
          <p:cNvPr id="3" name="ZoneTexte 2"/>
          <p:cNvSpPr txBox="1"/>
          <p:nvPr/>
        </p:nvSpPr>
        <p:spPr>
          <a:xfrm>
            <a:off x="206813" y="1238593"/>
            <a:ext cx="8502472" cy="1107996"/>
          </a:xfrm>
          <a:prstGeom prst="rect">
            <a:avLst/>
          </a:prstGeom>
          <a:noFill/>
        </p:spPr>
        <p:txBody>
          <a:bodyPr wrap="square" rtlCol="0">
            <a:spAutoFit/>
          </a:bodyPr>
          <a:lstStyle/>
          <a:p>
            <a:pPr algn="l" defTabSz="914400">
              <a:buNone/>
            </a:pPr>
            <a:r>
              <a:rPr lang="es-ES_tradnl" sz="2400" b="0" i="0" smtClean="0">
                <a:solidFill>
                  <a:srgbClr val="000000"/>
                </a:solidFill>
                <a:latin typeface="Arial"/>
                <a:ea typeface="+mn-ea"/>
                <a:cs typeface="+mn-cs"/>
              </a:rPr>
              <a:t>El comando </a:t>
            </a:r>
            <a:r>
              <a:rPr lang="es-ES_tradnl" sz="2400" b="1" i="0" smtClean="0">
                <a:solidFill>
                  <a:srgbClr val="000000"/>
                </a:solidFill>
                <a:latin typeface="Courier New"/>
                <a:ea typeface="+mn-ea"/>
                <a:cs typeface="Courier New"/>
              </a:rPr>
              <a:t>show standby brief </a:t>
            </a:r>
            <a:r>
              <a:rPr lang="es-ES_tradnl" sz="2400" b="0" i="0" smtClean="0">
                <a:solidFill>
                  <a:srgbClr val="000000"/>
                </a:solidFill>
                <a:latin typeface="Arial"/>
                <a:ea typeface="+mn-ea"/>
                <a:cs typeface="+mn-cs"/>
              </a:rPr>
              <a:t>muestra un resumen de las configuraciones de HSRP.</a:t>
            </a:r>
          </a:p>
          <a:p>
            <a:pPr algn="l" defTabSz="914400">
              <a:buNone/>
            </a:pPr>
            <a:endParaRPr lang="es-ES_tradnl"/>
          </a:p>
        </p:txBody>
      </p:sp>
      <p:sp>
        <p:nvSpPr>
          <p:cNvPr id="4" name="ZoneTexte 3"/>
          <p:cNvSpPr txBox="1"/>
          <p:nvPr/>
        </p:nvSpPr>
        <p:spPr>
          <a:xfrm>
            <a:off x="107579" y="2271644"/>
            <a:ext cx="8888503" cy="1323439"/>
          </a:xfrm>
          <a:prstGeom prst="rect">
            <a:avLst/>
          </a:prstGeom>
          <a:noFill/>
          <a:ln>
            <a:solidFill>
              <a:schemeClr val="bg2"/>
            </a:solidFill>
          </a:ln>
        </p:spPr>
        <p:txBody>
          <a:bodyPr wrap="square" rtlCol="0">
            <a:spAutoFit/>
          </a:bodyPr>
          <a:lstStyle/>
          <a:p>
            <a:pPr algn="l" defTabSz="914400">
              <a:buNone/>
            </a:pPr>
            <a:r>
              <a:rPr lang="en-US" sz="1600" b="0" i="0" dirty="0" err="1">
                <a:solidFill>
                  <a:srgbClr val="000000"/>
                </a:solidFill>
                <a:latin typeface="Courier New"/>
                <a:ea typeface="+mn-ea"/>
                <a:cs typeface="Courier New"/>
              </a:rPr>
              <a:t>RouterA</a:t>
            </a:r>
            <a:r>
              <a:rPr lang="en-US" sz="1600" b="0" i="0" dirty="0">
                <a:solidFill>
                  <a:srgbClr val="000000"/>
                </a:solidFill>
                <a:latin typeface="Courier New"/>
                <a:ea typeface="+mn-ea"/>
                <a:cs typeface="Courier New"/>
              </a:rPr>
              <a:t># </a:t>
            </a:r>
            <a:r>
              <a:rPr lang="en-US" sz="1600" b="1" i="0" dirty="0">
                <a:solidFill>
                  <a:srgbClr val="000000"/>
                </a:solidFill>
                <a:latin typeface="Courier New"/>
                <a:ea typeface="+mn-ea"/>
                <a:cs typeface="Courier New"/>
              </a:rPr>
              <a:t>show standby brief</a:t>
            </a:r>
          </a:p>
          <a:p>
            <a:pPr algn="l" defTabSz="914400">
              <a:buNone/>
            </a:pPr>
            <a:r>
              <a:rPr lang="en-US" sz="1600" b="0" i="0" dirty="0">
                <a:solidFill>
                  <a:srgbClr val="000000"/>
                </a:solidFill>
                <a:latin typeface="Courier New"/>
                <a:ea typeface="+mn-ea"/>
                <a:cs typeface="Courier New"/>
              </a:rPr>
              <a:t>                     P indicates configured to preempt.</a:t>
            </a:r>
          </a:p>
          <a:p>
            <a:pPr algn="l" defTabSz="914400">
              <a:buNone/>
            </a:pPr>
            <a:r>
              <a:rPr lang="en-US" sz="1600" b="0" i="0" dirty="0">
                <a:solidFill>
                  <a:srgbClr val="000000"/>
                </a:solidFill>
                <a:latin typeface="Courier New"/>
                <a:ea typeface="+mn-ea"/>
                <a:cs typeface="Courier New"/>
              </a:rPr>
              <a:t>                     |</a:t>
            </a:r>
          </a:p>
          <a:p>
            <a:pPr algn="l" defTabSz="914400">
              <a:buNone/>
            </a:pPr>
            <a:r>
              <a:rPr lang="en-US" sz="1600" b="0" i="0" dirty="0">
                <a:solidFill>
                  <a:srgbClr val="000000"/>
                </a:solidFill>
                <a:latin typeface="Courier New"/>
                <a:ea typeface="+mn-ea"/>
                <a:cs typeface="Courier New"/>
              </a:rPr>
              <a:t>Interface   </a:t>
            </a:r>
            <a:r>
              <a:rPr lang="en-US" sz="1600" b="0" i="0" dirty="0" err="1">
                <a:solidFill>
                  <a:srgbClr val="000000"/>
                </a:solidFill>
                <a:latin typeface="Courier New"/>
                <a:ea typeface="+mn-ea"/>
                <a:cs typeface="Courier New"/>
              </a:rPr>
              <a:t>Grp</a:t>
            </a:r>
            <a:r>
              <a:rPr lang="en-US" sz="1600" b="0" i="0" dirty="0">
                <a:solidFill>
                  <a:srgbClr val="000000"/>
                </a:solidFill>
                <a:latin typeface="Courier New"/>
                <a:ea typeface="+mn-ea"/>
                <a:cs typeface="Courier New"/>
              </a:rPr>
              <a:t>  </a:t>
            </a:r>
            <a:r>
              <a:rPr lang="en-US" sz="1600" b="0" i="0" dirty="0" err="1">
                <a:solidFill>
                  <a:srgbClr val="000000"/>
                </a:solidFill>
                <a:latin typeface="Courier New"/>
                <a:ea typeface="+mn-ea"/>
                <a:cs typeface="Courier New"/>
              </a:rPr>
              <a:t>Pri</a:t>
            </a:r>
            <a:r>
              <a:rPr lang="en-US" sz="1600" b="0" i="0" dirty="0">
                <a:solidFill>
                  <a:srgbClr val="000000"/>
                </a:solidFill>
                <a:latin typeface="Courier New"/>
                <a:ea typeface="+mn-ea"/>
                <a:cs typeface="Courier New"/>
              </a:rPr>
              <a:t> P State    Active        Standby        Virtual IP</a:t>
            </a:r>
          </a:p>
          <a:p>
            <a:pPr algn="l" defTabSz="914400">
              <a:buNone/>
            </a:pPr>
            <a:r>
              <a:rPr lang="en-US" sz="1600" b="0" i="0" dirty="0">
                <a:solidFill>
                  <a:srgbClr val="000000"/>
                </a:solidFill>
                <a:latin typeface="Courier New"/>
                <a:ea typeface="+mn-ea"/>
                <a:cs typeface="Courier New"/>
              </a:rPr>
              <a:t>Gig0/0      1    110 P Active   local         10.1.10.3      10.1.10.1 </a:t>
            </a:r>
            <a:endParaRPr lang="en-US" sz="1600" dirty="0">
              <a:solidFill>
                <a:schemeClr val="bg2"/>
              </a:solidFill>
              <a:latin typeface="Courier New" pitchFamily="49" charset="0"/>
              <a:cs typeface="Courier New" pitchFamily="49" charset="0"/>
            </a:endParaRPr>
          </a:p>
        </p:txBody>
      </p:sp>
    </p:spTree>
    <p:extLst>
      <p:ext uri="{BB962C8B-B14F-4D97-AF65-F5344CB8AC3E}">
        <p14:creationId xmlns:p14="http://schemas.microsoft.com/office/powerpoint/2010/main" xmlns="" val="2340499532"/>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defTabSz="914400">
              <a:lnSpc>
                <a:spcPct val="80000"/>
              </a:lnSpc>
              <a:spcBef>
                <a:spcPct val="0"/>
              </a:spcBef>
              <a:buNone/>
            </a:pPr>
            <a:r>
              <a:rPr lang="es-ES_tradnl" sz="3600" b="0" i="0" u="none" strike="noStrike" spc="0" baseline="0" dirty="0" smtClean="0">
                <a:ln>
                  <a:noFill/>
                </a:ln>
                <a:gradFill flip="none" rotWithShape="1">
                  <a:gsLst>
                    <a:gs pos="16000">
                      <a:schemeClr val="tx2"/>
                    </a:gs>
                    <a:gs pos="100000">
                      <a:srgbClr val="28A7DF"/>
                    </a:gs>
                  </a:gsLst>
                  <a:lin ang="1800000" scaled="0"/>
                  <a:tileRect/>
                </a:gradFill>
                <a:effectLst/>
                <a:latin typeface="Arial"/>
                <a:ea typeface="+mj-ea"/>
                <a:cs typeface="Arial"/>
              </a:rPr>
              <a:t>Seguimiento de interfaz de HSRP</a:t>
            </a:r>
            <a:endParaRPr lang="es-ES_tradnl" dirty="0"/>
          </a:p>
        </p:txBody>
      </p:sp>
      <p:pic>
        <p:nvPicPr>
          <p:cNvPr id="6146" name="Picture 2"/>
          <p:cNvPicPr>
            <a:picLocks noChangeAspect="1" noChangeArrowheads="1"/>
          </p:cNvPicPr>
          <p:nvPr/>
        </p:nvPicPr>
        <p:blipFill>
          <a:blip r:embed="rId3" cstate="print"/>
          <a:stretch>
            <a:fillRect/>
          </a:stretch>
        </p:blipFill>
        <p:spPr bwMode="auto">
          <a:xfrm>
            <a:off x="500903" y="1385048"/>
            <a:ext cx="8094089" cy="420892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657088662"/>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defTabSz="914400">
              <a:lnSpc>
                <a:spcPct val="80000"/>
              </a:lnSpc>
              <a:spcBef>
                <a:spcPct val="0"/>
              </a:spcBef>
              <a:buNone/>
            </a:pPr>
            <a:r>
              <a:rPr lang="es-ES_tradnl" sz="3600" b="0" i="0" u="none" strike="noStrike" spc="0" baseline="0" dirty="0" smtClean="0">
                <a:ln>
                  <a:noFill/>
                </a:ln>
                <a:gradFill flip="none" rotWithShape="1">
                  <a:gsLst>
                    <a:gs pos="16000">
                      <a:schemeClr val="tx2"/>
                    </a:gs>
                    <a:gs pos="100000">
                      <a:srgbClr val="28A7DF"/>
                    </a:gs>
                  </a:gsLst>
                  <a:lin ang="1800000" scaled="0"/>
                  <a:tileRect/>
                </a:gradFill>
                <a:effectLst/>
                <a:latin typeface="Arial"/>
                <a:ea typeface="+mj-ea"/>
                <a:cs typeface="Arial"/>
              </a:rPr>
              <a:t>Equilibrio de carga de HSRP</a:t>
            </a:r>
            <a:endParaRPr lang="es-ES_tradnl" dirty="0"/>
          </a:p>
        </p:txBody>
      </p:sp>
      <p:pic>
        <p:nvPicPr>
          <p:cNvPr id="7170" name="Picture 2"/>
          <p:cNvPicPr>
            <a:picLocks noChangeAspect="1" noChangeArrowheads="1"/>
          </p:cNvPicPr>
          <p:nvPr/>
        </p:nvPicPr>
        <p:blipFill>
          <a:blip r:embed="rId3" cstate="print"/>
          <a:stretch>
            <a:fillRect/>
          </a:stretch>
        </p:blipFill>
        <p:spPr bwMode="auto">
          <a:xfrm>
            <a:off x="598388" y="1433620"/>
            <a:ext cx="7956185" cy="46346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809676229"/>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Protocolo de equilibrio de carga de la puerta de enlace</a:t>
            </a:r>
            <a:endParaRPr lang="es-ES_tradnl"/>
          </a:p>
        </p:txBody>
      </p:sp>
      <p:sp>
        <p:nvSpPr>
          <p:cNvPr id="3" name="Espace réservé du texte 2"/>
          <p:cNvSpPr>
            <a:spLocks noGrp="1"/>
          </p:cNvSpPr>
          <p:nvPr>
            <p:ph type="body" sz="quarter" idx="10"/>
          </p:nvPr>
        </p:nvSpPr>
        <p:spPr>
          <a:xfrm>
            <a:off x="228600" y="1344168"/>
            <a:ext cx="4361688" cy="4965192"/>
          </a:xfrm>
        </p:spPr>
        <p:txBody>
          <a:bodyPr/>
          <a:lstStyle/>
          <a:p>
            <a:pPr marL="228600" indent="-228600" algn="l" defTabSz="914400">
              <a:spcBef>
                <a:spcPts val="1440"/>
              </a:spcBef>
              <a:buClr>
                <a:srgbClr val="493B93"/>
              </a:buClr>
              <a:buSzPct val="90000"/>
              <a:buFont typeface="Arial"/>
              <a:buChar char="•"/>
            </a:pPr>
            <a:r>
              <a:rPr lang="es-ES_tradnl" sz="2200" b="0" i="0" smtClean="0">
                <a:solidFill>
                  <a:srgbClr val="000000"/>
                </a:solidFill>
                <a:latin typeface="Arial"/>
                <a:ea typeface="+mn-ea"/>
                <a:cs typeface="+mn-cs"/>
              </a:rPr>
              <a:t>Permite el uso total de recursos de todos los dispositivos sin la carga administrativa de crear varios grupos.</a:t>
            </a:r>
          </a:p>
          <a:p>
            <a:pPr marL="228600" indent="-228600" algn="l" defTabSz="914400">
              <a:spcBef>
                <a:spcPts val="1440"/>
              </a:spcBef>
              <a:buClr>
                <a:srgbClr val="493B93"/>
              </a:buClr>
              <a:buSzPct val="90000"/>
              <a:buFont typeface="Arial"/>
              <a:buChar char="•"/>
            </a:pPr>
            <a:r>
              <a:rPr lang="es-ES_tradnl" sz="2200" b="0" i="0" smtClean="0">
                <a:solidFill>
                  <a:srgbClr val="000000"/>
                </a:solidFill>
                <a:latin typeface="Arial"/>
                <a:ea typeface="+mn-ea"/>
                <a:cs typeface="+mn-cs"/>
              </a:rPr>
              <a:t>Proporciona una única dirección IP virtual y varias direcciones MAC virtuales.</a:t>
            </a:r>
          </a:p>
          <a:p>
            <a:pPr marL="228600" indent="-228600" algn="l" defTabSz="914400">
              <a:spcBef>
                <a:spcPts val="1440"/>
              </a:spcBef>
              <a:buClr>
                <a:srgbClr val="493B93"/>
              </a:buClr>
              <a:buSzPct val="90000"/>
              <a:buFont typeface="Arial"/>
              <a:buChar char="•"/>
            </a:pPr>
            <a:r>
              <a:rPr lang="es-ES_tradnl" sz="2200" b="0" i="0" smtClean="0">
                <a:solidFill>
                  <a:srgbClr val="000000"/>
                </a:solidFill>
                <a:latin typeface="Arial"/>
                <a:ea typeface="+mn-ea"/>
                <a:cs typeface="+mn-cs"/>
              </a:rPr>
              <a:t>Rutea el tráfico a una única puerta de enlace distribuida entre routers.</a:t>
            </a:r>
          </a:p>
          <a:p>
            <a:pPr marL="228600" indent="-228600" algn="l" defTabSz="914400">
              <a:spcBef>
                <a:spcPts val="1440"/>
              </a:spcBef>
              <a:buClr>
                <a:srgbClr val="493B93"/>
              </a:buClr>
              <a:buSzPct val="90000"/>
              <a:buFont typeface="Arial"/>
              <a:buChar char="•"/>
            </a:pPr>
            <a:r>
              <a:rPr lang="es-ES_tradnl" sz="2200" b="0" i="0" smtClean="0">
                <a:solidFill>
                  <a:srgbClr val="000000"/>
                </a:solidFill>
                <a:latin typeface="Arial"/>
                <a:ea typeface="+mn-ea"/>
                <a:cs typeface="+mn-cs"/>
              </a:rPr>
              <a:t>Proporciona rerruteo automático en caso de alguna falla.</a:t>
            </a:r>
            <a:endParaRPr lang="es-ES_tradnl">
              <a:solidFill>
                <a:schemeClr val="bg2"/>
              </a:solidFill>
            </a:endParaRPr>
          </a:p>
        </p:txBody>
      </p:sp>
      <p:pic>
        <p:nvPicPr>
          <p:cNvPr id="1026" name="Picture 2"/>
          <p:cNvPicPr>
            <a:picLocks noChangeAspect="1" noChangeArrowheads="1"/>
          </p:cNvPicPr>
          <p:nvPr/>
        </p:nvPicPr>
        <p:blipFill>
          <a:blip r:embed="rId3" cstate="print"/>
          <a:stretch>
            <a:fillRect/>
          </a:stretch>
        </p:blipFill>
        <p:spPr bwMode="auto">
          <a:xfrm>
            <a:off x="4835840" y="1481327"/>
            <a:ext cx="3806763" cy="454113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409602047"/>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Protocolo de equilibrio de carga de puerta de enlace (continuación)</a:t>
            </a:r>
            <a:endParaRPr lang="es-ES_tradnl"/>
          </a:p>
        </p:txBody>
      </p:sp>
      <p:sp>
        <p:nvSpPr>
          <p:cNvPr id="3" name="Espace réservé du texte 2"/>
          <p:cNvSpPr>
            <a:spLocks noGrp="1"/>
          </p:cNvSpPr>
          <p:nvPr>
            <p:ph type="body" sz="quarter" idx="10"/>
          </p:nvPr>
        </p:nvSpPr>
        <p:spPr>
          <a:xfrm>
            <a:off x="319316" y="5605376"/>
            <a:ext cx="8577072" cy="847628"/>
          </a:xfrm>
        </p:spPr>
        <p:txBody>
          <a:bodyPr/>
          <a:lstStyle/>
          <a:p>
            <a:pPr marL="228600" indent="-228600" algn="l" defTabSz="914400">
              <a:spcBef>
                <a:spcPts val="1440"/>
              </a:spcBef>
              <a:buClr>
                <a:srgbClr val="493B93"/>
              </a:buClr>
              <a:buSzPct val="90000"/>
              <a:buFont typeface="Arial"/>
              <a:buChar char="•"/>
            </a:pPr>
            <a:r>
              <a:rPr lang="es-ES_tradnl" sz="2200" b="0" i="0" smtClean="0">
                <a:solidFill>
                  <a:srgbClr val="000000"/>
                </a:solidFill>
                <a:latin typeface="Arial"/>
                <a:ea typeface="+mn-ea"/>
                <a:cs typeface="+mn-cs"/>
              </a:rPr>
              <a:t>El comando </a:t>
            </a:r>
            <a:r>
              <a:rPr lang="es-ES_tradnl" sz="2200" b="1" i="0" smtClean="0">
                <a:solidFill>
                  <a:srgbClr val="000000"/>
                </a:solidFill>
                <a:latin typeface="Courier New"/>
                <a:ea typeface="+mn-ea"/>
                <a:cs typeface="Courier New"/>
              </a:rPr>
              <a:t>show glbp </a:t>
            </a:r>
            <a:r>
              <a:rPr lang="es-ES_tradnl" sz="2200" b="0" i="0" smtClean="0">
                <a:solidFill>
                  <a:srgbClr val="000000"/>
                </a:solidFill>
                <a:latin typeface="Arial"/>
                <a:ea typeface="+mn-ea"/>
                <a:cs typeface="+mn-cs"/>
              </a:rPr>
              <a:t>que se observa en este ejemplo muestra información sobre el estado del grupo 1 de GLBP.</a:t>
            </a:r>
            <a:endParaRPr lang="es-ES_tradnl">
              <a:solidFill>
                <a:schemeClr val="bg2"/>
              </a:solidFill>
            </a:endParaRPr>
          </a:p>
        </p:txBody>
      </p:sp>
      <p:sp>
        <p:nvSpPr>
          <p:cNvPr id="5" name="Rectangle 4"/>
          <p:cNvSpPr/>
          <p:nvPr/>
        </p:nvSpPr>
        <p:spPr>
          <a:xfrm>
            <a:off x="638629" y="1896059"/>
            <a:ext cx="2206171" cy="275771"/>
          </a:xfrm>
          <a:prstGeom prst="rect">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smtClean="0"/>
          </a:p>
        </p:txBody>
      </p:sp>
      <p:sp>
        <p:nvSpPr>
          <p:cNvPr id="6" name="Rectangle 5"/>
          <p:cNvSpPr/>
          <p:nvPr/>
        </p:nvSpPr>
        <p:spPr>
          <a:xfrm>
            <a:off x="638629" y="2421844"/>
            <a:ext cx="4905828" cy="261257"/>
          </a:xfrm>
          <a:prstGeom prst="rect">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smtClean="0"/>
          </a:p>
        </p:txBody>
      </p:sp>
      <p:sp>
        <p:nvSpPr>
          <p:cNvPr id="4" name="ZoneTexte 3"/>
          <p:cNvSpPr txBox="1"/>
          <p:nvPr/>
        </p:nvSpPr>
        <p:spPr>
          <a:xfrm>
            <a:off x="348344" y="1293408"/>
            <a:ext cx="8694057" cy="4247317"/>
          </a:xfrm>
          <a:prstGeom prst="rect">
            <a:avLst/>
          </a:prstGeom>
          <a:noFill/>
          <a:ln>
            <a:solidFill>
              <a:schemeClr val="bg2"/>
            </a:solidFill>
          </a:ln>
        </p:spPr>
        <p:txBody>
          <a:bodyPr wrap="square" rtlCol="0">
            <a:spAutoFit/>
          </a:bodyPr>
          <a:lstStyle/>
          <a:p>
            <a:pPr algn="l" defTabSz="914400">
              <a:buNone/>
            </a:pPr>
            <a:r>
              <a:rPr lang="en-US" sz="1800" b="0" i="0" dirty="0">
                <a:solidFill>
                  <a:srgbClr val="000000"/>
                </a:solidFill>
                <a:latin typeface="Courier New"/>
                <a:ea typeface="+mn-ea"/>
                <a:cs typeface="Courier New"/>
              </a:rPr>
              <a:t>R1#</a:t>
            </a:r>
            <a:r>
              <a:rPr lang="en-US" sz="1800" b="1" i="0" dirty="0">
                <a:solidFill>
                  <a:srgbClr val="000000"/>
                </a:solidFill>
                <a:latin typeface="Courier New"/>
                <a:ea typeface="+mn-ea"/>
                <a:cs typeface="Courier New"/>
              </a:rPr>
              <a:t>show </a:t>
            </a:r>
            <a:r>
              <a:rPr lang="en-US" sz="1800" b="1" i="0" dirty="0" err="1">
                <a:solidFill>
                  <a:srgbClr val="000000"/>
                </a:solidFill>
                <a:latin typeface="Courier New"/>
                <a:ea typeface="+mn-ea"/>
                <a:cs typeface="Courier New"/>
              </a:rPr>
              <a:t>glbp</a:t>
            </a:r>
            <a:endParaRPr lang="en-US" b="1" dirty="0">
              <a:solidFill>
                <a:schemeClr val="bg2"/>
              </a:solidFill>
              <a:latin typeface="Courier New" pitchFamily="49" charset="0"/>
              <a:cs typeface="Courier New" pitchFamily="49" charset="0"/>
            </a:endParaRPr>
          </a:p>
          <a:p>
            <a:pPr algn="l" defTabSz="914400">
              <a:buNone/>
            </a:pPr>
            <a:r>
              <a:rPr lang="en-US" sz="1800" b="0" i="0" dirty="0">
                <a:solidFill>
                  <a:srgbClr val="000000"/>
                </a:solidFill>
                <a:latin typeface="Courier New"/>
                <a:ea typeface="+mn-ea"/>
                <a:cs typeface="Courier New"/>
              </a:rPr>
              <a:t>FastEthernet0/0 - Group 1</a:t>
            </a:r>
          </a:p>
          <a:p>
            <a:pPr algn="l" defTabSz="914400">
              <a:buNone/>
            </a:pPr>
            <a:r>
              <a:rPr lang="en-US" sz="1800" b="0" i="0" dirty="0">
                <a:solidFill>
                  <a:srgbClr val="000000"/>
                </a:solidFill>
                <a:latin typeface="Courier New"/>
                <a:ea typeface="+mn-ea"/>
                <a:cs typeface="Courier New"/>
              </a:rPr>
              <a:t>  State is Active</a:t>
            </a:r>
          </a:p>
          <a:p>
            <a:pPr algn="l" defTabSz="914400">
              <a:buNone/>
            </a:pPr>
            <a:r>
              <a:rPr lang="en-US" sz="1800" b="0" i="0" dirty="0">
                <a:solidFill>
                  <a:srgbClr val="000000"/>
                </a:solidFill>
                <a:latin typeface="Courier New"/>
                <a:ea typeface="+mn-ea"/>
                <a:cs typeface="Courier New"/>
              </a:rPr>
              <a:t>    2 state changes, last state change 00:04:12</a:t>
            </a:r>
          </a:p>
          <a:p>
            <a:pPr algn="l" defTabSz="914400">
              <a:buNone/>
            </a:pPr>
            <a:r>
              <a:rPr lang="en-US" sz="1800" b="0" i="0" dirty="0">
                <a:solidFill>
                  <a:srgbClr val="000000"/>
                </a:solidFill>
                <a:latin typeface="Courier New"/>
                <a:ea typeface="+mn-ea"/>
                <a:cs typeface="Courier New"/>
              </a:rPr>
              <a:t>  Virtual IP address is 192.168.2.100</a:t>
            </a:r>
          </a:p>
          <a:p>
            <a:pPr algn="l" defTabSz="914400">
              <a:buNone/>
            </a:pPr>
            <a:r>
              <a:rPr lang="en-US" sz="1800" b="0" i="0" dirty="0">
                <a:solidFill>
                  <a:srgbClr val="000000"/>
                </a:solidFill>
                <a:latin typeface="Courier New"/>
                <a:ea typeface="+mn-ea"/>
                <a:cs typeface="Courier New"/>
              </a:rPr>
              <a:t>&lt;</a:t>
            </a:r>
            <a:r>
              <a:rPr lang="en-US" sz="1800" b="0" i="0" dirty="0" err="1">
                <a:solidFill>
                  <a:srgbClr val="000000"/>
                </a:solidFill>
                <a:latin typeface="Courier New"/>
                <a:ea typeface="+mn-ea"/>
                <a:cs typeface="Courier New"/>
              </a:rPr>
              <a:t>Resultado</a:t>
            </a:r>
            <a:r>
              <a:rPr lang="en-US" sz="1800" b="0" i="0" dirty="0">
                <a:solidFill>
                  <a:srgbClr val="000000"/>
                </a:solidFill>
                <a:latin typeface="Courier New"/>
                <a:ea typeface="+mn-ea"/>
                <a:cs typeface="Courier New"/>
              </a:rPr>
              <a:t> </a:t>
            </a:r>
            <a:r>
              <a:rPr lang="en-US" sz="1800" b="0" i="0" dirty="0" err="1">
                <a:solidFill>
                  <a:srgbClr val="000000"/>
                </a:solidFill>
                <a:latin typeface="Courier New"/>
                <a:ea typeface="+mn-ea"/>
                <a:cs typeface="Courier New"/>
              </a:rPr>
              <a:t>omitido</a:t>
            </a:r>
            <a:r>
              <a:rPr lang="en-US" sz="1800" b="0" i="0" dirty="0">
                <a:solidFill>
                  <a:srgbClr val="000000"/>
                </a:solidFill>
                <a:latin typeface="Courier New"/>
                <a:ea typeface="+mn-ea"/>
                <a:cs typeface="Courier New"/>
              </a:rPr>
              <a:t>&gt;</a:t>
            </a:r>
          </a:p>
          <a:p>
            <a:pPr algn="l" defTabSz="914400">
              <a:buNone/>
            </a:pPr>
            <a:r>
              <a:rPr lang="en-US" sz="1800" b="0" i="0" dirty="0">
                <a:solidFill>
                  <a:srgbClr val="000000"/>
                </a:solidFill>
                <a:latin typeface="Courier New"/>
                <a:ea typeface="+mn-ea"/>
                <a:cs typeface="Courier New"/>
              </a:rPr>
              <a:t>  Active is local</a:t>
            </a:r>
          </a:p>
          <a:p>
            <a:pPr algn="l" defTabSz="914400">
              <a:buNone/>
            </a:pPr>
            <a:r>
              <a:rPr lang="en-US" sz="1800" b="0" i="0" dirty="0">
                <a:solidFill>
                  <a:srgbClr val="000000"/>
                </a:solidFill>
                <a:latin typeface="Courier New"/>
                <a:ea typeface="+mn-ea"/>
                <a:cs typeface="Courier New"/>
              </a:rPr>
              <a:t>  Standby is 192.168.2.2, priority 100 (expires in 7.644 sec)</a:t>
            </a:r>
          </a:p>
          <a:p>
            <a:pPr algn="l" defTabSz="914400">
              <a:buNone/>
            </a:pPr>
            <a:r>
              <a:rPr lang="en-US" sz="1800" b="0" i="0" dirty="0">
                <a:solidFill>
                  <a:srgbClr val="000000"/>
                </a:solidFill>
                <a:latin typeface="Courier New"/>
                <a:ea typeface="+mn-ea"/>
                <a:cs typeface="Courier New"/>
              </a:rPr>
              <a:t>  Priority 100 (default)</a:t>
            </a:r>
          </a:p>
          <a:p>
            <a:pPr algn="l" defTabSz="914400">
              <a:buNone/>
            </a:pPr>
            <a:r>
              <a:rPr lang="en-US" sz="1800" b="0" i="0" dirty="0">
                <a:solidFill>
                  <a:srgbClr val="000000"/>
                </a:solidFill>
                <a:latin typeface="Courier New"/>
                <a:ea typeface="+mn-ea"/>
                <a:cs typeface="Courier New"/>
              </a:rPr>
              <a:t>  Weighting 100 (default 100), thresholds: lower 1, upper 100</a:t>
            </a:r>
          </a:p>
          <a:p>
            <a:pPr algn="l" defTabSz="914400">
              <a:buNone/>
            </a:pPr>
            <a:r>
              <a:rPr lang="en-US" sz="1800" b="0" i="0" dirty="0">
                <a:solidFill>
                  <a:srgbClr val="000000"/>
                </a:solidFill>
                <a:latin typeface="Courier New"/>
                <a:ea typeface="+mn-ea"/>
                <a:cs typeface="Courier New"/>
              </a:rPr>
              <a:t>  Load balancing: round-robin</a:t>
            </a:r>
          </a:p>
          <a:p>
            <a:pPr algn="l" defTabSz="914400">
              <a:buNone/>
            </a:pPr>
            <a:r>
              <a:rPr lang="en-US" sz="1800" b="0" i="0" dirty="0">
                <a:solidFill>
                  <a:srgbClr val="000000"/>
                </a:solidFill>
                <a:latin typeface="Courier New"/>
                <a:ea typeface="+mn-ea"/>
                <a:cs typeface="Courier New"/>
              </a:rPr>
              <a:t>  Group members:</a:t>
            </a:r>
          </a:p>
          <a:p>
            <a:pPr algn="l" defTabSz="914400">
              <a:buNone/>
            </a:pPr>
            <a:r>
              <a:rPr lang="en-US" sz="1800" b="0" i="0" dirty="0">
                <a:solidFill>
                  <a:srgbClr val="000000"/>
                </a:solidFill>
                <a:latin typeface="Courier New"/>
                <a:ea typeface="+mn-ea"/>
                <a:cs typeface="Courier New"/>
              </a:rPr>
              <a:t>    c000.0ce0.0000 (192.168.2.1) local</a:t>
            </a:r>
          </a:p>
          <a:p>
            <a:pPr algn="l" defTabSz="914400">
              <a:buNone/>
            </a:pPr>
            <a:r>
              <a:rPr lang="en-US" sz="1800" b="0" i="0" dirty="0">
                <a:solidFill>
                  <a:srgbClr val="000000"/>
                </a:solidFill>
                <a:latin typeface="Courier New"/>
                <a:ea typeface="+mn-ea"/>
                <a:cs typeface="Courier New"/>
              </a:rPr>
              <a:t>    c001.0ce0.0000 (192.168.2.2)</a:t>
            </a:r>
          </a:p>
          <a:p>
            <a:pPr algn="l" defTabSz="914400">
              <a:buNone/>
            </a:pPr>
            <a:r>
              <a:rPr lang="en-US" sz="1800" b="0" i="0" dirty="0">
                <a:solidFill>
                  <a:srgbClr val="000000"/>
                </a:solidFill>
                <a:latin typeface="Courier New"/>
                <a:ea typeface="+mn-ea"/>
                <a:cs typeface="Courier New"/>
              </a:rPr>
              <a:t>&lt;</a:t>
            </a:r>
            <a:r>
              <a:rPr lang="en-US" sz="1800" b="0" i="0" dirty="0" err="1">
                <a:solidFill>
                  <a:srgbClr val="000000"/>
                </a:solidFill>
                <a:latin typeface="Courier New"/>
                <a:ea typeface="+mn-ea"/>
                <a:cs typeface="Courier New"/>
              </a:rPr>
              <a:t>Resultado</a:t>
            </a:r>
            <a:r>
              <a:rPr lang="en-US" sz="1800" b="0" i="0" dirty="0">
                <a:solidFill>
                  <a:srgbClr val="000000"/>
                </a:solidFill>
                <a:latin typeface="Courier New"/>
                <a:ea typeface="+mn-ea"/>
                <a:cs typeface="Courier New"/>
              </a:rPr>
              <a:t> </a:t>
            </a:r>
            <a:r>
              <a:rPr lang="en-US" sz="1800" b="0" i="0" dirty="0" err="1">
                <a:solidFill>
                  <a:srgbClr val="000000"/>
                </a:solidFill>
                <a:latin typeface="Courier New"/>
                <a:ea typeface="+mn-ea"/>
                <a:cs typeface="Courier New"/>
              </a:rPr>
              <a:t>omitido</a:t>
            </a:r>
            <a:r>
              <a:rPr lang="en-US" sz="1800" b="0" i="0" dirty="0">
                <a:solidFill>
                  <a:srgbClr val="000000"/>
                </a:solidFill>
                <a:latin typeface="Courier New"/>
                <a:ea typeface="+mn-ea"/>
                <a:cs typeface="Courier New"/>
              </a:rPr>
              <a:t>&gt;</a:t>
            </a:r>
          </a:p>
        </p:txBody>
      </p:sp>
    </p:spTree>
    <p:extLst>
      <p:ext uri="{BB962C8B-B14F-4D97-AF65-F5344CB8AC3E}">
        <p14:creationId xmlns:p14="http://schemas.microsoft.com/office/powerpoint/2010/main" xmlns="" val="2836552629"/>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Protocolo de equilibrio de carga de puerta de enlace (continuación)</a:t>
            </a:r>
            <a:endParaRPr lang="es-ES_tradnl"/>
          </a:p>
        </p:txBody>
      </p:sp>
      <p:sp>
        <p:nvSpPr>
          <p:cNvPr id="3" name="Espace réservé du texte 2"/>
          <p:cNvSpPr>
            <a:spLocks noGrp="1"/>
          </p:cNvSpPr>
          <p:nvPr>
            <p:ph type="body" sz="quarter" idx="10"/>
          </p:nvPr>
        </p:nvSpPr>
        <p:spPr>
          <a:xfrm>
            <a:off x="370269" y="5087930"/>
            <a:ext cx="8577072" cy="628996"/>
          </a:xfrm>
        </p:spPr>
        <p:txBody>
          <a:bodyPr/>
          <a:lstStyle/>
          <a:p>
            <a:pPr marL="228600" indent="-228600" algn="l" defTabSz="914400">
              <a:spcBef>
                <a:spcPts val="1440"/>
              </a:spcBef>
              <a:buClr>
                <a:srgbClr val="493B93"/>
              </a:buClr>
              <a:buSzPct val="90000"/>
              <a:buFont typeface="Arial"/>
              <a:buChar char="•"/>
            </a:pPr>
            <a:r>
              <a:rPr lang="es-ES_tradnl" sz="2200" b="0" i="0" smtClean="0">
                <a:solidFill>
                  <a:srgbClr val="000000"/>
                </a:solidFill>
                <a:latin typeface="Arial"/>
                <a:ea typeface="+mn-ea"/>
                <a:cs typeface="+mn-cs"/>
              </a:rPr>
              <a:t>El comando </a:t>
            </a:r>
            <a:r>
              <a:rPr lang="es-ES_tradnl" sz="2200" b="1" i="0" smtClean="0">
                <a:solidFill>
                  <a:srgbClr val="000000"/>
                </a:solidFill>
                <a:latin typeface="Courier New"/>
                <a:ea typeface="+mn-ea"/>
                <a:cs typeface="Courier New"/>
              </a:rPr>
              <a:t>show glbp </a:t>
            </a:r>
            <a:r>
              <a:rPr lang="es-ES_tradnl" sz="2200" b="0" i="0" smtClean="0">
                <a:solidFill>
                  <a:srgbClr val="000000"/>
                </a:solidFill>
                <a:latin typeface="Arial"/>
                <a:ea typeface="+mn-ea"/>
                <a:cs typeface="+mn-cs"/>
              </a:rPr>
              <a:t>que se observa en este ejemplo muestra información sobre el estado del grupo 1 de GLBP.</a:t>
            </a:r>
            <a:endParaRPr lang="es-ES_tradnl" smtClean="0">
              <a:solidFill>
                <a:schemeClr val="bg2"/>
              </a:solidFill>
            </a:endParaRPr>
          </a:p>
          <a:p>
            <a:pPr marL="228600" indent="-228600" algn="l" defTabSz="914400">
              <a:spcBef>
                <a:spcPts val="1440"/>
              </a:spcBef>
              <a:buClr>
                <a:srgbClr val="493B93"/>
              </a:buClr>
              <a:buSzPct val="90000"/>
              <a:buFont typeface="Arial"/>
              <a:buChar char="•"/>
            </a:pPr>
            <a:endParaRPr lang="es-ES_tradnl"/>
          </a:p>
        </p:txBody>
      </p:sp>
      <p:sp>
        <p:nvSpPr>
          <p:cNvPr id="5" name="Rectangle 4"/>
          <p:cNvSpPr/>
          <p:nvPr/>
        </p:nvSpPr>
        <p:spPr>
          <a:xfrm>
            <a:off x="734096" y="2150772"/>
            <a:ext cx="1558343" cy="283335"/>
          </a:xfrm>
          <a:prstGeom prst="rect">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smtClean="0"/>
          </a:p>
        </p:txBody>
      </p:sp>
      <p:sp>
        <p:nvSpPr>
          <p:cNvPr id="6" name="Rectangle 5"/>
          <p:cNvSpPr/>
          <p:nvPr/>
        </p:nvSpPr>
        <p:spPr>
          <a:xfrm>
            <a:off x="734096" y="4353059"/>
            <a:ext cx="1558343" cy="257578"/>
          </a:xfrm>
          <a:prstGeom prst="rect">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smtClean="0"/>
          </a:p>
        </p:txBody>
      </p:sp>
      <p:sp>
        <p:nvSpPr>
          <p:cNvPr id="4" name="ZoneTexte 3"/>
          <p:cNvSpPr txBox="1"/>
          <p:nvPr/>
        </p:nvSpPr>
        <p:spPr>
          <a:xfrm>
            <a:off x="387927" y="1285152"/>
            <a:ext cx="8201891" cy="3693319"/>
          </a:xfrm>
          <a:prstGeom prst="rect">
            <a:avLst/>
          </a:prstGeom>
          <a:noFill/>
          <a:ln>
            <a:solidFill>
              <a:schemeClr val="bg2"/>
            </a:solidFill>
          </a:ln>
        </p:spPr>
        <p:txBody>
          <a:bodyPr wrap="square" rtlCol="0">
            <a:spAutoFit/>
          </a:bodyPr>
          <a:lstStyle/>
          <a:p>
            <a:pPr algn="l" defTabSz="914400">
              <a:buNone/>
            </a:pPr>
            <a:r>
              <a:rPr lang="en-US" sz="1800" b="0" i="0" dirty="0">
                <a:solidFill>
                  <a:srgbClr val="000000"/>
                </a:solidFill>
                <a:latin typeface="Courier New"/>
                <a:ea typeface="+mn-ea"/>
                <a:cs typeface="Courier New"/>
              </a:rPr>
              <a:t>R1#</a:t>
            </a:r>
            <a:r>
              <a:rPr lang="en-US" sz="1800" b="1" i="0" dirty="0">
                <a:solidFill>
                  <a:srgbClr val="000000"/>
                </a:solidFill>
                <a:latin typeface="Courier New"/>
                <a:ea typeface="+mn-ea"/>
                <a:cs typeface="Courier New"/>
              </a:rPr>
              <a:t>show </a:t>
            </a:r>
            <a:r>
              <a:rPr lang="en-US" sz="1800" b="1" i="0" dirty="0" err="1">
                <a:solidFill>
                  <a:srgbClr val="000000"/>
                </a:solidFill>
                <a:latin typeface="Courier New"/>
                <a:ea typeface="+mn-ea"/>
                <a:cs typeface="Courier New"/>
              </a:rPr>
              <a:t>glbp</a:t>
            </a:r>
            <a:endParaRPr lang="en-US" b="1" dirty="0">
              <a:solidFill>
                <a:schemeClr val="bg2"/>
              </a:solidFill>
              <a:latin typeface="Courier New" pitchFamily="49" charset="0"/>
              <a:cs typeface="Courier New" pitchFamily="49" charset="0"/>
            </a:endParaRPr>
          </a:p>
          <a:p>
            <a:pPr algn="l" defTabSz="914400">
              <a:buNone/>
            </a:pPr>
            <a:r>
              <a:rPr lang="en-US" sz="1800" b="0" i="0" dirty="0">
                <a:solidFill>
                  <a:srgbClr val="000000"/>
                </a:solidFill>
                <a:latin typeface="Courier New"/>
                <a:ea typeface="+mn-ea"/>
                <a:cs typeface="Courier New"/>
              </a:rPr>
              <a:t>&lt;output omitted&gt; </a:t>
            </a:r>
          </a:p>
          <a:p>
            <a:pPr algn="l" defTabSz="914400">
              <a:buNone/>
            </a:pPr>
            <a:r>
              <a:rPr lang="en-US" sz="1800" b="0" i="0" dirty="0">
                <a:solidFill>
                  <a:srgbClr val="000000"/>
                </a:solidFill>
                <a:latin typeface="Courier New"/>
                <a:ea typeface="+mn-ea"/>
                <a:cs typeface="Courier New"/>
              </a:rPr>
              <a:t>There are 2 forwarders (1 active)</a:t>
            </a:r>
          </a:p>
          <a:p>
            <a:pPr algn="l" defTabSz="914400">
              <a:buNone/>
            </a:pPr>
            <a:r>
              <a:rPr lang="en-US" sz="1800" b="0" i="0" dirty="0">
                <a:solidFill>
                  <a:srgbClr val="000000"/>
                </a:solidFill>
                <a:latin typeface="Courier New"/>
                <a:ea typeface="+mn-ea"/>
                <a:cs typeface="Courier New"/>
              </a:rPr>
              <a:t>  Forwarder 1</a:t>
            </a:r>
          </a:p>
          <a:p>
            <a:pPr algn="l" defTabSz="914400">
              <a:buNone/>
            </a:pPr>
            <a:r>
              <a:rPr lang="en-US" sz="1800" b="0" i="0" dirty="0">
                <a:solidFill>
                  <a:srgbClr val="000000"/>
                </a:solidFill>
                <a:latin typeface="Courier New"/>
                <a:ea typeface="+mn-ea"/>
                <a:cs typeface="Courier New"/>
              </a:rPr>
              <a:t>    State is Active</a:t>
            </a:r>
          </a:p>
          <a:p>
            <a:pPr algn="l" defTabSz="914400">
              <a:buNone/>
            </a:pPr>
            <a:r>
              <a:rPr lang="en-US" sz="1800" b="0" i="0" dirty="0">
                <a:solidFill>
                  <a:srgbClr val="000000"/>
                </a:solidFill>
                <a:latin typeface="Courier New"/>
                <a:ea typeface="+mn-ea"/>
                <a:cs typeface="Courier New"/>
              </a:rPr>
              <a:t>      1 state change, last state change 00:04:02</a:t>
            </a:r>
          </a:p>
          <a:p>
            <a:pPr algn="l" defTabSz="914400">
              <a:buNone/>
            </a:pPr>
            <a:r>
              <a:rPr lang="en-US" sz="1800" b="0" i="0" dirty="0">
                <a:solidFill>
                  <a:srgbClr val="000000"/>
                </a:solidFill>
                <a:latin typeface="Courier New"/>
                <a:ea typeface="+mn-ea"/>
                <a:cs typeface="Courier New"/>
              </a:rPr>
              <a:t>    MAC address is 0007.b400.0101 (default)</a:t>
            </a:r>
          </a:p>
          <a:p>
            <a:pPr algn="l" defTabSz="914400">
              <a:buNone/>
            </a:pPr>
            <a:r>
              <a:rPr lang="en-US" sz="1800" b="0" i="0" dirty="0">
                <a:solidFill>
                  <a:srgbClr val="000000"/>
                </a:solidFill>
                <a:latin typeface="Courier New"/>
                <a:ea typeface="+mn-ea"/>
                <a:cs typeface="Courier New"/>
              </a:rPr>
              <a:t>    Owner ID is c000.0ce0.0000</a:t>
            </a:r>
          </a:p>
          <a:p>
            <a:pPr algn="l" defTabSz="914400">
              <a:buNone/>
            </a:pPr>
            <a:r>
              <a:rPr lang="en-US" sz="1800" b="0" i="0" dirty="0">
                <a:solidFill>
                  <a:srgbClr val="000000"/>
                </a:solidFill>
                <a:latin typeface="Courier New"/>
                <a:ea typeface="+mn-ea"/>
                <a:cs typeface="Courier New"/>
              </a:rPr>
              <a:t>    Redirection enabled</a:t>
            </a:r>
          </a:p>
          <a:p>
            <a:pPr algn="l" defTabSz="914400">
              <a:buNone/>
            </a:pPr>
            <a:r>
              <a:rPr lang="en-US" sz="1800" b="0" i="0" dirty="0">
                <a:solidFill>
                  <a:srgbClr val="000000"/>
                </a:solidFill>
                <a:latin typeface="Courier New"/>
                <a:ea typeface="+mn-ea"/>
                <a:cs typeface="Courier New"/>
              </a:rPr>
              <a:t>    Preemption enabled, min delay 30 sec</a:t>
            </a:r>
          </a:p>
          <a:p>
            <a:pPr algn="l" defTabSz="914400">
              <a:buNone/>
            </a:pPr>
            <a:r>
              <a:rPr lang="en-US" sz="1800" b="0" i="0" dirty="0">
                <a:solidFill>
                  <a:srgbClr val="000000"/>
                </a:solidFill>
                <a:latin typeface="Courier New"/>
                <a:ea typeface="+mn-ea"/>
                <a:cs typeface="Courier New"/>
              </a:rPr>
              <a:t>    Active is local, weighting 100</a:t>
            </a:r>
          </a:p>
          <a:p>
            <a:pPr algn="l" defTabSz="914400">
              <a:buNone/>
            </a:pPr>
            <a:r>
              <a:rPr lang="en-US" sz="1800" b="0" i="0" dirty="0">
                <a:solidFill>
                  <a:srgbClr val="000000"/>
                </a:solidFill>
                <a:latin typeface="Courier New"/>
                <a:ea typeface="+mn-ea"/>
                <a:cs typeface="Courier New"/>
              </a:rPr>
              <a:t>  Forwarder 2</a:t>
            </a:r>
          </a:p>
          <a:p>
            <a:pPr algn="l" defTabSz="914400">
              <a:buNone/>
            </a:pPr>
            <a:r>
              <a:rPr lang="en-US" sz="1800" b="0" i="0" dirty="0">
                <a:solidFill>
                  <a:srgbClr val="000000"/>
                </a:solidFill>
                <a:latin typeface="Courier New"/>
                <a:ea typeface="+mn-ea"/>
                <a:cs typeface="Courier New"/>
              </a:rPr>
              <a:t>    State is Listen</a:t>
            </a:r>
            <a:endParaRPr lang="en-US" dirty="0">
              <a:solidFill>
                <a:schemeClr val="bg2"/>
              </a:solidFill>
              <a:latin typeface="Courier New" pitchFamily="49" charset="0"/>
              <a:cs typeface="Courier New" pitchFamily="49" charset="0"/>
            </a:endParaRPr>
          </a:p>
        </p:txBody>
      </p:sp>
    </p:spTree>
    <p:extLst>
      <p:ext uri="{BB962C8B-B14F-4D97-AF65-F5344CB8AC3E}">
        <p14:creationId xmlns:p14="http://schemas.microsoft.com/office/powerpoint/2010/main" xmlns="" val="2164373846"/>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Resumen</a:t>
            </a:r>
            <a:endParaRPr lang="es-ES_tradnl"/>
          </a:p>
        </p:txBody>
      </p:sp>
      <p:sp>
        <p:nvSpPr>
          <p:cNvPr id="3" name="Espace réservé du texte 2"/>
          <p:cNvSpPr>
            <a:spLocks noGrp="1"/>
          </p:cNvSpPr>
          <p:nvPr>
            <p:ph type="body" sz="quarter" idx="10"/>
          </p:nvPr>
        </p:nvSpPr>
        <p:spPr>
          <a:xfrm>
            <a:off x="228600" y="1305531"/>
            <a:ext cx="8577072" cy="4902087"/>
          </a:xfrm>
        </p:spPr>
        <p:txBody>
          <a:bodyPr/>
          <a:lstStyle/>
          <a:p>
            <a:pPr marL="228600" indent="-228600" algn="l" defTabSz="914400">
              <a:spcBef>
                <a:spcPts val="1440"/>
              </a:spcBef>
              <a:buClr>
                <a:srgbClr val="493B93"/>
              </a:buClr>
              <a:buSzPct val="90000"/>
              <a:buFont typeface="Arial"/>
              <a:buChar char="•"/>
            </a:pPr>
            <a:r>
              <a:rPr lang="es-ES_tradnl" sz="2200" b="0" i="0" smtClean="0">
                <a:solidFill>
                  <a:srgbClr val="000000"/>
                </a:solidFill>
                <a:latin typeface="Arial"/>
                <a:ea typeface="+mn-ea"/>
                <a:cs typeface="+mn-cs"/>
              </a:rPr>
              <a:t>Los dispositivos finales, en general, se configuran con una única dirección IP para la puerta de enlace que no varía según la topología de la red.</a:t>
            </a:r>
          </a:p>
          <a:p>
            <a:pPr marL="228600" indent="-228600" algn="l" defTabSz="914400">
              <a:spcBef>
                <a:spcPts val="1440"/>
              </a:spcBef>
              <a:buClr>
                <a:srgbClr val="493B93"/>
              </a:buClr>
              <a:buSzPct val="90000"/>
              <a:buFont typeface="Arial"/>
              <a:buChar char="•"/>
            </a:pPr>
            <a:r>
              <a:rPr lang="es-ES_tradnl" sz="2200" b="0" i="0" smtClean="0">
                <a:solidFill>
                  <a:srgbClr val="000000"/>
                </a:solidFill>
                <a:latin typeface="Arial"/>
                <a:ea typeface="+mn-ea"/>
                <a:cs typeface="+mn-cs"/>
              </a:rPr>
              <a:t>El protocolo de redundancia proporciona un mecanismo para determinar qué router deberá tener una función activa y reenviar el tráfico, y determinar cuándo el router de reserva deberá asumir dicha función.</a:t>
            </a:r>
          </a:p>
          <a:p>
            <a:pPr marL="228600" indent="-228600" algn="l" defTabSz="914400">
              <a:spcBef>
                <a:spcPts val="1440"/>
              </a:spcBef>
              <a:buClr>
                <a:srgbClr val="493B93"/>
              </a:buClr>
              <a:buSzPct val="90000"/>
              <a:buFont typeface="Arial"/>
              <a:buChar char="•"/>
            </a:pPr>
            <a:r>
              <a:rPr lang="es-ES_tradnl" sz="2200" b="0" i="0" smtClean="0">
                <a:solidFill>
                  <a:srgbClr val="000000"/>
                </a:solidFill>
                <a:latin typeface="Arial"/>
                <a:ea typeface="+mn-ea"/>
                <a:cs typeface="+mn-cs"/>
              </a:rPr>
              <a:t>HSRP define un grupo de routers de reserva, con un router activo. VRRP es un protocolo estándar que brinda una función similar.</a:t>
            </a:r>
          </a:p>
          <a:p>
            <a:pPr marL="228600" indent="-228600" algn="l" defTabSz="914400">
              <a:spcBef>
                <a:spcPts val="1440"/>
              </a:spcBef>
              <a:buClr>
                <a:srgbClr val="493B93"/>
              </a:buClr>
              <a:buSzPct val="90000"/>
              <a:buFont typeface="Arial"/>
              <a:buChar char="•"/>
            </a:pPr>
            <a:r>
              <a:rPr lang="es-ES_tradnl" sz="2200" b="0" i="0" smtClean="0">
                <a:solidFill>
                  <a:srgbClr val="000000"/>
                </a:solidFill>
                <a:latin typeface="Arial"/>
                <a:ea typeface="+mn-ea"/>
                <a:cs typeface="+mn-cs"/>
              </a:rPr>
              <a:t>GLBP es una solución propia de Cisco que permite la selección automática y la utilización simultánea de varias puertas de enlace disponibles, además de la conmutación por falla automática entre esas puertas de enlace.</a:t>
            </a:r>
            <a:endParaRPr lang="es-ES_tradnl">
              <a:solidFill>
                <a:schemeClr val="bg2"/>
              </a:solidFill>
            </a:endParaRPr>
          </a:p>
        </p:txBody>
      </p:sp>
    </p:spTree>
    <p:extLst>
      <p:ext uri="{BB962C8B-B14F-4D97-AF65-F5344CB8AC3E}">
        <p14:creationId xmlns:p14="http://schemas.microsoft.com/office/powerpoint/2010/main" xmlns="" val="492806961"/>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Objetivos</a:t>
            </a:r>
            <a:endParaRPr lang="es-ES_tradnl"/>
          </a:p>
        </p:txBody>
      </p:sp>
      <p:sp>
        <p:nvSpPr>
          <p:cNvPr id="3" name="Espace réservé du texte 2"/>
          <p:cNvSpPr>
            <a:spLocks noGrp="1"/>
          </p:cNvSpPr>
          <p:nvPr>
            <p:ph type="body" sz="quarter" idx="10"/>
          </p:nvPr>
        </p:nvSpPr>
        <p:spPr/>
        <p:txBody>
          <a:bodyPr/>
          <a:lstStyle/>
          <a:p>
            <a:pPr marL="0" indent="0" algn="l" defTabSz="914400">
              <a:spcBef>
                <a:spcPts val="1440"/>
              </a:spcBef>
              <a:buNone/>
            </a:pPr>
            <a:r>
              <a:rPr lang="es-ES_tradnl" sz="2200" b="0" i="0" dirty="0" smtClean="0">
                <a:solidFill>
                  <a:srgbClr val="000000"/>
                </a:solidFill>
                <a:latin typeface="Arial"/>
                <a:ea typeface="+mn-ea"/>
                <a:cs typeface="+mn-cs"/>
              </a:rPr>
              <a:t>Cuando complete esta lección, alcanzará los siguientes objetivos:</a:t>
            </a:r>
            <a:endParaRPr lang="es-ES_tradnl" dirty="0" smtClean="0">
              <a:solidFill>
                <a:schemeClr val="bg2"/>
              </a:solidFill>
            </a:endParaRPr>
          </a:p>
          <a:p>
            <a:pPr marL="228600" indent="-228600" algn="l" defTabSz="914400">
              <a:spcBef>
                <a:spcPts val="1440"/>
              </a:spcBef>
              <a:buClr>
                <a:srgbClr val="493B93"/>
              </a:buClr>
              <a:buSzPct val="90000"/>
              <a:buFont typeface="Arial"/>
              <a:buChar char="•"/>
            </a:pPr>
            <a:r>
              <a:rPr lang="es-ES_tradnl" sz="2200" b="0" i="0" dirty="0" smtClean="0">
                <a:solidFill>
                  <a:srgbClr val="000000"/>
                </a:solidFill>
                <a:latin typeface="Arial"/>
                <a:ea typeface="+mn-ea"/>
                <a:cs typeface="+mn-cs"/>
              </a:rPr>
              <a:t>Describir problemas de </a:t>
            </a:r>
            <a:r>
              <a:rPr lang="es-ES_tradnl" sz="2200" b="0" i="0" dirty="0" err="1" smtClean="0">
                <a:solidFill>
                  <a:srgbClr val="000000"/>
                </a:solidFill>
                <a:latin typeface="Arial"/>
                <a:ea typeface="+mn-ea"/>
                <a:cs typeface="+mn-cs"/>
              </a:rPr>
              <a:t>routing</a:t>
            </a:r>
            <a:r>
              <a:rPr lang="es-ES_tradnl" sz="2200" b="0" i="0" dirty="0" smtClean="0">
                <a:solidFill>
                  <a:srgbClr val="000000"/>
                </a:solidFill>
                <a:latin typeface="Arial"/>
                <a:ea typeface="+mn-ea"/>
                <a:cs typeface="+mn-cs"/>
              </a:rPr>
              <a:t> relacionados con la redundancia</a:t>
            </a:r>
          </a:p>
          <a:p>
            <a:pPr marL="228600" indent="-228600" algn="l" defTabSz="914400">
              <a:spcBef>
                <a:spcPts val="1440"/>
              </a:spcBef>
              <a:buClr>
                <a:srgbClr val="493B93"/>
              </a:buClr>
              <a:buSzPct val="90000"/>
              <a:buFont typeface="Arial"/>
              <a:buChar char="•"/>
            </a:pPr>
            <a:r>
              <a:rPr lang="es-ES_tradnl" sz="2200" b="0" i="0" dirty="0" smtClean="0">
                <a:solidFill>
                  <a:srgbClr val="000000"/>
                </a:solidFill>
                <a:latin typeface="Arial"/>
                <a:ea typeface="+mn-ea"/>
                <a:cs typeface="+mn-cs"/>
              </a:rPr>
              <a:t>Explicar el proceso de redundancia del </a:t>
            </a:r>
            <a:r>
              <a:rPr lang="es-ES_tradnl" sz="2200" b="0" i="0" dirty="0" err="1" smtClean="0">
                <a:solidFill>
                  <a:srgbClr val="000000"/>
                </a:solidFill>
                <a:latin typeface="Arial"/>
                <a:ea typeface="+mn-ea"/>
                <a:cs typeface="+mn-cs"/>
              </a:rPr>
              <a:t>router</a:t>
            </a:r>
            <a:r>
              <a:rPr lang="es-ES_tradnl" sz="2200" b="0" i="0" dirty="0" smtClean="0">
                <a:solidFill>
                  <a:srgbClr val="000000"/>
                </a:solidFill>
                <a:latin typeface="Arial"/>
                <a:ea typeface="+mn-ea"/>
                <a:cs typeface="+mn-cs"/>
              </a:rPr>
              <a:t> y qué sucede cuando ocurre la conmutación por falla</a:t>
            </a:r>
          </a:p>
          <a:p>
            <a:pPr marL="228600" indent="-228600" algn="l" defTabSz="914400">
              <a:spcBef>
                <a:spcPts val="1440"/>
              </a:spcBef>
              <a:buClr>
                <a:srgbClr val="493B93"/>
              </a:buClr>
              <a:buSzPct val="90000"/>
              <a:buFont typeface="Arial"/>
              <a:buChar char="•"/>
            </a:pPr>
            <a:r>
              <a:rPr lang="es-ES_tradnl" sz="2200" b="0" i="0" dirty="0" smtClean="0">
                <a:solidFill>
                  <a:srgbClr val="000000"/>
                </a:solidFill>
                <a:latin typeface="Arial"/>
                <a:ea typeface="+mn-ea"/>
                <a:cs typeface="+mn-cs"/>
              </a:rPr>
              <a:t>Identificar el HSRP y el VRRP como protocolos de redundancia de capa 3</a:t>
            </a:r>
          </a:p>
          <a:p>
            <a:pPr marL="228600" indent="-228600" algn="l" defTabSz="914400">
              <a:spcBef>
                <a:spcPts val="1440"/>
              </a:spcBef>
              <a:buClr>
                <a:srgbClr val="493B93"/>
              </a:buClr>
              <a:buSzPct val="90000"/>
              <a:buFont typeface="Arial"/>
              <a:buChar char="•"/>
            </a:pPr>
            <a:r>
              <a:rPr lang="es-ES_tradnl" sz="2200" b="0" i="0" dirty="0" smtClean="0">
                <a:solidFill>
                  <a:srgbClr val="000000"/>
                </a:solidFill>
                <a:latin typeface="Arial"/>
                <a:ea typeface="+mn-ea"/>
                <a:cs typeface="+mn-cs"/>
              </a:rPr>
              <a:t>Configurar un HSRP básico</a:t>
            </a:r>
          </a:p>
          <a:p>
            <a:pPr marL="228600" indent="-228600" algn="l" defTabSz="914400">
              <a:spcBef>
                <a:spcPts val="1440"/>
              </a:spcBef>
              <a:buClr>
                <a:srgbClr val="493B93"/>
              </a:buClr>
              <a:buSzPct val="90000"/>
              <a:buFont typeface="Arial"/>
              <a:buChar char="•"/>
            </a:pPr>
            <a:r>
              <a:rPr lang="es-ES_tradnl" sz="2200" b="0" i="0" dirty="0" smtClean="0">
                <a:solidFill>
                  <a:srgbClr val="000000"/>
                </a:solidFill>
                <a:latin typeface="Arial"/>
                <a:ea typeface="+mn-ea"/>
                <a:cs typeface="+mn-cs"/>
              </a:rPr>
              <a:t>Describir el concepto de seguimiento de interfaz de HSRP</a:t>
            </a:r>
          </a:p>
          <a:p>
            <a:pPr marL="228600" indent="-228600" algn="l" defTabSz="914400">
              <a:spcBef>
                <a:spcPts val="1440"/>
              </a:spcBef>
              <a:buClr>
                <a:srgbClr val="493B93"/>
              </a:buClr>
              <a:buSzPct val="90000"/>
              <a:buFont typeface="Arial"/>
              <a:buChar char="•"/>
            </a:pPr>
            <a:r>
              <a:rPr lang="es-ES_tradnl" sz="2200" b="0" i="0" dirty="0" smtClean="0">
                <a:solidFill>
                  <a:srgbClr val="000000"/>
                </a:solidFill>
                <a:latin typeface="Arial"/>
                <a:ea typeface="+mn-ea"/>
                <a:cs typeface="+mn-cs"/>
              </a:rPr>
              <a:t>Describir el concepto de equilibro de carga de HSRP</a:t>
            </a:r>
          </a:p>
          <a:p>
            <a:pPr marL="228600" indent="-228600" algn="l" defTabSz="914400">
              <a:spcBef>
                <a:spcPts val="1440"/>
              </a:spcBef>
              <a:buClr>
                <a:srgbClr val="493B93"/>
              </a:buClr>
              <a:buSzPct val="90000"/>
              <a:buFont typeface="Arial"/>
              <a:buChar char="•"/>
            </a:pPr>
            <a:r>
              <a:rPr lang="es-ES_tradnl" sz="2200" b="0" i="0" dirty="0" smtClean="0">
                <a:solidFill>
                  <a:srgbClr val="000000"/>
                </a:solidFill>
                <a:latin typeface="Arial"/>
                <a:ea typeface="+mn-ea"/>
                <a:cs typeface="+mn-cs"/>
              </a:rPr>
              <a:t>Identificar el GLBP como un protocolo de redundancia de equilibrio de carga</a:t>
            </a:r>
            <a:endParaRPr lang="es-ES_tradnl" dirty="0">
              <a:solidFill>
                <a:schemeClr val="bg2"/>
              </a:solidFill>
            </a:endParaRPr>
          </a:p>
        </p:txBody>
      </p:sp>
    </p:spTree>
    <p:extLst>
      <p:ext uri="{BB962C8B-B14F-4D97-AF65-F5344CB8AC3E}">
        <p14:creationId xmlns:p14="http://schemas.microsoft.com/office/powerpoint/2010/main" xmlns="" val="335793631"/>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9701" y="432215"/>
            <a:ext cx="8914299" cy="838200"/>
          </a:xfrm>
        </p:spPr>
        <p:txBody>
          <a:bodyPr/>
          <a:lstStyle/>
          <a:p>
            <a:pPr algn="l" defTabSz="914400">
              <a:lnSpc>
                <a:spcPct val="80000"/>
              </a:lnSpc>
              <a:spcBef>
                <a:spcPct val="0"/>
              </a:spcBef>
              <a:buNone/>
            </a:pPr>
            <a:r>
              <a:rPr lang="es-ES_tradnl" sz="3400" b="0" i="0" u="none" strike="noStrike" spc="0" baseline="0" dirty="0" smtClean="0">
                <a:ln>
                  <a:noFill/>
                </a:ln>
                <a:gradFill flip="none" rotWithShape="1">
                  <a:gsLst>
                    <a:gs pos="16000">
                      <a:schemeClr val="tx2"/>
                    </a:gs>
                    <a:gs pos="100000">
                      <a:srgbClr val="28A7DF"/>
                    </a:gs>
                  </a:gsLst>
                  <a:lin ang="1800000" scaled="0"/>
                  <a:tileRect/>
                </a:gradFill>
                <a:effectLst/>
                <a:latin typeface="Arial"/>
                <a:ea typeface="+mj-ea"/>
                <a:cs typeface="Arial"/>
              </a:rPr>
              <a:t>La necesidad de una redundancia de puerta de enlace predeterminada</a:t>
            </a:r>
            <a:endParaRPr lang="es-ES_tradnl" sz="3400" dirty="0"/>
          </a:p>
        </p:txBody>
      </p:sp>
      <p:pic>
        <p:nvPicPr>
          <p:cNvPr id="1026" name="Picture 2"/>
          <p:cNvPicPr>
            <a:picLocks noChangeAspect="1" noChangeArrowheads="1"/>
          </p:cNvPicPr>
          <p:nvPr/>
        </p:nvPicPr>
        <p:blipFill>
          <a:blip r:embed="rId3" cstate="print"/>
          <a:stretch>
            <a:fillRect/>
          </a:stretch>
        </p:blipFill>
        <p:spPr bwMode="auto">
          <a:xfrm>
            <a:off x="862159" y="1541414"/>
            <a:ext cx="7364277" cy="443375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679266873"/>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defTabSz="914400">
              <a:lnSpc>
                <a:spcPct val="80000"/>
              </a:lnSpc>
              <a:spcBef>
                <a:spcPct val="0"/>
              </a:spcBef>
              <a:buNone/>
            </a:pPr>
            <a:r>
              <a:rPr lang="es-ES_tradnl" sz="3600" b="0" i="0" u="none" strike="noStrike" spc="0" baseline="0" dirty="0" smtClean="0">
                <a:ln>
                  <a:noFill/>
                </a:ln>
                <a:gradFill flip="none" rotWithShape="1">
                  <a:gsLst>
                    <a:gs pos="16000">
                      <a:schemeClr val="tx2"/>
                    </a:gs>
                    <a:gs pos="100000">
                      <a:srgbClr val="28A7DF"/>
                    </a:gs>
                  </a:gsLst>
                  <a:lin ang="1800000" scaled="0"/>
                  <a:tileRect/>
                </a:gradFill>
                <a:effectLst/>
                <a:latin typeface="Arial"/>
                <a:ea typeface="+mj-ea"/>
                <a:cs typeface="Arial"/>
              </a:rPr>
              <a:t>Redundancia de la puerta de enlace predeterminada</a:t>
            </a:r>
            <a:endParaRPr lang="es-ES_tradnl" dirty="0"/>
          </a:p>
        </p:txBody>
      </p:sp>
      <p:pic>
        <p:nvPicPr>
          <p:cNvPr id="2051" name="Picture 3"/>
          <p:cNvPicPr>
            <a:picLocks noChangeAspect="1" noChangeArrowheads="1"/>
          </p:cNvPicPr>
          <p:nvPr/>
        </p:nvPicPr>
        <p:blipFill>
          <a:blip r:embed="rId3" cstate="print"/>
          <a:stretch>
            <a:fillRect/>
          </a:stretch>
        </p:blipFill>
        <p:spPr bwMode="auto">
          <a:xfrm>
            <a:off x="2228840" y="1280159"/>
            <a:ext cx="4720599" cy="502254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969158183"/>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defTabSz="914400">
              <a:lnSpc>
                <a:spcPct val="80000"/>
              </a:lnSpc>
              <a:spcBef>
                <a:spcPct val="0"/>
              </a:spcBef>
              <a:buNone/>
            </a:pPr>
            <a:r>
              <a:rPr lang="es-ES_tradnl" sz="3600" b="0" i="0" u="none" strike="noStrike" spc="0" baseline="0" dirty="0" smtClean="0">
                <a:ln>
                  <a:noFill/>
                </a:ln>
                <a:gradFill flip="none" rotWithShape="1">
                  <a:gsLst>
                    <a:gs pos="16000">
                      <a:schemeClr val="tx2"/>
                    </a:gs>
                    <a:gs pos="100000">
                      <a:srgbClr val="28A7DF"/>
                    </a:gs>
                  </a:gsLst>
                  <a:lin ang="1800000" scaled="0"/>
                  <a:tileRect/>
                </a:gradFill>
                <a:effectLst/>
                <a:latin typeface="Arial"/>
                <a:ea typeface="+mj-ea"/>
                <a:cs typeface="Arial"/>
              </a:rPr>
              <a:t>Redundancia de la puerta de enlace predeterminada (continuación)</a:t>
            </a:r>
            <a:endParaRPr lang="es-ES_tradnl" dirty="0"/>
          </a:p>
        </p:txBody>
      </p:sp>
      <p:pic>
        <p:nvPicPr>
          <p:cNvPr id="3075" name="Picture 3"/>
          <p:cNvPicPr>
            <a:picLocks noChangeAspect="1" noChangeArrowheads="1"/>
          </p:cNvPicPr>
          <p:nvPr/>
        </p:nvPicPr>
        <p:blipFill>
          <a:blip r:embed="rId3" cstate="print"/>
          <a:stretch>
            <a:fillRect/>
          </a:stretch>
        </p:blipFill>
        <p:spPr bwMode="auto">
          <a:xfrm>
            <a:off x="1371599" y="1258629"/>
            <a:ext cx="5669975" cy="501574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66617273"/>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HSRP</a:t>
            </a:r>
            <a:endParaRPr lang="es-ES_tradnl"/>
          </a:p>
        </p:txBody>
      </p:sp>
      <p:sp>
        <p:nvSpPr>
          <p:cNvPr id="3" name="Espace réservé du texte 2"/>
          <p:cNvSpPr>
            <a:spLocks noGrp="1"/>
          </p:cNvSpPr>
          <p:nvPr>
            <p:ph type="body" sz="quarter" idx="10"/>
          </p:nvPr>
        </p:nvSpPr>
        <p:spPr/>
        <p:txBody>
          <a:bodyPr/>
          <a:lstStyle/>
          <a:p>
            <a:pPr marL="228600" indent="-228600" algn="l" defTabSz="914400">
              <a:spcBef>
                <a:spcPts val="1440"/>
              </a:spcBef>
              <a:buClr>
                <a:srgbClr val="493B93"/>
              </a:buClr>
              <a:buSzPct val="90000"/>
              <a:buFont typeface="Arial"/>
              <a:buChar char="•"/>
            </a:pPr>
            <a:r>
              <a:rPr lang="es-ES_tradnl" sz="2200" b="0" i="0" smtClean="0">
                <a:solidFill>
                  <a:srgbClr val="000000"/>
                </a:solidFill>
                <a:latin typeface="Arial"/>
                <a:ea typeface="+mn-ea"/>
                <a:cs typeface="+mn-cs"/>
              </a:rPr>
              <a:t>HSRP define un grupo de routers: uno activo y otro de reserva.</a:t>
            </a:r>
            <a:endParaRPr lang="es-ES_tradnl" smtClean="0">
              <a:solidFill>
                <a:schemeClr val="bg2"/>
              </a:solidFill>
            </a:endParaRPr>
          </a:p>
          <a:p>
            <a:pPr marL="228600" indent="-228600" algn="l" defTabSz="914400">
              <a:spcBef>
                <a:spcPts val="1440"/>
              </a:spcBef>
              <a:buClr>
                <a:srgbClr val="493B93"/>
              </a:buClr>
              <a:buSzPct val="90000"/>
              <a:buFont typeface="Arial"/>
              <a:buChar char="•"/>
            </a:pPr>
            <a:r>
              <a:rPr lang="es-ES_tradnl" sz="2200" b="0" i="0" smtClean="0">
                <a:solidFill>
                  <a:srgbClr val="000000"/>
                </a:solidFill>
                <a:latin typeface="Arial"/>
                <a:ea typeface="+mn-ea"/>
                <a:cs typeface="+mn-cs"/>
              </a:rPr>
              <a:t>Ambos routers comparten las direcciones IP y MAC virtuales.</a:t>
            </a:r>
          </a:p>
          <a:p>
            <a:pPr marL="228600" indent="-228600" algn="l" defTabSz="914400">
              <a:spcBef>
                <a:spcPts val="1440"/>
              </a:spcBef>
              <a:buClr>
                <a:srgbClr val="493B93"/>
              </a:buClr>
              <a:buSzPct val="90000"/>
              <a:buFont typeface="Arial"/>
              <a:buChar char="•"/>
            </a:pPr>
            <a:r>
              <a:rPr lang="es-ES_tradnl" sz="2200" b="0" i="0" smtClean="0">
                <a:solidFill>
                  <a:srgbClr val="000000"/>
                </a:solidFill>
                <a:latin typeface="Arial"/>
                <a:ea typeface="+mn-ea"/>
                <a:cs typeface="+mn-cs"/>
              </a:rPr>
              <a:t>Para verificar el estado del HSRP, utilice el comando </a:t>
            </a:r>
            <a:r>
              <a:rPr lang="es-ES_tradnl" sz="2200" b="1" i="0" smtClean="0">
                <a:solidFill>
                  <a:srgbClr val="000000"/>
                </a:solidFill>
                <a:latin typeface="Arial"/>
                <a:ea typeface="+mn-ea"/>
                <a:cs typeface="+mn-cs"/>
              </a:rPr>
              <a:t>show standby.</a:t>
            </a:r>
          </a:p>
          <a:p>
            <a:pPr marL="228600" indent="-228600" algn="l" defTabSz="914400">
              <a:spcBef>
                <a:spcPts val="1440"/>
              </a:spcBef>
              <a:buClr>
                <a:srgbClr val="493B93"/>
              </a:buClr>
              <a:buSzPct val="90000"/>
              <a:buFont typeface="Arial"/>
              <a:buChar char="•"/>
            </a:pPr>
            <a:r>
              <a:rPr lang="es-ES_tradnl" sz="2200" b="0" i="0" smtClean="0">
                <a:solidFill>
                  <a:srgbClr val="000000"/>
                </a:solidFill>
                <a:latin typeface="Arial"/>
                <a:ea typeface="+mn-ea"/>
                <a:cs typeface="+mn-cs"/>
              </a:rPr>
              <a:t>HSRP es propiedad de Cisco, y VRRP es un protocolo estándar.</a:t>
            </a:r>
            <a:endParaRPr lang="es-ES_tradnl">
              <a:solidFill>
                <a:schemeClr val="bg2"/>
              </a:solidFill>
            </a:endParaRPr>
          </a:p>
        </p:txBody>
      </p:sp>
      <p:pic>
        <p:nvPicPr>
          <p:cNvPr id="4098" name="Picture 2"/>
          <p:cNvPicPr>
            <a:picLocks noChangeAspect="1" noChangeArrowheads="1"/>
          </p:cNvPicPr>
          <p:nvPr/>
        </p:nvPicPr>
        <p:blipFill>
          <a:blip r:embed="rId3" cstate="print"/>
          <a:stretch>
            <a:fillRect/>
          </a:stretch>
        </p:blipFill>
        <p:spPr bwMode="auto">
          <a:xfrm>
            <a:off x="992219" y="3792869"/>
            <a:ext cx="6984458" cy="166689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370923393"/>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HSRP (continuación)</a:t>
            </a:r>
            <a:endParaRPr lang="es-ES_tradnl"/>
          </a:p>
        </p:txBody>
      </p:sp>
      <p:sp>
        <p:nvSpPr>
          <p:cNvPr id="3" name="Espace réservé du texte 2"/>
          <p:cNvSpPr>
            <a:spLocks noGrp="1"/>
          </p:cNvSpPr>
          <p:nvPr>
            <p:ph type="body" sz="quarter" idx="10"/>
          </p:nvPr>
        </p:nvSpPr>
        <p:spPr>
          <a:xfrm>
            <a:off x="228600" y="1344168"/>
            <a:ext cx="4498145" cy="4965192"/>
          </a:xfrm>
        </p:spPr>
        <p:txBody>
          <a:bodyPr/>
          <a:lstStyle/>
          <a:p>
            <a:pPr marL="228600" indent="-228600" algn="l" defTabSz="914400">
              <a:spcBef>
                <a:spcPts val="1440"/>
              </a:spcBef>
              <a:buClr>
                <a:srgbClr val="493B93"/>
              </a:buClr>
              <a:buSzPct val="90000"/>
              <a:buFont typeface="Arial"/>
              <a:buChar char="•"/>
            </a:pPr>
            <a:r>
              <a:rPr lang="es-ES_tradnl" sz="2200" b="0" i="0" smtClean="0">
                <a:solidFill>
                  <a:srgbClr val="000000"/>
                </a:solidFill>
                <a:latin typeface="Arial"/>
                <a:ea typeface="+mn-ea"/>
                <a:cs typeface="+mn-cs"/>
              </a:rPr>
              <a:t>Router activo:</a:t>
            </a:r>
          </a:p>
          <a:p>
            <a:pPr marL="406359" lvl="1" indent="0" algn="l" defTabSz="914400">
              <a:spcBef>
                <a:spcPts val="840"/>
              </a:spcBef>
              <a:buNone/>
            </a:pPr>
            <a:r>
              <a:rPr lang="es-ES_tradnl" sz="1800" b="0" i="0" smtClean="0">
                <a:solidFill>
                  <a:srgbClr val="000000"/>
                </a:solidFill>
                <a:latin typeface="Arial"/>
                <a:ea typeface="+mn-ea"/>
                <a:cs typeface="+mn-cs"/>
              </a:rPr>
              <a:t>Responde a las solicitudes de ARP de la puerta de enlace predeterminada con la dirección MAC del router virtual</a:t>
            </a:r>
          </a:p>
          <a:p>
            <a:pPr marL="406359" lvl="1" indent="0" algn="l" defTabSz="914400">
              <a:spcBef>
                <a:spcPts val="840"/>
              </a:spcBef>
              <a:buNone/>
            </a:pPr>
            <a:r>
              <a:rPr lang="es-ES_tradnl" sz="1800" b="0" i="0" smtClean="0">
                <a:solidFill>
                  <a:srgbClr val="000000"/>
                </a:solidFill>
                <a:latin typeface="Arial"/>
                <a:ea typeface="+mn-ea"/>
                <a:cs typeface="+mn-cs"/>
              </a:rPr>
              <a:t>Asume el reenvío activo de los paquetes del router virtual</a:t>
            </a:r>
            <a:endParaRPr lang="es-ES_tradnl" smtClean="0">
              <a:solidFill>
                <a:schemeClr val="bg2"/>
              </a:solidFill>
            </a:endParaRPr>
          </a:p>
          <a:p>
            <a:pPr marL="406359" lvl="1" indent="0" algn="l" defTabSz="914400">
              <a:spcBef>
                <a:spcPts val="840"/>
              </a:spcBef>
              <a:buNone/>
            </a:pPr>
            <a:r>
              <a:rPr lang="es-ES_tradnl" sz="1800" b="0" i="0" smtClean="0">
                <a:solidFill>
                  <a:srgbClr val="000000"/>
                </a:solidFill>
                <a:latin typeface="Arial"/>
                <a:ea typeface="+mn-ea"/>
                <a:cs typeface="+mn-cs"/>
              </a:rPr>
              <a:t>Envía mensajes de saludo</a:t>
            </a:r>
          </a:p>
          <a:p>
            <a:pPr marL="406359" lvl="1" indent="0" algn="l" defTabSz="914400">
              <a:spcBef>
                <a:spcPts val="840"/>
              </a:spcBef>
              <a:buNone/>
            </a:pPr>
            <a:r>
              <a:rPr lang="es-ES_tradnl" sz="1800" b="0" i="0" smtClean="0">
                <a:solidFill>
                  <a:srgbClr val="000000"/>
                </a:solidFill>
                <a:latin typeface="Arial"/>
                <a:ea typeface="+mn-ea"/>
                <a:cs typeface="+mn-cs"/>
              </a:rPr>
              <a:t>Reconoce la dirección IP del router virtual</a:t>
            </a:r>
          </a:p>
          <a:p>
            <a:pPr marL="228600" indent="-228600" algn="l" defTabSz="914400">
              <a:spcBef>
                <a:spcPts val="1440"/>
              </a:spcBef>
              <a:buClr>
                <a:srgbClr val="493B93"/>
              </a:buClr>
              <a:buSzPct val="90000"/>
              <a:buFont typeface="Arial"/>
              <a:buChar char="•"/>
            </a:pPr>
            <a:r>
              <a:rPr lang="es-ES_tradnl" sz="2200" b="0" i="0" smtClean="0">
                <a:solidFill>
                  <a:srgbClr val="000000"/>
                </a:solidFill>
                <a:latin typeface="Arial"/>
                <a:ea typeface="+mn-ea"/>
                <a:cs typeface="+mn-cs"/>
              </a:rPr>
              <a:t>Router de reserva</a:t>
            </a:r>
          </a:p>
          <a:p>
            <a:pPr marL="406359" lvl="1" indent="0" algn="l" defTabSz="914400">
              <a:spcBef>
                <a:spcPts val="840"/>
              </a:spcBef>
              <a:buNone/>
            </a:pPr>
            <a:r>
              <a:rPr lang="es-ES_tradnl" sz="1800" b="0" i="0" smtClean="0">
                <a:solidFill>
                  <a:srgbClr val="000000"/>
                </a:solidFill>
                <a:latin typeface="Arial"/>
                <a:ea typeface="+mn-ea"/>
                <a:cs typeface="+mn-cs"/>
              </a:rPr>
              <a:t>Recibe los mensajes de saludo de forma periódica</a:t>
            </a:r>
          </a:p>
          <a:p>
            <a:pPr marL="406359" lvl="1" indent="0" algn="l" defTabSz="914400">
              <a:spcBef>
                <a:spcPts val="840"/>
              </a:spcBef>
              <a:buNone/>
            </a:pPr>
            <a:r>
              <a:rPr lang="es-ES_tradnl" sz="1800" b="0" i="0" smtClean="0">
                <a:solidFill>
                  <a:srgbClr val="000000"/>
                </a:solidFill>
                <a:latin typeface="Arial"/>
                <a:ea typeface="+mn-ea"/>
                <a:cs typeface="+mn-cs"/>
              </a:rPr>
              <a:t>Asume el reenvío activo de paquetes si no recibe mensajes del router activo</a:t>
            </a:r>
            <a:endParaRPr lang="es-ES_tradnl">
              <a:solidFill>
                <a:schemeClr val="bg2"/>
              </a:solidFill>
            </a:endParaRPr>
          </a:p>
        </p:txBody>
      </p:sp>
      <p:pic>
        <p:nvPicPr>
          <p:cNvPr id="5122" name="Picture 2"/>
          <p:cNvPicPr>
            <a:picLocks noChangeAspect="1" noChangeArrowheads="1"/>
          </p:cNvPicPr>
          <p:nvPr/>
        </p:nvPicPr>
        <p:blipFill>
          <a:blip r:embed="rId3" cstate="print"/>
          <a:stretch>
            <a:fillRect/>
          </a:stretch>
        </p:blipFill>
        <p:spPr bwMode="auto">
          <a:xfrm>
            <a:off x="4740809" y="790674"/>
            <a:ext cx="4065558" cy="507970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352540660"/>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15"/>
          <p:cNvCxnSpPr>
            <a:cxnSpLocks noChangeShapeType="1"/>
          </p:cNvCxnSpPr>
          <p:nvPr/>
        </p:nvCxnSpPr>
        <p:spPr bwMode="auto">
          <a:xfrm flipH="1">
            <a:off x="3456628" y="3890724"/>
            <a:ext cx="1979668" cy="0"/>
          </a:xfrm>
          <a:prstGeom prst="line">
            <a:avLst/>
          </a:prstGeom>
          <a:noFill/>
          <a:ln w="38100">
            <a:solidFill>
              <a:srgbClr val="C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sp>
        <p:nvSpPr>
          <p:cNvPr id="2" name="Titre 1"/>
          <p:cNvSpPr>
            <a:spLocks noGrp="1"/>
          </p:cNvSpPr>
          <p:nvPr>
            <p:ph type="title"/>
          </p:nvPr>
        </p:nvSpPr>
        <p:spPr/>
        <p:txBody>
          <a:bodyPr/>
          <a:lstStyle/>
          <a:p>
            <a:pPr algn="l"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Configuración de HSRP</a:t>
            </a:r>
            <a:endParaRPr lang="es-ES_tradnl"/>
          </a:p>
        </p:txBody>
      </p:sp>
      <p:sp>
        <p:nvSpPr>
          <p:cNvPr id="3" name="Espace réservé du texte 2"/>
          <p:cNvSpPr>
            <a:spLocks noGrp="1"/>
          </p:cNvSpPr>
          <p:nvPr>
            <p:ph type="body" sz="quarter" idx="10"/>
          </p:nvPr>
        </p:nvSpPr>
        <p:spPr/>
        <p:txBody>
          <a:bodyPr/>
          <a:lstStyle/>
          <a:p>
            <a:pPr marL="228600" indent="-228600" algn="l" defTabSz="914400">
              <a:spcBef>
                <a:spcPts val="1440"/>
              </a:spcBef>
              <a:buClr>
                <a:srgbClr val="493B93"/>
              </a:buClr>
              <a:buSzPct val="90000"/>
              <a:buFont typeface="Arial"/>
              <a:buChar char="•"/>
            </a:pPr>
            <a:r>
              <a:rPr lang="es-ES_tradnl" sz="2200" b="0" i="0" dirty="0" smtClean="0">
                <a:solidFill>
                  <a:srgbClr val="435153"/>
                </a:solidFill>
                <a:latin typeface="Arial"/>
                <a:ea typeface="+mn-ea"/>
                <a:cs typeface="+mn-cs"/>
              </a:rPr>
              <a:t>Los </a:t>
            </a:r>
            <a:r>
              <a:rPr lang="es-ES_tradnl" sz="2200" b="0" i="0" dirty="0" err="1" smtClean="0">
                <a:solidFill>
                  <a:srgbClr val="435153"/>
                </a:solidFill>
                <a:latin typeface="Arial"/>
                <a:ea typeface="+mn-ea"/>
                <a:cs typeface="+mn-cs"/>
              </a:rPr>
              <a:t>routers</a:t>
            </a:r>
            <a:r>
              <a:rPr lang="es-ES_tradnl" sz="2200" b="0" i="0" dirty="0" smtClean="0">
                <a:solidFill>
                  <a:srgbClr val="435153"/>
                </a:solidFill>
                <a:latin typeface="Arial"/>
                <a:ea typeface="+mn-ea"/>
                <a:cs typeface="+mn-cs"/>
              </a:rPr>
              <a:t> A y B se configuran con prioridades de 110 y 90 respectivamente. Se muestra en pantalla la configuración del </a:t>
            </a:r>
            <a:r>
              <a:rPr lang="es-ES_tradnl" sz="2200" b="0" i="0" dirty="0" err="1" smtClean="0">
                <a:solidFill>
                  <a:srgbClr val="435153"/>
                </a:solidFill>
                <a:latin typeface="Arial"/>
                <a:ea typeface="+mn-ea"/>
                <a:cs typeface="+mn-cs"/>
              </a:rPr>
              <a:t>router</a:t>
            </a:r>
            <a:r>
              <a:rPr lang="es-ES_tradnl" sz="2200" b="0" i="0" dirty="0" smtClean="0">
                <a:solidFill>
                  <a:srgbClr val="435153"/>
                </a:solidFill>
                <a:latin typeface="Arial"/>
                <a:ea typeface="+mn-ea"/>
                <a:cs typeface="+mn-cs"/>
              </a:rPr>
              <a:t> A. Se requiere una configuración similar para el </a:t>
            </a:r>
            <a:r>
              <a:rPr lang="es-ES_tradnl" sz="2200" b="0" i="0" dirty="0" err="1" smtClean="0">
                <a:solidFill>
                  <a:srgbClr val="435153"/>
                </a:solidFill>
                <a:latin typeface="Arial"/>
                <a:ea typeface="+mn-ea"/>
                <a:cs typeface="+mn-cs"/>
              </a:rPr>
              <a:t>router</a:t>
            </a:r>
            <a:r>
              <a:rPr lang="es-ES_tradnl" sz="2200" b="0" i="0" dirty="0" smtClean="0">
                <a:solidFill>
                  <a:srgbClr val="435153"/>
                </a:solidFill>
                <a:latin typeface="Arial"/>
                <a:ea typeface="+mn-ea"/>
                <a:cs typeface="+mn-cs"/>
              </a:rPr>
              <a:t> B. </a:t>
            </a:r>
            <a:endParaRPr lang="es-ES_tradnl" dirty="0" smtClean="0"/>
          </a:p>
          <a:p>
            <a:pPr marL="228600" indent="-228600" algn="l" defTabSz="914400">
              <a:spcBef>
                <a:spcPts val="1440"/>
              </a:spcBef>
              <a:buClr>
                <a:srgbClr val="493B93"/>
              </a:buClr>
              <a:buSzPct val="90000"/>
              <a:buFont typeface="Arial"/>
              <a:buChar char="•"/>
            </a:pPr>
            <a:r>
              <a:rPr lang="es-ES_tradnl" sz="2200" b="0" i="0" dirty="0" smtClean="0">
                <a:solidFill>
                  <a:srgbClr val="435153"/>
                </a:solidFill>
                <a:latin typeface="Arial"/>
                <a:ea typeface="+mn-ea"/>
                <a:cs typeface="+mn-cs"/>
              </a:rPr>
              <a:t>La palabra clave </a:t>
            </a:r>
            <a:r>
              <a:rPr lang="es-ES_tradnl" sz="2200" b="1" i="0" dirty="0" err="1" smtClean="0">
                <a:solidFill>
                  <a:srgbClr val="435153"/>
                </a:solidFill>
                <a:latin typeface="Courier New"/>
                <a:ea typeface="+mn-ea"/>
                <a:cs typeface="Courier New"/>
              </a:rPr>
              <a:t>preempt</a:t>
            </a:r>
            <a:r>
              <a:rPr lang="es-ES_tradnl" sz="2200" b="0" i="0" dirty="0" smtClean="0">
                <a:solidFill>
                  <a:srgbClr val="435153"/>
                </a:solidFill>
                <a:latin typeface="Arial"/>
                <a:ea typeface="+mn-ea"/>
                <a:cs typeface="+mn-cs"/>
              </a:rPr>
              <a:t> garantiza que el </a:t>
            </a:r>
            <a:r>
              <a:rPr lang="es-ES_tradnl" sz="2200" b="0" i="0" dirty="0" err="1" smtClean="0">
                <a:solidFill>
                  <a:srgbClr val="435153"/>
                </a:solidFill>
                <a:latin typeface="Arial"/>
                <a:ea typeface="+mn-ea"/>
                <a:cs typeface="+mn-cs"/>
              </a:rPr>
              <a:t>router</a:t>
            </a:r>
            <a:r>
              <a:rPr lang="es-ES_tradnl" sz="2200" b="0" i="0" dirty="0" smtClean="0">
                <a:solidFill>
                  <a:srgbClr val="435153"/>
                </a:solidFill>
                <a:latin typeface="Arial"/>
                <a:ea typeface="+mn-ea"/>
                <a:cs typeface="+mn-cs"/>
              </a:rPr>
              <a:t> A será el </a:t>
            </a:r>
            <a:r>
              <a:rPr lang="es-ES_tradnl" sz="2200" b="0" i="0" dirty="0" err="1" smtClean="0">
                <a:solidFill>
                  <a:srgbClr val="435153"/>
                </a:solidFill>
                <a:latin typeface="Arial"/>
                <a:ea typeface="+mn-ea"/>
                <a:cs typeface="+mn-cs"/>
              </a:rPr>
              <a:t>router</a:t>
            </a:r>
            <a:r>
              <a:rPr lang="es-ES_tradnl" sz="2200" b="0" i="0" dirty="0" smtClean="0">
                <a:solidFill>
                  <a:srgbClr val="435153"/>
                </a:solidFill>
                <a:latin typeface="Arial"/>
                <a:ea typeface="+mn-ea"/>
                <a:cs typeface="+mn-cs"/>
              </a:rPr>
              <a:t> activo de HSRP siempre y cuando su interfaz esté activa y envíe mensajes de saludo.</a:t>
            </a:r>
            <a:endParaRPr lang="es-ES_tradnl" dirty="0"/>
          </a:p>
        </p:txBody>
      </p:sp>
      <p:sp>
        <p:nvSpPr>
          <p:cNvPr id="7" name="ZoneTexte 6"/>
          <p:cNvSpPr txBox="1"/>
          <p:nvPr/>
        </p:nvSpPr>
        <p:spPr>
          <a:xfrm>
            <a:off x="753294" y="4818477"/>
            <a:ext cx="7653403" cy="1477328"/>
          </a:xfrm>
          <a:prstGeom prst="rect">
            <a:avLst/>
          </a:prstGeom>
          <a:noFill/>
          <a:ln>
            <a:solidFill>
              <a:schemeClr val="bg2"/>
            </a:solidFill>
          </a:ln>
        </p:spPr>
        <p:txBody>
          <a:bodyPr wrap="square" rtlCol="0">
            <a:spAutoFit/>
          </a:bodyPr>
          <a:lstStyle/>
          <a:p>
            <a:pPr algn="l" defTabSz="914400">
              <a:buNone/>
            </a:pPr>
            <a:r>
              <a:rPr lang="en-US" sz="1800" b="0" i="0">
                <a:solidFill>
                  <a:srgbClr val="000000"/>
                </a:solidFill>
                <a:latin typeface="Courier New"/>
                <a:ea typeface="+mn-ea"/>
                <a:cs typeface="Courier New"/>
              </a:rPr>
              <a:t>RouterA(config)# </a:t>
            </a:r>
            <a:r>
              <a:rPr lang="en-US" sz="1800" b="1" i="0">
                <a:solidFill>
                  <a:srgbClr val="000000"/>
                </a:solidFill>
                <a:latin typeface="Courier New"/>
                <a:ea typeface="+mn-ea"/>
                <a:cs typeface="Courier New"/>
              </a:rPr>
              <a:t>interface GigabitEthernet0/0</a:t>
            </a:r>
            <a:endParaRPr lang="en-US" b="1" dirty="0">
              <a:solidFill>
                <a:schemeClr val="bg2"/>
              </a:solidFill>
              <a:latin typeface="Courier New" pitchFamily="49" charset="0"/>
              <a:cs typeface="Courier New" pitchFamily="49" charset="0"/>
            </a:endParaRPr>
          </a:p>
          <a:p>
            <a:pPr algn="l" defTabSz="914400">
              <a:buNone/>
            </a:pPr>
            <a:r>
              <a:rPr lang="en-US" sz="1800" b="0" i="0">
                <a:solidFill>
                  <a:srgbClr val="000000"/>
                </a:solidFill>
                <a:latin typeface="Courier New"/>
                <a:ea typeface="+mn-ea"/>
                <a:cs typeface="Courier New"/>
              </a:rPr>
              <a:t>RouterA(config-if)# </a:t>
            </a:r>
            <a:r>
              <a:rPr lang="en-US" sz="1800" b="1" i="0">
                <a:solidFill>
                  <a:srgbClr val="000000"/>
                </a:solidFill>
                <a:latin typeface="Courier New"/>
                <a:ea typeface="+mn-ea"/>
                <a:cs typeface="Courier New"/>
              </a:rPr>
              <a:t>ip address 10.1.10.2 255.255.255.0</a:t>
            </a:r>
          </a:p>
          <a:p>
            <a:pPr algn="l" defTabSz="914400">
              <a:buNone/>
            </a:pPr>
            <a:r>
              <a:rPr lang="en-US" sz="1800" b="0" i="0">
                <a:solidFill>
                  <a:srgbClr val="000000"/>
                </a:solidFill>
                <a:latin typeface="Courier New"/>
                <a:ea typeface="+mn-ea"/>
                <a:cs typeface="Courier New"/>
              </a:rPr>
              <a:t>RouterA(config-if)# </a:t>
            </a:r>
            <a:r>
              <a:rPr lang="en-US" sz="1800" b="1" i="0">
                <a:solidFill>
                  <a:srgbClr val="000000"/>
                </a:solidFill>
                <a:latin typeface="Courier New"/>
                <a:ea typeface="+mn-ea"/>
                <a:cs typeface="Courier New"/>
              </a:rPr>
              <a:t>standby 1 ip 10.1.10.1</a:t>
            </a:r>
            <a:endParaRPr lang="en-US" b="1" dirty="0">
              <a:solidFill>
                <a:schemeClr val="bg2"/>
              </a:solidFill>
              <a:latin typeface="Courier New" pitchFamily="49" charset="0"/>
              <a:cs typeface="Courier New" pitchFamily="49" charset="0"/>
            </a:endParaRPr>
          </a:p>
          <a:p>
            <a:pPr algn="l" defTabSz="914400">
              <a:buNone/>
            </a:pPr>
            <a:r>
              <a:rPr lang="en-US" sz="1800" b="0" i="0">
                <a:solidFill>
                  <a:srgbClr val="000000"/>
                </a:solidFill>
                <a:latin typeface="Courier New"/>
                <a:ea typeface="+mn-ea"/>
                <a:cs typeface="Courier New"/>
              </a:rPr>
              <a:t>RouterA(config-if)# </a:t>
            </a:r>
            <a:r>
              <a:rPr lang="en-US" sz="1800" b="1" i="0">
                <a:solidFill>
                  <a:srgbClr val="000000"/>
                </a:solidFill>
                <a:latin typeface="Courier New"/>
                <a:ea typeface="+mn-ea"/>
                <a:cs typeface="Courier New"/>
              </a:rPr>
              <a:t>standby 1 priority 110</a:t>
            </a:r>
          </a:p>
          <a:p>
            <a:pPr algn="l" defTabSz="914400">
              <a:buNone/>
            </a:pPr>
            <a:r>
              <a:rPr lang="en-US" sz="1800" b="0" i="0">
                <a:solidFill>
                  <a:srgbClr val="000000"/>
                </a:solidFill>
                <a:latin typeface="Courier New"/>
                <a:ea typeface="+mn-ea"/>
                <a:cs typeface="Courier New"/>
              </a:rPr>
              <a:t>RouterA(config-if)# </a:t>
            </a:r>
            <a:r>
              <a:rPr lang="en-US" sz="1800" b="1" i="0">
                <a:solidFill>
                  <a:srgbClr val="000000"/>
                </a:solidFill>
                <a:latin typeface="Courier New"/>
                <a:ea typeface="+mn-ea"/>
                <a:cs typeface="Courier New"/>
              </a:rPr>
              <a:t>standby 1 preempt</a:t>
            </a:r>
            <a:endParaRPr lang="en-US" b="1" dirty="0">
              <a:solidFill>
                <a:schemeClr val="bg2"/>
              </a:solidFill>
              <a:latin typeface="Courier New" pitchFamily="49" charset="0"/>
              <a:cs typeface="Courier New" pitchFamily="49" charset="0"/>
            </a:endParaRPr>
          </a:p>
        </p:txBody>
      </p:sp>
      <p:pic>
        <p:nvPicPr>
          <p:cNvPr id="8" name="Picture 3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47339" y="3624024"/>
            <a:ext cx="906462"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3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95968" y="3624024"/>
            <a:ext cx="906462"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ZoneTexte 12"/>
          <p:cNvSpPr txBox="1"/>
          <p:nvPr/>
        </p:nvSpPr>
        <p:spPr>
          <a:xfrm>
            <a:off x="2043021" y="4205818"/>
            <a:ext cx="2020979" cy="584775"/>
          </a:xfrm>
          <a:prstGeom prst="rect">
            <a:avLst/>
          </a:prstGeom>
          <a:noFill/>
        </p:spPr>
        <p:txBody>
          <a:bodyPr wrap="square" rtlCol="0">
            <a:spAutoFit/>
          </a:bodyPr>
          <a:lstStyle/>
          <a:p>
            <a:pPr algn="ctr" defTabSz="914400">
              <a:buNone/>
            </a:pPr>
            <a:r>
              <a:rPr lang="es-ES_tradnl" sz="1600" b="0" i="0" dirty="0" err="1" smtClean="0">
                <a:solidFill>
                  <a:srgbClr val="000000"/>
                </a:solidFill>
                <a:latin typeface="Arial"/>
                <a:ea typeface="+mn-ea"/>
                <a:cs typeface="+mn-cs"/>
              </a:rPr>
              <a:t>Router</a:t>
            </a:r>
            <a:r>
              <a:rPr lang="es-ES_tradnl" sz="1600" b="0" i="0" dirty="0" smtClean="0">
                <a:solidFill>
                  <a:srgbClr val="000000"/>
                </a:solidFill>
                <a:latin typeface="Arial"/>
                <a:ea typeface="+mn-ea"/>
                <a:cs typeface="+mn-cs"/>
              </a:rPr>
              <a:t> A con prioridad 110</a:t>
            </a:r>
            <a:endParaRPr lang="es-ES_tradnl" sz="1600" dirty="0">
              <a:solidFill>
                <a:schemeClr val="bg2"/>
              </a:solidFill>
            </a:endParaRPr>
          </a:p>
        </p:txBody>
      </p:sp>
      <p:sp>
        <p:nvSpPr>
          <p:cNvPr id="14" name="ZoneTexte 13"/>
          <p:cNvSpPr txBox="1"/>
          <p:nvPr/>
        </p:nvSpPr>
        <p:spPr>
          <a:xfrm>
            <a:off x="4478778" y="4205816"/>
            <a:ext cx="2061722" cy="584775"/>
          </a:xfrm>
          <a:prstGeom prst="rect">
            <a:avLst/>
          </a:prstGeom>
          <a:noFill/>
        </p:spPr>
        <p:txBody>
          <a:bodyPr wrap="square" rtlCol="0">
            <a:spAutoFit/>
          </a:bodyPr>
          <a:lstStyle/>
          <a:p>
            <a:pPr algn="ctr" defTabSz="914400">
              <a:buNone/>
            </a:pPr>
            <a:r>
              <a:rPr lang="es-ES_tradnl" sz="1600" b="0" i="0" dirty="0" err="1" smtClean="0">
                <a:solidFill>
                  <a:srgbClr val="000000"/>
                </a:solidFill>
                <a:latin typeface="Arial"/>
                <a:ea typeface="+mn-ea"/>
                <a:cs typeface="+mn-cs"/>
              </a:rPr>
              <a:t>Router</a:t>
            </a:r>
            <a:r>
              <a:rPr lang="es-ES_tradnl" sz="1600" b="0" i="0" dirty="0" smtClean="0">
                <a:solidFill>
                  <a:srgbClr val="000000"/>
                </a:solidFill>
                <a:latin typeface="Arial"/>
                <a:ea typeface="+mn-ea"/>
                <a:cs typeface="+mn-cs"/>
              </a:rPr>
              <a:t> B con prioridad 90</a:t>
            </a:r>
            <a:endParaRPr lang="es-ES_tradnl" sz="1600" dirty="0">
              <a:solidFill>
                <a:schemeClr val="bg2"/>
              </a:solidFill>
            </a:endParaRPr>
          </a:p>
        </p:txBody>
      </p:sp>
      <p:sp>
        <p:nvSpPr>
          <p:cNvPr id="15" name="ZoneTexte 14"/>
          <p:cNvSpPr txBox="1"/>
          <p:nvPr/>
        </p:nvSpPr>
        <p:spPr>
          <a:xfrm>
            <a:off x="3782256" y="3573795"/>
            <a:ext cx="1018227" cy="646331"/>
          </a:xfrm>
          <a:prstGeom prst="rect">
            <a:avLst/>
          </a:prstGeom>
          <a:noFill/>
        </p:spPr>
        <p:txBody>
          <a:bodyPr wrap="none" rtlCol="0">
            <a:spAutoFit/>
          </a:bodyPr>
          <a:lstStyle/>
          <a:p>
            <a:pPr algn="ctr" defTabSz="914400">
              <a:buNone/>
            </a:pPr>
            <a:r>
              <a:rPr lang="es-ES_tradnl" sz="1800" b="0" i="0" smtClean="0">
                <a:solidFill>
                  <a:srgbClr val="000000"/>
                </a:solidFill>
                <a:latin typeface="Arial"/>
                <a:ea typeface="+mn-ea"/>
                <a:cs typeface="+mn-cs"/>
              </a:rPr>
              <a:t>HSRP </a:t>
            </a:r>
          </a:p>
          <a:p>
            <a:pPr algn="ctr" defTabSz="914400">
              <a:buNone/>
            </a:pPr>
            <a:r>
              <a:rPr lang="es-ES_tradnl" sz="1800" b="0" i="0" smtClean="0">
                <a:solidFill>
                  <a:srgbClr val="000000"/>
                </a:solidFill>
                <a:latin typeface="Arial"/>
                <a:ea typeface="+mn-ea"/>
                <a:cs typeface="+mn-cs"/>
              </a:rPr>
              <a:t>Grupo 1</a:t>
            </a:r>
            <a:endParaRPr lang="es-ES_tradnl">
              <a:solidFill>
                <a:schemeClr val="bg2"/>
              </a:solidFill>
            </a:endParaRPr>
          </a:p>
        </p:txBody>
      </p:sp>
    </p:spTree>
    <p:extLst>
      <p:ext uri="{BB962C8B-B14F-4D97-AF65-F5344CB8AC3E}">
        <p14:creationId xmlns:p14="http://schemas.microsoft.com/office/powerpoint/2010/main" xmlns="" val="2721901645"/>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defTabSz="914400">
              <a:lnSpc>
                <a:spcPct val="80000"/>
              </a:lnSpc>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Verificación de HSRP</a:t>
            </a:r>
            <a:endParaRPr lang="es-ES_tradnl"/>
          </a:p>
        </p:txBody>
      </p:sp>
      <p:sp>
        <p:nvSpPr>
          <p:cNvPr id="4" name="ZoneTexte 3"/>
          <p:cNvSpPr txBox="1"/>
          <p:nvPr/>
        </p:nvSpPr>
        <p:spPr>
          <a:xfrm>
            <a:off x="266006" y="1280163"/>
            <a:ext cx="8582572" cy="830997"/>
          </a:xfrm>
          <a:prstGeom prst="rect">
            <a:avLst/>
          </a:prstGeom>
          <a:noFill/>
        </p:spPr>
        <p:txBody>
          <a:bodyPr wrap="square" rtlCol="0">
            <a:spAutoFit/>
          </a:bodyPr>
          <a:lstStyle/>
          <a:p>
            <a:pPr algn="l" defTabSz="914400">
              <a:buNone/>
            </a:pPr>
            <a:r>
              <a:rPr lang="es-ES_tradnl" sz="2400" b="0" i="0" smtClean="0">
                <a:solidFill>
                  <a:srgbClr val="000000"/>
                </a:solidFill>
                <a:latin typeface="Arial"/>
                <a:ea typeface="+mn-ea"/>
                <a:cs typeface="+mn-cs"/>
              </a:rPr>
              <a:t>Utilice el comando </a:t>
            </a:r>
            <a:r>
              <a:rPr lang="es-ES_tradnl" sz="2400" b="1" i="0" smtClean="0">
                <a:solidFill>
                  <a:srgbClr val="000000"/>
                </a:solidFill>
                <a:latin typeface="Courier New"/>
                <a:ea typeface="+mn-ea"/>
                <a:cs typeface="Courier New"/>
              </a:rPr>
              <a:t>show standby </a:t>
            </a:r>
            <a:r>
              <a:rPr lang="es-ES_tradnl" sz="2400" b="0" i="0" smtClean="0">
                <a:solidFill>
                  <a:srgbClr val="000000"/>
                </a:solidFill>
                <a:latin typeface="Arial"/>
                <a:ea typeface="+mn-ea"/>
                <a:cs typeface="+mn-cs"/>
              </a:rPr>
              <a:t>para verificar el estado de HSRP.</a:t>
            </a:r>
            <a:endParaRPr lang="es-ES_tradnl" sz="2400">
              <a:solidFill>
                <a:schemeClr val="bg2"/>
              </a:solidFill>
            </a:endParaRPr>
          </a:p>
        </p:txBody>
      </p:sp>
      <p:sp>
        <p:nvSpPr>
          <p:cNvPr id="6" name="Rectangle 5"/>
          <p:cNvSpPr/>
          <p:nvPr/>
        </p:nvSpPr>
        <p:spPr>
          <a:xfrm>
            <a:off x="633046" y="2711736"/>
            <a:ext cx="1899139" cy="225083"/>
          </a:xfrm>
          <a:prstGeom prst="rect">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smtClean="0"/>
          </a:p>
        </p:txBody>
      </p:sp>
      <p:sp>
        <p:nvSpPr>
          <p:cNvPr id="7" name="Rectangle 6"/>
          <p:cNvSpPr/>
          <p:nvPr/>
        </p:nvSpPr>
        <p:spPr>
          <a:xfrm>
            <a:off x="633046" y="3204105"/>
            <a:ext cx="3839200" cy="211016"/>
          </a:xfrm>
          <a:prstGeom prst="rect">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smtClean="0"/>
          </a:p>
        </p:txBody>
      </p:sp>
      <p:sp>
        <p:nvSpPr>
          <p:cNvPr id="5" name="ZoneTexte 4"/>
          <p:cNvSpPr txBox="1"/>
          <p:nvPr/>
        </p:nvSpPr>
        <p:spPr>
          <a:xfrm>
            <a:off x="332506" y="2179728"/>
            <a:ext cx="7830590" cy="3539430"/>
          </a:xfrm>
          <a:prstGeom prst="rect">
            <a:avLst/>
          </a:prstGeom>
          <a:noFill/>
          <a:ln>
            <a:solidFill>
              <a:schemeClr val="bg2"/>
            </a:solidFill>
          </a:ln>
        </p:spPr>
        <p:txBody>
          <a:bodyPr wrap="square" rtlCol="0">
            <a:spAutoFit/>
          </a:bodyPr>
          <a:lstStyle/>
          <a:p>
            <a:pPr algn="l" defTabSz="914400">
              <a:buNone/>
            </a:pPr>
            <a:r>
              <a:rPr lang="en-US" sz="1600" b="0" i="0" dirty="0" err="1">
                <a:solidFill>
                  <a:srgbClr val="000000"/>
                </a:solidFill>
                <a:latin typeface="Courier New"/>
                <a:ea typeface="+mn-ea"/>
                <a:cs typeface="Courier New"/>
              </a:rPr>
              <a:t>RouterA</a:t>
            </a:r>
            <a:r>
              <a:rPr lang="en-US" sz="1600" b="0" i="0" dirty="0">
                <a:solidFill>
                  <a:srgbClr val="000000"/>
                </a:solidFill>
                <a:latin typeface="Courier New"/>
                <a:ea typeface="+mn-ea"/>
                <a:cs typeface="Courier New"/>
              </a:rPr>
              <a:t># </a:t>
            </a:r>
            <a:r>
              <a:rPr lang="en-US" sz="1600" b="1" i="0" dirty="0">
                <a:solidFill>
                  <a:srgbClr val="000000"/>
                </a:solidFill>
                <a:latin typeface="Courier New"/>
                <a:ea typeface="+mn-ea"/>
                <a:cs typeface="Courier New"/>
              </a:rPr>
              <a:t>show standby</a:t>
            </a:r>
          </a:p>
          <a:p>
            <a:pPr algn="l" defTabSz="914400">
              <a:buNone/>
            </a:pPr>
            <a:r>
              <a:rPr lang="en-US" sz="1600" b="0" i="0" dirty="0">
                <a:solidFill>
                  <a:srgbClr val="000000"/>
                </a:solidFill>
                <a:latin typeface="Courier New"/>
                <a:ea typeface="+mn-ea"/>
                <a:cs typeface="Courier New"/>
              </a:rPr>
              <a:t>GigabitEthernet0/0 - Group 1 (version 2)</a:t>
            </a:r>
            <a:endParaRPr lang="en-US" sz="1600" dirty="0" smtClean="0">
              <a:solidFill>
                <a:schemeClr val="bg2"/>
              </a:solidFill>
              <a:latin typeface="Courier New" pitchFamily="49" charset="0"/>
              <a:cs typeface="Courier New" pitchFamily="49" charset="0"/>
            </a:endParaRPr>
          </a:p>
          <a:p>
            <a:pPr algn="l" defTabSz="914400">
              <a:buNone/>
            </a:pPr>
            <a:r>
              <a:rPr lang="en-US" sz="1600" b="0" i="0" dirty="0">
                <a:solidFill>
                  <a:srgbClr val="000000"/>
                </a:solidFill>
                <a:latin typeface="Courier New"/>
                <a:ea typeface="+mn-ea"/>
                <a:cs typeface="Courier New"/>
              </a:rPr>
              <a:t>  </a:t>
            </a:r>
            <a:r>
              <a:rPr lang="en-US" sz="1600" b="1" i="0" dirty="0">
                <a:solidFill>
                  <a:srgbClr val="000000"/>
                </a:solidFill>
                <a:latin typeface="Courier New"/>
                <a:ea typeface="+mn-ea"/>
                <a:cs typeface="Courier New"/>
              </a:rPr>
              <a:t>State is Active</a:t>
            </a:r>
            <a:endParaRPr lang="en-US" sz="1600" b="1" dirty="0" smtClean="0">
              <a:solidFill>
                <a:schemeClr val="bg2"/>
              </a:solidFill>
              <a:latin typeface="Courier New" pitchFamily="49" charset="0"/>
              <a:cs typeface="Courier New" pitchFamily="49" charset="0"/>
            </a:endParaRPr>
          </a:p>
          <a:p>
            <a:pPr algn="l" defTabSz="914400">
              <a:buNone/>
            </a:pPr>
            <a:r>
              <a:rPr lang="en-US" sz="1600" b="0" i="0" dirty="0">
                <a:solidFill>
                  <a:srgbClr val="000000"/>
                </a:solidFill>
                <a:latin typeface="Courier New"/>
                <a:ea typeface="+mn-ea"/>
                <a:cs typeface="Courier New"/>
              </a:rPr>
              <a:t>    2 state changes, last state change 00:00:18</a:t>
            </a:r>
            <a:endParaRPr lang="en-US" sz="1600" dirty="0" smtClean="0">
              <a:solidFill>
                <a:schemeClr val="bg2"/>
              </a:solidFill>
              <a:latin typeface="Courier New" pitchFamily="49" charset="0"/>
              <a:cs typeface="Courier New" pitchFamily="49" charset="0"/>
            </a:endParaRPr>
          </a:p>
          <a:p>
            <a:pPr algn="l" defTabSz="914400">
              <a:buNone/>
            </a:pPr>
            <a:r>
              <a:rPr lang="en-US" sz="1600" b="0" i="0" dirty="0">
                <a:solidFill>
                  <a:srgbClr val="000000"/>
                </a:solidFill>
                <a:latin typeface="Courier New"/>
                <a:ea typeface="+mn-ea"/>
                <a:cs typeface="Courier New"/>
              </a:rPr>
              <a:t>  </a:t>
            </a:r>
            <a:r>
              <a:rPr lang="en-US" sz="1600" b="1" i="0" dirty="0">
                <a:solidFill>
                  <a:srgbClr val="000000"/>
                </a:solidFill>
                <a:latin typeface="Courier New"/>
                <a:ea typeface="+mn-ea"/>
                <a:cs typeface="Courier New"/>
              </a:rPr>
              <a:t>Virtual IP address is 10.1.10.1</a:t>
            </a:r>
            <a:endParaRPr lang="en-US" sz="1600" b="1" dirty="0" smtClean="0">
              <a:solidFill>
                <a:schemeClr val="bg2"/>
              </a:solidFill>
              <a:latin typeface="Courier New" pitchFamily="49" charset="0"/>
              <a:cs typeface="Courier New" pitchFamily="49" charset="0"/>
            </a:endParaRPr>
          </a:p>
          <a:p>
            <a:pPr algn="l" defTabSz="914400">
              <a:buNone/>
            </a:pPr>
            <a:r>
              <a:rPr lang="en-US" sz="1600" b="0" i="0" dirty="0">
                <a:solidFill>
                  <a:srgbClr val="000000"/>
                </a:solidFill>
                <a:latin typeface="Courier New"/>
                <a:ea typeface="+mn-ea"/>
                <a:cs typeface="Courier New"/>
              </a:rPr>
              <a:t>  Active virtual MAC address is 0000.0C9F.F001</a:t>
            </a:r>
          </a:p>
          <a:p>
            <a:pPr algn="l" defTabSz="914400">
              <a:buNone/>
            </a:pPr>
            <a:r>
              <a:rPr lang="en-US" sz="1600" b="0" i="0" dirty="0">
                <a:solidFill>
                  <a:srgbClr val="000000"/>
                </a:solidFill>
                <a:latin typeface="Courier New"/>
                <a:ea typeface="+mn-ea"/>
                <a:cs typeface="Courier New"/>
              </a:rPr>
              <a:t>    Local virtual MAC address is 0000.0C9F.F001 (v2 default)</a:t>
            </a:r>
          </a:p>
          <a:p>
            <a:pPr algn="l" defTabSz="914400">
              <a:buNone/>
            </a:pPr>
            <a:r>
              <a:rPr lang="en-US" sz="1600" b="0" i="0" dirty="0">
                <a:solidFill>
                  <a:srgbClr val="000000"/>
                </a:solidFill>
                <a:latin typeface="Courier New"/>
                <a:ea typeface="+mn-ea"/>
                <a:cs typeface="Courier New"/>
              </a:rPr>
              <a:t>  Hello time 3 sec, hold time 10 sec</a:t>
            </a:r>
          </a:p>
          <a:p>
            <a:pPr algn="l" defTabSz="914400">
              <a:buNone/>
            </a:pPr>
            <a:r>
              <a:rPr lang="en-US" sz="1600" b="0" i="0" dirty="0">
                <a:solidFill>
                  <a:srgbClr val="000000"/>
                </a:solidFill>
                <a:latin typeface="Courier New"/>
                <a:ea typeface="+mn-ea"/>
                <a:cs typeface="Courier New"/>
              </a:rPr>
              <a:t>    Next hello sent in 2.278 </a:t>
            </a:r>
            <a:r>
              <a:rPr lang="en-US" sz="1600" b="0" i="0" dirty="0" err="1">
                <a:solidFill>
                  <a:srgbClr val="000000"/>
                </a:solidFill>
                <a:latin typeface="Courier New"/>
                <a:ea typeface="+mn-ea"/>
                <a:cs typeface="Courier New"/>
              </a:rPr>
              <a:t>secs</a:t>
            </a:r>
            <a:endParaRPr lang="en-US" sz="1600" dirty="0" smtClean="0">
              <a:solidFill>
                <a:schemeClr val="bg2"/>
              </a:solidFill>
              <a:latin typeface="Courier New" pitchFamily="49" charset="0"/>
              <a:cs typeface="Courier New" pitchFamily="49" charset="0"/>
            </a:endParaRPr>
          </a:p>
          <a:p>
            <a:pPr algn="l" defTabSz="914400">
              <a:buNone/>
            </a:pPr>
            <a:r>
              <a:rPr lang="en-US" sz="1600" b="0" i="0" dirty="0">
                <a:solidFill>
                  <a:srgbClr val="000000"/>
                </a:solidFill>
                <a:latin typeface="Courier New"/>
                <a:ea typeface="+mn-ea"/>
                <a:cs typeface="Courier New"/>
              </a:rPr>
              <a:t>  Preemption enabled</a:t>
            </a:r>
          </a:p>
          <a:p>
            <a:pPr algn="l" defTabSz="914400">
              <a:buNone/>
            </a:pPr>
            <a:r>
              <a:rPr lang="en-US" sz="1600" b="0" i="0" dirty="0">
                <a:solidFill>
                  <a:srgbClr val="000000"/>
                </a:solidFill>
                <a:latin typeface="Courier New"/>
                <a:ea typeface="+mn-ea"/>
                <a:cs typeface="Courier New"/>
              </a:rPr>
              <a:t>  Active router is local</a:t>
            </a:r>
          </a:p>
          <a:p>
            <a:pPr algn="l" defTabSz="914400">
              <a:buNone/>
            </a:pPr>
            <a:r>
              <a:rPr lang="en-US" sz="1600" b="0" i="0" dirty="0">
                <a:solidFill>
                  <a:srgbClr val="000000"/>
                </a:solidFill>
                <a:latin typeface="Courier New"/>
                <a:ea typeface="+mn-ea"/>
                <a:cs typeface="Courier New"/>
              </a:rPr>
              <a:t>  Standby router is 10.1.10.3, priority 90 (expires in 9 sec)</a:t>
            </a:r>
          </a:p>
          <a:p>
            <a:pPr algn="l" defTabSz="914400">
              <a:buNone/>
            </a:pPr>
            <a:r>
              <a:rPr lang="en-US" sz="1600" b="0" i="0" dirty="0">
                <a:solidFill>
                  <a:srgbClr val="000000"/>
                </a:solidFill>
                <a:latin typeface="Courier New"/>
                <a:ea typeface="+mn-ea"/>
                <a:cs typeface="Courier New"/>
              </a:rPr>
              <a:t>  Priority 110 (configured 110)</a:t>
            </a:r>
          </a:p>
          <a:p>
            <a:pPr algn="l" defTabSz="914400">
              <a:buNone/>
            </a:pPr>
            <a:r>
              <a:rPr lang="en-US" sz="1600" b="0" i="0" dirty="0">
                <a:solidFill>
                  <a:srgbClr val="000000"/>
                </a:solidFill>
                <a:latin typeface="Courier New"/>
                <a:ea typeface="+mn-ea"/>
                <a:cs typeface="Courier New"/>
              </a:rPr>
              <a:t>  Group name is hsrp-Gig0/0-1 (default)</a:t>
            </a:r>
            <a:endParaRPr lang="en-US" sz="1600" dirty="0">
              <a:solidFill>
                <a:schemeClr val="bg2"/>
              </a:solidFill>
              <a:latin typeface="Courier New" pitchFamily="49" charset="0"/>
              <a:cs typeface="Courier New" pitchFamily="49" charset="0"/>
            </a:endParaRPr>
          </a:p>
        </p:txBody>
      </p:sp>
    </p:spTree>
    <p:extLst>
      <p:ext uri="{BB962C8B-B14F-4D97-AF65-F5344CB8AC3E}">
        <p14:creationId xmlns:p14="http://schemas.microsoft.com/office/powerpoint/2010/main" xmlns="" val="3759674882"/>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NetAcad_White_PPT_Template 05Oct12">
  <a:themeElements>
    <a:clrScheme name="Cisco NetAcad">
      <a:dk1>
        <a:srgbClr val="2AA7DF"/>
      </a:dk1>
      <a:lt1>
        <a:srgbClr val="FFFFFF"/>
      </a:lt1>
      <a:dk2>
        <a:srgbClr val="6B308E"/>
      </a:dk2>
      <a:lt2>
        <a:srgbClr val="000000"/>
      </a:lt2>
      <a:accent1>
        <a:srgbClr val="00938E"/>
      </a:accent1>
      <a:accent2>
        <a:srgbClr val="3EB549"/>
      </a:accent2>
      <a:accent3>
        <a:srgbClr val="D81673"/>
      </a:accent3>
      <a:accent4>
        <a:srgbClr val="234493"/>
      </a:accent4>
      <a:accent5>
        <a:srgbClr val="ED2D28"/>
      </a:accent5>
      <a:accent6>
        <a:srgbClr val="F68B21"/>
      </a:accent6>
      <a:hlink>
        <a:srgbClr val="2AA7DF"/>
      </a:hlink>
      <a:folHlink>
        <a:srgbClr val="ACB2C2"/>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NetAcad_White_PPT_Template 05Oct12</Template>
  <TotalTime>314</TotalTime>
  <Words>2929</Words>
  <Application>Microsoft Office PowerPoint</Application>
  <PresentationFormat>On-screen Show (4:3)</PresentationFormat>
  <Paragraphs>201</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NetAcad_White_PPT_Template 05Oct12</vt:lpstr>
      <vt:lpstr>Comprensión de la redundancia de capa 3</vt:lpstr>
      <vt:lpstr>Objetivos</vt:lpstr>
      <vt:lpstr>La necesidad de una redundancia de puerta de enlace predeterminada</vt:lpstr>
      <vt:lpstr>Redundancia de la puerta de enlace predeterminada</vt:lpstr>
      <vt:lpstr>Redundancia de la puerta de enlace predeterminada (continuación)</vt:lpstr>
      <vt:lpstr>HSRP</vt:lpstr>
      <vt:lpstr>HSRP (continuación)</vt:lpstr>
      <vt:lpstr>Configuración de HSRP</vt:lpstr>
      <vt:lpstr>Verificación de HSRP</vt:lpstr>
      <vt:lpstr>Verificación de HSRP (continuación)</vt:lpstr>
      <vt:lpstr>Seguimiento de interfaz de HSRP</vt:lpstr>
      <vt:lpstr>Equilibrio de carga de HSRP</vt:lpstr>
      <vt:lpstr>Protocolo de equilibrio de carga de la puerta de enlace</vt:lpstr>
      <vt:lpstr>Protocolo de equilibrio de carga de puerta de enlace (continuación)</vt:lpstr>
      <vt:lpstr>Protocolo de equilibrio de carga de puerta de enlace (continuación)</vt:lpstr>
      <vt:lpstr>Resumen</vt:lpstr>
      <vt:lpstr>Slide 17</vt:lpstr>
    </vt:vector>
  </TitlesOfParts>
  <Company>Cisco Systems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Relevant,  Surprising and Fresh: Cisco Brand</dc:title>
  <dc:creator>Melissa Gabriel</dc:creator>
  <cp:lastModifiedBy>Windows User</cp:lastModifiedBy>
  <cp:revision>79</cp:revision>
  <dcterms:created xsi:type="dcterms:W3CDTF">2012-10-09T16:58:47Z</dcterms:created>
  <dcterms:modified xsi:type="dcterms:W3CDTF">2013-09-16T08:50:23Z</dcterms:modified>
</cp:coreProperties>
</file>