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notesMasterIdLst>
    <p:notesMasterId r:id="rId61"/>
  </p:notesMasterIdLst>
  <p:handoutMasterIdLst>
    <p:handoutMasterId r:id="rId62"/>
  </p:handoutMasterIdLst>
  <p:sldIdLst>
    <p:sldId id="557" r:id="rId2"/>
    <p:sldId id="512" r:id="rId3"/>
    <p:sldId id="574" r:id="rId4"/>
    <p:sldId id="515" r:id="rId5"/>
    <p:sldId id="518" r:id="rId6"/>
    <p:sldId id="516" r:id="rId7"/>
    <p:sldId id="514" r:id="rId8"/>
    <p:sldId id="519" r:id="rId9"/>
    <p:sldId id="523" r:id="rId10"/>
    <p:sldId id="524" r:id="rId11"/>
    <p:sldId id="520" r:id="rId12"/>
    <p:sldId id="526" r:id="rId13"/>
    <p:sldId id="525" r:id="rId14"/>
    <p:sldId id="575" r:id="rId15"/>
    <p:sldId id="529" r:id="rId16"/>
    <p:sldId id="528" r:id="rId17"/>
    <p:sldId id="558" r:id="rId18"/>
    <p:sldId id="559" r:id="rId19"/>
    <p:sldId id="531" r:id="rId20"/>
    <p:sldId id="576" r:id="rId21"/>
    <p:sldId id="533" r:id="rId22"/>
    <p:sldId id="560" r:id="rId23"/>
    <p:sldId id="532" r:id="rId24"/>
    <p:sldId id="530" r:id="rId25"/>
    <p:sldId id="534" r:id="rId26"/>
    <p:sldId id="536" r:id="rId27"/>
    <p:sldId id="535" r:id="rId28"/>
    <p:sldId id="551" r:id="rId29"/>
    <p:sldId id="540" r:id="rId30"/>
    <p:sldId id="561" r:id="rId31"/>
    <p:sldId id="562" r:id="rId32"/>
    <p:sldId id="541" r:id="rId33"/>
    <p:sldId id="552" r:id="rId34"/>
    <p:sldId id="577" r:id="rId35"/>
    <p:sldId id="553" r:id="rId36"/>
    <p:sldId id="554" r:id="rId37"/>
    <p:sldId id="539" r:id="rId38"/>
    <p:sldId id="563" r:id="rId39"/>
    <p:sldId id="564" r:id="rId40"/>
    <p:sldId id="565" r:id="rId41"/>
    <p:sldId id="538" r:id="rId42"/>
    <p:sldId id="537" r:id="rId43"/>
    <p:sldId id="542" r:id="rId44"/>
    <p:sldId id="543" r:id="rId45"/>
    <p:sldId id="544" r:id="rId46"/>
    <p:sldId id="578" r:id="rId47"/>
    <p:sldId id="555" r:id="rId48"/>
    <p:sldId id="566" r:id="rId49"/>
    <p:sldId id="567" r:id="rId50"/>
    <p:sldId id="568" r:id="rId51"/>
    <p:sldId id="579" r:id="rId52"/>
    <p:sldId id="569" r:id="rId53"/>
    <p:sldId id="570" r:id="rId54"/>
    <p:sldId id="571" r:id="rId55"/>
    <p:sldId id="572" r:id="rId56"/>
    <p:sldId id="581" r:id="rId57"/>
    <p:sldId id="545" r:id="rId58"/>
    <p:sldId id="580" r:id="rId59"/>
    <p:sldId id="573" r:id="rId60"/>
  </p:sldIdLst>
  <p:sldSz cx="12188825" cy="6858000"/>
  <p:notesSz cx="7102475" cy="9388475"/>
  <p:defaultTextStyle>
    <a:defPPr>
      <a:defRPr lang="en-US"/>
    </a:defPPr>
    <a:lvl1pPr algn="ctr" rtl="0" eaLnBrk="0" fontAlgn="base" hangingPunct="0">
      <a:lnSpc>
        <a:spcPct val="90000"/>
      </a:lnSpc>
      <a:spcBef>
        <a:spcPct val="0"/>
      </a:spcBef>
      <a:spcAft>
        <a:spcPct val="0"/>
      </a:spcAft>
      <a:defRPr b="1" kern="1200">
        <a:solidFill>
          <a:schemeClr val="bg1"/>
        </a:solidFill>
        <a:latin typeface="Arial" charset="0"/>
        <a:ea typeface="+mn-ea"/>
        <a:cs typeface="+mn-cs"/>
      </a:defRPr>
    </a:lvl1pPr>
    <a:lvl2pPr marL="457200" algn="ctr" rtl="0" eaLnBrk="0" fontAlgn="base" hangingPunct="0">
      <a:lnSpc>
        <a:spcPct val="90000"/>
      </a:lnSpc>
      <a:spcBef>
        <a:spcPct val="0"/>
      </a:spcBef>
      <a:spcAft>
        <a:spcPct val="0"/>
      </a:spcAft>
      <a:defRPr b="1" kern="1200">
        <a:solidFill>
          <a:schemeClr val="bg1"/>
        </a:solidFill>
        <a:latin typeface="Arial" charset="0"/>
        <a:ea typeface="+mn-ea"/>
        <a:cs typeface="+mn-cs"/>
      </a:defRPr>
    </a:lvl2pPr>
    <a:lvl3pPr marL="914400" algn="ctr" rtl="0" eaLnBrk="0" fontAlgn="base" hangingPunct="0">
      <a:lnSpc>
        <a:spcPct val="90000"/>
      </a:lnSpc>
      <a:spcBef>
        <a:spcPct val="0"/>
      </a:spcBef>
      <a:spcAft>
        <a:spcPct val="0"/>
      </a:spcAft>
      <a:defRPr b="1" kern="1200">
        <a:solidFill>
          <a:schemeClr val="bg1"/>
        </a:solidFill>
        <a:latin typeface="Arial" charset="0"/>
        <a:ea typeface="+mn-ea"/>
        <a:cs typeface="+mn-cs"/>
      </a:defRPr>
    </a:lvl3pPr>
    <a:lvl4pPr marL="1371600" algn="ctr" rtl="0" eaLnBrk="0" fontAlgn="base" hangingPunct="0">
      <a:lnSpc>
        <a:spcPct val="90000"/>
      </a:lnSpc>
      <a:spcBef>
        <a:spcPct val="0"/>
      </a:spcBef>
      <a:spcAft>
        <a:spcPct val="0"/>
      </a:spcAft>
      <a:defRPr b="1" kern="1200">
        <a:solidFill>
          <a:schemeClr val="bg1"/>
        </a:solidFill>
        <a:latin typeface="Arial" charset="0"/>
        <a:ea typeface="+mn-ea"/>
        <a:cs typeface="+mn-cs"/>
      </a:defRPr>
    </a:lvl4pPr>
    <a:lvl5pPr marL="1828800" algn="ctr" rtl="0" eaLnBrk="0" fontAlgn="base" hangingPunct="0">
      <a:lnSpc>
        <a:spcPct val="90000"/>
      </a:lnSpc>
      <a:spcBef>
        <a:spcPct val="0"/>
      </a:spcBef>
      <a:spcAft>
        <a:spcPct val="0"/>
      </a:spcAft>
      <a:defRPr b="1" kern="1200">
        <a:solidFill>
          <a:schemeClr val="bg1"/>
        </a:solidFill>
        <a:latin typeface="Arial" charset="0"/>
        <a:ea typeface="+mn-ea"/>
        <a:cs typeface="+mn-cs"/>
      </a:defRPr>
    </a:lvl5pPr>
    <a:lvl6pPr marL="2286000" algn="l" defTabSz="914400" rtl="0" eaLnBrk="1" latinLnBrk="0" hangingPunct="1">
      <a:defRPr b="1" kern="1200">
        <a:solidFill>
          <a:schemeClr val="bg1"/>
        </a:solidFill>
        <a:latin typeface="Arial" charset="0"/>
        <a:ea typeface="+mn-ea"/>
        <a:cs typeface="+mn-cs"/>
      </a:defRPr>
    </a:lvl6pPr>
    <a:lvl7pPr marL="2743200" algn="l" defTabSz="914400" rtl="0" eaLnBrk="1" latinLnBrk="0" hangingPunct="1">
      <a:defRPr b="1" kern="1200">
        <a:solidFill>
          <a:schemeClr val="bg1"/>
        </a:solidFill>
        <a:latin typeface="Arial" charset="0"/>
        <a:ea typeface="+mn-ea"/>
        <a:cs typeface="+mn-cs"/>
      </a:defRPr>
    </a:lvl7pPr>
    <a:lvl8pPr marL="3200400" algn="l" defTabSz="914400" rtl="0" eaLnBrk="1" latinLnBrk="0" hangingPunct="1">
      <a:defRPr b="1" kern="1200">
        <a:solidFill>
          <a:schemeClr val="bg1"/>
        </a:solidFill>
        <a:latin typeface="Arial" charset="0"/>
        <a:ea typeface="+mn-ea"/>
        <a:cs typeface="+mn-cs"/>
      </a:defRPr>
    </a:lvl8pPr>
    <a:lvl9pPr marL="3657600" algn="l" defTabSz="914400" rtl="0" eaLnBrk="1" latinLnBrk="0" hangingPunct="1">
      <a:defRPr b="1"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BE6F3"/>
    <a:srgbClr val="000000"/>
    <a:srgbClr val="000058"/>
    <a:srgbClr val="260B99"/>
    <a:srgbClr val="008080"/>
    <a:srgbClr val="12054B"/>
    <a:srgbClr val="190765"/>
    <a:srgbClr val="88D2EA"/>
    <a:srgbClr val="8FDCFF"/>
    <a:srgbClr val="360FD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36" autoAdjust="0"/>
    <p:restoredTop sz="86987" autoAdjust="0"/>
  </p:normalViewPr>
  <p:slideViewPr>
    <p:cSldViewPr snapToGrid="0" snapToObjects="1">
      <p:cViewPr>
        <p:scale>
          <a:sx n="66" d="100"/>
          <a:sy n="66" d="100"/>
        </p:scale>
        <p:origin x="-924" y="-726"/>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2034" y="-102"/>
      </p:cViewPr>
      <p:guideLst>
        <p:guide orient="horz" pos="2956"/>
        <p:guide pos="2237"/>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33040" y="8694608"/>
            <a:ext cx="453769" cy="214378"/>
          </a:xfrm>
          <a:prstGeom prst="rect">
            <a:avLst/>
          </a:prstGeom>
          <a:noFill/>
          <a:ln w="9525">
            <a:noFill/>
            <a:miter lim="800000"/>
            <a:headEnd/>
            <a:tailEnd/>
          </a:ln>
          <a:effectLst/>
        </p:spPr>
        <p:txBody>
          <a:bodyPr wrap="none" lIns="94448" tIns="47224" rIns="94448" bIns="47224" anchor="ctr"/>
          <a:lstStyle/>
          <a:p>
            <a:pPr>
              <a:defRPr/>
            </a:pPr>
            <a:endParaRPr lang="en-US"/>
          </a:p>
        </p:txBody>
      </p:sp>
      <p:sp>
        <p:nvSpPr>
          <p:cNvPr id="3084" name="Rectangle 12"/>
          <p:cNvSpPr>
            <a:spLocks noChangeArrowheads="1"/>
          </p:cNvSpPr>
          <p:nvPr/>
        </p:nvSpPr>
        <p:spPr bwMode="auto">
          <a:xfrm>
            <a:off x="57544" y="8871348"/>
            <a:ext cx="2653564" cy="351842"/>
          </a:xfrm>
          <a:prstGeom prst="rect">
            <a:avLst/>
          </a:prstGeom>
          <a:noFill/>
          <a:ln w="9525">
            <a:noFill/>
            <a:miter lim="800000"/>
            <a:headEnd/>
            <a:tailEnd/>
          </a:ln>
          <a:effectLst/>
        </p:spPr>
        <p:txBody>
          <a:bodyPr lIns="96732" tIns="50745" rIns="96732" bIns="50745">
            <a:spAutoFit/>
          </a:bodyPr>
          <a:lstStyle/>
          <a:p>
            <a:pPr algn="l" defTabSz="618134">
              <a:lnSpc>
                <a:spcPct val="100000"/>
              </a:lnSpc>
              <a:buNone/>
              <a:tabLst>
                <a:tab pos="2415321" algn="l"/>
                <a:tab pos="4883112" algn="l"/>
              </a:tabLst>
            </a:pPr>
            <a:r>
              <a:rPr lang="en-US" sz="800" b="0" i="0">
                <a:solidFill>
                  <a:schemeClr val="tx1"/>
                </a:solidFill>
                <a:latin typeface="Arial"/>
                <a:ea typeface="+mn-ea"/>
                <a:cs typeface="+mn-cs"/>
              </a:rPr>
              <a:t>© 2008 Cisco Systems, Inc. Todos los derechos reservados.</a:t>
            </a:r>
          </a:p>
          <a:p>
            <a:pPr algn="l" defTabSz="618134">
              <a:lnSpc>
                <a:spcPct val="100000"/>
              </a:lnSpc>
              <a:buNone/>
              <a:tabLst>
                <a:tab pos="2415321" algn="l"/>
                <a:tab pos="4883112" algn="l"/>
              </a:tabLst>
            </a:pPr>
            <a:r>
              <a:rPr lang="en-US" sz="800" b="0" i="0">
                <a:solidFill>
                  <a:schemeClr val="tx1"/>
                </a:solidFill>
                <a:latin typeface="Arial"/>
                <a:ea typeface="+mn-ea"/>
                <a:cs typeface="+mn-cs"/>
              </a:rPr>
              <a:t>Presentation_ID.scr</a:t>
            </a:r>
          </a:p>
        </p:txBody>
      </p:sp>
      <p:sp>
        <p:nvSpPr>
          <p:cNvPr id="3085" name="Line 13"/>
          <p:cNvSpPr>
            <a:spLocks noChangeShapeType="1"/>
          </p:cNvSpPr>
          <p:nvPr/>
        </p:nvSpPr>
        <p:spPr bwMode="auto">
          <a:xfrm>
            <a:off x="154545" y="8886076"/>
            <a:ext cx="6740775" cy="0"/>
          </a:xfrm>
          <a:prstGeom prst="line">
            <a:avLst/>
          </a:prstGeom>
          <a:noFill/>
          <a:ln w="12700">
            <a:solidFill>
              <a:schemeClr val="tx1"/>
            </a:solidFill>
            <a:round/>
            <a:headEnd type="none" w="sm" len="sm"/>
            <a:tailEnd type="none" w="sm" len="sm"/>
          </a:ln>
          <a:effectLst/>
        </p:spPr>
        <p:txBody>
          <a:bodyPr wrap="none" lIns="94448" tIns="47224" rIns="94448" bIns="47224" anchor="ctr"/>
          <a:lstStyle/>
          <a:p>
            <a:pPr>
              <a:defRPr/>
            </a:pPr>
            <a:endParaRPr lang="en-US"/>
          </a:p>
        </p:txBody>
      </p:sp>
      <p:sp>
        <p:nvSpPr>
          <p:cNvPr id="3086" name="Rectangle 14"/>
          <p:cNvSpPr>
            <a:spLocks noChangeArrowheads="1"/>
          </p:cNvSpPr>
          <p:nvPr/>
        </p:nvSpPr>
        <p:spPr bwMode="auto">
          <a:xfrm>
            <a:off x="6007510" y="8766614"/>
            <a:ext cx="822046" cy="289656"/>
          </a:xfrm>
          <a:prstGeom prst="rect">
            <a:avLst/>
          </a:prstGeom>
          <a:noFill/>
          <a:ln w="9525">
            <a:noFill/>
            <a:miter lim="800000"/>
            <a:headEnd/>
            <a:tailEnd/>
          </a:ln>
          <a:effectLst/>
        </p:spPr>
        <p:txBody>
          <a:bodyPr lIns="19029" tIns="0" rIns="19029" bIns="0" anchor="b"/>
          <a:lstStyle/>
          <a:p>
            <a:pPr algn="r" defTabSz="913303">
              <a:lnSpc>
                <a:spcPct val="100000"/>
              </a:lnSpc>
              <a:buNone/>
            </a:pPr>
            <a:fld id="{98C8B38F-4E70-4D6F-9B6F-AEE76CE4977C}" type="slidenum">
              <a:rPr lang="en-US" sz="800" b="0" i="0">
                <a:solidFill>
                  <a:schemeClr val="tx1"/>
                </a:solidFill>
                <a:latin typeface="Arial"/>
                <a:ea typeface="+mn-ea"/>
                <a:cs typeface="+mn-cs"/>
              </a:rPr>
              <a:pPr algn="r" defTabSz="913303">
                <a:lnSpc>
                  <a:spcPct val="100000"/>
                </a:lnSpc>
                <a:buNone/>
              </a:pPr>
              <a:t>‹#›</a:t>
            </a:fld>
            <a:endParaRPr lang="en-US" sz="800" b="0">
              <a:solidFill>
                <a:schemeClr val="tx1"/>
              </a:solidFill>
            </a:endParaRPr>
          </a:p>
        </p:txBody>
      </p:sp>
    </p:spTree>
    <p:extLst>
      <p:ext uri="{BB962C8B-B14F-4D97-AF65-F5344CB8AC3E}">
        <p14:creationId xmlns:p14="http://schemas.microsoft.com/office/powerpoint/2010/main" xmlns="" val="4222181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33040" y="8694608"/>
            <a:ext cx="453769" cy="214378"/>
          </a:xfrm>
          <a:prstGeom prst="rect">
            <a:avLst/>
          </a:prstGeom>
          <a:noFill/>
          <a:ln w="9525">
            <a:noFill/>
            <a:miter lim="800000"/>
            <a:headEnd/>
            <a:tailEnd/>
          </a:ln>
          <a:effectLst/>
        </p:spPr>
        <p:txBody>
          <a:bodyPr wrap="none" lIns="94448" tIns="47224" rIns="94448" bIns="47224" anchor="ctr"/>
          <a:lstStyle/>
          <a:p>
            <a:pPr>
              <a:defRPr/>
            </a:pPr>
            <a:endParaRPr lang="en-US"/>
          </a:p>
        </p:txBody>
      </p:sp>
      <p:sp>
        <p:nvSpPr>
          <p:cNvPr id="183305" name="Rectangle 9"/>
          <p:cNvSpPr>
            <a:spLocks noChangeArrowheads="1"/>
          </p:cNvSpPr>
          <p:nvPr/>
        </p:nvSpPr>
        <p:spPr bwMode="auto">
          <a:xfrm>
            <a:off x="57544" y="8871348"/>
            <a:ext cx="3519374" cy="351842"/>
          </a:xfrm>
          <a:prstGeom prst="rect">
            <a:avLst/>
          </a:prstGeom>
          <a:noFill/>
          <a:ln w="9525">
            <a:noFill/>
            <a:miter lim="800000"/>
            <a:headEnd/>
            <a:tailEnd/>
          </a:ln>
          <a:effectLst/>
        </p:spPr>
        <p:txBody>
          <a:bodyPr wrap="square" lIns="96732" tIns="50745" rIns="96732" bIns="50745">
            <a:spAutoFit/>
          </a:bodyPr>
          <a:lstStyle/>
          <a:p>
            <a:pPr algn="l" defTabSz="618134">
              <a:lnSpc>
                <a:spcPct val="100000"/>
              </a:lnSpc>
              <a:buNone/>
              <a:tabLst>
                <a:tab pos="2415321" algn="l"/>
                <a:tab pos="4883112" algn="l"/>
              </a:tabLst>
            </a:pPr>
            <a:r>
              <a:rPr lang="es-ES_tradnl" sz="800" b="0" i="0" noProof="0" dirty="0" smtClean="0">
                <a:solidFill>
                  <a:srgbClr val="000000"/>
                </a:solidFill>
                <a:latin typeface="Arial"/>
                <a:ea typeface="+mn-ea"/>
                <a:cs typeface="+mn-cs"/>
              </a:rPr>
              <a:t>© 2008 Cisco </a:t>
            </a:r>
            <a:r>
              <a:rPr lang="es-ES_tradnl" sz="800" b="0" i="0" noProof="0" dirty="0" err="1" smtClean="0">
                <a:solidFill>
                  <a:srgbClr val="000000"/>
                </a:solidFill>
                <a:latin typeface="Arial"/>
                <a:ea typeface="+mn-ea"/>
                <a:cs typeface="+mn-cs"/>
              </a:rPr>
              <a:t>Systems</a:t>
            </a:r>
            <a:r>
              <a:rPr lang="es-ES_tradnl" sz="800" b="0" i="0" noProof="0" dirty="0" smtClean="0">
                <a:solidFill>
                  <a:srgbClr val="000000"/>
                </a:solidFill>
                <a:latin typeface="Arial"/>
                <a:ea typeface="+mn-ea"/>
                <a:cs typeface="+mn-cs"/>
              </a:rPr>
              <a:t>, Inc. Todos los derechos reservados.</a:t>
            </a:r>
          </a:p>
          <a:p>
            <a:pPr algn="l" defTabSz="618134">
              <a:lnSpc>
                <a:spcPct val="100000"/>
              </a:lnSpc>
              <a:buNone/>
              <a:tabLst>
                <a:tab pos="2415321" algn="l"/>
                <a:tab pos="4883112" algn="l"/>
              </a:tabLst>
            </a:pPr>
            <a:r>
              <a:rPr lang="es-ES_tradnl" sz="800" b="0" i="0" noProof="0" dirty="0" smtClean="0">
                <a:solidFill>
                  <a:srgbClr val="000000"/>
                </a:solidFill>
                <a:latin typeface="Arial"/>
                <a:ea typeface="+mn-ea"/>
                <a:cs typeface="+mn-cs"/>
              </a:rPr>
              <a:t>Presentation_ID.scr</a:t>
            </a:r>
            <a:endParaRPr lang="es-ES_tradnl" sz="800" b="0" i="0" noProof="0" dirty="0">
              <a:solidFill>
                <a:srgbClr val="000000"/>
              </a:solidFill>
              <a:latin typeface="Arial"/>
              <a:ea typeface="+mn-ea"/>
              <a:cs typeface="+mn-cs"/>
            </a:endParaRPr>
          </a:p>
        </p:txBody>
      </p:sp>
      <p:sp>
        <p:nvSpPr>
          <p:cNvPr id="183306" name="Line 10"/>
          <p:cNvSpPr>
            <a:spLocks noChangeShapeType="1"/>
          </p:cNvSpPr>
          <p:nvPr/>
        </p:nvSpPr>
        <p:spPr bwMode="auto">
          <a:xfrm>
            <a:off x="154545" y="8886076"/>
            <a:ext cx="6740775" cy="0"/>
          </a:xfrm>
          <a:prstGeom prst="line">
            <a:avLst/>
          </a:prstGeom>
          <a:noFill/>
          <a:ln w="12700">
            <a:solidFill>
              <a:schemeClr val="tx1"/>
            </a:solidFill>
            <a:round/>
            <a:headEnd type="none" w="sm" len="sm"/>
            <a:tailEnd type="none" w="sm" len="sm"/>
          </a:ln>
          <a:effectLst/>
        </p:spPr>
        <p:txBody>
          <a:bodyPr wrap="none" lIns="94448" tIns="47224" rIns="94448" bIns="47224" anchor="ctr"/>
          <a:lstStyle/>
          <a:p>
            <a:pPr>
              <a:defRPr/>
            </a:pPr>
            <a:endParaRPr lang="en-US"/>
          </a:p>
        </p:txBody>
      </p:sp>
      <p:sp>
        <p:nvSpPr>
          <p:cNvPr id="183307" name="Rectangle 11"/>
          <p:cNvSpPr>
            <a:spLocks noGrp="1" noChangeArrowheads="1"/>
          </p:cNvSpPr>
          <p:nvPr>
            <p:ph type="sldNum" sz="quarter" idx="5"/>
          </p:nvPr>
        </p:nvSpPr>
        <p:spPr bwMode="auto">
          <a:xfrm>
            <a:off x="6007510" y="8766614"/>
            <a:ext cx="822046" cy="289656"/>
          </a:xfrm>
          <a:prstGeom prst="rect">
            <a:avLst/>
          </a:prstGeom>
          <a:noFill/>
          <a:ln w="9525">
            <a:noFill/>
            <a:miter lim="800000"/>
            <a:headEnd/>
            <a:tailEnd/>
          </a:ln>
          <a:effectLst/>
        </p:spPr>
        <p:txBody>
          <a:bodyPr vert="horz" wrap="square" lIns="19029" tIns="0" rIns="19029" bIns="0" numCol="1" anchor="b" anchorCtr="0" compatLnSpc="1">
            <a:prstTxWarp prst="textNoShape">
              <a:avLst/>
            </a:prstTxWarp>
          </a:bodyPr>
          <a:lstStyle>
            <a:lvl1pPr algn="r" defTabSz="913329">
              <a:lnSpc>
                <a:spcPct val="100000"/>
              </a:lnSpc>
              <a:defRPr sz="800" b="0">
                <a:solidFill>
                  <a:schemeClr val="tx1"/>
                </a:solidFill>
              </a:defRPr>
            </a:lvl1pPr>
          </a:lstStyle>
          <a:p>
            <a:pPr>
              <a:defRPr/>
            </a:pPr>
            <a:fld id="{F24EA34B-67DD-437F-B86E-9AF176FB6CF3}" type="slidenum">
              <a:rPr lang="en-US"/>
              <a:pPr>
                <a:defRPr/>
              </a:pPr>
              <a:t>‹#›</a:t>
            </a:fld>
            <a:endParaRPr lang="en-US"/>
          </a:p>
        </p:txBody>
      </p:sp>
      <p:sp>
        <p:nvSpPr>
          <p:cNvPr id="48134" name="Rectangle 12"/>
          <p:cNvSpPr>
            <a:spLocks noGrp="1" noRot="1" noChangeAspect="1" noChangeArrowheads="1" noTextEdit="1"/>
          </p:cNvSpPr>
          <p:nvPr>
            <p:ph type="sldImg" idx="2"/>
          </p:nvPr>
        </p:nvSpPr>
        <p:spPr bwMode="auto">
          <a:xfrm>
            <a:off x="609600" y="590550"/>
            <a:ext cx="5940425" cy="3341688"/>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77656" y="4421764"/>
            <a:ext cx="5542232" cy="4295755"/>
          </a:xfrm>
          <a:prstGeom prst="rect">
            <a:avLst/>
          </a:prstGeom>
          <a:noFill/>
          <a:ln w="9525">
            <a:noFill/>
            <a:miter lim="800000"/>
            <a:headEnd/>
            <a:tailEnd/>
          </a:ln>
          <a:effectLst/>
        </p:spPr>
        <p:txBody>
          <a:bodyPr vert="horz" wrap="square" lIns="96732" tIns="50745" rIns="96732" bIns="5074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367179642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a:t>
            </a:fld>
            <a:endParaRPr lang="en-US"/>
          </a:p>
        </p:txBody>
      </p:sp>
    </p:spTree>
    <p:extLst>
      <p:ext uri="{BB962C8B-B14F-4D97-AF65-F5344CB8AC3E}">
        <p14:creationId xmlns:p14="http://schemas.microsoft.com/office/powerpoint/2010/main" xmlns="" val="992224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Este es un ejemplo de configuración</a:t>
            </a:r>
            <a:r>
              <a:rPr lang="es-ES_tradnl" sz="1200" b="0" i="0" baseline="0" dirty="0" smtClean="0">
                <a:solidFill>
                  <a:srgbClr val="000000"/>
                </a:solidFill>
                <a:latin typeface="Arial"/>
                <a:ea typeface="+mn-ea"/>
                <a:cs typeface="+mn-cs"/>
              </a:rPr>
              <a:t> de un Id. de </a:t>
            </a:r>
            <a:r>
              <a:rPr lang="es-ES_tradnl" sz="1200" b="0" i="0" baseline="0" dirty="0" err="1" smtClean="0">
                <a:solidFill>
                  <a:srgbClr val="000000"/>
                </a:solidFill>
                <a:latin typeface="Arial"/>
                <a:ea typeface="+mn-ea"/>
                <a:cs typeface="+mn-cs"/>
              </a:rPr>
              <a:t>router</a:t>
            </a:r>
            <a:r>
              <a:rPr lang="es-ES_tradnl" sz="1200" b="0" i="0" baseline="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Una vez que</a:t>
            </a:r>
            <a:r>
              <a:rPr lang="es-ES_tradnl" sz="1200" b="0" i="0" baseline="0" dirty="0" smtClean="0">
                <a:solidFill>
                  <a:srgbClr val="000000"/>
                </a:solidFill>
                <a:latin typeface="Arial"/>
                <a:ea typeface="+mn-ea"/>
                <a:cs typeface="+mn-cs"/>
              </a:rPr>
              <a:t> se configura el Id. de </a:t>
            </a:r>
            <a:r>
              <a:rPr lang="es-ES_tradnl" sz="1200" b="0" i="0" baseline="0" dirty="0" err="1" smtClean="0">
                <a:solidFill>
                  <a:srgbClr val="000000"/>
                </a:solidFill>
                <a:latin typeface="Arial"/>
                <a:ea typeface="+mn-ea"/>
                <a:cs typeface="+mn-cs"/>
              </a:rPr>
              <a:t>router</a:t>
            </a:r>
            <a:r>
              <a:rPr lang="es-ES_tradnl" sz="1200" b="0" i="0" baseline="0" dirty="0" smtClean="0">
                <a:solidFill>
                  <a:srgbClr val="000000"/>
                </a:solidFill>
                <a:latin typeface="Arial"/>
                <a:ea typeface="+mn-ea"/>
                <a:cs typeface="+mn-cs"/>
              </a:rPr>
              <a:t>, tendrán que reiniciar el </a:t>
            </a:r>
            <a:r>
              <a:rPr lang="es-ES_tradnl" sz="1200" b="0" i="0" baseline="0" dirty="0" err="1" smtClean="0">
                <a:solidFill>
                  <a:srgbClr val="000000"/>
                </a:solidFill>
                <a:latin typeface="Arial"/>
                <a:ea typeface="+mn-ea"/>
                <a:cs typeface="+mn-cs"/>
              </a:rPr>
              <a:t>router</a:t>
            </a:r>
            <a:r>
              <a:rPr lang="es-ES_tradnl" sz="1200" b="0" i="0" baseline="0" dirty="0" smtClean="0">
                <a:solidFill>
                  <a:srgbClr val="000000"/>
                </a:solidFill>
                <a:latin typeface="Arial"/>
                <a:ea typeface="+mn-ea"/>
                <a:cs typeface="+mn-cs"/>
              </a:rPr>
              <a:t> o ejecutar el comando </a:t>
            </a:r>
            <a:r>
              <a:rPr lang="es-ES_tradnl" sz="1200" b="0" i="0" baseline="0" dirty="0" err="1" smtClean="0">
                <a:solidFill>
                  <a:srgbClr val="000000"/>
                </a:solidFill>
                <a:latin typeface="Arial"/>
                <a:ea typeface="+mn-ea"/>
                <a:cs typeface="+mn-cs"/>
              </a:rPr>
              <a:t>clear</a:t>
            </a:r>
            <a:r>
              <a:rPr lang="es-ES_tradnl" sz="1200" b="0" i="0" baseline="0" dirty="0" smtClean="0">
                <a:solidFill>
                  <a:srgbClr val="000000"/>
                </a:solidFill>
                <a:latin typeface="Arial"/>
                <a:ea typeface="+mn-ea"/>
                <a:cs typeface="+mn-cs"/>
              </a:rPr>
              <a:t> </a:t>
            </a:r>
            <a:r>
              <a:rPr lang="es-ES_tradnl" sz="1200" b="0" i="0" baseline="0" dirty="0" err="1" smtClean="0">
                <a:solidFill>
                  <a:srgbClr val="000000"/>
                </a:solidFill>
                <a:latin typeface="Arial"/>
                <a:ea typeface="+mn-ea"/>
                <a:cs typeface="+mn-cs"/>
              </a:rPr>
              <a:t>ip</a:t>
            </a:r>
            <a:r>
              <a:rPr lang="es-ES_tradnl" sz="1200" b="0" i="0" baseline="0" dirty="0" smtClean="0">
                <a:solidFill>
                  <a:srgbClr val="000000"/>
                </a:solidFill>
                <a:latin typeface="Arial"/>
                <a:ea typeface="+mn-ea"/>
                <a:cs typeface="+mn-cs"/>
              </a:rPr>
              <a:t> </a:t>
            </a:r>
            <a:r>
              <a:rPr lang="es-ES_tradnl" sz="1200" b="0" i="0" baseline="0" dirty="0" err="1" smtClean="0">
                <a:solidFill>
                  <a:srgbClr val="000000"/>
                </a:solidFill>
                <a:latin typeface="Arial"/>
                <a:ea typeface="+mn-ea"/>
                <a:cs typeface="+mn-cs"/>
              </a:rPr>
              <a:t>ospf</a:t>
            </a:r>
            <a:r>
              <a:rPr lang="es-ES_tradnl" sz="1200" b="0" i="0" baseline="0" dirty="0" smtClean="0">
                <a:solidFill>
                  <a:srgbClr val="000000"/>
                </a:solidFill>
                <a:latin typeface="Arial"/>
                <a:ea typeface="+mn-ea"/>
                <a:cs typeface="+mn-cs"/>
              </a:rPr>
              <a:t> </a:t>
            </a:r>
            <a:r>
              <a:rPr lang="es-ES_tradnl" sz="1200" b="0" i="0" baseline="0" dirty="0" err="1" smtClean="0">
                <a:solidFill>
                  <a:srgbClr val="000000"/>
                </a:solidFill>
                <a:latin typeface="Arial"/>
                <a:ea typeface="+mn-ea"/>
                <a:cs typeface="+mn-cs"/>
              </a:rPr>
              <a:t>process</a:t>
            </a:r>
            <a:r>
              <a:rPr lang="es-ES_tradnl" sz="1200" b="0" i="0" baseline="0" dirty="0" smtClean="0">
                <a:solidFill>
                  <a:srgbClr val="000000"/>
                </a:solidFill>
                <a:latin typeface="Arial"/>
                <a:ea typeface="+mn-ea"/>
                <a:cs typeface="+mn-cs"/>
              </a:rPr>
              <a:t> para que se aplique. Observen que el Id. de </a:t>
            </a:r>
            <a:r>
              <a:rPr lang="es-ES_tradnl" sz="1200" b="0" i="0" baseline="0" dirty="0" err="1" smtClean="0">
                <a:solidFill>
                  <a:srgbClr val="000000"/>
                </a:solidFill>
                <a:latin typeface="Arial"/>
                <a:ea typeface="+mn-ea"/>
                <a:cs typeface="+mn-cs"/>
              </a:rPr>
              <a:t>router</a:t>
            </a:r>
            <a:r>
              <a:rPr lang="es-ES_tradnl" sz="1200" b="0" i="0" baseline="0" dirty="0" smtClean="0">
                <a:solidFill>
                  <a:srgbClr val="000000"/>
                </a:solidFill>
                <a:latin typeface="Arial"/>
                <a:ea typeface="+mn-ea"/>
                <a:cs typeface="+mn-cs"/>
              </a:rPr>
              <a:t> se verifica mediante el comando show </a:t>
            </a:r>
            <a:r>
              <a:rPr lang="es-ES_tradnl" sz="1200" b="0" i="0" baseline="0" dirty="0" err="1" smtClean="0">
                <a:solidFill>
                  <a:srgbClr val="000000"/>
                </a:solidFill>
                <a:latin typeface="Arial"/>
                <a:ea typeface="+mn-ea"/>
                <a:cs typeface="+mn-cs"/>
              </a:rPr>
              <a:t>ip</a:t>
            </a:r>
            <a:r>
              <a:rPr lang="es-ES_tradnl" sz="1200" b="0" i="0" baseline="0" dirty="0" smtClean="0">
                <a:solidFill>
                  <a:srgbClr val="000000"/>
                </a:solidFill>
                <a:latin typeface="Arial"/>
                <a:ea typeface="+mn-ea"/>
                <a:cs typeface="+mn-cs"/>
              </a:rPr>
              <a:t> </a:t>
            </a:r>
            <a:r>
              <a:rPr lang="es-ES_tradnl" sz="1200" b="0" i="0" baseline="0" dirty="0" err="1" smtClean="0">
                <a:solidFill>
                  <a:srgbClr val="000000"/>
                </a:solidFill>
                <a:latin typeface="Arial"/>
                <a:ea typeface="+mn-ea"/>
                <a:cs typeface="+mn-cs"/>
              </a:rPr>
              <a:t>protocols</a:t>
            </a:r>
            <a:r>
              <a:rPr lang="es-ES_tradnl" sz="1200" b="0" i="0" baseline="0" dirty="0" smtClean="0">
                <a:solidFill>
                  <a:srgbClr val="000000"/>
                </a:solidFill>
                <a:latin typeface="Arial"/>
                <a:ea typeface="+mn-ea"/>
                <a:cs typeface="+mn-cs"/>
              </a:rPr>
              <a:t>.</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10</a:t>
            </a:fld>
            <a:endParaRPr lang="en-US"/>
          </a:p>
        </p:txBody>
      </p:sp>
    </p:spTree>
    <p:extLst>
      <p:ext uri="{BB962C8B-B14F-4D97-AF65-F5344CB8AC3E}">
        <p14:creationId xmlns:p14="http://schemas.microsoft.com/office/powerpoint/2010/main" xmlns="" val="368614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OSPF utiliza el costo como una métrica. A diferencia de un costo mayor, un costo menor indica una mejor ruta.</a:t>
            </a:r>
            <a:r>
              <a:rPr lang="es-ES_tradnl" sz="1200" b="0" i="0" baseline="0" dirty="0" smtClean="0">
                <a:solidFill>
                  <a:srgbClr val="000000"/>
                </a:solidFill>
                <a:latin typeface="Arial"/>
                <a:ea typeface="+mn-ea"/>
                <a:cs typeface="+mn-cs"/>
              </a:rPr>
              <a:t> Una </a:t>
            </a:r>
            <a:r>
              <a:rPr lang="es-ES_tradnl" sz="1200" b="0" i="0" dirty="0" smtClean="0">
                <a:solidFill>
                  <a:srgbClr val="000000"/>
                </a:solidFill>
                <a:latin typeface="Arial"/>
                <a:ea typeface="+mn-ea"/>
                <a:cs typeface="+mn-cs"/>
              </a:rPr>
              <a:t>línea Ethernet de 10 Mb/s tiene un costo mayor que una línea Ethernet de 100 Mb/s.</a:t>
            </a:r>
          </a:p>
          <a:p>
            <a:pPr marL="0" indent="0" algn="l" defTabSz="1020745">
              <a:buNone/>
            </a:pPr>
            <a:endParaRPr lang="es-ES_tradnl" dirty="0" smtClean="0"/>
          </a:p>
          <a:p>
            <a:pPr marL="0" indent="0" algn="l" defTabSz="1020745">
              <a:buNone/>
            </a:pPr>
            <a:r>
              <a:rPr lang="es-ES_tradnl" sz="1200" b="0" i="0" dirty="0" smtClean="0">
                <a:solidFill>
                  <a:srgbClr val="000000"/>
                </a:solidFill>
                <a:latin typeface="Arial"/>
                <a:ea typeface="+mn-ea"/>
                <a:cs typeface="+mn-cs"/>
              </a:rPr>
              <a:t>La fórmula que se utiliza para calcular el costo OSPF es:</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Costo</a:t>
            </a:r>
            <a:r>
              <a:rPr lang="es-ES_tradnl" sz="1200" b="0" i="0" dirty="0" smtClean="0">
                <a:solidFill>
                  <a:srgbClr val="000000"/>
                </a:solidFill>
                <a:latin typeface="Arial"/>
                <a:ea typeface="+mn-ea"/>
                <a:cs typeface="+mn-cs"/>
              </a:rPr>
              <a:t> = </a:t>
            </a:r>
            <a:r>
              <a:rPr lang="es-ES_tradnl" sz="1200" b="0" i="1" u="sng" dirty="0" smtClean="0">
                <a:solidFill>
                  <a:srgbClr val="000000"/>
                </a:solidFill>
                <a:latin typeface="Arial"/>
                <a:ea typeface="+mn-ea"/>
                <a:cs typeface="+mn-cs"/>
              </a:rPr>
              <a:t>ancho de banda de referencia</a:t>
            </a:r>
            <a:r>
              <a:rPr lang="es-ES_tradnl" sz="1200" b="0" i="1"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a:t>
            </a:r>
            <a:r>
              <a:rPr lang="es-ES_tradnl" sz="1200" b="0" i="1" u="sng" dirty="0" smtClean="0">
                <a:solidFill>
                  <a:srgbClr val="000000"/>
                </a:solidFill>
                <a:latin typeface="Arial"/>
                <a:ea typeface="+mn-ea"/>
                <a:cs typeface="+mn-cs"/>
              </a:rPr>
              <a:t>ancho de banda de la interfaz</a:t>
            </a:r>
            <a:endParaRPr lang="es-ES_tradnl" dirty="0" smtClean="0"/>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El ancho de banda predeterminado de referencia es 10^8 (100 000 000) como se aprecia en el gráfico; por lo tanto, la fórmula es:</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Costo </a:t>
            </a:r>
            <a:r>
              <a:rPr lang="es-ES_tradnl" sz="1200" b="0" i="0" dirty="0" smtClean="0">
                <a:solidFill>
                  <a:srgbClr val="000000"/>
                </a:solidFill>
                <a:latin typeface="Arial"/>
                <a:ea typeface="+mn-ea"/>
                <a:cs typeface="+mn-cs"/>
              </a:rPr>
              <a:t>= </a:t>
            </a:r>
            <a:r>
              <a:rPr lang="es-ES_tradnl" sz="1200" b="0" i="0" u="sng" dirty="0" smtClean="0">
                <a:solidFill>
                  <a:srgbClr val="000000"/>
                </a:solidFill>
                <a:latin typeface="Arial"/>
                <a:ea typeface="+mn-ea"/>
                <a:cs typeface="+mn-cs"/>
              </a:rPr>
              <a:t>100 000 000 bps</a:t>
            </a:r>
            <a:r>
              <a:rPr lang="es-ES_tradnl" sz="1200" b="0" i="0" dirty="0" smtClean="0">
                <a:solidFill>
                  <a:srgbClr val="000000"/>
                </a:solidFill>
                <a:latin typeface="Arial"/>
                <a:ea typeface="+mn-ea"/>
                <a:cs typeface="+mn-cs"/>
              </a:rPr>
              <a:t> / </a:t>
            </a:r>
            <a:r>
              <a:rPr lang="es-ES_tradnl" sz="1200" b="0" i="1" u="sng" dirty="0" smtClean="0">
                <a:solidFill>
                  <a:srgbClr val="000000"/>
                </a:solidFill>
                <a:latin typeface="Arial"/>
                <a:ea typeface="+mn-ea"/>
                <a:cs typeface="+mn-cs"/>
              </a:rPr>
              <a:t>ancho de banda de la interfaz en bps</a:t>
            </a:r>
            <a:endParaRPr lang="es-ES_tradnl" dirty="0" smtClean="0"/>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Consulte la tabla para obtener un desglose del costo. Observen que las interfaces </a:t>
            </a:r>
            <a:r>
              <a:rPr lang="es-ES_tradnl" sz="1200" b="0" i="0" dirty="0" err="1" smtClean="0">
                <a:solidFill>
                  <a:srgbClr val="000000"/>
                </a:solidFill>
                <a:latin typeface="Arial"/>
                <a:ea typeface="+mn-ea"/>
                <a:cs typeface="+mn-cs"/>
              </a:rPr>
              <a:t>Fast</a:t>
            </a:r>
            <a:r>
              <a:rPr lang="es-ES_tradnl" sz="1200" b="0" i="0" dirty="0" smtClean="0">
                <a:solidFill>
                  <a:srgbClr val="000000"/>
                </a:solidFill>
                <a:latin typeface="Arial"/>
                <a:ea typeface="+mn-ea"/>
                <a:cs typeface="+mn-cs"/>
              </a:rPr>
              <a:t> Ethernet, </a:t>
            </a:r>
            <a:r>
              <a:rPr lang="es-ES_tradnl" sz="1200" b="0" i="0" dirty="0" err="1" smtClean="0">
                <a:solidFill>
                  <a:srgbClr val="000000"/>
                </a:solidFill>
                <a:latin typeface="Arial"/>
                <a:ea typeface="+mn-ea"/>
                <a:cs typeface="+mn-cs"/>
              </a:rPr>
              <a:t>Gigabit</a:t>
            </a:r>
            <a:r>
              <a:rPr lang="es-ES_tradnl" sz="1200" b="0" i="0" dirty="0" smtClean="0">
                <a:solidFill>
                  <a:srgbClr val="000000"/>
                </a:solidFill>
                <a:latin typeface="Arial"/>
                <a:ea typeface="+mn-ea"/>
                <a:cs typeface="+mn-cs"/>
              </a:rPr>
              <a:t> Ethernet y 10 </a:t>
            </a:r>
            <a:r>
              <a:rPr lang="es-ES_tradnl" sz="1200" b="0" i="0" dirty="0" err="1" smtClean="0">
                <a:solidFill>
                  <a:srgbClr val="000000"/>
                </a:solidFill>
                <a:latin typeface="Arial"/>
                <a:ea typeface="+mn-ea"/>
                <a:cs typeface="+mn-cs"/>
              </a:rPr>
              <a:t>GigE</a:t>
            </a:r>
            <a:r>
              <a:rPr lang="es-ES_tradnl" sz="1200" b="0" i="0" dirty="0" smtClean="0">
                <a:solidFill>
                  <a:srgbClr val="000000"/>
                </a:solidFill>
                <a:latin typeface="Arial"/>
                <a:ea typeface="+mn-ea"/>
                <a:cs typeface="+mn-cs"/>
              </a:rPr>
              <a:t> comparten el mismo costo, porque el costo de OSPF debe ser un número entero. En consecuencia, dado que el ancho de banda predeterminado de referencia se establece en 100 Mb/s, todos los enlaces que sean más rápidos que </a:t>
            </a:r>
            <a:r>
              <a:rPr lang="es-ES_tradnl" sz="1200" b="0" i="0" dirty="0" err="1" smtClean="0">
                <a:solidFill>
                  <a:srgbClr val="000000"/>
                </a:solidFill>
                <a:latin typeface="Arial"/>
                <a:ea typeface="+mn-ea"/>
                <a:cs typeface="+mn-cs"/>
              </a:rPr>
              <a:t>Fast</a:t>
            </a:r>
            <a:r>
              <a:rPr lang="es-ES_tradnl" sz="1200" b="0" i="0" dirty="0" smtClean="0">
                <a:solidFill>
                  <a:srgbClr val="000000"/>
                </a:solidFill>
                <a:latin typeface="Arial"/>
                <a:ea typeface="+mn-ea"/>
                <a:cs typeface="+mn-cs"/>
              </a:rPr>
              <a:t> Ethernet también tienen un costo de 1.</a:t>
            </a:r>
          </a:p>
          <a:p>
            <a:pPr marL="0" indent="0" algn="l" defTabSz="1020745">
              <a:buNone/>
            </a:pPr>
            <a:endParaRPr lang="es-ES_tradnl" dirty="0" smtClean="0"/>
          </a:p>
          <a:p>
            <a:pPr marL="0" marR="0" indent="0" algn="l" defTabSz="1020745">
              <a:lnSpc>
                <a:spcPct val="90000"/>
              </a:lnSpc>
              <a:spcBef>
                <a:spcPct val="50000"/>
              </a:spcBef>
              <a:spcAft>
                <a:spcPct val="0"/>
              </a:spcAft>
              <a:buNone/>
              <a:tabLst/>
            </a:pPr>
            <a:r>
              <a:rPr lang="es-ES_tradnl" sz="1200" b="0" i="0" dirty="0" smtClean="0">
                <a:solidFill>
                  <a:srgbClr val="000000"/>
                </a:solidFill>
                <a:latin typeface="Arial"/>
                <a:ea typeface="+mn-ea"/>
                <a:cs typeface="+mn-cs"/>
              </a:rPr>
              <a:t>El ancho de banda de referencia se puede modificar para admitir redes con enlaces más rápidos que 100 Mbps mediante el comando OSPF </a:t>
            </a:r>
            <a:r>
              <a:rPr lang="es-ES_tradnl" sz="1200" b="0" i="1" dirty="0" smtClean="0">
                <a:solidFill>
                  <a:srgbClr val="000000"/>
                </a:solidFill>
                <a:latin typeface="Courier New"/>
                <a:ea typeface="+mn-ea"/>
                <a:cs typeface="Courier New"/>
              </a:rPr>
              <a:t>auto-</a:t>
            </a:r>
            <a:r>
              <a:rPr lang="es-ES_tradnl" sz="1200" b="0" i="1" dirty="0" err="1" smtClean="0">
                <a:solidFill>
                  <a:srgbClr val="000000"/>
                </a:solidFill>
                <a:latin typeface="Courier New"/>
                <a:ea typeface="+mn-ea"/>
                <a:cs typeface="Courier New"/>
              </a:rPr>
              <a:t>cost</a:t>
            </a:r>
            <a:r>
              <a:rPr lang="es-ES_tradnl" sz="1200" b="0" i="1" dirty="0" smtClean="0">
                <a:solidFill>
                  <a:srgbClr val="000000"/>
                </a:solidFill>
                <a:latin typeface="Courier New"/>
                <a:ea typeface="+mn-ea"/>
                <a:cs typeface="Courier New"/>
              </a:rPr>
              <a:t> </a:t>
            </a:r>
            <a:r>
              <a:rPr lang="es-ES_tradnl" sz="1200" b="0" i="1" dirty="0" err="1" smtClean="0">
                <a:solidFill>
                  <a:srgbClr val="000000"/>
                </a:solidFill>
                <a:latin typeface="Courier New"/>
                <a:ea typeface="+mn-ea"/>
                <a:cs typeface="Courier New"/>
              </a:rPr>
              <a:t>reference-bandwidth</a:t>
            </a:r>
            <a:r>
              <a:rPr lang="es-ES_tradnl" sz="1200" b="0" i="0" dirty="0" smtClean="0">
                <a:solidFill>
                  <a:srgbClr val="000000"/>
                </a:solidFill>
                <a:ea typeface="+mn-ea"/>
              </a:rPr>
              <a:t>.</a:t>
            </a:r>
          </a:p>
          <a:p>
            <a:pPr marL="0" marR="0" indent="0" algn="l" defTabSz="1020745">
              <a:lnSpc>
                <a:spcPct val="90000"/>
              </a:lnSpc>
              <a:spcBef>
                <a:spcPct val="50000"/>
              </a:spcBef>
              <a:spcAft>
                <a:spcPct val="0"/>
              </a:spcAft>
              <a:buNone/>
              <a:tabLst/>
            </a:pPr>
            <a:r>
              <a:rPr lang="es-ES_tradnl" sz="1200" b="0" i="0" dirty="0" smtClean="0">
                <a:solidFill>
                  <a:srgbClr val="000000"/>
                </a:solidFill>
                <a:latin typeface="Arial"/>
                <a:ea typeface="+mn-ea"/>
                <a:cs typeface="+mn-cs"/>
              </a:rPr>
              <a:t>El comando auto-</a:t>
            </a:r>
            <a:r>
              <a:rPr lang="es-ES_tradnl" sz="1200" b="0" i="0" dirty="0" err="1" smtClean="0">
                <a:solidFill>
                  <a:srgbClr val="000000"/>
                </a:solidFill>
                <a:latin typeface="Arial"/>
                <a:ea typeface="+mn-ea"/>
                <a:cs typeface="+mn-cs"/>
              </a:rPr>
              <a:t>cost</a:t>
            </a:r>
            <a:r>
              <a:rPr lang="es-ES_tradnl" sz="1200" b="0" i="0" dirty="0" smtClean="0">
                <a:solidFill>
                  <a:srgbClr val="000000"/>
                </a:solidFill>
                <a:latin typeface="Arial"/>
                <a:ea typeface="+mn-ea"/>
                <a:cs typeface="+mn-cs"/>
              </a:rPr>
              <a:t> </a:t>
            </a:r>
            <a:r>
              <a:rPr lang="es-ES_tradnl" sz="1200" b="0" i="0" dirty="0" err="1" smtClean="0">
                <a:solidFill>
                  <a:srgbClr val="000000"/>
                </a:solidFill>
                <a:latin typeface="Arial"/>
                <a:ea typeface="+mn-ea"/>
                <a:cs typeface="+mn-cs"/>
              </a:rPr>
              <a:t>reference-bandwidth</a:t>
            </a:r>
            <a:r>
              <a:rPr lang="es-ES_tradnl" sz="1200" b="0" i="0" dirty="0" smtClean="0">
                <a:solidFill>
                  <a:srgbClr val="000000"/>
                </a:solidFill>
                <a:latin typeface="Arial"/>
                <a:ea typeface="+mn-ea"/>
                <a:cs typeface="+mn-cs"/>
              </a:rPr>
              <a:t> se debe configurar en todos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del dominio OSPF. El valor se expresa en Mb/s; por lo tanto, para ajustar los costos:</a:t>
            </a:r>
          </a:p>
          <a:p>
            <a:pPr marL="112746" indent="-112746" algn="l" defTabSz="1020745">
              <a:lnSpc>
                <a:spcPct val="90000"/>
              </a:lnSpc>
              <a:buClr>
                <a:srgbClr val="000000"/>
              </a:buClr>
              <a:buSzPct val="100000"/>
              <a:buChar char="•"/>
            </a:pPr>
            <a:r>
              <a:rPr lang="es-ES_tradnl" sz="1200" b="1" i="0" dirty="0" err="1" smtClean="0">
                <a:solidFill>
                  <a:srgbClr val="000000"/>
                </a:solidFill>
                <a:latin typeface="Arial"/>
                <a:ea typeface="+mn-ea"/>
                <a:cs typeface="+mn-cs"/>
              </a:rPr>
              <a:t>Gigabit</a:t>
            </a:r>
            <a:r>
              <a:rPr lang="es-ES_tradnl" sz="1200" b="1" i="0" dirty="0" smtClean="0">
                <a:solidFill>
                  <a:srgbClr val="000000"/>
                </a:solidFill>
                <a:latin typeface="Arial"/>
                <a:ea typeface="+mn-ea"/>
                <a:cs typeface="+mn-cs"/>
              </a:rPr>
              <a:t> Ethernet </a:t>
            </a:r>
            <a:r>
              <a:rPr lang="es-ES_tradnl" sz="1200" b="0" i="0" dirty="0" smtClean="0">
                <a:solidFill>
                  <a:srgbClr val="000000"/>
                </a:solidFill>
                <a:latin typeface="Arial"/>
                <a:ea typeface="+mn-ea"/>
                <a:cs typeface="+mn-cs"/>
              </a:rPr>
              <a:t>-</a:t>
            </a:r>
            <a:r>
              <a:rPr lang="es-ES_tradnl" sz="1200" b="1" i="0" dirty="0" smtClean="0">
                <a:solidFill>
                  <a:srgbClr val="000000"/>
                </a:solidFill>
                <a:latin typeface="Arial"/>
                <a:ea typeface="+mn-ea"/>
                <a:cs typeface="+mn-cs"/>
              </a:rPr>
              <a:t> auto-</a:t>
            </a:r>
            <a:r>
              <a:rPr lang="es-ES_tradnl" sz="1200" b="1" i="0" dirty="0" err="1" smtClean="0">
                <a:solidFill>
                  <a:srgbClr val="000000"/>
                </a:solidFill>
                <a:latin typeface="Arial"/>
                <a:ea typeface="+mn-ea"/>
                <a:cs typeface="+mn-cs"/>
              </a:rPr>
              <a:t>cost</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reference-bandwidth</a:t>
            </a:r>
            <a:r>
              <a:rPr lang="es-ES_tradnl" sz="1200" b="1" i="0" dirty="0" smtClean="0">
                <a:solidFill>
                  <a:srgbClr val="000000"/>
                </a:solidFill>
                <a:latin typeface="Arial"/>
                <a:ea typeface="+mn-ea"/>
                <a:cs typeface="+mn-cs"/>
              </a:rPr>
              <a:t> 1,000</a:t>
            </a:r>
            <a:endParaRPr lang="es-ES_tradnl" dirty="0" smtClean="0"/>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10 </a:t>
            </a:r>
            <a:r>
              <a:rPr lang="es-ES_tradnl" sz="1200" b="1" i="0" dirty="0" err="1" smtClean="0">
                <a:solidFill>
                  <a:srgbClr val="000000"/>
                </a:solidFill>
                <a:latin typeface="Arial"/>
                <a:ea typeface="+mn-ea"/>
                <a:cs typeface="+mn-cs"/>
              </a:rPr>
              <a:t>Gigabit</a:t>
            </a:r>
            <a:r>
              <a:rPr lang="es-ES_tradnl" sz="1200" b="1" i="0" dirty="0" smtClean="0">
                <a:solidFill>
                  <a:srgbClr val="000000"/>
                </a:solidFill>
                <a:latin typeface="Arial"/>
                <a:ea typeface="+mn-ea"/>
                <a:cs typeface="+mn-cs"/>
              </a:rPr>
              <a:t> Ethernet </a:t>
            </a:r>
            <a:r>
              <a:rPr lang="es-ES_tradnl" sz="1200" b="0" i="0" dirty="0" smtClean="0">
                <a:solidFill>
                  <a:srgbClr val="000000"/>
                </a:solidFill>
                <a:latin typeface="Arial"/>
                <a:ea typeface="+mn-ea"/>
                <a:cs typeface="+mn-cs"/>
              </a:rPr>
              <a:t>-</a:t>
            </a:r>
            <a:r>
              <a:rPr lang="es-ES_tradnl" sz="1200" b="1" i="0" dirty="0" smtClean="0">
                <a:solidFill>
                  <a:srgbClr val="000000"/>
                </a:solidFill>
                <a:latin typeface="Arial"/>
                <a:ea typeface="+mn-ea"/>
                <a:cs typeface="+mn-cs"/>
              </a:rPr>
              <a:t> auto-</a:t>
            </a:r>
            <a:r>
              <a:rPr lang="es-ES_tradnl" sz="1200" b="1" i="0" dirty="0" err="1" smtClean="0">
                <a:solidFill>
                  <a:srgbClr val="000000"/>
                </a:solidFill>
                <a:latin typeface="Arial"/>
                <a:ea typeface="+mn-ea"/>
                <a:cs typeface="+mn-cs"/>
              </a:rPr>
              <a:t>cost</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reference-bandwidth</a:t>
            </a:r>
            <a:r>
              <a:rPr lang="es-ES_tradnl" sz="1200" b="1" i="0" dirty="0" smtClean="0">
                <a:solidFill>
                  <a:srgbClr val="000000"/>
                </a:solidFill>
                <a:latin typeface="Arial"/>
                <a:ea typeface="+mn-ea"/>
                <a:cs typeface="+mn-cs"/>
              </a:rPr>
              <a:t> 10,000</a:t>
            </a:r>
            <a:endParaRPr lang="es-ES_tradnl" dirty="0" smtClean="0"/>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Para regresar al ancho de banda predeterminado de referencia, utilice el comando</a:t>
            </a:r>
            <a:r>
              <a:rPr lang="es-ES_tradnl" sz="1200" b="1" i="0" dirty="0" smtClean="0">
                <a:solidFill>
                  <a:srgbClr val="000000"/>
                </a:solidFill>
                <a:latin typeface="Arial"/>
                <a:ea typeface="+mn-ea"/>
                <a:cs typeface="+mn-cs"/>
              </a:rPr>
              <a:t> auto-</a:t>
            </a:r>
            <a:r>
              <a:rPr lang="es-ES_tradnl" sz="1200" b="1" i="0" dirty="0" err="1" smtClean="0">
                <a:solidFill>
                  <a:srgbClr val="000000"/>
                </a:solidFill>
                <a:latin typeface="Arial"/>
                <a:ea typeface="+mn-ea"/>
                <a:cs typeface="+mn-cs"/>
              </a:rPr>
              <a:t>cost</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reference-bandwidth</a:t>
            </a:r>
            <a:r>
              <a:rPr lang="es-ES_tradnl" sz="1200" b="1" i="0" dirty="0" smtClean="0">
                <a:solidFill>
                  <a:srgbClr val="000000"/>
                </a:solidFill>
                <a:latin typeface="Arial"/>
                <a:ea typeface="+mn-ea"/>
                <a:cs typeface="+mn-cs"/>
              </a:rPr>
              <a:t> 100</a:t>
            </a:r>
            <a:r>
              <a:rPr lang="es-ES_tradnl" sz="1200" b="0" i="0" dirty="0" smtClean="0">
                <a:solidFill>
                  <a:srgbClr val="000000"/>
                </a:solidFill>
                <a:latin typeface="Arial"/>
                <a:ea typeface="+mn-ea"/>
                <a:cs typeface="+mn-cs"/>
              </a:rPr>
              <a:t>.</a:t>
            </a:r>
          </a:p>
          <a:p>
            <a:pPr marL="0" indent="0" algn="l" defTabSz="1020745">
              <a:buNone/>
            </a:pPr>
            <a:endParaRPr lang="es-ES_tradnl" dirty="0" smtClean="0"/>
          </a:p>
          <a:p>
            <a:pPr marL="0" indent="0" algn="l" defTabSz="1020745">
              <a:buNone/>
            </a:pPr>
            <a:r>
              <a:rPr lang="es-ES_tradnl" sz="1200" b="0" i="0" dirty="0" smtClean="0">
                <a:solidFill>
                  <a:srgbClr val="000000"/>
                </a:solidFill>
                <a:latin typeface="Arial"/>
                <a:ea typeface="+mn-ea"/>
                <a:cs typeface="+mn-cs"/>
              </a:rPr>
              <a:t>Como observamos en la última viñeta,</a:t>
            </a:r>
            <a:r>
              <a:rPr lang="es-ES_tradnl" sz="1200" b="0" i="0" baseline="0" dirty="0" smtClean="0">
                <a:solidFill>
                  <a:srgbClr val="000000"/>
                </a:solidFill>
                <a:latin typeface="Arial"/>
                <a:ea typeface="+mn-ea"/>
                <a:cs typeface="+mn-cs"/>
              </a:rPr>
              <a:t> t</a:t>
            </a:r>
            <a:r>
              <a:rPr lang="es-ES_tradnl" sz="1200" b="0" i="0" dirty="0" smtClean="0">
                <a:solidFill>
                  <a:srgbClr val="000000"/>
                </a:solidFill>
                <a:latin typeface="Arial"/>
                <a:ea typeface="+mn-ea"/>
                <a:cs typeface="+mn-cs"/>
              </a:rPr>
              <a:t>ienen la posibilidad de definir el costo que se utilizará en los cálculos de OSPF con el comando de interfaz </a:t>
            </a:r>
            <a:r>
              <a:rPr lang="es-ES_tradnl" sz="1200" b="0" i="0" dirty="0" err="1" smtClean="0">
                <a:solidFill>
                  <a:srgbClr val="000000"/>
                </a:solidFill>
                <a:latin typeface="Arial"/>
                <a:ea typeface="+mn-ea"/>
                <a:cs typeface="+mn-cs"/>
              </a:rPr>
              <a:t>ip</a:t>
            </a:r>
            <a:r>
              <a:rPr lang="es-ES_tradnl" sz="1200" b="0" i="0" dirty="0" smtClean="0">
                <a:solidFill>
                  <a:srgbClr val="000000"/>
                </a:solidFill>
                <a:latin typeface="Arial"/>
                <a:ea typeface="+mn-ea"/>
                <a:cs typeface="+mn-cs"/>
              </a:rPr>
              <a:t> </a:t>
            </a:r>
            <a:r>
              <a:rPr lang="es-ES_tradnl" sz="1200" b="0" i="0" dirty="0" err="1" smtClean="0">
                <a:solidFill>
                  <a:srgbClr val="000000"/>
                </a:solidFill>
                <a:latin typeface="Arial"/>
                <a:ea typeface="+mn-ea"/>
                <a:cs typeface="+mn-cs"/>
              </a:rPr>
              <a:t>ospf</a:t>
            </a:r>
            <a:r>
              <a:rPr lang="es-ES_tradnl" sz="1200" b="0" i="0" dirty="0" smtClean="0">
                <a:solidFill>
                  <a:srgbClr val="000000"/>
                </a:solidFill>
                <a:latin typeface="Arial"/>
                <a:ea typeface="+mn-ea"/>
                <a:cs typeface="+mn-cs"/>
              </a:rPr>
              <a:t> </a:t>
            </a:r>
            <a:r>
              <a:rPr lang="es-ES_tradnl" sz="1200" b="0" i="0" dirty="0" err="1" smtClean="0">
                <a:solidFill>
                  <a:srgbClr val="000000"/>
                </a:solidFill>
                <a:latin typeface="Arial"/>
                <a:ea typeface="+mn-ea"/>
                <a:cs typeface="+mn-cs"/>
              </a:rPr>
              <a:t>cost</a:t>
            </a:r>
            <a:r>
              <a:rPr lang="es-ES_tradnl" sz="1200" b="0" i="0" dirty="0" smtClean="0">
                <a:solidFill>
                  <a:srgbClr val="000000"/>
                </a:solidFill>
                <a:latin typeface="Arial"/>
                <a:ea typeface="+mn-ea"/>
                <a:cs typeface="+mn-cs"/>
              </a:rPr>
              <a:t>.</a:t>
            </a:r>
          </a:p>
          <a:p>
            <a:pPr marL="112746" indent="-112746" algn="l" defTabSz="1020745">
              <a:lnSpc>
                <a:spcPct val="90000"/>
              </a:lnSpc>
              <a:buSzPct val="100000"/>
              <a:buChar char="•"/>
            </a:pPr>
            <a:endParaRPr lang="es-ES_tradnl" dirty="0" smtClean="0"/>
          </a:p>
          <a:p>
            <a:pPr marL="0" indent="0" algn="l" defTabSz="1020745">
              <a:buNone/>
            </a:pPr>
            <a:endParaRPr lang="es-ES_tradnl" dirty="0" smtClean="0"/>
          </a:p>
          <a:p>
            <a:pPr marL="112746" indent="-112746" algn="l" defTabSz="1020745">
              <a:lnSpc>
                <a:spcPct val="90000"/>
              </a:lnSpc>
              <a:buSzPct val="100000"/>
              <a:buChar char="•"/>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11</a:t>
            </a:fld>
            <a:endParaRPr lang="en-US"/>
          </a:p>
        </p:txBody>
      </p:sp>
    </p:spTree>
    <p:extLst>
      <p:ext uri="{BB962C8B-B14F-4D97-AF65-F5344CB8AC3E}">
        <p14:creationId xmlns:p14="http://schemas.microsoft.com/office/powerpoint/2010/main" xmlns="" val="3007840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El DR es la solución para administrar la cantidad de adyacencias y la inundación de LSA en una red de diversos accesos. En redes de diversos accesos como</a:t>
            </a:r>
            <a:r>
              <a:rPr lang="es-ES_tradnl" sz="1200" b="0" i="0" baseline="0" dirty="0" smtClean="0">
                <a:solidFill>
                  <a:srgbClr val="000000"/>
                </a:solidFill>
                <a:latin typeface="Arial"/>
                <a:ea typeface="+mn-ea"/>
                <a:cs typeface="+mn-cs"/>
              </a:rPr>
              <a:t> Ethernet o retransmisión de tramas</a:t>
            </a:r>
            <a:r>
              <a:rPr lang="es-ES_tradnl" sz="1200" b="0" i="0" dirty="0" smtClean="0">
                <a:solidFill>
                  <a:srgbClr val="000000"/>
                </a:solidFill>
                <a:latin typeface="Arial"/>
                <a:ea typeface="+mn-ea"/>
                <a:cs typeface="+mn-cs"/>
              </a:rPr>
              <a:t>, OSPF selecciona un DR que sea el punto de recolección y distribución de LSA enviados y recibidos. También se selecciona un BDR por si falla el DR. El resto de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son </a:t>
            </a:r>
            <a:r>
              <a:rPr lang="es-ES_tradnl" sz="1200" b="0" i="0" dirty="0" err="1" smtClean="0">
                <a:solidFill>
                  <a:srgbClr val="000000"/>
                </a:solidFill>
                <a:latin typeface="Arial"/>
                <a:ea typeface="+mn-ea"/>
                <a:cs typeface="+mn-cs"/>
              </a:rPr>
              <a:t>DROther</a:t>
            </a:r>
            <a:r>
              <a:rPr lang="es-ES_tradnl" sz="1200" b="0" i="0" dirty="0" smtClean="0">
                <a:solidFill>
                  <a:srgbClr val="000000"/>
                </a:solidFill>
                <a:latin typeface="Arial"/>
                <a:ea typeface="+mn-ea"/>
                <a:cs typeface="+mn-cs"/>
              </a:rPr>
              <a:t>. Un </a:t>
            </a:r>
            <a:r>
              <a:rPr lang="es-ES_tradnl" sz="1200" b="0" i="0" dirty="0" err="1" smtClean="0">
                <a:solidFill>
                  <a:srgbClr val="000000"/>
                </a:solidFill>
                <a:latin typeface="Arial"/>
                <a:ea typeface="+mn-ea"/>
                <a:cs typeface="+mn-cs"/>
              </a:rPr>
              <a:t>DROther</a:t>
            </a:r>
            <a:r>
              <a:rPr lang="es-ES_tradnl" sz="1200" b="0" i="0" dirty="0" smtClean="0">
                <a:solidFill>
                  <a:srgbClr val="000000"/>
                </a:solidFill>
                <a:latin typeface="Arial"/>
                <a:ea typeface="+mn-ea"/>
                <a:cs typeface="+mn-cs"/>
              </a:rPr>
              <a:t> es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que no funciona como DR o BDR.</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Los </a:t>
            </a:r>
            <a:r>
              <a:rPr lang="es-ES_tradnl" sz="1200" b="0" i="0" dirty="0" err="1" smtClean="0">
                <a:solidFill>
                  <a:srgbClr val="000000"/>
                </a:solidFill>
                <a:latin typeface="Arial"/>
                <a:ea typeface="+mn-ea"/>
                <a:cs typeface="+mn-cs"/>
              </a:rPr>
              <a:t>DROther</a:t>
            </a:r>
            <a:r>
              <a:rPr lang="es-ES_tradnl" sz="1200" b="0" i="0" dirty="0" smtClean="0">
                <a:solidFill>
                  <a:srgbClr val="000000"/>
                </a:solidFill>
                <a:latin typeface="Arial"/>
                <a:ea typeface="+mn-ea"/>
                <a:cs typeface="+mn-cs"/>
              </a:rPr>
              <a:t> solo forman adyacencia completa con el DR y el BDR de la red, y envían sus LSA al DR y al BDR mediante la dirección </a:t>
            </a:r>
            <a:r>
              <a:rPr lang="es-ES_tradnl" sz="1200" b="0" i="0" dirty="0" err="1" smtClean="0">
                <a:solidFill>
                  <a:srgbClr val="000000"/>
                </a:solidFill>
                <a:latin typeface="Arial"/>
                <a:ea typeface="+mn-ea"/>
                <a:cs typeface="+mn-cs"/>
              </a:rPr>
              <a:t>multicast</a:t>
            </a:r>
            <a:r>
              <a:rPr lang="es-ES_tradnl" sz="1200" b="0" i="0" dirty="0" smtClean="0">
                <a:solidFill>
                  <a:srgbClr val="000000"/>
                </a:solidFill>
                <a:latin typeface="Arial"/>
                <a:ea typeface="+mn-ea"/>
                <a:cs typeface="+mn-cs"/>
              </a:rPr>
              <a:t> OSPF 224.0.0.6</a:t>
            </a:r>
            <a:r>
              <a:rPr lang="es-ES_tradnl" sz="1200" b="0" i="0" baseline="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(IPv6 FF02::06).</a:t>
            </a:r>
          </a:p>
          <a:p>
            <a:pPr marL="112746" indent="-112746" algn="l" defTabSz="1020745">
              <a:lnSpc>
                <a:spcPct val="90000"/>
              </a:lnSpc>
              <a:buSzPct val="100000"/>
              <a:buChar char="•"/>
            </a:pPr>
            <a:endParaRPr lang="es-ES_tradnl" dirty="0" smtClean="0"/>
          </a:p>
          <a:p>
            <a:pPr marL="112746" indent="-112746" algn="l" defTabSz="1020745">
              <a:lnSpc>
                <a:spcPct val="90000"/>
              </a:lnSpc>
              <a:buSzPct val="100000"/>
              <a:buChar char="•"/>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12</a:t>
            </a:fld>
            <a:endParaRPr lang="en-US"/>
          </a:p>
        </p:txBody>
      </p:sp>
    </p:spTree>
    <p:extLst>
      <p:ext uri="{BB962C8B-B14F-4D97-AF65-F5344CB8AC3E}">
        <p14:creationId xmlns:p14="http://schemas.microsoft.com/office/powerpoint/2010/main" xmlns="" val="868156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Se aplican los siguientes criterios para seleccionar un DR y un BDR:</a:t>
            </a:r>
          </a:p>
          <a:p>
            <a:pPr marL="457200" indent="-457200" algn="l" defTabSz="1020745">
              <a:buClr>
                <a:srgbClr val="000000"/>
              </a:buClr>
              <a:buSzPct val="100000"/>
              <a:buAutoNum type="arabicPeriod"/>
            </a:pPr>
            <a:r>
              <a:rPr lang="es-ES_tradnl" sz="1200" b="0" i="0" dirty="0" smtClean="0">
                <a:solidFill>
                  <a:srgbClr val="000000"/>
                </a:solidFill>
                <a:latin typeface="Arial"/>
                <a:ea typeface="+mn-ea"/>
                <a:cs typeface="+mn-cs"/>
              </a:rPr>
              <a:t>DR es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con la prioridad de interfaz OSPF más alta. (De forma predeterminada, el valor de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es 1).</a:t>
            </a:r>
          </a:p>
          <a:p>
            <a:pPr marL="457200" indent="-457200" algn="l" defTabSz="1020745">
              <a:buClr>
                <a:srgbClr val="000000"/>
              </a:buClr>
              <a:buSzPct val="100000"/>
              <a:buAutoNum type="arabicPeriod"/>
            </a:pPr>
            <a:r>
              <a:rPr lang="es-ES_tradnl" sz="1200" b="0" i="0" dirty="0" smtClean="0">
                <a:solidFill>
                  <a:srgbClr val="000000"/>
                </a:solidFill>
                <a:latin typeface="Arial"/>
                <a:ea typeface="+mn-ea"/>
                <a:cs typeface="+mn-cs"/>
              </a:rPr>
              <a:t>BDR es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con la segunda prioridad de interfaz OSPF más alta. </a:t>
            </a:r>
          </a:p>
          <a:p>
            <a:pPr marL="457200" indent="-457200" algn="l" defTabSz="1020745">
              <a:buClr>
                <a:srgbClr val="000000"/>
              </a:buClr>
              <a:buSzPct val="100000"/>
              <a:buAutoNum type="arabicPeriod"/>
            </a:pPr>
            <a:r>
              <a:rPr lang="es-ES_tradnl" sz="1200" b="0" i="0" dirty="0" smtClean="0">
                <a:solidFill>
                  <a:srgbClr val="000000"/>
                </a:solidFill>
                <a:latin typeface="Arial"/>
                <a:ea typeface="+mn-ea"/>
                <a:cs typeface="+mn-cs"/>
              </a:rPr>
              <a:t>Si las prioridades de interfaz OSPF son iguales, el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más alto se utiliza para interrumpir la conexión.</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13</a:t>
            </a:fld>
            <a:endParaRPr lang="en-US"/>
          </a:p>
        </p:txBody>
      </p:sp>
    </p:spTree>
    <p:extLst>
      <p:ext uri="{BB962C8B-B14F-4D97-AF65-F5344CB8AC3E}">
        <p14:creationId xmlns:p14="http://schemas.microsoft.com/office/powerpoint/2010/main" xmlns="" val="415412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14</a:t>
            </a:fld>
            <a:endParaRPr lang="en-US"/>
          </a:p>
        </p:txBody>
      </p:sp>
    </p:spTree>
    <p:extLst>
      <p:ext uri="{BB962C8B-B14F-4D97-AF65-F5344CB8AC3E}">
        <p14:creationId xmlns:p14="http://schemas.microsoft.com/office/powerpoint/2010/main" xmlns="" val="223874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6403" indent="-116403" algn="l" defTabSz="1054303">
              <a:buClr>
                <a:srgbClr val="000000"/>
              </a:buClr>
              <a:buSzPct val="100000"/>
              <a:buChar char="•"/>
            </a:pPr>
            <a:r>
              <a:rPr lang="es-ES_tradnl" sz="1200" b="1" i="0" dirty="0" smtClean="0">
                <a:solidFill>
                  <a:srgbClr val="000000"/>
                </a:solidFill>
                <a:latin typeface="Arial"/>
                <a:ea typeface="+mn-ea"/>
                <a:cs typeface="+mn-cs"/>
              </a:rPr>
              <a:t>Cálculos de algoritmo SPF habituales</a:t>
            </a:r>
            <a:r>
              <a:rPr lang="es-ES_tradnl" sz="1200" b="0" i="0" dirty="0" smtClean="0">
                <a:solidFill>
                  <a:srgbClr val="000000"/>
                </a:solidFill>
                <a:latin typeface="Arial"/>
                <a:ea typeface="+mn-ea"/>
                <a:cs typeface="+mn-cs"/>
              </a:rPr>
              <a:t>: en redes grandes los cambios son inevitables, por lo que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atraviesan muchos ciclos de CPU recalculando el algoritmo SPF y actualizando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a:t>
            </a:r>
            <a:endParaRPr lang="es-ES_tradnl" b="1" dirty="0" smtClean="0"/>
          </a:p>
          <a:p>
            <a:pPr marL="116403" indent="-116403" algn="l" defTabSz="1054303">
              <a:buClr>
                <a:srgbClr val="000000"/>
              </a:buClr>
              <a:buSzPct val="100000"/>
              <a:buChar char="•"/>
            </a:pPr>
            <a:r>
              <a:rPr lang="es-ES_tradnl" sz="1200" b="1" i="0" dirty="0" smtClean="0">
                <a:solidFill>
                  <a:srgbClr val="000000"/>
                </a:solidFill>
                <a:latin typeface="Arial"/>
                <a:ea typeface="+mn-ea"/>
                <a:cs typeface="+mn-cs"/>
              </a:rPr>
              <a:t>Tabla de </a:t>
            </a:r>
            <a:r>
              <a:rPr lang="es-ES_tradnl" sz="1200" b="1" i="0" dirty="0" err="1" smtClean="0">
                <a:solidFill>
                  <a:srgbClr val="000000"/>
                </a:solidFill>
                <a:latin typeface="Arial"/>
                <a:ea typeface="+mn-ea"/>
                <a:cs typeface="+mn-cs"/>
              </a:rPr>
              <a:t>routing</a:t>
            </a:r>
            <a:r>
              <a:rPr lang="es-ES_tradnl" sz="1200" b="1" i="0" dirty="0" smtClean="0">
                <a:solidFill>
                  <a:srgbClr val="000000"/>
                </a:solidFill>
                <a:latin typeface="Arial"/>
                <a:ea typeface="+mn-ea"/>
                <a:cs typeface="+mn-cs"/>
              </a:rPr>
              <a:t> extensa</a:t>
            </a:r>
            <a:r>
              <a:rPr lang="es-ES_tradnl" sz="1200" b="0" i="0" dirty="0" smtClean="0">
                <a:solidFill>
                  <a:srgbClr val="000000"/>
                </a:solidFill>
                <a:latin typeface="Arial"/>
                <a:ea typeface="+mn-ea"/>
                <a:cs typeface="+mn-cs"/>
              </a:rPr>
              <a:t>: OSPF no realiza un resumen de ruta de forma predeterminada. Si las rutas no se resumen,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se vuelve muy extensa, según el tamaño de la red.</a:t>
            </a:r>
          </a:p>
          <a:p>
            <a:pPr marL="116403" indent="-116403" algn="l" defTabSz="1054303">
              <a:buClr>
                <a:srgbClr val="000000"/>
              </a:buClr>
              <a:buSzPct val="100000"/>
              <a:buChar char="•"/>
            </a:pPr>
            <a:r>
              <a:rPr lang="es-ES_tradnl" sz="1200" b="1" i="0" dirty="0" smtClean="0">
                <a:solidFill>
                  <a:srgbClr val="000000"/>
                </a:solidFill>
                <a:latin typeface="Arial"/>
                <a:ea typeface="+mn-ea"/>
                <a:cs typeface="+mn-cs"/>
              </a:rPr>
              <a:t>Base de datos de estado de enlace (LSDB) extensa</a:t>
            </a:r>
            <a:r>
              <a:rPr lang="es-ES_tradnl" sz="1200" b="0" i="0" dirty="0" smtClean="0">
                <a:solidFill>
                  <a:srgbClr val="000000"/>
                </a:solidFill>
                <a:latin typeface="Arial"/>
                <a:ea typeface="+mn-ea"/>
                <a:cs typeface="+mn-cs"/>
              </a:rPr>
              <a:t>: debido a que la LSDB cubre la topología de toda la red, cada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debe mantener una entrada para todas las redes del área, aunque no todas sean seleccionadas por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a:t>
            </a:r>
          </a:p>
          <a:p>
            <a:pPr marL="0" indent="0" algn="l" defTabSz="1054303">
              <a:buNone/>
            </a:pPr>
            <a:r>
              <a:rPr lang="es-ES_tradnl" sz="1200" b="0" i="0" dirty="0" smtClean="0">
                <a:solidFill>
                  <a:srgbClr val="000000"/>
                </a:solidFill>
                <a:latin typeface="Arial"/>
                <a:ea typeface="+mn-ea"/>
                <a:cs typeface="+mn-cs"/>
              </a:rPr>
              <a:t>Para aumentar la efectividad y escalabilidad de OSPF, se puede dividir la red en OSPF de diversas áreas. Un área de OSPF es un grupo de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que comparten la misma información de estado de enlace en las bases de datos de estado de enlace.</a:t>
            </a:r>
          </a:p>
          <a:p>
            <a:pPr marL="116403" indent="-116403" algn="l" defTabSz="1054303">
              <a:buSzPct val="100000"/>
              <a:buChar char="•"/>
            </a:pPr>
            <a:endParaRPr lang="es-ES_tradnl" dirty="0" smtClean="0"/>
          </a:p>
          <a:p>
            <a:pPr marL="112746" indent="-112746" algn="l" defTabSz="1020745">
              <a:lnSpc>
                <a:spcPct val="90000"/>
              </a:lnSpc>
              <a:buSzPct val="100000"/>
              <a:buChar char="•"/>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15</a:t>
            </a:fld>
            <a:endParaRPr lang="en-US"/>
          </a:p>
        </p:txBody>
      </p:sp>
    </p:spTree>
    <p:extLst>
      <p:ext uri="{BB962C8B-B14F-4D97-AF65-F5344CB8AC3E}">
        <p14:creationId xmlns:p14="http://schemas.microsoft.com/office/powerpoint/2010/main" xmlns="" val="699652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El OSPF de diversas áreas tiene las siguientes ventajas:</a:t>
            </a:r>
          </a:p>
          <a:p>
            <a:pPr marL="112746" indent="-112746" algn="l" defTabSz="1020745">
              <a:lnSpc>
                <a:spcPct val="90000"/>
              </a:lnSpc>
              <a:buSzPct val="100000"/>
              <a:buChar char="•"/>
            </a:pPr>
            <a:endParaRPr lang="es-ES_tradnl" b="1" dirty="0" smtClean="0"/>
          </a:p>
          <a:p>
            <a:pPr marL="116403" indent="-116403" algn="l" defTabSz="1054303">
              <a:buClr>
                <a:srgbClr val="000000"/>
              </a:buClr>
              <a:buSzPct val="100000"/>
              <a:buChar char="•"/>
            </a:pPr>
            <a:r>
              <a:rPr lang="es-ES_tradnl" sz="1200" b="1" i="0" dirty="0" smtClean="0">
                <a:solidFill>
                  <a:srgbClr val="000000"/>
                </a:solidFill>
                <a:latin typeface="Arial"/>
                <a:ea typeface="+mn-ea"/>
                <a:cs typeface="+mn-cs"/>
              </a:rPr>
              <a:t>Frecuencia reducida de cálculos de SPF</a:t>
            </a:r>
            <a:r>
              <a:rPr lang="es-ES_tradnl" sz="1200" b="0" i="0" dirty="0" smtClean="0">
                <a:solidFill>
                  <a:srgbClr val="000000"/>
                </a:solidFill>
                <a:latin typeface="Arial"/>
                <a:ea typeface="+mn-ea"/>
                <a:cs typeface="+mn-cs"/>
              </a:rPr>
              <a:t>: ubica el impacto de un cambio en la topología de un área. Por ejemplo, minimiza el impacto de una actualización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porque la inundación de LSA se detiene en la frontera del área.</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Tablas de </a:t>
            </a:r>
            <a:r>
              <a:rPr lang="es-ES_tradnl" sz="1200" b="1" i="0" dirty="0" err="1" smtClean="0">
                <a:solidFill>
                  <a:srgbClr val="000000"/>
                </a:solidFill>
                <a:latin typeface="Arial"/>
                <a:ea typeface="+mn-ea"/>
                <a:cs typeface="+mn-cs"/>
              </a:rPr>
              <a:t>routing</a:t>
            </a:r>
            <a:r>
              <a:rPr lang="es-ES_tradnl" sz="1200" b="1" i="0" dirty="0" smtClean="0">
                <a:solidFill>
                  <a:srgbClr val="000000"/>
                </a:solidFill>
                <a:latin typeface="Arial"/>
                <a:ea typeface="+mn-ea"/>
                <a:cs typeface="+mn-cs"/>
              </a:rPr>
              <a:t> más breves</a:t>
            </a:r>
            <a:r>
              <a:rPr lang="es-ES_tradnl" sz="1200" b="0" i="0" dirty="0" smtClean="0">
                <a:solidFill>
                  <a:srgbClr val="000000"/>
                </a:solidFill>
                <a:latin typeface="Arial"/>
                <a:ea typeface="+mn-ea"/>
                <a:cs typeface="+mn-cs"/>
              </a:rPr>
              <a:t>: existe una menor cantidad de entradas de las tablas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dado que se pueden resumir las direcciones de red entre áreas. Por ejemplo, el área 1 resume sus rutas y las envía al área 0. </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Disminución de cargas de actualizaciones de estado de enlace: </a:t>
            </a:r>
            <a:r>
              <a:rPr lang="es-ES_tradnl" sz="1200" b="0" i="0" dirty="0" smtClean="0">
                <a:solidFill>
                  <a:srgbClr val="000000"/>
                </a:solidFill>
                <a:latin typeface="Arial"/>
                <a:ea typeface="+mn-ea"/>
                <a:cs typeface="+mn-cs"/>
              </a:rPr>
              <a:t>minimiza los requisitos de procesamiento y memoria, porque se reduce la cantidad de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que intercambian LSA.</a:t>
            </a:r>
          </a:p>
          <a:p>
            <a:pPr marL="112746" indent="-112746" algn="l" defTabSz="1020745">
              <a:lnSpc>
                <a:spcPct val="90000"/>
              </a:lnSpc>
              <a:buSzPct val="100000"/>
              <a:buChar char="•"/>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16</a:t>
            </a:fld>
            <a:endParaRPr lang="en-US"/>
          </a:p>
        </p:txBody>
      </p:sp>
    </p:spTree>
    <p:extLst>
      <p:ext uri="{BB962C8B-B14F-4D97-AF65-F5344CB8AC3E}">
        <p14:creationId xmlns:p14="http://schemas.microsoft.com/office/powerpoint/2010/main" xmlns="" val="185523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lnSpc>
                <a:spcPct val="80000"/>
              </a:lnSpc>
              <a:buNone/>
            </a:pPr>
            <a:r>
              <a:rPr lang="es-ES_tradnl" sz="1200" b="0" i="0" dirty="0" smtClean="0">
                <a:solidFill>
                  <a:srgbClr val="000000"/>
                </a:solidFill>
                <a:latin typeface="Arial"/>
                <a:ea typeface="+mn-ea"/>
                <a:cs typeface="+mn-cs"/>
              </a:rPr>
              <a:t>Aquí podemos observar la implementación de OSPF</a:t>
            </a:r>
            <a:r>
              <a:rPr lang="es-ES_tradnl" sz="1200" b="0" i="0" baseline="0" dirty="0" smtClean="0">
                <a:solidFill>
                  <a:srgbClr val="000000"/>
                </a:solidFill>
                <a:latin typeface="Arial"/>
                <a:ea typeface="+mn-ea"/>
                <a:cs typeface="+mn-cs"/>
              </a:rPr>
              <a:t> de diversas áreas, con tres áreas: área 1, área 0 y área 51.  Como resultado, obtenemos tablas de </a:t>
            </a:r>
            <a:r>
              <a:rPr lang="es-ES_tradnl" sz="1200" b="0" i="0" baseline="0" dirty="0" err="1" smtClean="0">
                <a:solidFill>
                  <a:srgbClr val="000000"/>
                </a:solidFill>
                <a:latin typeface="Arial"/>
                <a:ea typeface="+mn-ea"/>
                <a:cs typeface="+mn-cs"/>
              </a:rPr>
              <a:t>routing</a:t>
            </a:r>
            <a:r>
              <a:rPr lang="es-ES_tradnl" sz="1200" b="0" i="0" baseline="0" dirty="0" smtClean="0">
                <a:solidFill>
                  <a:srgbClr val="000000"/>
                </a:solidFill>
                <a:latin typeface="Arial"/>
                <a:ea typeface="+mn-ea"/>
                <a:cs typeface="+mn-cs"/>
              </a:rPr>
              <a:t> más breves y una menor cantidad de LSA.  SPF solo se ejecuta en un área si ocurre un cambio en la red.</a:t>
            </a:r>
            <a:endParaRPr lang="es-ES_tradnl"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buNone/>
            </a:pPr>
            <a:r>
              <a:rPr lang="es-ES_tradnl" sz="1200" b="0" i="0" dirty="0" smtClean="0">
                <a:solidFill>
                  <a:srgbClr val="000000"/>
                </a:solidFill>
                <a:latin typeface="Arial"/>
                <a:ea typeface="+mn-ea"/>
                <a:cs typeface="+mn-cs"/>
              </a:rPr>
              <a:t>El OSPF de diversas áreas se implementa con una jerarquía de área de dos capas:</a:t>
            </a:r>
          </a:p>
          <a:p>
            <a:pPr marL="116403" indent="-116403" algn="l" defTabSz="1054303">
              <a:buClr>
                <a:srgbClr val="000000"/>
              </a:buClr>
              <a:buSzPct val="100000"/>
              <a:buChar char="•"/>
            </a:pPr>
            <a:r>
              <a:rPr lang="es-ES_tradnl" sz="1200" b="1" i="0" dirty="0" smtClean="0">
                <a:solidFill>
                  <a:srgbClr val="000000"/>
                </a:solidFill>
                <a:latin typeface="Arial"/>
                <a:ea typeface="+mn-ea"/>
                <a:cs typeface="+mn-cs"/>
              </a:rPr>
              <a:t>Área de red troncal (tránsito)</a:t>
            </a:r>
            <a:r>
              <a:rPr lang="es-ES_tradnl" sz="1200" b="0" i="0" dirty="0" smtClean="0">
                <a:solidFill>
                  <a:srgbClr val="000000"/>
                </a:solidFill>
                <a:latin typeface="Arial"/>
                <a:ea typeface="+mn-ea"/>
                <a:cs typeface="+mn-cs"/>
              </a:rPr>
              <a:t>: las redes jerárquicas definen el área de red troncal o área 0 como el núcleo al que el resto de las áreas se conectan directamente. Las áreas de red troncal se interconectan con otros tipos de área de OSPF. La función principal de un área de red troncal de OSPF es la transmisión rápida y eficiente de paquetes IP. En general, los usuarios finales no se encuentran en un área de red troncal. </a:t>
            </a:r>
          </a:p>
          <a:p>
            <a:pPr marL="116403" indent="-116403" algn="l" defTabSz="1054303">
              <a:buClr>
                <a:srgbClr val="000000"/>
              </a:buClr>
              <a:buSzPct val="100000"/>
              <a:buChar char="•"/>
            </a:pPr>
            <a:r>
              <a:rPr lang="es-ES_tradnl" sz="1200" b="1" i="0" dirty="0" smtClean="0">
                <a:solidFill>
                  <a:srgbClr val="000000"/>
                </a:solidFill>
                <a:latin typeface="Arial"/>
                <a:ea typeface="+mn-ea"/>
                <a:cs typeface="+mn-cs"/>
              </a:rPr>
              <a:t>Área regular (no</a:t>
            </a:r>
            <a:r>
              <a:rPr lang="es-ES_tradnl" sz="1200" b="0" i="0" dirty="0" smtClean="0">
                <a:solidFill>
                  <a:srgbClr val="000000"/>
                </a:solidFill>
                <a:latin typeface="Arial"/>
                <a:ea typeface="+mn-ea"/>
                <a:cs typeface="+mn-cs"/>
              </a:rPr>
              <a:t> </a:t>
            </a:r>
            <a:r>
              <a:rPr lang="es-ES_tradnl" sz="1200" b="1" i="0" dirty="0" smtClean="0">
                <a:solidFill>
                  <a:srgbClr val="000000"/>
                </a:solidFill>
                <a:latin typeface="Arial"/>
                <a:ea typeface="+mn-ea"/>
                <a:cs typeface="+mn-cs"/>
              </a:rPr>
              <a:t>troncal): </a:t>
            </a:r>
            <a:r>
              <a:rPr lang="es-ES_tradnl" sz="1200" b="0" i="0" dirty="0" smtClean="0">
                <a:solidFill>
                  <a:srgbClr val="000000"/>
                </a:solidFill>
                <a:latin typeface="Arial"/>
                <a:ea typeface="+mn-ea"/>
                <a:cs typeface="+mn-cs"/>
              </a:rPr>
              <a:t>conecta usuarios y recursos. Las áreas regulares se configuran generalmente en grupos funcionales o geográficos. De manera predeterminada, un área regular no permite que el tráfico de otra área utilice sus enlaces para alcanzar otras áreas. Todo el tráfico de otras áreas se cruza el área 0.</a:t>
            </a:r>
            <a:endParaRPr lang="es-ES_tradnl"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Existen cuatro tipos diferentes de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de OSPF:</a:t>
            </a:r>
          </a:p>
          <a:p>
            <a:pPr marL="112746" indent="-112746" algn="l" defTabSz="1020745">
              <a:lnSpc>
                <a:spcPct val="90000"/>
              </a:lnSpc>
              <a:buClr>
                <a:srgbClr val="000000"/>
              </a:buClr>
              <a:buSzPct val="100000"/>
              <a:buChar char="•"/>
            </a:pP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 interno</a:t>
            </a:r>
            <a:r>
              <a:rPr lang="es-ES_tradnl" sz="1200" b="0" i="0" dirty="0" smtClean="0">
                <a:solidFill>
                  <a:srgbClr val="000000"/>
                </a:solidFill>
                <a:latin typeface="Arial"/>
                <a:ea typeface="+mn-ea"/>
                <a:cs typeface="+mn-cs"/>
              </a:rPr>
              <a:t>: este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tiene todas sus interfaces en la misma área. Todos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internos de un área tienen LSDB idénticas.</a:t>
            </a:r>
          </a:p>
          <a:p>
            <a:pPr marL="112746" indent="-112746" algn="l" defTabSz="1020745">
              <a:lnSpc>
                <a:spcPct val="90000"/>
              </a:lnSpc>
              <a:buClr>
                <a:srgbClr val="000000"/>
              </a:buClr>
              <a:buSzPct val="100000"/>
              <a:buChar char="•"/>
            </a:pP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 de red troncal</a:t>
            </a:r>
            <a:r>
              <a:rPr lang="es-ES_tradnl" sz="1200" b="0" i="0" dirty="0" smtClean="0">
                <a:solidFill>
                  <a:srgbClr val="000000"/>
                </a:solidFill>
                <a:latin typeface="Arial"/>
                <a:ea typeface="+mn-ea"/>
                <a:cs typeface="+mn-cs"/>
              </a:rPr>
              <a:t>: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 un área de red troncal. Por lo general, el área de red troncal se configura como área 0. </a:t>
            </a:r>
          </a:p>
          <a:p>
            <a:pPr marL="112746" indent="-112746" algn="l" defTabSz="1020745">
              <a:lnSpc>
                <a:spcPct val="90000"/>
              </a:lnSpc>
              <a:buClr>
                <a:srgbClr val="000000"/>
              </a:buClr>
              <a:buSzPct val="100000"/>
              <a:buChar char="•"/>
            </a:pP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 de frontera de área</a:t>
            </a:r>
            <a:r>
              <a:rPr lang="es-ES_tradnl" sz="1200" b="0" i="0" dirty="0" smtClean="0">
                <a:solidFill>
                  <a:srgbClr val="000000"/>
                </a:solidFill>
                <a:latin typeface="Arial"/>
                <a:ea typeface="+mn-ea"/>
                <a:cs typeface="+mn-cs"/>
              </a:rPr>
              <a:t> </a:t>
            </a:r>
            <a:r>
              <a:rPr lang="es-ES_tradnl" sz="1200" b="1" i="0" dirty="0" smtClean="0">
                <a:solidFill>
                  <a:srgbClr val="000000"/>
                </a:solidFill>
                <a:latin typeface="Arial"/>
                <a:ea typeface="+mn-ea"/>
                <a:cs typeface="+mn-cs"/>
              </a:rPr>
              <a:t>(ABR)</a:t>
            </a:r>
            <a:r>
              <a:rPr lang="es-ES_tradnl" sz="1200" b="0" i="0" dirty="0" smtClean="0">
                <a:solidFill>
                  <a:srgbClr val="000000"/>
                </a:solidFill>
                <a:latin typeface="Arial"/>
                <a:ea typeface="+mn-ea"/>
                <a:cs typeface="+mn-cs"/>
              </a:rPr>
              <a:t>: este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tiene interfaces conectadas a diversas áreas. Debe mantener una LSDB para cada área a la que está conectado; puede hacer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entre áreas. Los ABR son puntos de salida para cada área. Esto significa que la información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que se destina hacia otra área puede llegar únicamente mediante el ABR del área local. Es posible configurar los ABR para resumir la información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que proviene de las LSDB de las áreas conectadas. Los ABR distribuyen la información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en la red troncal. Luego,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de red troncal reenvían la información a otros ABR. En una red de diversas áreas, un área puede tener uno o más ABR. </a:t>
            </a:r>
          </a:p>
          <a:p>
            <a:pPr marL="112746" indent="-112746" algn="l" defTabSz="1020745">
              <a:lnSpc>
                <a:spcPct val="90000"/>
              </a:lnSpc>
              <a:buClr>
                <a:srgbClr val="000000"/>
              </a:buClr>
              <a:buSzPct val="100000"/>
              <a:buChar char="•"/>
            </a:pP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 de perímetro de sistema autónomo (ASBR)</a:t>
            </a:r>
            <a:r>
              <a:rPr lang="es-ES_tradnl" sz="1200" b="0" i="0" dirty="0" smtClean="0">
                <a:solidFill>
                  <a:srgbClr val="000000"/>
                </a:solidFill>
                <a:latin typeface="Arial"/>
                <a:ea typeface="+mn-ea"/>
                <a:cs typeface="+mn-cs"/>
              </a:rPr>
              <a:t>: este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tiene al menos una interfaz conectada a una </a:t>
            </a:r>
            <a:r>
              <a:rPr lang="es-ES_tradnl" sz="1200" b="0" i="0" dirty="0" err="1" smtClean="0">
                <a:solidFill>
                  <a:srgbClr val="000000"/>
                </a:solidFill>
                <a:latin typeface="Arial"/>
                <a:ea typeface="+mn-ea"/>
                <a:cs typeface="+mn-cs"/>
              </a:rPr>
              <a:t>internetwork</a:t>
            </a:r>
            <a:r>
              <a:rPr lang="es-ES_tradnl" sz="1200" b="0" i="0" dirty="0" smtClean="0">
                <a:solidFill>
                  <a:srgbClr val="000000"/>
                </a:solidFill>
                <a:latin typeface="Arial"/>
                <a:ea typeface="+mn-ea"/>
                <a:cs typeface="+mn-cs"/>
              </a:rPr>
              <a:t> externa (otro sistema autónomo), como una red no OSPF. Un ASBR puede importar información de una red no OSPF hacia una red OSPF, y viceversa, mediante un proceso que se llama "redistribución de rutas". </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La redistribución en OSPF de diversas áreas ocurre cuando un ASBR conecta diferentes dominios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(por ejemplo, EIGRP y OSPF) y los configura para intercambiar y anunciar información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entre dichos dominios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 puede clasificar como uno o más tipos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Por ejemplo, si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 conecta al área 0 y al área 1, se ubica en dos clasificaciones diferentes: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 red troncal y ABR.</a:t>
            </a:r>
            <a:endParaRPr lang="es-ES_tradnl" dirty="0" smtClean="0"/>
          </a:p>
          <a:p>
            <a:pPr marL="112746" indent="-112746" algn="l" defTabSz="1020745">
              <a:lnSpc>
                <a:spcPct val="90000"/>
              </a:lnSpc>
              <a:buSzPct val="100000"/>
              <a:buChar char="•"/>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19</a:t>
            </a:fld>
            <a:endParaRPr lang="en-US"/>
          </a:p>
        </p:txBody>
      </p:sp>
    </p:spTree>
    <p:extLst>
      <p:ext uri="{BB962C8B-B14F-4D97-AF65-F5344CB8AC3E}">
        <p14:creationId xmlns:p14="http://schemas.microsoft.com/office/powerpoint/2010/main" xmlns="" val="245972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OSPFv2: asignación de direcciones de red IPv4</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OSPFv3</a:t>
            </a:r>
            <a:r>
              <a:rPr lang="es-ES_tradnl" sz="1200" b="0" i="0" baseline="0" dirty="0" smtClean="0">
                <a:solidFill>
                  <a:srgbClr val="000000"/>
                </a:solidFill>
                <a:latin typeface="Arial"/>
                <a:ea typeface="+mn-ea"/>
                <a:cs typeface="+mn-cs"/>
              </a:rPr>
              <a:t>: asignación de direcciones de red IPv6</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a:t>
            </a:fld>
            <a:endParaRPr lang="en-US"/>
          </a:p>
        </p:txBody>
      </p:sp>
    </p:spTree>
    <p:extLst>
      <p:ext uri="{BB962C8B-B14F-4D97-AF65-F5344CB8AC3E}">
        <p14:creationId xmlns:p14="http://schemas.microsoft.com/office/powerpoint/2010/main" xmlns="" val="2651434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20</a:t>
            </a:fld>
            <a:endParaRPr lang="en-US"/>
          </a:p>
        </p:txBody>
      </p:sp>
    </p:spTree>
    <p:extLst>
      <p:ext uri="{BB962C8B-B14F-4D97-AF65-F5344CB8AC3E}">
        <p14:creationId xmlns:p14="http://schemas.microsoft.com/office/powerpoint/2010/main" xmlns="" val="5348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Recuerden que existen cinco tipos de paquete de OSPF.  Para paquetes OSPF de</a:t>
            </a:r>
            <a:r>
              <a:rPr lang="es-ES_tradnl" sz="1200" b="0" i="0" baseline="0" dirty="0" smtClean="0">
                <a:solidFill>
                  <a:srgbClr val="000000"/>
                </a:solidFill>
                <a:latin typeface="Arial"/>
                <a:ea typeface="+mn-ea"/>
                <a:cs typeface="+mn-cs"/>
              </a:rPr>
              <a:t> tipo 4, existen once tipos de LSA utilizados por OSPF, pero CCNA solo cubre los tipos 1 a 5.  Todos los tipos de LSA se ofrecen en paquetes de OSPF de tipo 4.</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21</a:t>
            </a:fld>
            <a:endParaRPr lang="en-US"/>
          </a:p>
        </p:txBody>
      </p:sp>
    </p:spTree>
    <p:extLst>
      <p:ext uri="{BB962C8B-B14F-4D97-AF65-F5344CB8AC3E}">
        <p14:creationId xmlns:p14="http://schemas.microsoft.com/office/powerpoint/2010/main" xmlns="" val="523954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6403" indent="-116403" algn="l" defTabSz="1020745">
              <a:buClr>
                <a:srgbClr val="000000"/>
              </a:buClr>
              <a:buSzPct val="100000"/>
              <a:buChar char="•"/>
            </a:pPr>
            <a:r>
              <a:rPr lang="es-ES_tradnl" sz="1200" b="0" i="0" dirty="0" smtClean="0">
                <a:solidFill>
                  <a:srgbClr val="000000"/>
                </a:solidFill>
                <a:latin typeface="Arial"/>
                <a:ea typeface="+mn-ea"/>
                <a:cs typeface="+mn-cs"/>
              </a:rPr>
              <a:t>Todo enlace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 define como un tipo de LSA. El LSA comprende un campo de Id. de enlace que identifica, por número y máscara de red, el objeto al cual se conecta el enlace. Según el tipo, el Id. de enlace tiene diferentes significados. Los LSA varían según cómo se generaron y propagaron dentro del dominio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a:t>
            </a:r>
            <a:endParaRPr lang="es-ES_tradnl" sz="1200" b="0" i="0" dirty="0">
              <a:solidFill>
                <a:srgbClr val="000000"/>
              </a:solidFill>
              <a:latin typeface="Arial"/>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Como se muestra en la figura, todo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anuncia sus enlaces de OSPF con conexión directa mediante un LSA de tipo 1 y reenvía la información de su red a los vecinos OSPF. El LSA contiene una lista de interfaces con conexión directa, tipos de enlace y estados de enlace.</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A los LSA de tipo 1 también se los denomina "entradas de enlace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a:t>
            </a:r>
          </a:p>
          <a:p>
            <a:pPr marL="112746" marR="0" indent="-112746" algn="l" defTabSz="1020745">
              <a:lnSpc>
                <a:spcPct val="90000"/>
              </a:lnSpc>
              <a:spcBef>
                <a:spcPct val="50000"/>
              </a:spcBef>
              <a:spcAft>
                <a:spcPct val="0"/>
              </a:spcAft>
              <a:buClr>
                <a:srgbClr val="000000"/>
              </a:buClr>
              <a:buSzPct val="100000"/>
              <a:buFontTx/>
              <a:buChar char="•"/>
              <a:tabLst/>
            </a:pPr>
            <a:r>
              <a:rPr lang="es-ES_tradnl" sz="1200" b="0" i="0" dirty="0" smtClean="0">
                <a:solidFill>
                  <a:srgbClr val="000000"/>
                </a:solidFill>
                <a:latin typeface="Arial"/>
                <a:ea typeface="+mn-ea"/>
                <a:cs typeface="+mn-cs"/>
              </a:rPr>
              <a:t>El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que origina el área identifica el Id. de enlace de un LSA de tipo 1.</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Los LSA de tipo 1 solo inundan el área que los origina. (Los ABR luego anuncian las redes reconocidas en el LSA de tipo 1 a otras áreas, como LSA de tipo 3).</a:t>
            </a:r>
            <a:endParaRPr lang="es-ES_tradnl" dirty="0" smtClean="0"/>
          </a:p>
          <a:p>
            <a:pPr marL="112746" indent="-112746" algn="l" defTabSz="1020745">
              <a:lnSpc>
                <a:spcPct val="90000"/>
              </a:lnSpc>
              <a:buSzPct val="100000"/>
              <a:buChar char="•"/>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23</a:t>
            </a:fld>
            <a:endParaRPr lang="en-US"/>
          </a:p>
        </p:txBody>
      </p:sp>
    </p:spTree>
    <p:extLst>
      <p:ext uri="{BB962C8B-B14F-4D97-AF65-F5344CB8AC3E}">
        <p14:creationId xmlns:p14="http://schemas.microsoft.com/office/powerpoint/2010/main" xmlns="" val="617304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Un LSA de tipo 2 solo existe para redes de diversos accesos y redes sin diversos accesos ni difusión (NBMA) en donde se selecciona un DR y al menos dos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en el segmento de diversos accesos. </a:t>
            </a:r>
            <a:endParaRPr lang="es-ES_tradnl" dirty="0" smtClean="0"/>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El DR inunda los LSA de tipo 2 solo en el área en que se originan. Los LSA de tipo 2 no se reenvían fuera del área.</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Como se muestra en la figura, ABR1 es el DR de la red de Ethernet del área 1. Genera LSA de tipo 2 y los reenvía al área 1. ABR2 es el DR de la red de diversos accesos del área 0. No existen redes de diversos accesos en el área 2; por lo tanto, nunca se propagarán LSA de tipo 2 en dicha área.</a:t>
            </a:r>
            <a:endParaRPr lang="es-ES_tradnl" sz="1200" b="0" i="0" dirty="0">
              <a:solidFill>
                <a:srgbClr val="000000"/>
              </a:solidFill>
              <a:latin typeface="Arial"/>
              <a:ea typeface="+mn-ea"/>
              <a:cs typeface="+mn-cs"/>
            </a:endParaRPr>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24</a:t>
            </a:fld>
            <a:endParaRPr lang="en-US"/>
          </a:p>
        </p:txBody>
      </p:sp>
    </p:spTree>
    <p:extLst>
      <p:ext uri="{BB962C8B-B14F-4D97-AF65-F5344CB8AC3E}">
        <p14:creationId xmlns:p14="http://schemas.microsoft.com/office/powerpoint/2010/main" xmlns="" val="2819712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Los ABR utilizan los LSA de tipo 3 para anunciar redes de otras áreas. Los ABR recopilan LSA de tipo 1 en la LSDB. Después de que converge un área de OSPF, el ABR crea un LSA de tipo 3 para cada red de OSPF reconocida. Por lo tanto, un ABR con varias rutas OSPF debe crear un LSA de tipo 3 para cada red.</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Como se muestra en la figura, ABR1 y ABR2 propagan LSA de tipo 3 de un área a otras. Los ABR propagan LSA de tipo 3 hacia otras áreas. Durante una implementación importante de OSPF con muchas redes, la propagación de LSA de tipo 3 puede causar problemas de inundación significativos. Por esta razón, se recomienda con énfasis que se configure manualmente el resumen de ruta en el ABR.</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La recepción de LSA de tipo 3 en su área no incita al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a ejecutar el algoritmo de SPF. Las rutas que se anuncian mediante LSA de tipo 3 se agregan o eliminan de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pero no requieren un cálculo de SPF completo.</a:t>
            </a:r>
          </a:p>
          <a:p>
            <a:pPr marL="112746" indent="-112746" algn="l" defTabSz="1020745">
              <a:lnSpc>
                <a:spcPct val="90000"/>
              </a:lnSpc>
              <a:buSzPct val="100000"/>
              <a:buChar char="•"/>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25</a:t>
            </a:fld>
            <a:endParaRPr lang="en-US"/>
          </a:p>
        </p:txBody>
      </p:sp>
    </p:spTree>
    <p:extLst>
      <p:ext uri="{BB962C8B-B14F-4D97-AF65-F5344CB8AC3E}">
        <p14:creationId xmlns:p14="http://schemas.microsoft.com/office/powerpoint/2010/main" xmlns="" val="1802333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Los LSA de tipo 4 y tipo 5 se utilizan en conjunto para identificar un ASBR y anunciar redes externas que llegan a un dominio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 OSPF.</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El ABR genera un LSA de resumen de tipo 4 solo cuando existe un ASBR en el área. Un LSA de tipo 4 identifica el ASBR y le asigna una ruta. Todo tráfico destinado a un sistema autónomo externo requiere conocimiento de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del ASBR que originó las rutas externas.</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Como se muestra en la figura, el ASBR1 envía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 LSA de tipo 1 para identificarse como ASBR. El LSA incluye un bit especial llamado "bit externo" (e bit) que se utiliza para identificar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como un ASBR. Cuando el ABR1 recibe el LSA de tipo 1, reconoce el e bit, genera un LSA de tipo 4 y lo propaga a la red troncal (área 0). Los ABR posteriores propagan el LSA de tipo 4 hacia otras áreas.</a:t>
            </a:r>
          </a:p>
          <a:p>
            <a:pPr marL="0" indent="0" algn="l" defTabSz="1020745">
              <a:buNone/>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26</a:t>
            </a:fld>
            <a:endParaRPr lang="en-US"/>
          </a:p>
        </p:txBody>
      </p:sp>
    </p:spTree>
    <p:extLst>
      <p:ext uri="{BB962C8B-B14F-4D97-AF65-F5344CB8AC3E}">
        <p14:creationId xmlns:p14="http://schemas.microsoft.com/office/powerpoint/2010/main" xmlns="" val="793376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Los LSA externos de tipo 5 anuncian rutas a redes que se encuentran afuera del sistema autónomo de OSPF. Los LSA de tipo 5 se originan en el ASBR y se propagan hacia todo el sistema autónomo.</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Los LSA de tipo 5 también se conocen como entradas de LSA externas del sistema autónomo.</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En la figura, el ASBR genera LSA de tipo 5 para cada ruta externa y los propaga hacia el área. Los ABR posteriores también propagan el LSA de tipo 5 hacia otras áreas.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de otras áreas utilizan la información del LSA de tipo 4 para llegar a las rutas externas.</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Durante una implementación grande de OSPF con muchas redes, la propagación de LSA de tipo 5 puede causar problemas de inundación significativos. Por esta razón, se recomienda con énfasis que se configure manualmente el resumen de ruta en el ASBR.</a:t>
            </a:r>
            <a:endParaRPr lang="es-ES_tradnl" sz="1200" b="0" i="0" dirty="0">
              <a:solidFill>
                <a:srgbClr val="000000"/>
              </a:solidFill>
              <a:latin typeface="Arial"/>
              <a:ea typeface="+mn-ea"/>
              <a:cs typeface="+mn-cs"/>
            </a:endParaRPr>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27</a:t>
            </a:fld>
            <a:endParaRPr lang="en-US"/>
          </a:p>
        </p:txBody>
      </p:sp>
    </p:spTree>
    <p:extLst>
      <p:ext uri="{BB962C8B-B14F-4D97-AF65-F5344CB8AC3E}">
        <p14:creationId xmlns:p14="http://schemas.microsoft.com/office/powerpoint/2010/main" xmlns="" val="2538514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Las entradas de la tabla</a:t>
            </a:r>
            <a:r>
              <a:rPr lang="es-ES_tradnl" sz="1200" b="0" i="0" baseline="0" dirty="0" smtClean="0">
                <a:solidFill>
                  <a:srgbClr val="000000"/>
                </a:solidFill>
                <a:latin typeface="Arial"/>
                <a:ea typeface="+mn-ea"/>
                <a:cs typeface="+mn-cs"/>
              </a:rPr>
              <a:t> de </a:t>
            </a:r>
            <a:r>
              <a:rPr lang="es-ES_tradnl" sz="1200" b="0" i="0" baseline="0" dirty="0" err="1" smtClean="0">
                <a:solidFill>
                  <a:srgbClr val="000000"/>
                </a:solidFill>
                <a:latin typeface="Arial"/>
                <a:ea typeface="+mn-ea"/>
                <a:cs typeface="+mn-cs"/>
              </a:rPr>
              <a:t>routing</a:t>
            </a:r>
            <a:r>
              <a:rPr lang="es-ES_tradnl" sz="1200" b="0" i="0" baseline="0" dirty="0" smtClean="0">
                <a:solidFill>
                  <a:srgbClr val="000000"/>
                </a:solidFill>
                <a:latin typeface="Arial"/>
                <a:ea typeface="+mn-ea"/>
                <a:cs typeface="+mn-cs"/>
              </a:rPr>
              <a:t> en redes de OSPF se identifican en la tabla de </a:t>
            </a:r>
            <a:r>
              <a:rPr lang="es-ES_tradnl" sz="1200" b="0" i="0" baseline="0" dirty="0" err="1" smtClean="0">
                <a:solidFill>
                  <a:srgbClr val="000000"/>
                </a:solidFill>
                <a:latin typeface="Arial"/>
                <a:ea typeface="+mn-ea"/>
                <a:cs typeface="+mn-cs"/>
              </a:rPr>
              <a:t>routing</a:t>
            </a:r>
            <a:r>
              <a:rPr lang="es-ES_tradnl" sz="1200" b="0" i="0" baseline="0" dirty="0" smtClean="0">
                <a:solidFill>
                  <a:srgbClr val="000000"/>
                </a:solidFill>
                <a:latin typeface="Arial"/>
                <a:ea typeface="+mn-ea"/>
                <a:cs typeface="+mn-cs"/>
              </a:rPr>
              <a:t> según el área en las que se originaron en comparación con el </a:t>
            </a:r>
            <a:r>
              <a:rPr lang="es-ES_tradnl" sz="1200" b="0" i="0" baseline="0" dirty="0" err="1" smtClean="0">
                <a:solidFill>
                  <a:srgbClr val="000000"/>
                </a:solidFill>
                <a:latin typeface="Arial"/>
                <a:ea typeface="+mn-ea"/>
                <a:cs typeface="+mn-cs"/>
              </a:rPr>
              <a:t>router</a:t>
            </a:r>
            <a:r>
              <a:rPr lang="es-ES_tradnl" sz="1200" b="0" i="0" baseline="0" dirty="0" smtClean="0">
                <a:solidFill>
                  <a:srgbClr val="000000"/>
                </a:solidFill>
                <a:latin typeface="Arial"/>
                <a:ea typeface="+mn-ea"/>
                <a:cs typeface="+mn-cs"/>
              </a:rPr>
              <a:t> que muestra dicha ruta.</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29</a:t>
            </a:fld>
            <a:endParaRPr lang="en-US"/>
          </a:p>
        </p:txBody>
      </p:sp>
    </p:spTree>
    <p:extLst>
      <p:ext uri="{BB962C8B-B14F-4D97-AF65-F5344CB8AC3E}">
        <p14:creationId xmlns:p14="http://schemas.microsoft.com/office/powerpoint/2010/main" xmlns="" val="233518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Es</a:t>
            </a:r>
            <a:r>
              <a:rPr lang="es-ES_tradnl" sz="1200" b="0" i="0" baseline="0" dirty="0" smtClean="0">
                <a:solidFill>
                  <a:srgbClr val="000000"/>
                </a:solidFill>
                <a:latin typeface="Arial"/>
                <a:ea typeface="+mn-ea"/>
                <a:cs typeface="+mn-cs"/>
              </a:rPr>
              <a:t> importante que</a:t>
            </a:r>
            <a:r>
              <a:rPr lang="es-ES_tradnl" sz="1200" b="0" i="0" dirty="0" smtClean="0">
                <a:solidFill>
                  <a:srgbClr val="000000"/>
                </a:solidFill>
                <a:latin typeface="Arial"/>
                <a:ea typeface="+mn-ea"/>
                <a:cs typeface="+mn-cs"/>
              </a:rPr>
              <a:t> comprendan los conceptos y la configuración del protocolo OSPF </a:t>
            </a:r>
            <a:r>
              <a:rPr lang="es-ES_tradnl" sz="1200" b="0" i="0" baseline="0" dirty="0" smtClean="0">
                <a:solidFill>
                  <a:srgbClr val="000000"/>
                </a:solidFill>
                <a:latin typeface="Arial"/>
                <a:ea typeface="+mn-ea"/>
                <a:cs typeface="+mn-cs"/>
              </a:rPr>
              <a:t>de área única antes de comenzar el estudio de OSPF de diversas áreas.</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3</a:t>
            </a:fld>
            <a:endParaRPr lang="en-US"/>
          </a:p>
        </p:txBody>
      </p:sp>
    </p:spTree>
    <p:extLst>
      <p:ext uri="{BB962C8B-B14F-4D97-AF65-F5344CB8AC3E}">
        <p14:creationId xmlns:p14="http://schemas.microsoft.com/office/powerpoint/2010/main" xmlns="" val="1516924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buNone/>
            </a:pPr>
            <a:r>
              <a:rPr lang="es-ES_tradnl" sz="1200" b="0" i="0" dirty="0" smtClean="0">
                <a:solidFill>
                  <a:srgbClr val="000000"/>
                </a:solidFill>
                <a:latin typeface="Arial"/>
                <a:ea typeface="+mn-ea"/>
                <a:cs typeface="+mn-cs"/>
              </a:rPr>
              <a:t>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muestra la topología de OSPF de diversas áreas con un enlace a la red no OSPF externa. Las rutas OSPF en una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IPv4 se identifican mediante los siguientes descriptores:</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O: </a:t>
            </a:r>
            <a:r>
              <a:rPr lang="es-ES_tradnl" sz="1200" b="0" i="0" dirty="0" smtClean="0">
                <a:solidFill>
                  <a:srgbClr val="000000"/>
                </a:solidFill>
                <a:latin typeface="Arial"/>
                <a:ea typeface="+mn-ea"/>
                <a:cs typeface="+mn-cs"/>
              </a:rPr>
              <a:t>los LSA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(tipo 1) y red (tipo 2) describen los detalles de un área.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refleja esta información de estado de enlace con la designación </a:t>
            </a:r>
            <a:r>
              <a:rPr lang="es-ES_tradnl" sz="1200" b="1" i="0" dirty="0" smtClean="0">
                <a:solidFill>
                  <a:srgbClr val="000000"/>
                </a:solidFill>
                <a:latin typeface="Arial"/>
                <a:ea typeface="+mn-ea"/>
                <a:cs typeface="+mn-cs"/>
              </a:rPr>
              <a:t>O</a:t>
            </a:r>
            <a:r>
              <a:rPr lang="es-ES_tradnl" sz="1200" b="0" i="0" dirty="0" smtClean="0">
                <a:solidFill>
                  <a:srgbClr val="000000"/>
                </a:solidFill>
                <a:latin typeface="Arial"/>
                <a:ea typeface="+mn-ea"/>
                <a:cs typeface="+mn-cs"/>
              </a:rPr>
              <a:t>, lo que significa que la ruta es </a:t>
            </a:r>
            <a:r>
              <a:rPr lang="es-ES_tradnl" sz="1200" b="0" i="0" dirty="0" err="1" smtClean="0">
                <a:solidFill>
                  <a:srgbClr val="000000"/>
                </a:solidFill>
                <a:latin typeface="Arial"/>
                <a:ea typeface="+mn-ea"/>
                <a:cs typeface="+mn-cs"/>
              </a:rPr>
              <a:t>intraárea</a:t>
            </a:r>
            <a:r>
              <a:rPr lang="es-ES_tradnl" sz="1200" b="0" i="0" dirty="0" smtClean="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O IA</a:t>
            </a:r>
            <a:r>
              <a:rPr lang="es-ES_tradnl" sz="1200" b="0" i="0" dirty="0" smtClean="0">
                <a:solidFill>
                  <a:srgbClr val="000000"/>
                </a:solidFill>
                <a:latin typeface="Arial"/>
                <a:ea typeface="+mn-ea"/>
                <a:cs typeface="+mn-cs"/>
              </a:rPr>
              <a:t>: cuando un ABR recibe un LSA de resumen, lo agrega a su LSDB y lo regenera en el área local. Cuando un ABR recibe un LSA externo, lo agrega a su LSDB y lo propaga en el área. Luego,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internos asimilan la información en su base de datos. Los LSA de resumen aparecen en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como IA (rutas </a:t>
            </a:r>
            <a:r>
              <a:rPr lang="es-ES_tradnl" sz="1200" b="0" i="0" dirty="0" err="1" smtClean="0">
                <a:solidFill>
                  <a:srgbClr val="000000"/>
                </a:solidFill>
                <a:latin typeface="Arial"/>
                <a:ea typeface="+mn-ea"/>
                <a:cs typeface="+mn-cs"/>
              </a:rPr>
              <a:t>interárea</a:t>
            </a:r>
            <a:r>
              <a:rPr lang="es-ES_tradnl" sz="1200" b="0" i="0" dirty="0" smtClean="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O E1 </a:t>
            </a:r>
            <a:r>
              <a:rPr lang="es-ES_tradnl" sz="1200" b="0" i="0" dirty="0" smtClean="0">
                <a:solidFill>
                  <a:srgbClr val="000000"/>
                </a:solidFill>
                <a:latin typeface="Arial"/>
                <a:ea typeface="+mn-ea"/>
                <a:cs typeface="+mn-cs"/>
              </a:rPr>
              <a:t>u</a:t>
            </a:r>
            <a:r>
              <a:rPr lang="es-ES_tradnl" sz="1200" b="1" i="0" dirty="0" smtClean="0">
                <a:solidFill>
                  <a:srgbClr val="000000"/>
                </a:solidFill>
                <a:latin typeface="Arial"/>
                <a:ea typeface="+mn-ea"/>
                <a:cs typeface="+mn-cs"/>
              </a:rPr>
              <a:t> O E2</a:t>
            </a:r>
            <a:r>
              <a:rPr lang="es-ES_tradnl" sz="1200" b="0" i="0" dirty="0" smtClean="0">
                <a:solidFill>
                  <a:srgbClr val="000000"/>
                </a:solidFill>
                <a:latin typeface="Arial"/>
                <a:ea typeface="+mn-ea"/>
                <a:cs typeface="+mn-cs"/>
              </a:rPr>
              <a:t>: los LSA externos aparecen en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como rutas de tipo 1 externas (E1) o de tipo 2 externas (E2).</a:t>
            </a:r>
            <a:endParaRPr lang="es-ES_tradnl" sz="1200" b="0" i="0" dirty="0">
              <a:solidFill>
                <a:srgbClr val="000000"/>
              </a:solidFill>
              <a:latin typeface="Arial"/>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lnSpc>
                <a:spcPct val="80000"/>
              </a:lnSpc>
              <a:buNone/>
            </a:pPr>
            <a:r>
              <a:rPr lang="es-ES_tradnl" sz="1200" b="0" i="0" dirty="0" smtClean="0">
                <a:solidFill>
                  <a:srgbClr val="000000"/>
                </a:solidFill>
                <a:latin typeface="Arial"/>
                <a:ea typeface="+mn-ea"/>
                <a:cs typeface="+mn-cs"/>
              </a:rPr>
              <a:t>Esta figura muestra una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 OSPF IPv6 (OSPFv3) con </a:t>
            </a:r>
            <a:r>
              <a:rPr lang="es-ES_tradnl" sz="1200" b="0" i="0" dirty="0" err="1" smtClean="0">
                <a:solidFill>
                  <a:srgbClr val="000000"/>
                </a:solidFill>
                <a:latin typeface="Arial"/>
                <a:ea typeface="+mn-ea"/>
                <a:cs typeface="+mn-cs"/>
              </a:rPr>
              <a:t>intraárea</a:t>
            </a:r>
            <a:r>
              <a:rPr lang="es-ES_tradnl" sz="1200" b="0" i="0" dirty="0" smtClean="0">
                <a:solidFill>
                  <a:srgbClr val="000000"/>
                </a:solidFill>
                <a:latin typeface="Arial"/>
                <a:ea typeface="+mn-ea"/>
                <a:cs typeface="+mn-cs"/>
              </a:rPr>
              <a:t>, </a:t>
            </a:r>
            <a:r>
              <a:rPr lang="es-ES_tradnl" sz="1200" b="0" i="0" dirty="0" err="1" smtClean="0">
                <a:solidFill>
                  <a:srgbClr val="000000"/>
                </a:solidFill>
                <a:latin typeface="Arial"/>
                <a:ea typeface="+mn-ea"/>
                <a:cs typeface="+mn-cs"/>
              </a:rPr>
              <a:t>interárea</a:t>
            </a:r>
            <a:r>
              <a:rPr lang="es-ES_tradnl" sz="1200" b="0" i="0" dirty="0" smtClean="0">
                <a:solidFill>
                  <a:srgbClr val="000000"/>
                </a:solidFill>
                <a:latin typeface="Arial"/>
                <a:ea typeface="+mn-ea"/>
                <a:cs typeface="+mn-cs"/>
              </a:rPr>
              <a:t> y entradas de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externas.</a:t>
            </a:r>
            <a:endParaRPr lang="es-ES_tradnl"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Las rutas E2 (las</a:t>
            </a:r>
            <a:r>
              <a:rPr lang="es-ES_tradnl" sz="1200" b="0" i="0" baseline="0" dirty="0" smtClean="0">
                <a:solidFill>
                  <a:srgbClr val="000000"/>
                </a:solidFill>
                <a:latin typeface="Arial"/>
                <a:ea typeface="+mn-ea"/>
                <a:cs typeface="+mn-cs"/>
              </a:rPr>
              <a:t> predeterminadas) no incrementan la métrica de costo de la ruta externa porque se propaga en toda la red interna.  </a:t>
            </a:r>
          </a:p>
          <a:p>
            <a:pPr marL="112746" indent="-112746" algn="l" defTabSz="1020745">
              <a:lnSpc>
                <a:spcPct val="90000"/>
              </a:lnSpc>
              <a:buClr>
                <a:srgbClr val="000000"/>
              </a:buClr>
              <a:buSzPct val="100000"/>
              <a:buChar char="•"/>
            </a:pPr>
            <a:r>
              <a:rPr lang="es-ES_tradnl" sz="1200" b="0" i="0" baseline="0" dirty="0" smtClean="0">
                <a:solidFill>
                  <a:srgbClr val="000000"/>
                </a:solidFill>
                <a:latin typeface="Arial"/>
                <a:ea typeface="+mn-ea"/>
                <a:cs typeface="+mn-cs"/>
              </a:rPr>
              <a:t>Las rutas E1 suman costos internos al costo de la ruta externa. De esta manera, los </a:t>
            </a:r>
            <a:r>
              <a:rPr lang="es-ES_tradnl" sz="1200" b="0" i="0" baseline="0" dirty="0" err="1" smtClean="0">
                <a:solidFill>
                  <a:srgbClr val="000000"/>
                </a:solidFill>
                <a:latin typeface="Arial"/>
                <a:ea typeface="+mn-ea"/>
                <a:cs typeface="+mn-cs"/>
              </a:rPr>
              <a:t>routers</a:t>
            </a:r>
            <a:r>
              <a:rPr lang="es-ES_tradnl" sz="1200" b="0" i="0" baseline="0" dirty="0" smtClean="0">
                <a:solidFill>
                  <a:srgbClr val="000000"/>
                </a:solidFill>
                <a:latin typeface="Arial"/>
                <a:ea typeface="+mn-ea"/>
                <a:cs typeface="+mn-cs"/>
              </a:rPr>
              <a:t> de OSPF determinan el ASBR más cercano y la ruta interna más corta.</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32</a:t>
            </a:fld>
            <a:endParaRPr lang="en-US"/>
          </a:p>
        </p:txBody>
      </p:sp>
    </p:spTree>
    <p:extLst>
      <p:ext uri="{BB962C8B-B14F-4D97-AF65-F5344CB8AC3E}">
        <p14:creationId xmlns:p14="http://schemas.microsoft.com/office/powerpoint/2010/main" xmlns="" val="2041016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buNone/>
            </a:pPr>
            <a:r>
              <a:rPr lang="es-ES_tradnl" sz="1200" b="0" i="0" dirty="0" smtClean="0">
                <a:solidFill>
                  <a:srgbClr val="000000"/>
                </a:solidFill>
                <a:latin typeface="Arial"/>
                <a:ea typeface="+mn-ea"/>
                <a:cs typeface="+mn-cs"/>
              </a:rPr>
              <a:t>Cada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utiliza el algoritmo SPF en virtud de la LSDB para crear un árbol SPF. El árbol de SPF se utiliza para determinar las mejores rutas.</a:t>
            </a:r>
          </a:p>
          <a:p>
            <a:pPr marL="0" indent="0" algn="l" defTabSz="1020745">
              <a:buNone/>
            </a:pPr>
            <a:r>
              <a:rPr lang="es-ES_tradnl" sz="1200" b="0" i="0" dirty="0" smtClean="0">
                <a:solidFill>
                  <a:srgbClr val="000000"/>
                </a:solidFill>
                <a:latin typeface="Arial"/>
                <a:ea typeface="+mn-ea"/>
                <a:cs typeface="+mn-cs"/>
              </a:rPr>
              <a:t>Como se muestra en la figura, el orden en el que se calculan las mejores rutas es el siguiente:</a:t>
            </a:r>
          </a:p>
          <a:p>
            <a:pPr marL="0" indent="0" algn="l" defTabSz="1020745">
              <a:buNone/>
            </a:pPr>
            <a:r>
              <a:rPr lang="es-ES_tradnl" sz="1200" b="0" i="0" dirty="0" smtClean="0">
                <a:solidFill>
                  <a:srgbClr val="000000"/>
                </a:solidFill>
                <a:latin typeface="Arial"/>
                <a:ea typeface="+mn-ea"/>
                <a:cs typeface="+mn-cs"/>
              </a:rPr>
              <a:t>1. Todo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calcula las mejores rutas a destinos de su área (</a:t>
            </a:r>
            <a:r>
              <a:rPr lang="es-ES_tradnl" sz="1200" b="0" i="0" dirty="0" err="1" smtClean="0">
                <a:solidFill>
                  <a:srgbClr val="000000"/>
                </a:solidFill>
                <a:latin typeface="Arial"/>
                <a:ea typeface="+mn-ea"/>
                <a:cs typeface="+mn-cs"/>
              </a:rPr>
              <a:t>intraárea</a:t>
            </a:r>
            <a:r>
              <a:rPr lang="es-ES_tradnl" sz="1200" b="0" i="0" dirty="0" smtClean="0">
                <a:solidFill>
                  <a:srgbClr val="000000"/>
                </a:solidFill>
                <a:latin typeface="Arial"/>
                <a:ea typeface="+mn-ea"/>
                <a:cs typeface="+mn-cs"/>
              </a:rPr>
              <a:t>) y agrega estas entradas a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Se trata de LSA de tipo 1 y tipo 2, que se indican en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con el </a:t>
            </a:r>
            <a:r>
              <a:rPr lang="es-ES_tradnl" sz="1200" b="0" i="0" dirty="0" err="1" smtClean="0">
                <a:solidFill>
                  <a:srgbClr val="000000"/>
                </a:solidFill>
                <a:latin typeface="Arial"/>
                <a:ea typeface="+mn-ea"/>
                <a:cs typeface="+mn-cs"/>
              </a:rPr>
              <a:t>designador</a:t>
            </a:r>
            <a:r>
              <a:rPr lang="es-ES_tradnl" sz="1200" b="0" i="0" dirty="0" smtClean="0">
                <a:solidFill>
                  <a:srgbClr val="000000"/>
                </a:solidFill>
                <a:latin typeface="Arial"/>
                <a:ea typeface="+mn-ea"/>
                <a:cs typeface="+mn-cs"/>
              </a:rPr>
              <a:t> "O". (1)</a:t>
            </a:r>
          </a:p>
          <a:p>
            <a:pPr marL="0" indent="0" algn="l" defTabSz="1020745">
              <a:buNone/>
            </a:pPr>
            <a:r>
              <a:rPr lang="es-ES_tradnl" sz="1200" b="0" i="0" dirty="0" smtClean="0">
                <a:solidFill>
                  <a:srgbClr val="000000"/>
                </a:solidFill>
                <a:latin typeface="Arial"/>
                <a:ea typeface="+mn-ea"/>
                <a:cs typeface="+mn-cs"/>
              </a:rPr>
              <a:t>2. Todo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calcula las mejores rutas hacia otras áreas en la </a:t>
            </a:r>
            <a:r>
              <a:rPr lang="es-ES_tradnl" sz="1200" b="0" i="0" dirty="0" err="1" smtClean="0">
                <a:solidFill>
                  <a:srgbClr val="000000"/>
                </a:solidFill>
                <a:latin typeface="Arial"/>
                <a:ea typeface="+mn-ea"/>
                <a:cs typeface="+mn-cs"/>
              </a:rPr>
              <a:t>internetwork</a:t>
            </a:r>
            <a:r>
              <a:rPr lang="es-ES_tradnl" sz="1200" b="0" i="0" dirty="0" smtClean="0">
                <a:solidFill>
                  <a:srgbClr val="000000"/>
                </a:solidFill>
                <a:latin typeface="Arial"/>
                <a:ea typeface="+mn-ea"/>
                <a:cs typeface="+mn-cs"/>
              </a:rPr>
              <a:t>. Las mejores rutas son las entradas de rutas </a:t>
            </a:r>
            <a:r>
              <a:rPr lang="es-ES_tradnl" sz="1200" b="0" i="0" dirty="0" err="1" smtClean="0">
                <a:solidFill>
                  <a:srgbClr val="000000"/>
                </a:solidFill>
                <a:latin typeface="Arial"/>
                <a:ea typeface="+mn-ea"/>
                <a:cs typeface="+mn-cs"/>
              </a:rPr>
              <a:t>interárea</a:t>
            </a:r>
            <a:r>
              <a:rPr lang="es-ES_tradnl" sz="1200" b="0" i="0" dirty="0" smtClean="0">
                <a:solidFill>
                  <a:srgbClr val="000000"/>
                </a:solidFill>
                <a:latin typeface="Arial"/>
                <a:ea typeface="+mn-ea"/>
                <a:cs typeface="+mn-cs"/>
              </a:rPr>
              <a:t>, o LSA de tipo 3 y tipo 4, y se indican con el </a:t>
            </a:r>
            <a:r>
              <a:rPr lang="es-ES_tradnl" sz="1200" b="0" i="0" dirty="0" err="1" smtClean="0">
                <a:solidFill>
                  <a:srgbClr val="000000"/>
                </a:solidFill>
                <a:latin typeface="Arial"/>
                <a:ea typeface="+mn-ea"/>
                <a:cs typeface="+mn-cs"/>
              </a:rPr>
              <a:t>designador</a:t>
            </a:r>
            <a:r>
              <a:rPr lang="es-ES_tradnl" sz="1200" b="0" i="0" dirty="0" smtClean="0">
                <a:solidFill>
                  <a:srgbClr val="000000"/>
                </a:solidFill>
                <a:latin typeface="Arial"/>
                <a:ea typeface="+mn-ea"/>
                <a:cs typeface="+mn-cs"/>
              </a:rPr>
              <a:t>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"O IA". (2)</a:t>
            </a:r>
          </a:p>
          <a:p>
            <a:pPr marL="0" indent="0" algn="l" defTabSz="1020745">
              <a:buNone/>
            </a:pPr>
            <a:r>
              <a:rPr lang="es-ES_tradnl" sz="1200" b="0" i="0" dirty="0" smtClean="0">
                <a:solidFill>
                  <a:srgbClr val="000000"/>
                </a:solidFill>
                <a:latin typeface="Arial"/>
                <a:ea typeface="+mn-ea"/>
                <a:cs typeface="+mn-cs"/>
              </a:rPr>
              <a:t>3. Todo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(excepto los que se ubican en una forma de rutas internas) calcula las mejores rutas hacia destinos del sistema autónomo externo (tipo 5). Estas se indican con el </a:t>
            </a:r>
            <a:r>
              <a:rPr lang="es-ES_tradnl" sz="1200" b="0" i="0" dirty="0" err="1" smtClean="0">
                <a:solidFill>
                  <a:srgbClr val="000000"/>
                </a:solidFill>
                <a:latin typeface="Arial"/>
                <a:ea typeface="+mn-ea"/>
                <a:cs typeface="+mn-cs"/>
              </a:rPr>
              <a:t>designador</a:t>
            </a:r>
            <a:r>
              <a:rPr lang="es-ES_tradnl" sz="1200" b="0" i="0" dirty="0" smtClean="0">
                <a:solidFill>
                  <a:srgbClr val="000000"/>
                </a:solidFill>
                <a:latin typeface="Arial"/>
                <a:ea typeface="+mn-ea"/>
                <a:cs typeface="+mn-cs"/>
              </a:rPr>
              <a:t> de ruta O E1 u O E2, según la configuración. (3)</a:t>
            </a:r>
          </a:p>
          <a:p>
            <a:pPr marL="0" indent="0" algn="l" defTabSz="1020745">
              <a:buNone/>
            </a:pPr>
            <a:r>
              <a:rPr lang="es-ES_tradnl" sz="1200" b="0" i="0" dirty="0" smtClean="0">
                <a:solidFill>
                  <a:srgbClr val="000000"/>
                </a:solidFill>
                <a:latin typeface="Arial"/>
                <a:ea typeface="+mn-ea"/>
                <a:cs typeface="+mn-cs"/>
              </a:rPr>
              <a:t>Cuando converge,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 comunica con cualquier red dentro o fuera del sistema autónomo OSPF.</a:t>
            </a:r>
            <a:endParaRPr lang="es-ES_tradnl" sz="1200" b="0" i="0" dirty="0">
              <a:solidFill>
                <a:srgbClr val="000000"/>
              </a:solidFill>
              <a:latin typeface="Arial"/>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34</a:t>
            </a:fld>
            <a:endParaRPr lang="en-US"/>
          </a:p>
        </p:txBody>
      </p:sp>
    </p:spTree>
    <p:extLst>
      <p:ext uri="{BB962C8B-B14F-4D97-AF65-F5344CB8AC3E}">
        <p14:creationId xmlns:p14="http://schemas.microsoft.com/office/powerpoint/2010/main" xmlns="" val="1910552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buNone/>
            </a:pPr>
            <a:r>
              <a:rPr lang="es-ES_tradnl" sz="1200" b="0" i="0" dirty="0" smtClean="0">
                <a:solidFill>
                  <a:srgbClr val="000000"/>
                </a:solidFill>
                <a:latin typeface="Arial"/>
                <a:ea typeface="+mn-ea"/>
                <a:cs typeface="+mn-cs"/>
              </a:rPr>
              <a:t>En este ejemplo:</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R1 es un ABR porque tiene dos interfaces en el área 1 y una interfaz en el área 0.</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R2 es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interno de red troncal porque todas sus interfaces están en el área 0.</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R3 es un ABR porque tiene interfaces en el área 2 y una interfaz en el área 0.</a:t>
            </a:r>
          </a:p>
          <a:p>
            <a:pPr marL="0" indent="0" algn="l" defTabSz="1020745">
              <a:buNone/>
            </a:pPr>
            <a:r>
              <a:rPr lang="es-ES_tradnl" sz="1200" b="0" i="0" dirty="0" smtClean="0">
                <a:solidFill>
                  <a:srgbClr val="000000"/>
                </a:solidFill>
                <a:latin typeface="Arial"/>
                <a:ea typeface="+mn-ea"/>
                <a:cs typeface="+mn-cs"/>
              </a:rPr>
              <a:t>No se requieren comandos especiales para implementar esta red de OSPF de diversas áreas.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 convierte en ABR cuando tiene dos instrucciones</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network</a:t>
            </a:r>
            <a:r>
              <a:rPr lang="es-ES_tradnl" sz="1200" b="1" i="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en diferentes áreas.</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A R1 se le asigna el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1.1.1.1. Este ejemplo activa OSPF en las dos interfaces LAN del área 1. La interfaz serial se configura como parte de OSPF de área 0. Dado que R1 tiene interfaces conectadas a dos áreas diferentes, es un ABR.</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Nota</a:t>
            </a:r>
            <a:r>
              <a:rPr lang="es-ES_tradnl" sz="1200" b="0" i="0" dirty="0" smtClean="0">
                <a:solidFill>
                  <a:srgbClr val="000000"/>
                </a:solidFill>
                <a:latin typeface="Arial"/>
                <a:ea typeface="+mn-ea"/>
                <a:cs typeface="+mn-cs"/>
              </a:rPr>
              <a:t>: El método utilizado por la máscara comodín es un método para configurar la máscara comodín (máscara inversa). Si se utiliza</a:t>
            </a:r>
            <a:r>
              <a:rPr lang="es-ES_tradnl" sz="1200" b="1" i="0" dirty="0" smtClean="0">
                <a:solidFill>
                  <a:srgbClr val="000000"/>
                </a:solidFill>
                <a:latin typeface="Arial"/>
                <a:ea typeface="+mn-ea"/>
                <a:cs typeface="+mn-cs"/>
              </a:rPr>
              <a:t> 0.0.0.0 </a:t>
            </a:r>
            <a:r>
              <a:rPr lang="es-ES_tradnl" sz="1200" b="0" i="0" dirty="0" smtClean="0">
                <a:solidFill>
                  <a:srgbClr val="000000"/>
                </a:solidFill>
                <a:latin typeface="Arial"/>
                <a:ea typeface="+mn-ea"/>
                <a:cs typeface="+mn-cs"/>
              </a:rPr>
              <a:t>no es necesario calcular la máscara comodín.</a:t>
            </a:r>
          </a:p>
          <a:p>
            <a:pPr marL="112746" indent="-112746" algn="l" defTabSz="1020745">
              <a:lnSpc>
                <a:spcPct val="80000"/>
              </a:lnSpc>
              <a:buNone/>
            </a:pPr>
            <a:endParaRPr lang="es-ES_tradnl"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buNone/>
            </a:pPr>
            <a:r>
              <a:rPr lang="es-ES_tradnl" sz="1200" b="0" i="0" dirty="0" smtClean="0">
                <a:solidFill>
                  <a:srgbClr val="000000"/>
                </a:solidFill>
                <a:latin typeface="Arial"/>
                <a:ea typeface="+mn-ea"/>
                <a:cs typeface="+mn-cs"/>
              </a:rPr>
              <a:t>Al igual que OSPFv2, la implementación de la topología OSPFv3 de diversas áreas es simple. No se requieren comandos especiales.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 convierte en ABR cuando tiene dos interfaces en dos áreas diferentes.</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A R1 se le asigna el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1.1.1.1. El ejemplo también activa OSPF en la interfaz de LAN del área 1 y la interfaz serial del área 0. Dado que R1 tiene interfaces conectadas a dos áreas diferentes, es un ABR.</a:t>
            </a:r>
            <a:endParaRPr lang="es-ES_tradnl" sz="1200" b="0" i="0" dirty="0">
              <a:solidFill>
                <a:srgbClr val="000000"/>
              </a:solidFill>
              <a:latin typeface="Arial"/>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El resumen colabora para que las tablas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sean más breves. Implica consolidar varias rutas en un único anuncio, que luego se propaga hacia el área de red troncal.</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Por lo general, los LSA de tipo 1 y tipo 2 se generan dentro de cada área, se traducen a LSA de tipo 3 y se envían a otras áreas. Si el área 1 tuviera treinta redes para anunciar, se reenviarían treinta LSA de tipo 3 hacia la red troncal. Mediante el resumen de rutas, el ABR consolida las treinta redes en uno o dos anuncios.</a:t>
            </a:r>
            <a:endParaRPr lang="es-ES_tradnl" sz="1200" b="0" i="0" dirty="0">
              <a:solidFill>
                <a:srgbClr val="000000"/>
              </a:solidFill>
              <a:latin typeface="Arial"/>
              <a:ea typeface="+mn-ea"/>
              <a:cs typeface="+mn-cs"/>
            </a:endParaRPr>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37</a:t>
            </a:fld>
            <a:endParaRPr lang="en-US"/>
          </a:p>
        </p:txBody>
      </p:sp>
    </p:spTree>
    <p:extLst>
      <p:ext uri="{BB962C8B-B14F-4D97-AF65-F5344CB8AC3E}">
        <p14:creationId xmlns:p14="http://schemas.microsoft.com/office/powerpoint/2010/main" xmlns="" val="717413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En la figura, R1 consolida todos los anuncios de la red en un LSA de resumen. En lugar de reenviar LSA de manera individual para cada ruta del área 1, R1 reenvía un LSA de resumen al </a:t>
            </a:r>
            <a:r>
              <a:rPr lang="es-ES_tradnl" sz="1200" b="0" i="0" dirty="0" err="1" smtClean="0">
                <a:solidFill>
                  <a:srgbClr val="000000"/>
                </a:solidFill>
                <a:latin typeface="Arial"/>
                <a:ea typeface="+mn-ea"/>
                <a:cs typeface="+mn-cs"/>
              </a:rPr>
              <a:t>core</a:t>
            </a:r>
            <a:r>
              <a:rPr lang="es-ES_tradnl" sz="1200" b="0" i="0" dirty="0" smtClean="0">
                <a:solidFill>
                  <a:srgbClr val="000000"/>
                </a:solidFill>
                <a:latin typeface="Arial"/>
                <a:ea typeface="+mn-ea"/>
                <a:cs typeface="+mn-cs"/>
              </a:rPr>
              <a:t>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C1. C1, a su vez, reenvía el LSA de resumen hacia R2 y R3. R2 y R3 luego lo reenvían a sus respectivos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internos.</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El resumen también contribuye a aumentar la estabilidad de la red, porque reduce la inundación innecesaria de LSA. Esta situación afecta directamente la cantidad de recursos de memoria, CPU y ancho de banda utilizados por el proceso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 OSPF. Sin un resumen de rutas, todo LSA de enlace específico se propaga en la red troncal OSPF y más allá, lo que genera tráfico de red y recarga del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innecesarios.</a:t>
            </a:r>
          </a:p>
          <a:p>
            <a:pPr marL="112746" indent="-112746" algn="l" defTabSz="1020745">
              <a:lnSpc>
                <a:spcPct val="90000"/>
              </a:lnSpc>
              <a:buSzPct val="100000"/>
              <a:buChar char="•"/>
            </a:pPr>
            <a:endParaRPr lang="es-ES_tradnl"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buNone/>
            </a:pPr>
            <a:r>
              <a:rPr lang="es-ES_tradnl" sz="1200" b="0" i="0" dirty="0" smtClean="0">
                <a:solidFill>
                  <a:srgbClr val="000000"/>
                </a:solidFill>
                <a:latin typeface="Arial"/>
                <a:ea typeface="+mn-ea"/>
                <a:cs typeface="+mn-cs"/>
              </a:rPr>
              <a:t>La figura muestra que el resumen de redes en una única dirección y máscara se puede realizar en tres pasos:</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Paso 1. </a:t>
            </a:r>
            <a:r>
              <a:rPr lang="es-ES_tradnl" sz="1200" b="0" i="0" dirty="0" smtClean="0">
                <a:solidFill>
                  <a:srgbClr val="000000"/>
                </a:solidFill>
                <a:latin typeface="Arial"/>
                <a:ea typeface="+mn-ea"/>
                <a:cs typeface="+mn-cs"/>
              </a:rPr>
              <a:t>Enumerar las redes en formato binario. En el ejemplo, se enumeran las dos redes del área 1, 10.1.1.0/24 y 10.1.2.0/24 en formato binario.</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Paso 2. </a:t>
            </a:r>
            <a:r>
              <a:rPr lang="es-ES_tradnl" sz="1200" b="0" i="0" dirty="0" smtClean="0">
                <a:solidFill>
                  <a:srgbClr val="000000"/>
                </a:solidFill>
                <a:latin typeface="Arial"/>
                <a:ea typeface="+mn-ea"/>
                <a:cs typeface="+mn-cs"/>
              </a:rPr>
              <a:t>Contar el número de bits que coinciden en el extremo izquierdo para determinar la máscara de ruta </a:t>
            </a:r>
            <a:r>
              <a:rPr lang="es-ES_tradnl" sz="1200" b="0" i="0" dirty="0" err="1" smtClean="0">
                <a:solidFill>
                  <a:srgbClr val="000000"/>
                </a:solidFill>
                <a:latin typeface="Arial"/>
                <a:ea typeface="+mn-ea"/>
                <a:cs typeface="+mn-cs"/>
              </a:rPr>
              <a:t>sumarizada</a:t>
            </a:r>
            <a:r>
              <a:rPr lang="es-ES_tradnl" sz="1200" b="0" i="0" dirty="0" smtClean="0">
                <a:solidFill>
                  <a:srgbClr val="000000"/>
                </a:solidFill>
                <a:latin typeface="Arial"/>
                <a:ea typeface="+mn-ea"/>
                <a:cs typeface="+mn-cs"/>
              </a:rPr>
              <a:t>. Según lo resaltado, los primeros 22 dígitos del extremo izquierdo coinciden. El resultado es el prefijo </a:t>
            </a:r>
            <a:r>
              <a:rPr lang="es-ES_tradnl" sz="1200" b="1" i="0" dirty="0" smtClean="0">
                <a:solidFill>
                  <a:srgbClr val="000000"/>
                </a:solidFill>
                <a:latin typeface="Arial"/>
                <a:ea typeface="+mn-ea"/>
                <a:cs typeface="+mn-cs"/>
              </a:rPr>
              <a:t>/22</a:t>
            </a:r>
            <a:r>
              <a:rPr lang="es-ES_tradnl" sz="1200" b="0" i="0" dirty="0" smtClean="0">
                <a:solidFill>
                  <a:srgbClr val="000000"/>
                </a:solidFill>
                <a:latin typeface="Arial"/>
                <a:ea typeface="+mn-ea"/>
                <a:cs typeface="+mn-cs"/>
              </a:rPr>
              <a:t> o máscara de subred </a:t>
            </a:r>
            <a:r>
              <a:rPr lang="es-ES_tradnl" sz="1200" b="1" i="0" dirty="0" smtClean="0">
                <a:solidFill>
                  <a:srgbClr val="000000"/>
                </a:solidFill>
                <a:latin typeface="Arial"/>
                <a:ea typeface="+mn-ea"/>
                <a:cs typeface="+mn-cs"/>
              </a:rPr>
              <a:t>255.255.252.0</a:t>
            </a:r>
            <a:r>
              <a:rPr lang="es-ES_tradnl" sz="1200" b="0" i="0" dirty="0" smtClean="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Paso 3. </a:t>
            </a:r>
            <a:r>
              <a:rPr lang="es-ES_tradnl" sz="1200" b="0" i="0" dirty="0" smtClean="0">
                <a:solidFill>
                  <a:srgbClr val="000000"/>
                </a:solidFill>
                <a:latin typeface="Arial"/>
                <a:ea typeface="+mn-ea"/>
                <a:cs typeface="+mn-cs"/>
              </a:rPr>
              <a:t>Copiar los bits coincidentes y luego agregar ceros para determinar la dirección de la red resumida. En este ejemplo, los bits coincidentes con ceros al final nos muestran como resultado la dirección de red 10.1.0.0/22. Esta dirección de resumen reúne cuatro redes: 10.1.0.0/24, 10.1.1.0/24, 10.1.2.0/24 y 10.1.3.0/24.</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En el ejemplo, la dirección de resumen coincide con cuatro redes aunque solo existen dos redes.</a:t>
            </a:r>
            <a:endParaRPr lang="es-ES_tradnl" sz="1200" b="0" i="0" dirty="0">
              <a:solidFill>
                <a:srgbClr val="000000"/>
              </a:solidFill>
              <a:latin typeface="Arial"/>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54303">
              <a:buNone/>
            </a:pPr>
            <a:r>
              <a:rPr lang="es-ES_tradnl" sz="1200" b="0" i="0" dirty="0" smtClean="0">
                <a:solidFill>
                  <a:srgbClr val="000000"/>
                </a:solidFill>
                <a:latin typeface="Arial"/>
                <a:ea typeface="+mn-ea"/>
                <a:cs typeface="+mn-cs"/>
              </a:rPr>
              <a:t>Como repaso, OSPF (</a:t>
            </a:r>
            <a:r>
              <a:rPr lang="es-ES_tradnl" sz="1200" b="0" i="0" baseline="0" dirty="0" smtClean="0">
                <a:solidFill>
                  <a:srgbClr val="000000"/>
                </a:solidFill>
                <a:latin typeface="Arial"/>
                <a:ea typeface="+mn-ea"/>
                <a:cs typeface="+mn-cs"/>
              </a:rPr>
              <a:t>abrir primero la ruta más corta)</a:t>
            </a:r>
            <a:r>
              <a:rPr lang="es-ES_tradnl" sz="1200" b="0" i="0" dirty="0" smtClean="0">
                <a:solidFill>
                  <a:srgbClr val="000000"/>
                </a:solidFill>
                <a:latin typeface="Arial"/>
                <a:ea typeface="+mn-ea"/>
                <a:cs typeface="+mn-cs"/>
              </a:rPr>
              <a:t> es un protocolo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 estado de enlaces con una distancia administrativa (AD) de 110. </a:t>
            </a:r>
            <a:endParaRPr lang="es-ES_tradnl" dirty="0" smtClean="0"/>
          </a:p>
          <a:p>
            <a:pPr marL="0" indent="0" algn="l" defTabSz="1054303">
              <a:buNone/>
            </a:pPr>
            <a:r>
              <a:rPr lang="es-ES_tradnl" sz="1200" b="0" i="0" dirty="0" smtClean="0">
                <a:solidFill>
                  <a:srgbClr val="000000"/>
                </a:solidFill>
                <a:latin typeface="Arial"/>
                <a:ea typeface="+mn-ea"/>
                <a:cs typeface="+mn-cs"/>
              </a:rPr>
              <a:t>(AD</a:t>
            </a:r>
            <a:r>
              <a:rPr lang="es-ES_tradnl" sz="1200" b="0" i="0" baseline="0" dirty="0" smtClean="0">
                <a:solidFill>
                  <a:srgbClr val="000000"/>
                </a:solidFill>
                <a:latin typeface="Arial"/>
                <a:ea typeface="+mn-ea"/>
                <a:cs typeface="+mn-cs"/>
              </a:rPr>
              <a:t> = </a:t>
            </a:r>
            <a:r>
              <a:rPr lang="es-ES_tradnl" sz="1200" b="0" i="0" dirty="0" smtClean="0">
                <a:solidFill>
                  <a:srgbClr val="000000"/>
                </a:solidFill>
                <a:latin typeface="Arial"/>
                <a:ea typeface="+mn-ea"/>
                <a:cs typeface="+mn-cs"/>
              </a:rPr>
              <a:t>confiabilidad o preferencia</a:t>
            </a:r>
            <a:r>
              <a:rPr lang="es-ES_tradnl" sz="1200" b="0" i="0" baseline="0" dirty="0" smtClean="0">
                <a:solidFill>
                  <a:srgbClr val="000000"/>
                </a:solidFill>
                <a:latin typeface="Arial"/>
                <a:ea typeface="+mn-ea"/>
                <a:cs typeface="+mn-cs"/>
              </a:rPr>
              <a:t> del protocolo de </a:t>
            </a:r>
            <a:r>
              <a:rPr lang="es-ES_tradnl" sz="1200" b="0" i="0" baseline="0" dirty="0" err="1" smtClean="0">
                <a:solidFill>
                  <a:srgbClr val="000000"/>
                </a:solidFill>
                <a:latin typeface="Arial"/>
                <a:ea typeface="+mn-ea"/>
                <a:cs typeface="+mn-cs"/>
              </a:rPr>
              <a:t>routing</a:t>
            </a:r>
            <a:r>
              <a:rPr lang="es-ES_tradnl" sz="1200" b="0" i="0" baseline="0" dirty="0" smtClean="0">
                <a:solidFill>
                  <a:srgbClr val="000000"/>
                </a:solidFill>
                <a:latin typeface="Arial"/>
                <a:ea typeface="+mn-ea"/>
                <a:cs typeface="+mn-cs"/>
              </a:rPr>
              <a:t>).</a:t>
            </a:r>
            <a:r>
              <a:rPr lang="es-ES_tradnl" sz="1200" b="0" i="0" dirty="0" smtClean="0">
                <a:solidFill>
                  <a:srgbClr val="000000"/>
                </a:solidFill>
                <a:latin typeface="Arial"/>
                <a:ea typeface="+mn-ea"/>
                <a:cs typeface="+mn-cs"/>
              </a:rPr>
              <a:t> OSPF no tiene clase; por lo tanto, admite VLSM y CIDR.</a:t>
            </a:r>
          </a:p>
          <a:p>
            <a:pPr marL="112746" indent="-112746" algn="l" defTabSz="1020745">
              <a:lnSpc>
                <a:spcPct val="90000"/>
              </a:lnSpc>
              <a:buSzPct val="100000"/>
              <a:buChar char="•"/>
            </a:pPr>
            <a:endParaRPr lang="es-ES_tradnl" b="1" dirty="0" smtClean="0"/>
          </a:p>
          <a:p>
            <a:pPr marL="0" marR="0" indent="0" algn="l" defTabSz="1054303">
              <a:lnSpc>
                <a:spcPct val="90000"/>
              </a:lnSpc>
              <a:spcBef>
                <a:spcPct val="50000"/>
              </a:spcBef>
              <a:spcAft>
                <a:spcPct val="0"/>
              </a:spcAft>
              <a:buNone/>
              <a:tabLst/>
            </a:pPr>
            <a:r>
              <a:rPr lang="es-ES_tradnl" sz="1200" b="0" i="0" dirty="0" smtClean="0">
                <a:solidFill>
                  <a:srgbClr val="000000"/>
                </a:solidFill>
                <a:latin typeface="Arial"/>
                <a:ea typeface="+mn-ea"/>
                <a:cs typeface="+mn-cs"/>
              </a:rPr>
              <a:t>OSPF propaga rápidamente cambios en la red.</a:t>
            </a:r>
            <a:r>
              <a:rPr lang="es-ES_tradnl" sz="1200" b="0" i="0" baseline="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Los cambios en el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desencadenan actualizaciones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en OSPF, por lo que es más eficiente que los protocolos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 vector de distancia, como RIPv2. (RIPv2</a:t>
            </a:r>
            <a:r>
              <a:rPr lang="es-ES_tradnl" sz="1200" b="0" i="0" baseline="0" dirty="0" smtClean="0">
                <a:solidFill>
                  <a:srgbClr val="000000"/>
                </a:solidFill>
                <a:latin typeface="Arial"/>
                <a:ea typeface="+mn-ea"/>
                <a:cs typeface="+mn-cs"/>
              </a:rPr>
              <a:t> realiza </a:t>
            </a:r>
            <a:r>
              <a:rPr lang="es-ES_tradnl" sz="1200" b="0" i="0" dirty="0" smtClean="0">
                <a:solidFill>
                  <a:srgbClr val="000000"/>
                </a:solidFill>
                <a:latin typeface="Arial"/>
                <a:ea typeface="+mn-ea"/>
                <a:cs typeface="+mn-cs"/>
              </a:rPr>
              <a:t>actualizaciones periódicas cada 30 s).</a:t>
            </a:r>
            <a:endParaRPr lang="es-ES_tradnl" dirty="0" smtClean="0"/>
          </a:p>
          <a:p>
            <a:pPr marL="0" indent="0" algn="l" defTabSz="1054303">
              <a:buNone/>
            </a:pPr>
            <a:endParaRPr lang="es-ES_tradnl" dirty="0" smtClean="0"/>
          </a:p>
          <a:p>
            <a:pPr marL="0" indent="0" algn="l" defTabSz="1054303">
              <a:buNone/>
            </a:pPr>
            <a:r>
              <a:rPr lang="es-ES_tradnl" sz="1200" b="0" i="0" dirty="0" smtClean="0">
                <a:solidFill>
                  <a:srgbClr val="000000"/>
                </a:solidFill>
                <a:latin typeface="Arial"/>
                <a:ea typeface="+mn-ea"/>
                <a:cs typeface="+mn-cs"/>
              </a:rPr>
              <a:t>En</a:t>
            </a:r>
            <a:r>
              <a:rPr lang="es-ES_tradnl" sz="1200" b="0" i="0" baseline="0" dirty="0" smtClean="0">
                <a:solidFill>
                  <a:srgbClr val="000000"/>
                </a:solidFill>
                <a:latin typeface="Arial"/>
                <a:ea typeface="+mn-ea"/>
                <a:cs typeface="+mn-cs"/>
              </a:rPr>
              <a:t> OSPF, </a:t>
            </a:r>
            <a:r>
              <a:rPr lang="es-ES_tradnl" sz="1200" b="0" i="0" dirty="0" smtClean="0">
                <a:solidFill>
                  <a:srgbClr val="000000"/>
                </a:solidFill>
                <a:latin typeface="Arial"/>
                <a:ea typeface="+mn-ea"/>
                <a:cs typeface="+mn-cs"/>
              </a:rPr>
              <a:t>el costo de un enlace se calcula solo según el ancho de banda.  Los anchos de banda mayores tendrán un costo menor.</a:t>
            </a:r>
          </a:p>
          <a:p>
            <a:pPr marL="0" indent="0" algn="l" defTabSz="1020745">
              <a:buNone/>
            </a:pPr>
            <a:r>
              <a:rPr lang="es-ES_tradnl" sz="1200" b="0" i="0" dirty="0" smtClean="0">
                <a:solidFill>
                  <a:srgbClr val="000000"/>
                </a:solidFill>
                <a:latin typeface="Arial"/>
                <a:ea typeface="+mn-ea"/>
                <a:cs typeface="+mn-cs"/>
              </a:rPr>
              <a:t> </a:t>
            </a:r>
          </a:p>
          <a:p>
            <a:pPr marL="0" indent="0" algn="l" defTabSz="1020745">
              <a:buNone/>
            </a:pPr>
            <a:r>
              <a:rPr lang="es-ES_tradnl" sz="1200" b="0" i="0" dirty="0" smtClean="0">
                <a:solidFill>
                  <a:srgbClr val="000000"/>
                </a:solidFill>
                <a:latin typeface="Arial"/>
                <a:ea typeface="+mn-ea"/>
                <a:cs typeface="+mn-cs"/>
              </a:rPr>
              <a:t>OSPF crea y mantiene tres bases de datos: </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Base de datos de adyacencia</a:t>
            </a:r>
            <a:r>
              <a:rPr lang="es-ES_tradnl" sz="1200" b="0" i="0" dirty="0" smtClean="0">
                <a:solidFill>
                  <a:srgbClr val="000000"/>
                </a:solidFill>
                <a:latin typeface="Arial"/>
                <a:ea typeface="+mn-ea"/>
                <a:cs typeface="+mn-cs"/>
              </a:rPr>
              <a:t>: crea la tabla de vecinos</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Base de datos de estado de enlace (LSDB)</a:t>
            </a:r>
            <a:r>
              <a:rPr lang="es-ES_tradnl" sz="1200" b="0" i="0" dirty="0" smtClean="0">
                <a:solidFill>
                  <a:srgbClr val="000000"/>
                </a:solidFill>
                <a:latin typeface="Arial"/>
                <a:ea typeface="+mn-ea"/>
                <a:cs typeface="+mn-cs"/>
              </a:rPr>
              <a:t>: crea la tabla de topología</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Base de datos de reenvío</a:t>
            </a:r>
            <a:r>
              <a:rPr lang="es-ES_tradnl" sz="1200" b="0" i="0" dirty="0" smtClean="0">
                <a:solidFill>
                  <a:srgbClr val="000000"/>
                </a:solidFill>
                <a:latin typeface="Arial"/>
                <a:ea typeface="+mn-ea"/>
                <a:cs typeface="+mn-cs"/>
              </a:rPr>
              <a:t>: crea la tabla de </a:t>
            </a:r>
            <a:r>
              <a:rPr lang="es-ES_tradnl" sz="1200" b="0" i="0" dirty="0" err="1" smtClean="0">
                <a:solidFill>
                  <a:srgbClr val="000000"/>
                </a:solidFill>
                <a:latin typeface="Arial"/>
                <a:ea typeface="+mn-ea"/>
                <a:cs typeface="+mn-cs"/>
              </a:rPr>
              <a:t>routing</a:t>
            </a:r>
            <a:endParaRPr lang="es-ES_tradnl" sz="1200" b="0" i="0" dirty="0" smtClean="0">
              <a:solidFill>
                <a:srgbClr val="000000"/>
              </a:solidFill>
              <a:latin typeface="Arial"/>
              <a:ea typeface="+mn-ea"/>
              <a:cs typeface="+mn-cs"/>
            </a:endParaRPr>
          </a:p>
          <a:p>
            <a:pPr marL="0" indent="0" algn="l" defTabSz="1020745">
              <a:buNone/>
            </a:pPr>
            <a:r>
              <a:rPr lang="es-ES_tradnl" sz="1200" b="0" i="0" dirty="0" smtClean="0">
                <a:solidFill>
                  <a:srgbClr val="000000"/>
                </a:solidFill>
                <a:latin typeface="Arial"/>
                <a:ea typeface="+mn-ea"/>
                <a:cs typeface="+mn-cs"/>
              </a:rPr>
              <a:t>Estas tablas tienen una lista de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vecinos con los que es posible intercambiar información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se guardan y mantienen en la RAM.</a:t>
            </a:r>
          </a:p>
          <a:p>
            <a:pPr marL="0" indent="0" algn="l" defTabSz="1054303">
              <a:buNone/>
            </a:pPr>
            <a:endParaRPr lang="es-ES_tradnl" dirty="0" smtClean="0"/>
          </a:p>
          <a:p>
            <a:pPr marL="0" indent="0" algn="l" defTabSz="1054303">
              <a:buNone/>
            </a:pPr>
            <a:r>
              <a:rPr lang="es-ES_tradnl" sz="1200" b="0" i="0" dirty="0" smtClean="0">
                <a:solidFill>
                  <a:srgbClr val="000000"/>
                </a:solidFill>
                <a:latin typeface="Arial"/>
                <a:ea typeface="+mn-ea"/>
                <a:cs typeface="+mn-cs"/>
              </a:rPr>
              <a:t>Una vez que la red converge, todos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de un área tendrán bases de datos de estado de enlace idénticas.</a:t>
            </a:r>
            <a:endParaRPr lang="es-ES_tradnl" dirty="0" smtClean="0"/>
          </a:p>
          <a:p>
            <a:pPr marL="0" indent="0" algn="l" defTabSz="1020745">
              <a:buNone/>
            </a:pPr>
            <a:endParaRPr lang="es-ES_tradnl" dirty="0" smtClean="0"/>
          </a:p>
          <a:p>
            <a:pPr marL="0" indent="0" algn="l" defTabSz="1054303">
              <a:buNone/>
            </a:pPr>
            <a:r>
              <a:rPr lang="es-ES_tradnl" sz="1200" b="0" i="0" dirty="0" smtClean="0">
                <a:solidFill>
                  <a:srgbClr val="000000"/>
                </a:solidFill>
                <a:latin typeface="Arial"/>
                <a:ea typeface="+mn-ea"/>
                <a:cs typeface="+mn-cs"/>
              </a:rPr>
              <a:t>OSPF utiliza el algoritmo de primero la ruta más corta para seleccionar la mejor ruta. La CPU procesa las tablas de topología y de vecinos mediante el algoritmo SPF de </a:t>
            </a:r>
            <a:r>
              <a:rPr lang="es-ES_tradnl" sz="1200" b="0" i="0" dirty="0" err="1" smtClean="0">
                <a:solidFill>
                  <a:srgbClr val="000000"/>
                </a:solidFill>
                <a:latin typeface="Arial"/>
                <a:ea typeface="+mn-ea"/>
                <a:cs typeface="+mn-cs"/>
              </a:rPr>
              <a:t>Dijkstra</a:t>
            </a:r>
            <a:r>
              <a:rPr lang="es-ES_tradnl" sz="1200" b="0" i="0" dirty="0" smtClean="0">
                <a:solidFill>
                  <a:srgbClr val="000000"/>
                </a:solidFill>
                <a:latin typeface="Arial"/>
                <a:ea typeface="+mn-ea"/>
                <a:cs typeface="+mn-cs"/>
              </a:rPr>
              <a:t>. Este</a:t>
            </a:r>
            <a:r>
              <a:rPr lang="es-ES_tradnl" sz="1200" b="0" i="0" baseline="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algoritmo se basa en el costo acumulativo para llegar al destino. El algoritmo SPF crea un árbol SPF: coloca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en las raíces del árbol y calcula la ruta más corta a cada nodo. El árbol de SPF se usa luego para calcular las mejores rutas. OSPF coloca las mejores rutas en la base de datos de reenvío, que se utiliza para elaborar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a:t>
            </a:r>
          </a:p>
          <a:p>
            <a:pPr marL="0" indent="0" algn="l" defTabSz="1054303">
              <a:buNone/>
            </a:pPr>
            <a:endParaRPr lang="es-ES_tradnl" dirty="0" smtClean="0"/>
          </a:p>
          <a:p>
            <a:pPr marL="0" indent="0" algn="l" defTabSz="1020745">
              <a:buNone/>
            </a:pPr>
            <a:r>
              <a:rPr lang="es-ES_tradnl" sz="1200" b="0" i="0" dirty="0" smtClean="0">
                <a:solidFill>
                  <a:srgbClr val="000000"/>
                </a:solidFill>
                <a:latin typeface="Arial"/>
                <a:ea typeface="+mn-ea"/>
                <a:cs typeface="+mn-cs"/>
              </a:rPr>
              <a:t>OSPF utiliza los LSP (paquetes de estado de enlace) para establecer y mantener las adyacencias vecinas e intercambiar las actualizaciones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Los LSP transmiten el estado de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y sus enlaces al resto de la red. </a:t>
            </a:r>
          </a:p>
          <a:p>
            <a:pPr marL="0" indent="0" algn="l" defTabSz="1020745">
              <a:buNone/>
            </a:pPr>
            <a:endParaRPr lang="es-ES_tradnl" dirty="0" smtClean="0"/>
          </a:p>
          <a:p>
            <a:pPr marL="0" indent="0" algn="l" defTabSz="1020745">
              <a:buNone/>
            </a:pPr>
            <a:endParaRPr lang="es-ES_tradnl" dirty="0" smtClean="0"/>
          </a:p>
          <a:p>
            <a:pPr marL="0" indent="0" algn="l" defTabSz="1020745">
              <a:buNone/>
            </a:pPr>
            <a:endParaRPr lang="es-ES_tradnl" dirty="0" smtClean="0"/>
          </a:p>
          <a:p>
            <a:pPr marL="112746" indent="-112746" algn="l" defTabSz="1020745">
              <a:lnSpc>
                <a:spcPct val="90000"/>
              </a:lnSpc>
              <a:buSzPct val="100000"/>
              <a:buChar char="•"/>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4</a:t>
            </a:fld>
            <a:endParaRPr lang="en-US"/>
          </a:p>
        </p:txBody>
      </p:sp>
    </p:spTree>
    <p:extLst>
      <p:ext uri="{BB962C8B-B14F-4D97-AF65-F5344CB8AC3E}">
        <p14:creationId xmlns:p14="http://schemas.microsoft.com/office/powerpoint/2010/main" xmlns="" val="1435140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La configuración resume las dos rutas internas de área 1, de 10.1.0.0/24 a 10.1.3.0/24, en una ruta </a:t>
            </a:r>
            <a:r>
              <a:rPr lang="es-ES_tradnl" sz="1200" b="0" i="0" dirty="0" err="1" smtClean="0">
                <a:solidFill>
                  <a:srgbClr val="000000"/>
                </a:solidFill>
                <a:latin typeface="Arial"/>
                <a:ea typeface="+mn-ea"/>
                <a:cs typeface="+mn-cs"/>
              </a:rPr>
              <a:t>interárea</a:t>
            </a:r>
            <a:r>
              <a:rPr lang="es-ES_tradnl" sz="1200" b="0" i="0" dirty="0" smtClean="0">
                <a:solidFill>
                  <a:srgbClr val="000000"/>
                </a:solidFill>
                <a:latin typeface="Arial"/>
                <a:ea typeface="+mn-ea"/>
                <a:cs typeface="+mn-cs"/>
              </a:rPr>
              <a:t> </a:t>
            </a:r>
            <a:r>
              <a:rPr lang="es-ES_tradnl" sz="1200" b="0" i="0" dirty="0" err="1" smtClean="0">
                <a:solidFill>
                  <a:srgbClr val="000000"/>
                </a:solidFill>
                <a:latin typeface="Arial"/>
                <a:ea typeface="+mn-ea"/>
                <a:cs typeface="+mn-cs"/>
              </a:rPr>
              <a:t>sumarizada</a:t>
            </a:r>
            <a:r>
              <a:rPr lang="es-ES_tradnl" sz="1200" b="0" i="0" dirty="0" smtClean="0">
                <a:solidFill>
                  <a:srgbClr val="000000"/>
                </a:solidFill>
                <a:latin typeface="Arial"/>
                <a:ea typeface="+mn-ea"/>
                <a:cs typeface="+mn-cs"/>
              </a:rPr>
              <a:t> OSPF en R1. La ruta de resumen 10.1.0.0/22, en realidad, reúne cuatro direcciones de red.</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Observen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IPv4 en R1. Observen cómo apareció una nueva entrada con la interfaz de salida Null0. IOS Cisco crea de manera automática una ruta </a:t>
            </a:r>
            <a:r>
              <a:rPr lang="es-ES_tradnl" sz="1200" b="0" i="0" dirty="0" err="1" smtClean="0">
                <a:solidFill>
                  <a:srgbClr val="000000"/>
                </a:solidFill>
                <a:latin typeface="Arial"/>
                <a:ea typeface="+mn-ea"/>
                <a:cs typeface="+mn-cs"/>
              </a:rPr>
              <a:t>sumarizada</a:t>
            </a:r>
            <a:r>
              <a:rPr lang="es-ES_tradnl" sz="1200" b="0" i="0" dirty="0" smtClean="0">
                <a:solidFill>
                  <a:srgbClr val="000000"/>
                </a:solidFill>
                <a:latin typeface="Arial"/>
                <a:ea typeface="+mn-ea"/>
                <a:cs typeface="+mn-cs"/>
              </a:rPr>
              <a:t> falsa para la interfaz Null0 cuando el resumen manual se configura para evitar los bucles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Todo paquete enviado a una interfaz nula se descarta.</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Por ejemplo, supongan que R1 recibió un paquete destinado a 10.1.0.10. Aunque coincidiría con la ruta </a:t>
            </a:r>
            <a:r>
              <a:rPr lang="es-ES_tradnl" sz="1200" b="0" i="0" dirty="0" err="1" smtClean="0">
                <a:solidFill>
                  <a:srgbClr val="000000"/>
                </a:solidFill>
                <a:latin typeface="Arial"/>
                <a:ea typeface="+mn-ea"/>
                <a:cs typeface="+mn-cs"/>
              </a:rPr>
              <a:t>sumarizada</a:t>
            </a:r>
            <a:r>
              <a:rPr lang="es-ES_tradnl" sz="1200" b="0" i="0" dirty="0" smtClean="0">
                <a:solidFill>
                  <a:srgbClr val="000000"/>
                </a:solidFill>
                <a:latin typeface="Arial"/>
                <a:ea typeface="+mn-ea"/>
                <a:cs typeface="+mn-cs"/>
              </a:rPr>
              <a:t> de R1, R1 no posee una ruta válida en el área 1. Por lo tanto, R1 consultaría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para conocer la próxima coincidencia más larga, que sería la entrada  Null0. El paquete se reenviaría a la interfaz Null0 y se descartaría. Este proceso evita que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reenvíe el paquete a una ruta predeterminada y posiblemente cree un bucle.</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Observen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actualizada de R3. Noten cómo ahora solo existe una entrada de </a:t>
            </a:r>
            <a:r>
              <a:rPr lang="es-ES_tradnl" sz="1200" b="0" i="0" dirty="0" err="1" smtClean="0">
                <a:solidFill>
                  <a:srgbClr val="000000"/>
                </a:solidFill>
                <a:latin typeface="Arial"/>
                <a:ea typeface="+mn-ea"/>
                <a:cs typeface="+mn-cs"/>
              </a:rPr>
              <a:t>interárea</a:t>
            </a:r>
            <a:r>
              <a:rPr lang="es-ES_tradnl" sz="1200" b="0" i="0" dirty="0" smtClean="0">
                <a:solidFill>
                  <a:srgbClr val="000000"/>
                </a:solidFill>
                <a:latin typeface="Arial"/>
                <a:ea typeface="+mn-ea"/>
                <a:cs typeface="+mn-cs"/>
              </a:rPr>
              <a:t> que se dirige a la ruta </a:t>
            </a:r>
            <a:r>
              <a:rPr lang="es-ES_tradnl" sz="1200" b="0" i="0" dirty="0" err="1" smtClean="0">
                <a:solidFill>
                  <a:srgbClr val="000000"/>
                </a:solidFill>
                <a:latin typeface="Arial"/>
                <a:ea typeface="+mn-ea"/>
                <a:cs typeface="+mn-cs"/>
              </a:rPr>
              <a:t>sumarizada</a:t>
            </a:r>
            <a:r>
              <a:rPr lang="es-ES_tradnl" sz="1200" b="0" i="0" dirty="0" smtClean="0">
                <a:solidFill>
                  <a:srgbClr val="000000"/>
                </a:solidFill>
                <a:latin typeface="Arial"/>
                <a:ea typeface="+mn-ea"/>
                <a:cs typeface="+mn-cs"/>
              </a:rPr>
              <a:t> 10.1.0.0/22. </a:t>
            </a:r>
            <a:endParaRPr lang="es-ES_tradnl" sz="1200" b="0" i="0" dirty="0">
              <a:solidFill>
                <a:srgbClr val="000000"/>
              </a:solidFill>
              <a:latin typeface="Arial"/>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De 172.16.8.0</a:t>
            </a:r>
            <a:r>
              <a:rPr lang="es-ES_tradnl" sz="1200" b="0" i="0" baseline="0" dirty="0" smtClean="0">
                <a:solidFill>
                  <a:srgbClr val="000000"/>
                </a:solidFill>
                <a:latin typeface="Arial"/>
                <a:ea typeface="+mn-ea"/>
                <a:cs typeface="+mn-cs"/>
              </a:rPr>
              <a:t>/24 a 172.16.15.0/24 se resumen como 172.16.8.0/21</a:t>
            </a:r>
          </a:p>
          <a:p>
            <a:pPr marL="112746" indent="-112746" algn="l" defTabSz="1020745">
              <a:lnSpc>
                <a:spcPct val="90000"/>
              </a:lnSpc>
              <a:buSzPct val="100000"/>
              <a:buChar char="•"/>
            </a:pPr>
            <a:endParaRPr lang="es-ES_tradnl" baseline="0" dirty="0" smtClean="0"/>
          </a:p>
          <a:p>
            <a:pPr marL="112746" indent="-112746" algn="l" defTabSz="1020745">
              <a:lnSpc>
                <a:spcPct val="90000"/>
              </a:lnSpc>
              <a:buClr>
                <a:srgbClr val="000000"/>
              </a:buClr>
              <a:buSzPct val="100000"/>
              <a:buChar char="•"/>
            </a:pPr>
            <a:r>
              <a:rPr lang="es-ES_tradnl" sz="1200" b="0" i="0" baseline="0" dirty="0" smtClean="0">
                <a:solidFill>
                  <a:srgbClr val="000000"/>
                </a:solidFill>
                <a:latin typeface="Arial"/>
                <a:ea typeface="+mn-ea"/>
                <a:cs typeface="+mn-cs"/>
              </a:rPr>
              <a:t>De 172.16.16.0/24 a 172.16.19.0/24 se resumen como 172.16.16.0/22</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41</a:t>
            </a:fld>
            <a:endParaRPr lang="en-US"/>
          </a:p>
        </p:txBody>
      </p:sp>
    </p:spTree>
    <p:extLst>
      <p:ext uri="{BB962C8B-B14F-4D97-AF65-F5344CB8AC3E}">
        <p14:creationId xmlns:p14="http://schemas.microsoft.com/office/powerpoint/2010/main" xmlns="" val="729170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Área</a:t>
            </a:r>
            <a:r>
              <a:rPr lang="es-ES_tradnl" sz="1200" b="0" i="0" baseline="0" dirty="0" smtClean="0">
                <a:solidFill>
                  <a:srgbClr val="000000"/>
                </a:solidFill>
                <a:latin typeface="Arial"/>
                <a:ea typeface="+mn-ea"/>
                <a:cs typeface="+mn-cs"/>
              </a:rPr>
              <a:t> 0 = de 172.16.96.0/24 a 172.16.127.0/24 resumidas = 172.16.96.0/27</a:t>
            </a:r>
          </a:p>
          <a:p>
            <a:pPr marL="112746" indent="-112746" algn="l" defTabSz="1020745">
              <a:lnSpc>
                <a:spcPct val="90000"/>
              </a:lnSpc>
              <a:buClr>
                <a:srgbClr val="000000"/>
              </a:buClr>
              <a:buSzPct val="100000"/>
              <a:buChar char="•"/>
            </a:pPr>
            <a:r>
              <a:rPr lang="es-ES_tradnl" sz="1200" b="0" i="0" baseline="0" dirty="0" smtClean="0">
                <a:solidFill>
                  <a:srgbClr val="000000"/>
                </a:solidFill>
                <a:latin typeface="Arial"/>
                <a:ea typeface="+mn-ea"/>
                <a:cs typeface="+mn-cs"/>
              </a:rPr>
              <a:t>Área 1 = 172.16.32.0/24 a 172.16.63.0/24 resumidas = 172.16.32.0/27</a:t>
            </a:r>
          </a:p>
          <a:p>
            <a:pPr marL="112746" indent="-112746" algn="l" defTabSz="1020745">
              <a:lnSpc>
                <a:spcPct val="90000"/>
              </a:lnSpc>
              <a:buClr>
                <a:srgbClr val="000000"/>
              </a:buClr>
              <a:buSzPct val="100000"/>
              <a:buChar char="•"/>
            </a:pPr>
            <a:r>
              <a:rPr lang="es-ES_tradnl" sz="1200" b="0" i="0" baseline="0" dirty="0" smtClean="0">
                <a:solidFill>
                  <a:srgbClr val="000000"/>
                </a:solidFill>
                <a:latin typeface="Arial"/>
                <a:ea typeface="+mn-ea"/>
                <a:cs typeface="+mn-cs"/>
              </a:rPr>
              <a:t>Área 2 = 172.16.64.0/24 a 172.16.95.0/24 resumidas = 172.16.64.0/27</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42</a:t>
            </a:fld>
            <a:endParaRPr lang="en-US"/>
          </a:p>
        </p:txBody>
      </p:sp>
    </p:spTree>
    <p:extLst>
      <p:ext uri="{BB962C8B-B14F-4D97-AF65-F5344CB8AC3E}">
        <p14:creationId xmlns:p14="http://schemas.microsoft.com/office/powerpoint/2010/main" xmlns="" val="1033884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La sintaxis</a:t>
            </a:r>
            <a:r>
              <a:rPr lang="es-ES_tradnl" sz="1200" b="0" i="0" baseline="0" dirty="0" smtClean="0">
                <a:solidFill>
                  <a:srgbClr val="000000"/>
                </a:solidFill>
                <a:latin typeface="Arial"/>
                <a:ea typeface="+mn-ea"/>
                <a:cs typeface="+mn-cs"/>
              </a:rPr>
              <a:t> para configurar un resumen de tipo 5 originado por un ASBR es un poco diferente. En este ejemplo, el protocolo externo RIPv2 172.16.32.0/24 a 172.16.63.0/24 se resume como 172.16.32.0/27.  Observen la sintaxis para anunciar esta red a los ABR.</a:t>
            </a:r>
          </a:p>
          <a:p>
            <a:pPr marL="112746" indent="-112746" algn="l" defTabSz="1020745">
              <a:lnSpc>
                <a:spcPct val="90000"/>
              </a:lnSpc>
              <a:buClr>
                <a:srgbClr val="000000"/>
              </a:buClr>
              <a:buSzPct val="100000"/>
              <a:buChar char="•"/>
            </a:pPr>
            <a:r>
              <a:rPr lang="es-ES_tradnl" sz="1200" b="0" i="0" baseline="0" dirty="0" smtClean="0">
                <a:solidFill>
                  <a:srgbClr val="000000"/>
                </a:solidFill>
                <a:latin typeface="Arial"/>
                <a:ea typeface="+mn-ea"/>
                <a:cs typeface="+mn-cs"/>
              </a:rPr>
              <a:t>La configuración que se muestra no incluye el anuncio de rutas entre RIP y OSPF.  El comando para lograr esto es </a:t>
            </a:r>
            <a:r>
              <a:rPr lang="es-ES_tradnl" sz="1200" b="0" i="0" baseline="0" dirty="0" err="1" smtClean="0">
                <a:solidFill>
                  <a:srgbClr val="000000"/>
                </a:solidFill>
                <a:latin typeface="Arial"/>
                <a:ea typeface="+mn-ea"/>
                <a:cs typeface="+mn-cs"/>
              </a:rPr>
              <a:t>redistribute</a:t>
            </a:r>
            <a:r>
              <a:rPr lang="es-ES_tradnl" sz="1200" b="0" i="0" baseline="0" dirty="0" smtClean="0">
                <a:solidFill>
                  <a:srgbClr val="000000"/>
                </a:solidFill>
                <a:latin typeface="Arial"/>
                <a:ea typeface="+mn-ea"/>
                <a:cs typeface="+mn-cs"/>
              </a:rPr>
              <a:t> </a:t>
            </a:r>
            <a:r>
              <a:rPr lang="es-ES_tradnl" sz="1200" b="0" i="0" baseline="0" dirty="0" err="1" smtClean="0">
                <a:solidFill>
                  <a:srgbClr val="000000"/>
                </a:solidFill>
                <a:latin typeface="Arial"/>
                <a:ea typeface="+mn-ea"/>
                <a:cs typeface="+mn-cs"/>
              </a:rPr>
              <a:t>rip</a:t>
            </a:r>
            <a:r>
              <a:rPr lang="es-ES_tradnl" sz="1200" b="0" i="0" baseline="0" dirty="0" smtClean="0">
                <a:solidFill>
                  <a:srgbClr val="000000"/>
                </a:solidFill>
                <a:latin typeface="Arial"/>
                <a:ea typeface="+mn-ea"/>
                <a:cs typeface="+mn-cs"/>
              </a:rPr>
              <a:t> </a:t>
            </a:r>
            <a:r>
              <a:rPr lang="es-ES_tradnl" sz="1200" b="0" i="0" baseline="0" dirty="0" err="1" smtClean="0">
                <a:solidFill>
                  <a:srgbClr val="000000"/>
                </a:solidFill>
                <a:latin typeface="Arial"/>
                <a:ea typeface="+mn-ea"/>
                <a:cs typeface="+mn-cs"/>
              </a:rPr>
              <a:t>subnets</a:t>
            </a:r>
            <a:r>
              <a:rPr lang="es-ES_tradnl" sz="1200" b="0" i="0" baseline="0" dirty="0" smtClean="0">
                <a:solidFill>
                  <a:srgbClr val="000000"/>
                </a:solidFill>
                <a:latin typeface="Arial"/>
                <a:ea typeface="+mn-ea"/>
                <a:cs typeface="+mn-cs"/>
              </a:rPr>
              <a:t> en la configuración de OSPF.  La métrica predeterminada de la redistribución hacia OSPF es un costo de 20.</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43</a:t>
            </a:fld>
            <a:endParaRPr lang="en-US"/>
          </a:p>
        </p:txBody>
      </p:sp>
    </p:spTree>
    <p:extLst>
      <p:ext uri="{BB962C8B-B14F-4D97-AF65-F5344CB8AC3E}">
        <p14:creationId xmlns:p14="http://schemas.microsoft.com/office/powerpoint/2010/main" xmlns="" val="984447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Para generar una ruta externa predeterminada en un dominio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OSPF, utilice el comando </a:t>
            </a:r>
            <a:r>
              <a:rPr lang="es-ES_tradnl" sz="1200" b="1" i="0" dirty="0" smtClean="0">
                <a:solidFill>
                  <a:srgbClr val="000000"/>
                </a:solidFill>
                <a:latin typeface="Arial"/>
                <a:ea typeface="+mn-ea"/>
                <a:cs typeface="+mn-cs"/>
              </a:rPr>
              <a:t>default-</a:t>
            </a:r>
            <a:r>
              <a:rPr lang="es-ES_tradnl" sz="1200" b="1" i="0" dirty="0" err="1" smtClean="0">
                <a:solidFill>
                  <a:srgbClr val="000000"/>
                </a:solidFill>
                <a:latin typeface="Arial"/>
                <a:ea typeface="+mn-ea"/>
                <a:cs typeface="+mn-cs"/>
              </a:rPr>
              <a:t>information</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originate</a:t>
            </a:r>
            <a:r>
              <a:rPr lang="es-ES_tradnl" sz="1200" b="0" i="0" dirty="0" smtClean="0">
                <a:solidFill>
                  <a:srgbClr val="000000"/>
                </a:solidFill>
                <a:latin typeface="Arial"/>
                <a:ea typeface="+mn-ea"/>
                <a:cs typeface="+mn-cs"/>
              </a:rPr>
              <a:t> en el modo de configuración del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a:t>
            </a:r>
            <a:endParaRPr lang="es-ES_tradnl" sz="1200" b="0" i="0" dirty="0">
              <a:solidFill>
                <a:srgbClr val="000000"/>
              </a:solidFill>
              <a:latin typeface="Arial"/>
              <a:ea typeface="+mn-ea"/>
              <a:cs typeface="+mn-cs"/>
            </a:endParaRPr>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44</a:t>
            </a:fld>
            <a:endParaRPr lang="en-US"/>
          </a:p>
        </p:txBody>
      </p:sp>
    </p:spTree>
    <p:extLst>
      <p:ext uri="{BB962C8B-B14F-4D97-AF65-F5344CB8AC3E}">
        <p14:creationId xmlns:p14="http://schemas.microsoft.com/office/powerpoint/2010/main" xmlns="" val="951241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buClr>
                <a:srgbClr val="000000"/>
              </a:buClr>
              <a:buSzPct val="100000"/>
              <a:buChar char="•"/>
            </a:pPr>
            <a:r>
              <a:rPr lang="es-ES_tradnl" sz="1200" b="0" i="0" dirty="0" smtClean="0">
                <a:solidFill>
                  <a:srgbClr val="000000"/>
                </a:solidFill>
                <a:latin typeface="Arial"/>
                <a:ea typeface="+mn-ea"/>
                <a:cs typeface="+mn-cs"/>
              </a:rPr>
              <a:t>En esta diapositiva,</a:t>
            </a:r>
            <a:r>
              <a:rPr lang="es-ES_tradnl" sz="1200" b="0" i="0" baseline="0" dirty="0" smtClean="0">
                <a:solidFill>
                  <a:srgbClr val="000000"/>
                </a:solidFill>
                <a:latin typeface="Arial"/>
                <a:ea typeface="+mn-ea"/>
                <a:cs typeface="+mn-cs"/>
              </a:rPr>
              <a:t> observen una configuración de ejemplo con una ruta predeterminada que apunta a ISP A o ISP B y el comando default-</a:t>
            </a:r>
            <a:r>
              <a:rPr lang="es-ES_tradnl" sz="1200" b="0" i="0" baseline="0" dirty="0" err="1" smtClean="0">
                <a:solidFill>
                  <a:srgbClr val="000000"/>
                </a:solidFill>
                <a:latin typeface="Arial"/>
                <a:ea typeface="+mn-ea"/>
                <a:cs typeface="+mn-cs"/>
              </a:rPr>
              <a:t>information</a:t>
            </a:r>
            <a:r>
              <a:rPr lang="es-ES_tradnl" sz="1200" b="0" i="0" baseline="0" dirty="0" smtClean="0">
                <a:solidFill>
                  <a:srgbClr val="000000"/>
                </a:solidFill>
                <a:latin typeface="Arial"/>
                <a:ea typeface="+mn-ea"/>
                <a:cs typeface="+mn-cs"/>
              </a:rPr>
              <a:t> </a:t>
            </a:r>
            <a:r>
              <a:rPr lang="es-ES_tradnl" sz="1200" b="0" i="0" baseline="0" dirty="0" err="1" smtClean="0">
                <a:solidFill>
                  <a:srgbClr val="000000"/>
                </a:solidFill>
                <a:latin typeface="Arial"/>
                <a:ea typeface="+mn-ea"/>
                <a:cs typeface="+mn-cs"/>
              </a:rPr>
              <a:t>originate</a:t>
            </a:r>
            <a:r>
              <a:rPr lang="es-ES_tradnl" sz="1200" b="0" i="0" baseline="0" dirty="0" smtClean="0">
                <a:solidFill>
                  <a:srgbClr val="000000"/>
                </a:solidFill>
                <a:latin typeface="Arial"/>
                <a:ea typeface="+mn-ea"/>
                <a:cs typeface="+mn-cs"/>
              </a:rPr>
              <a:t>. Noten que una de las opciones para la máscara comodín en las instrucciones de la red es simplemente 0.0.0.0. </a:t>
            </a:r>
            <a:r>
              <a:rPr lang="es-ES_tradnl" sz="1200" b="0" i="0" dirty="0" smtClean="0">
                <a:solidFill>
                  <a:srgbClr val="000000"/>
                </a:solidFill>
                <a:latin typeface="Arial"/>
                <a:ea typeface="+mn-ea"/>
                <a:cs typeface="+mn-cs"/>
              </a:rPr>
              <a:t> Si ingresan a</a:t>
            </a:r>
            <a:r>
              <a:rPr lang="es-ES_tradnl" sz="1200" b="1" i="0" dirty="0" smtClean="0">
                <a:solidFill>
                  <a:srgbClr val="000000"/>
                </a:solidFill>
                <a:latin typeface="Arial"/>
                <a:ea typeface="+mn-ea"/>
                <a:cs typeface="+mn-cs"/>
              </a:rPr>
              <a:t> la red 10.1.1.1 0.0.0.0 de área 0 </a:t>
            </a:r>
            <a:r>
              <a:rPr lang="es-ES_tradnl" sz="1200" b="0" i="0" dirty="0" smtClean="0">
                <a:solidFill>
                  <a:srgbClr val="000000"/>
                </a:solidFill>
                <a:latin typeface="Arial"/>
                <a:ea typeface="+mn-ea"/>
                <a:cs typeface="+mn-cs"/>
              </a:rPr>
              <a:t>en R1 le dicen al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que active la interfaz para el proceso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Como resultado, el proceso OSPFv2 anunciará la red que está en la interfaz. La ventaja de especificar la interfaz es que no es necesario realizar el cálculo de la máscara comodín. OSPFv2 utiliza la dirección de la interfaz y la máscara de subred para determinar la red que anunciará. A medida que estudian para CCNA, asegúrense de conocer ambos métodos</a:t>
            </a:r>
            <a:r>
              <a:rPr lang="es-ES_tradnl" sz="1200" b="0" i="0" baseline="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comodín.</a:t>
            </a:r>
            <a:endParaRPr lang="es-ES_tradnl" sz="1200" b="0" i="0" dirty="0">
              <a:solidFill>
                <a:srgbClr val="000000"/>
              </a:solidFill>
              <a:latin typeface="Arial"/>
              <a:ea typeface="+mn-ea"/>
              <a:cs typeface="+mn-cs"/>
            </a:endParaRPr>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45</a:t>
            </a:fld>
            <a:endParaRPr lang="en-US"/>
          </a:p>
        </p:txBody>
      </p:sp>
    </p:spTree>
    <p:extLst>
      <p:ext uri="{BB962C8B-B14F-4D97-AF65-F5344CB8AC3E}">
        <p14:creationId xmlns:p14="http://schemas.microsoft.com/office/powerpoint/2010/main" xmlns="" val="39434083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46</a:t>
            </a:fld>
            <a:endParaRPr lang="en-US"/>
          </a:p>
        </p:txBody>
      </p:sp>
    </p:spTree>
    <p:extLst>
      <p:ext uri="{BB962C8B-B14F-4D97-AF65-F5344CB8AC3E}">
        <p14:creationId xmlns:p14="http://schemas.microsoft.com/office/powerpoint/2010/main" xmlns="" val="12559155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lnSpc>
                <a:spcPct val="80000"/>
              </a:lnSpc>
              <a:buNone/>
            </a:pPr>
            <a:r>
              <a:rPr lang="es-ES_tradnl" sz="1200" b="0" i="0" dirty="0" smtClean="0">
                <a:solidFill>
                  <a:srgbClr val="000000"/>
                </a:solidFill>
                <a:latin typeface="Arial"/>
                <a:ea typeface="+mn-ea"/>
                <a:cs typeface="+mn-cs"/>
              </a:rPr>
              <a:t>Utilice el comando</a:t>
            </a:r>
            <a:r>
              <a:rPr lang="es-ES_tradnl" sz="1200" b="1" i="0" dirty="0" smtClean="0">
                <a:solidFill>
                  <a:srgbClr val="000000"/>
                </a:solidFill>
                <a:latin typeface="Arial"/>
                <a:ea typeface="+mn-ea"/>
                <a:cs typeface="+mn-cs"/>
              </a:rPr>
              <a:t> show </a:t>
            </a:r>
            <a:r>
              <a:rPr lang="es-ES_tradnl" sz="1200" b="1" i="0" dirty="0" err="1" smtClean="0">
                <a:solidFill>
                  <a:srgbClr val="000000"/>
                </a:solidFill>
                <a:latin typeface="Arial"/>
                <a:ea typeface="+mn-ea"/>
                <a:cs typeface="+mn-cs"/>
              </a:rPr>
              <a:t>ip</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protocols</a:t>
            </a:r>
            <a:r>
              <a:rPr lang="es-ES_tradnl" sz="1200" b="1" i="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para verificar el estado de OSPF. El resultado del comando revela qué protocolos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están configurados en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También incluye las especificaciones de protocolo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como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cantidad de áreas del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y redes incluidas en la configuración del protocolo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a:t>
            </a:r>
          </a:p>
          <a:p>
            <a:pPr marL="116403" indent="-116403" algn="l" defTabSz="1020745">
              <a:lnSpc>
                <a:spcPct val="80000"/>
              </a:lnSpc>
              <a:buClr>
                <a:srgbClr val="000000"/>
              </a:buClr>
              <a:buSzPct val="100000"/>
              <a:buChar char="•"/>
            </a:pPr>
            <a:r>
              <a:rPr lang="es-ES_tradnl" sz="1200" b="0" i="0" dirty="0" smtClean="0">
                <a:solidFill>
                  <a:srgbClr val="000000"/>
                </a:solidFill>
                <a:latin typeface="Arial"/>
                <a:ea typeface="+mn-ea"/>
                <a:cs typeface="+mn-cs"/>
              </a:rPr>
              <a:t>La figura muestra la configuración de OSPF de R1. Observen que el comando muestra que existen dos áreas. La sección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para redes identifica las redes y sus respectivas áreas.</a:t>
            </a:r>
          </a:p>
          <a:p>
            <a:pPr marL="112746" indent="-112746" algn="l" defTabSz="1020745">
              <a:lnSpc>
                <a:spcPct val="80000"/>
              </a:lnSpc>
              <a:buNone/>
            </a:pPr>
            <a:endParaRPr lang="es-ES_tradnl" dirty="0" smtClean="0"/>
          </a:p>
          <a:p>
            <a:pPr marL="0" indent="0" algn="l" defTabSz="1020745">
              <a:buNone/>
            </a:pPr>
            <a:r>
              <a:rPr lang="es-ES_tradnl" sz="1200" b="0" i="0" dirty="0" smtClean="0">
                <a:solidFill>
                  <a:srgbClr val="000000"/>
                </a:solidFill>
                <a:latin typeface="Arial"/>
                <a:ea typeface="+mn-ea"/>
                <a:cs typeface="+mn-cs"/>
              </a:rPr>
              <a:t>Utilice el comando</a:t>
            </a:r>
            <a:r>
              <a:rPr lang="es-ES_tradnl" sz="1200" b="1" i="0" dirty="0" smtClean="0">
                <a:solidFill>
                  <a:srgbClr val="000000"/>
                </a:solidFill>
                <a:latin typeface="Arial"/>
                <a:ea typeface="+mn-ea"/>
                <a:cs typeface="+mn-cs"/>
              </a:rPr>
              <a:t> show </a:t>
            </a:r>
            <a:r>
              <a:rPr lang="es-ES_tradnl" sz="1200" b="1" i="0" dirty="0" err="1" smtClean="0">
                <a:solidFill>
                  <a:srgbClr val="000000"/>
                </a:solidFill>
                <a:latin typeface="Arial"/>
                <a:ea typeface="+mn-ea"/>
                <a:cs typeface="+mn-cs"/>
              </a:rPr>
              <a:t>ip</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ospf</a:t>
            </a:r>
            <a:r>
              <a:rPr lang="es-ES_tradnl" sz="1200" b="1" i="0" dirty="0" smtClean="0">
                <a:solidFill>
                  <a:srgbClr val="000000"/>
                </a:solidFill>
                <a:latin typeface="Arial"/>
                <a:ea typeface="+mn-ea"/>
                <a:cs typeface="+mn-cs"/>
              </a:rPr>
              <a:t> interface </a:t>
            </a:r>
            <a:r>
              <a:rPr lang="es-ES_tradnl" sz="1200" b="1" i="0" dirty="0" err="1" smtClean="0">
                <a:solidFill>
                  <a:srgbClr val="000000"/>
                </a:solidFill>
                <a:latin typeface="Arial"/>
                <a:ea typeface="+mn-ea"/>
                <a:cs typeface="+mn-cs"/>
              </a:rPr>
              <a:t>brief</a:t>
            </a:r>
            <a:r>
              <a:rPr lang="es-ES_tradnl" sz="1200" b="1" i="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para ver información precisa de OSPF respecto de interfaces activas en OSPF. Este comando revela información útil, como Id. del proceso OSPF al que la interfaz está asignada, el área en la que se encuentra la interfaz y el costo de la interfaz.</a:t>
            </a:r>
          </a:p>
          <a:p>
            <a:pPr marL="112746" indent="-112746" algn="l" defTabSz="1020745">
              <a:lnSpc>
                <a:spcPct val="80000"/>
              </a:lnSpc>
              <a:buNone/>
            </a:pPr>
            <a:endParaRPr lang="es-ES_tradnl" dirty="0" smtClean="0"/>
          </a:p>
          <a:p>
            <a:pPr marL="112746" indent="-112746" algn="l" defTabSz="1020745">
              <a:lnSpc>
                <a:spcPct val="80000"/>
              </a:lnSpc>
              <a:buNone/>
            </a:pPr>
            <a:endParaRPr lang="es-ES_tradnl" dirty="0" smtClean="0"/>
          </a:p>
          <a:p>
            <a:pPr marL="112746" indent="-112746" algn="l" defTabSz="1020745">
              <a:lnSpc>
                <a:spcPct val="80000"/>
              </a:lnSpc>
              <a:buNone/>
            </a:pPr>
            <a:endParaRPr lang="es-ES_tradnl"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El comando </a:t>
            </a:r>
            <a:r>
              <a:rPr lang="es-ES_tradnl" sz="1200" b="1" i="0" dirty="0" smtClean="0">
                <a:solidFill>
                  <a:srgbClr val="000000"/>
                </a:solidFill>
                <a:latin typeface="Arial"/>
                <a:ea typeface="+mn-ea"/>
                <a:cs typeface="+mn-cs"/>
              </a:rPr>
              <a:t>show </a:t>
            </a:r>
            <a:r>
              <a:rPr lang="es-ES_tradnl" sz="1200" b="1" i="0" dirty="0" err="1" smtClean="0">
                <a:solidFill>
                  <a:srgbClr val="000000"/>
                </a:solidFill>
                <a:latin typeface="Arial"/>
                <a:ea typeface="+mn-ea"/>
                <a:cs typeface="+mn-cs"/>
              </a:rPr>
              <a:t>ip</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route</a:t>
            </a:r>
            <a:r>
              <a:rPr lang="es-ES_tradnl" sz="1200" b="1" i="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es el utilizado con mayor frecuencia para verificar una configuración OSPF de diversas áreas. Incluya el parámetro </a:t>
            </a:r>
            <a:r>
              <a:rPr lang="es-ES_tradnl" sz="1200" b="1" i="0" dirty="0" err="1" smtClean="0">
                <a:solidFill>
                  <a:srgbClr val="000000"/>
                </a:solidFill>
                <a:latin typeface="Arial"/>
                <a:ea typeface="+mn-ea"/>
                <a:cs typeface="+mn-cs"/>
              </a:rPr>
              <a:t>ospf</a:t>
            </a:r>
            <a:r>
              <a:rPr lang="es-ES_tradnl" sz="1200" b="1" i="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para ver solo la información relacionada con OSPF.</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Esta figura</a:t>
            </a:r>
            <a:r>
              <a:rPr lang="es-ES_tradnl" sz="1200" b="0" i="0" baseline="0"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muestra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de R1. Observen cómo las entradas</a:t>
            </a:r>
            <a:r>
              <a:rPr lang="es-ES_tradnl" sz="1200" b="1" i="0" dirty="0" smtClean="0">
                <a:solidFill>
                  <a:srgbClr val="000000"/>
                </a:solidFill>
                <a:latin typeface="Arial"/>
                <a:ea typeface="+mn-ea"/>
                <a:cs typeface="+mn-cs"/>
              </a:rPr>
              <a:t> O IA </a:t>
            </a:r>
            <a:r>
              <a:rPr lang="es-ES_tradnl" sz="1200" b="0" i="0" dirty="0" smtClean="0">
                <a:solidFill>
                  <a:srgbClr val="000000"/>
                </a:solidFill>
                <a:latin typeface="Arial"/>
                <a:ea typeface="+mn-ea"/>
                <a:cs typeface="+mn-cs"/>
              </a:rPr>
              <a:t>de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identifican redes de otras áreas. En especial,</a:t>
            </a:r>
            <a:r>
              <a:rPr lang="es-ES_tradnl" sz="1200" b="1" i="0" dirty="0" smtClean="0">
                <a:solidFill>
                  <a:srgbClr val="000000"/>
                </a:solidFill>
                <a:latin typeface="Arial"/>
                <a:ea typeface="+mn-ea"/>
                <a:cs typeface="+mn-cs"/>
              </a:rPr>
              <a:t> O </a:t>
            </a:r>
            <a:r>
              <a:rPr lang="es-ES_tradnl" sz="1200" b="0" i="0" dirty="0" smtClean="0">
                <a:solidFill>
                  <a:srgbClr val="000000"/>
                </a:solidFill>
                <a:latin typeface="Arial"/>
                <a:ea typeface="+mn-ea"/>
                <a:cs typeface="+mn-cs"/>
              </a:rPr>
              <a:t>representa las rutas OSPF “</a:t>
            </a:r>
            <a:r>
              <a:rPr lang="es-ES_tradnl" sz="1200" b="0" i="0" dirty="0" err="1" smtClean="0">
                <a:solidFill>
                  <a:srgbClr val="000000"/>
                </a:solidFill>
                <a:latin typeface="Arial"/>
                <a:ea typeface="+mn-ea"/>
                <a:cs typeface="+mn-cs"/>
              </a:rPr>
              <a:t>intraárea</a:t>
            </a:r>
            <a:r>
              <a:rPr lang="es-ES_tradnl" sz="1200" b="0" i="0" dirty="0" smtClean="0">
                <a:solidFill>
                  <a:srgbClr val="000000"/>
                </a:solidFill>
                <a:latin typeface="Arial"/>
                <a:ea typeface="+mn-ea"/>
                <a:cs typeface="+mn-cs"/>
              </a:rPr>
              <a:t>” e</a:t>
            </a:r>
            <a:r>
              <a:rPr lang="es-ES_tradnl" sz="1200" b="1" i="0" dirty="0" smtClean="0">
                <a:solidFill>
                  <a:srgbClr val="000000"/>
                </a:solidFill>
                <a:latin typeface="Arial"/>
                <a:ea typeface="+mn-ea"/>
                <a:cs typeface="+mn-cs"/>
              </a:rPr>
              <a:t> IA </a:t>
            </a:r>
            <a:r>
              <a:rPr lang="es-ES_tradnl" sz="1200" b="0" i="0" dirty="0" smtClean="0">
                <a:solidFill>
                  <a:srgbClr val="000000"/>
                </a:solidFill>
                <a:latin typeface="Arial"/>
                <a:ea typeface="+mn-ea"/>
                <a:cs typeface="+mn-cs"/>
              </a:rPr>
              <a:t>representa las rutas </a:t>
            </a:r>
            <a:r>
              <a:rPr lang="es-ES_tradnl" sz="1200" b="0" i="0" dirty="0" err="1" smtClean="0">
                <a:solidFill>
                  <a:srgbClr val="000000"/>
                </a:solidFill>
                <a:latin typeface="Arial"/>
                <a:ea typeface="+mn-ea"/>
                <a:cs typeface="+mn-cs"/>
              </a:rPr>
              <a:t>interárea</a:t>
            </a:r>
            <a:r>
              <a:rPr lang="es-ES_tradnl" sz="1200" b="0" i="0" dirty="0" smtClean="0">
                <a:solidFill>
                  <a:srgbClr val="000000"/>
                </a:solidFill>
                <a:latin typeface="Arial"/>
                <a:ea typeface="+mn-ea"/>
                <a:cs typeface="+mn-cs"/>
              </a:rPr>
              <a:t>, lo que significa que la ruta se originó en otra área. La entrada [110/1295] de la tabla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representa la distancia administrativa que se asigna a OSPF (110) y el costo total de las rutas (costo de 1295).</a:t>
            </a:r>
            <a:endParaRPr lang="es-ES_tradnl" sz="1200" b="0" i="0" dirty="0">
              <a:solidFill>
                <a:srgbClr val="000000"/>
              </a:solidFill>
              <a:latin typeface="Arial"/>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OSPF intercambia mensajes para transmitir información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mediante cinco tipos de paquetes. Estos paquetes son:</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Paquete de saludo</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Paquetes de descripción de la base de datos</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Paquete de solicitud de estado de enlace</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Paquete de actualización de estado de enlace</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Paquete de reconocimiento de estado de enlace</a:t>
            </a:r>
          </a:p>
          <a:p>
            <a:pPr marL="0" indent="0" algn="l" defTabSz="1020745">
              <a:buNone/>
            </a:pPr>
            <a:r>
              <a:rPr lang="es-ES_tradnl" sz="1200" b="0" i="0" dirty="0" smtClean="0">
                <a:solidFill>
                  <a:srgbClr val="000000"/>
                </a:solidFill>
                <a:latin typeface="Arial"/>
                <a:ea typeface="+mn-ea"/>
                <a:cs typeface="+mn-cs"/>
              </a:rPr>
              <a:t>Estos paquetes se utilizan para descubrir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vecinos y para intercambiar información de </a:t>
            </a:r>
            <a:r>
              <a:rPr lang="es-ES_tradnl" sz="1200" b="0" i="0" dirty="0" err="1" smtClean="0">
                <a:solidFill>
                  <a:srgbClr val="000000"/>
                </a:solidFill>
                <a:latin typeface="Arial"/>
                <a:ea typeface="+mn-ea"/>
                <a:cs typeface="+mn-cs"/>
              </a:rPr>
              <a:t>routing</a:t>
            </a:r>
            <a:r>
              <a:rPr lang="es-ES_tradnl" sz="1200" b="0" i="0" dirty="0" smtClean="0">
                <a:solidFill>
                  <a:srgbClr val="000000"/>
                </a:solidFill>
                <a:latin typeface="Arial"/>
                <a:ea typeface="+mn-ea"/>
                <a:cs typeface="+mn-cs"/>
              </a:rPr>
              <a:t> y mantener datos precisos sobre la red.</a:t>
            </a:r>
          </a:p>
          <a:p>
            <a:pPr marL="0" indent="0" algn="l" defTabSz="1020745">
              <a:buNone/>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5</a:t>
            </a:fld>
            <a:endParaRPr lang="en-US"/>
          </a:p>
        </p:txBody>
      </p:sp>
    </p:spTree>
    <p:extLst>
      <p:ext uri="{BB962C8B-B14F-4D97-AF65-F5344CB8AC3E}">
        <p14:creationId xmlns:p14="http://schemas.microsoft.com/office/powerpoint/2010/main" xmlns="" val="2390228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13303">
              <a:lnSpc>
                <a:spcPct val="100000"/>
              </a:lnSpc>
              <a:buNone/>
            </a:pPr>
            <a:fld id="{570978E6-FB79-4E74-A4A4-2BA13DA27C44}" type="slidenum">
              <a:rPr lang="en-US" sz="800" b="0" i="0">
                <a:solidFill>
                  <a:srgbClr val="000000"/>
                </a:solidFill>
                <a:latin typeface="Arial"/>
                <a:ea typeface="+mn-ea"/>
                <a:cs typeface="+mn-cs"/>
              </a:rPr>
              <a:pPr algn="r" defTabSz="913303">
                <a:lnSpc>
                  <a:spcPct val="100000"/>
                </a:lnSpc>
                <a:buNone/>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lgn="l" defTabSz="1020745">
              <a:lnSpc>
                <a:spcPct val="80000"/>
              </a:lnSpc>
              <a:buNone/>
            </a:pPr>
            <a:r>
              <a:rPr lang="es-ES_tradnl" sz="1200" b="0" i="0" dirty="0" smtClean="0">
                <a:solidFill>
                  <a:srgbClr val="000000"/>
                </a:solidFill>
                <a:latin typeface="Arial"/>
                <a:ea typeface="+mn-ea"/>
                <a:cs typeface="+mn-cs"/>
              </a:rPr>
              <a:t>El comando de base de datos</a:t>
            </a:r>
            <a:r>
              <a:rPr lang="es-ES_tradnl" sz="1200" b="0" i="0" baseline="0" dirty="0" smtClean="0">
                <a:solidFill>
                  <a:srgbClr val="000000"/>
                </a:solidFill>
                <a:latin typeface="Arial"/>
                <a:ea typeface="+mn-ea"/>
                <a:cs typeface="+mn-cs"/>
              </a:rPr>
              <a:t> show </a:t>
            </a:r>
            <a:r>
              <a:rPr lang="es-ES_tradnl" sz="1200" b="0" i="0" baseline="0" dirty="0" err="1" smtClean="0">
                <a:solidFill>
                  <a:srgbClr val="000000"/>
                </a:solidFill>
                <a:latin typeface="Arial"/>
                <a:ea typeface="+mn-ea"/>
                <a:cs typeface="+mn-cs"/>
              </a:rPr>
              <a:t>ip</a:t>
            </a:r>
            <a:r>
              <a:rPr lang="es-ES_tradnl" sz="1200" b="0" i="0" baseline="0" dirty="0" smtClean="0">
                <a:solidFill>
                  <a:srgbClr val="000000"/>
                </a:solidFill>
                <a:latin typeface="Arial"/>
                <a:ea typeface="+mn-ea"/>
                <a:cs typeface="+mn-cs"/>
              </a:rPr>
              <a:t> </a:t>
            </a:r>
            <a:r>
              <a:rPr lang="es-ES_tradnl" sz="1200" b="0" i="0" baseline="0" dirty="0" err="1" smtClean="0">
                <a:solidFill>
                  <a:srgbClr val="000000"/>
                </a:solidFill>
                <a:latin typeface="Arial"/>
                <a:ea typeface="+mn-ea"/>
                <a:cs typeface="+mn-cs"/>
              </a:rPr>
              <a:t>ospf</a:t>
            </a:r>
            <a:r>
              <a:rPr lang="es-ES_tradnl" sz="1200" b="0" i="0" baseline="0" dirty="0" smtClean="0">
                <a:solidFill>
                  <a:srgbClr val="000000"/>
                </a:solidFill>
                <a:latin typeface="Arial"/>
                <a:ea typeface="+mn-ea"/>
                <a:cs typeface="+mn-cs"/>
              </a:rPr>
              <a:t> es otro comando útil para realizar una verificación. Se utiliza para verificar la LSDB de OSPF.</a:t>
            </a:r>
            <a:endParaRPr lang="es-ES_tradnl"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51</a:t>
            </a:fld>
            <a:endParaRPr lang="en-US"/>
          </a:p>
        </p:txBody>
      </p:sp>
    </p:spTree>
    <p:extLst>
      <p:ext uri="{BB962C8B-B14F-4D97-AF65-F5344CB8AC3E}">
        <p14:creationId xmlns:p14="http://schemas.microsoft.com/office/powerpoint/2010/main" xmlns="" val="33050960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Capítulo 8: Resumen</a:t>
            </a:r>
            <a:endParaRPr lang="es-ES_tradnl" sz="1200" b="0" i="0" dirty="0">
              <a:solidFill>
                <a:srgbClr val="000000"/>
              </a:solidFill>
              <a:latin typeface="Arial"/>
              <a:ea typeface="+mn-ea"/>
              <a:cs typeface="+mn-cs"/>
            </a:endParaRPr>
          </a:p>
        </p:txBody>
      </p:sp>
      <p:sp>
        <p:nvSpPr>
          <p:cNvPr id="100356" name="Slide Number Placeholder 3"/>
          <p:cNvSpPr>
            <a:spLocks noGrp="1"/>
          </p:cNvSpPr>
          <p:nvPr>
            <p:ph type="sldNum" sz="quarter" idx="5"/>
          </p:nvPr>
        </p:nvSpPr>
        <p:spPr>
          <a:noFill/>
        </p:spPr>
        <p:txBody>
          <a:bodyPr/>
          <a:lstStyle/>
          <a:p>
            <a:pPr algn="r" defTabSz="913303">
              <a:lnSpc>
                <a:spcPct val="100000"/>
              </a:lnSpc>
              <a:buNone/>
            </a:pPr>
            <a:fld id="{B07FA372-31D3-4433-A73B-79DE0EBFB8F4}" type="slidenum">
              <a:rPr lang="en-US" sz="800" b="0" i="0">
                <a:solidFill>
                  <a:srgbClr val="000000"/>
                </a:solidFill>
                <a:latin typeface="Arial"/>
                <a:ea typeface="+mn-ea"/>
                <a:cs typeface="+mn-cs"/>
              </a:rPr>
              <a:pPr algn="r" defTabSz="913303">
                <a:lnSpc>
                  <a:spcPct val="100000"/>
                </a:lnSpc>
                <a:buNone/>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Capítulo 8: Resumen</a:t>
            </a:r>
            <a:endParaRPr lang="es-ES_tradnl" sz="1200" b="0" i="0" dirty="0">
              <a:solidFill>
                <a:srgbClr val="000000"/>
              </a:solidFill>
              <a:latin typeface="Arial"/>
              <a:ea typeface="+mn-ea"/>
              <a:cs typeface="+mn-cs"/>
            </a:endParaRPr>
          </a:p>
        </p:txBody>
      </p:sp>
      <p:sp>
        <p:nvSpPr>
          <p:cNvPr id="100356" name="Slide Number Placeholder 3"/>
          <p:cNvSpPr>
            <a:spLocks noGrp="1"/>
          </p:cNvSpPr>
          <p:nvPr>
            <p:ph type="sldNum" sz="quarter" idx="5"/>
          </p:nvPr>
        </p:nvSpPr>
        <p:spPr>
          <a:noFill/>
        </p:spPr>
        <p:txBody>
          <a:bodyPr/>
          <a:lstStyle/>
          <a:p>
            <a:pPr algn="r" defTabSz="913303">
              <a:lnSpc>
                <a:spcPct val="100000"/>
              </a:lnSpc>
              <a:buNone/>
            </a:pPr>
            <a:fld id="{B07FA372-31D3-4433-A73B-79DE0EBFB8F4}" type="slidenum">
              <a:rPr lang="en-US" sz="800" b="0" i="0">
                <a:solidFill>
                  <a:srgbClr val="000000"/>
                </a:solidFill>
                <a:latin typeface="Arial"/>
                <a:ea typeface="+mn-ea"/>
                <a:cs typeface="+mn-cs"/>
              </a:rPr>
              <a:pPr algn="r" defTabSz="913303">
                <a:lnSpc>
                  <a:spcPct val="100000"/>
                </a:lnSpc>
                <a:buNone/>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Capítulo 8: Resumen</a:t>
            </a:r>
            <a:endParaRPr lang="es-ES_tradnl" sz="1200" b="0" i="0" dirty="0">
              <a:solidFill>
                <a:srgbClr val="000000"/>
              </a:solidFill>
              <a:latin typeface="Arial"/>
              <a:ea typeface="+mn-ea"/>
              <a:cs typeface="+mn-cs"/>
            </a:endParaRPr>
          </a:p>
        </p:txBody>
      </p:sp>
      <p:sp>
        <p:nvSpPr>
          <p:cNvPr id="100356" name="Slide Number Placeholder 3"/>
          <p:cNvSpPr>
            <a:spLocks noGrp="1"/>
          </p:cNvSpPr>
          <p:nvPr>
            <p:ph type="sldNum" sz="quarter" idx="5"/>
          </p:nvPr>
        </p:nvSpPr>
        <p:spPr>
          <a:noFill/>
        </p:spPr>
        <p:txBody>
          <a:bodyPr/>
          <a:lstStyle/>
          <a:p>
            <a:pPr algn="r" defTabSz="913303">
              <a:lnSpc>
                <a:spcPct val="100000"/>
              </a:lnSpc>
              <a:buNone/>
            </a:pPr>
            <a:fld id="{B07FA372-31D3-4433-A73B-79DE0EBFB8F4}" type="slidenum">
              <a:rPr lang="en-US" sz="800" b="0" i="0">
                <a:solidFill>
                  <a:srgbClr val="000000"/>
                </a:solidFill>
                <a:latin typeface="Arial"/>
                <a:ea typeface="+mn-ea"/>
                <a:cs typeface="+mn-cs"/>
              </a:rPr>
              <a:pPr algn="r" defTabSz="913303">
                <a:lnSpc>
                  <a:spcPct val="100000"/>
                </a:lnSpc>
                <a:buNone/>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Capítulo 8: Resumen</a:t>
            </a:r>
            <a:endParaRPr lang="es-ES_tradnl" sz="1200" b="0" i="0" dirty="0">
              <a:solidFill>
                <a:srgbClr val="000000"/>
              </a:solidFill>
              <a:latin typeface="Arial"/>
              <a:ea typeface="+mn-ea"/>
              <a:cs typeface="+mn-cs"/>
            </a:endParaRPr>
          </a:p>
        </p:txBody>
      </p:sp>
      <p:sp>
        <p:nvSpPr>
          <p:cNvPr id="100356" name="Slide Number Placeholder 3"/>
          <p:cNvSpPr>
            <a:spLocks noGrp="1"/>
          </p:cNvSpPr>
          <p:nvPr>
            <p:ph type="sldNum" sz="quarter" idx="5"/>
          </p:nvPr>
        </p:nvSpPr>
        <p:spPr>
          <a:noFill/>
        </p:spPr>
        <p:txBody>
          <a:bodyPr/>
          <a:lstStyle/>
          <a:p>
            <a:pPr algn="r" defTabSz="913303">
              <a:lnSpc>
                <a:spcPct val="100000"/>
              </a:lnSpc>
              <a:buNone/>
            </a:pPr>
            <a:fld id="{B07FA372-31D3-4433-A73B-79DE0EBFB8F4}" type="slidenum">
              <a:rPr lang="en-US" sz="800" b="0" i="0">
                <a:solidFill>
                  <a:srgbClr val="000000"/>
                </a:solidFill>
                <a:latin typeface="Arial"/>
                <a:ea typeface="+mn-ea"/>
                <a:cs typeface="+mn-cs"/>
              </a:rPr>
              <a:pPr algn="r" defTabSz="913303">
                <a:lnSpc>
                  <a:spcPct val="100000"/>
                </a:lnSpc>
                <a:buNone/>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56</a:t>
            </a:fld>
            <a:endParaRPr lang="en-US"/>
          </a:p>
        </p:txBody>
      </p:sp>
    </p:spTree>
    <p:extLst>
      <p:ext uri="{BB962C8B-B14F-4D97-AF65-F5344CB8AC3E}">
        <p14:creationId xmlns:p14="http://schemas.microsoft.com/office/powerpoint/2010/main" xmlns="" val="184426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57</a:t>
            </a:fld>
            <a:endParaRPr lang="en-US"/>
          </a:p>
        </p:txBody>
      </p:sp>
    </p:spTree>
    <p:extLst>
      <p:ext uri="{BB962C8B-B14F-4D97-AF65-F5344CB8AC3E}">
        <p14:creationId xmlns:p14="http://schemas.microsoft.com/office/powerpoint/2010/main" xmlns="" val="2317827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58</a:t>
            </a:fld>
            <a:endParaRPr lang="en-US"/>
          </a:p>
        </p:txBody>
      </p:sp>
    </p:spTree>
    <p:extLst>
      <p:ext uri="{BB962C8B-B14F-4D97-AF65-F5344CB8AC3E}">
        <p14:creationId xmlns:p14="http://schemas.microsoft.com/office/powerpoint/2010/main" xmlns="" val="41245518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59</a:t>
            </a:fld>
            <a:endParaRPr lang="en-US"/>
          </a:p>
        </p:txBody>
      </p:sp>
    </p:spTree>
    <p:extLst>
      <p:ext uri="{BB962C8B-B14F-4D97-AF65-F5344CB8AC3E}">
        <p14:creationId xmlns:p14="http://schemas.microsoft.com/office/powerpoint/2010/main" xmlns="" val="80643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1" i="0" dirty="0" smtClean="0">
                <a:solidFill>
                  <a:srgbClr val="000000"/>
                </a:solidFill>
                <a:latin typeface="Arial"/>
                <a:ea typeface="+mn-ea"/>
                <a:cs typeface="+mn-cs"/>
              </a:rPr>
              <a:t>Ahora analicemos el paquete de saludo</a:t>
            </a:r>
            <a:endParaRPr lang="es-ES_tradnl" dirty="0" smtClean="0"/>
          </a:p>
          <a:p>
            <a:pPr marL="0" indent="0" algn="l" defTabSz="1020745">
              <a:buNone/>
            </a:pPr>
            <a:r>
              <a:rPr lang="es-ES_tradnl" sz="1200" b="0" i="0" dirty="0" smtClean="0">
                <a:solidFill>
                  <a:srgbClr val="000000"/>
                </a:solidFill>
                <a:latin typeface="Arial"/>
                <a:ea typeface="+mn-ea"/>
                <a:cs typeface="+mn-cs"/>
              </a:rPr>
              <a:t>El paquete OSPF de tipo 1 es el paquete de saludo. Los paquetes de saludo se utilizan para:</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Descubrir vecinos OSPF y establecer adyacencias de vecinos.</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Publicar parámetros en los cuales dos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deben acordar convertirse en vecinos.</a:t>
            </a:r>
          </a:p>
          <a:p>
            <a:pPr marL="112746" indent="-112746" algn="l" defTabSz="1020745">
              <a:lnSpc>
                <a:spcPct val="90000"/>
              </a:lnSpc>
              <a:buClr>
                <a:srgbClr val="000000"/>
              </a:buClr>
              <a:buSzPct val="100000"/>
              <a:buChar char="•"/>
            </a:pPr>
            <a:r>
              <a:rPr lang="es-ES_tradnl" sz="1200" b="0" i="0" dirty="0" smtClean="0">
                <a:solidFill>
                  <a:srgbClr val="000000"/>
                </a:solidFill>
                <a:latin typeface="Arial"/>
                <a:ea typeface="+mn-ea"/>
                <a:cs typeface="+mn-cs"/>
              </a:rPr>
              <a:t>Los paquetes de saludo también se utilizan para elegir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designado (DR) y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designado de respaldo (BDR) en redes de diversos accesos como Ethernet y retransmisión de tramas. Recordatorio: los enlaces de punto a punto no requieren DR ni BDR.</a:t>
            </a:r>
          </a:p>
          <a:p>
            <a:pPr marL="0" indent="0" algn="l" defTabSz="1020745">
              <a:buNone/>
            </a:pPr>
            <a:r>
              <a:rPr lang="es-ES_tradnl" sz="1200" b="0" i="0" dirty="0" smtClean="0">
                <a:solidFill>
                  <a:srgbClr val="000000"/>
                </a:solidFill>
                <a:latin typeface="Arial"/>
                <a:ea typeface="+mn-ea"/>
                <a:cs typeface="+mn-cs"/>
              </a:rPr>
              <a:t>En la figura, se muestran los campos contenidos en el paquete de saludo de tipo 1. Los campos importantes que se muestran en la figura son:</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Tipo</a:t>
            </a:r>
            <a:r>
              <a:rPr lang="es-ES_tradnl" sz="1200" b="0" i="0" dirty="0" smtClean="0">
                <a:solidFill>
                  <a:srgbClr val="000000"/>
                </a:solidFill>
                <a:latin typeface="Arial"/>
                <a:ea typeface="+mn-ea"/>
                <a:cs typeface="+mn-cs"/>
              </a:rPr>
              <a:t>: identifica el tipo de paquete. El número uno (1) indica un paquete de saludo. El número dos (2) identifica un paquete de DBD; el tres (3), un paquete de LSR; el cuatro (4), un paquete de LSU; y el cinco (5), un paquete de </a:t>
            </a:r>
            <a:r>
              <a:rPr lang="es-ES_tradnl" sz="1200" b="0" i="0" dirty="0" err="1" smtClean="0">
                <a:solidFill>
                  <a:srgbClr val="000000"/>
                </a:solidFill>
                <a:latin typeface="Arial"/>
                <a:ea typeface="+mn-ea"/>
                <a:cs typeface="+mn-cs"/>
              </a:rPr>
              <a:t>LSAck</a:t>
            </a:r>
            <a:r>
              <a:rPr lang="es-ES_tradnl" sz="1200" b="0" i="0" dirty="0" smtClean="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Id. de </a:t>
            </a: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a:t>
            </a:r>
            <a:r>
              <a:rPr lang="es-ES_tradnl" sz="1200" b="0" i="0" dirty="0" smtClean="0">
                <a:solidFill>
                  <a:srgbClr val="000000"/>
                </a:solidFill>
                <a:latin typeface="Arial"/>
                <a:ea typeface="+mn-ea"/>
                <a:cs typeface="+mn-cs"/>
              </a:rPr>
              <a:t> un valor de 32 bits expresado en notación decimal con puntos, utilizado para identificar de manera única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 origen (una dirección IPv4). </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Id. de área:</a:t>
            </a:r>
            <a:r>
              <a:rPr lang="es-ES_tradnl" sz="1200" b="0" i="0" dirty="0" smtClean="0">
                <a:solidFill>
                  <a:srgbClr val="000000"/>
                </a:solidFill>
                <a:latin typeface="Arial"/>
                <a:ea typeface="+mn-ea"/>
                <a:cs typeface="+mn-cs"/>
              </a:rPr>
              <a:t> área en la que se origina el paquete.</a:t>
            </a:r>
            <a:endParaRPr lang="es-ES_tradnl" dirty="0" smtClean="0"/>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Máscara de red</a:t>
            </a:r>
            <a:r>
              <a:rPr lang="es-ES_tradnl" sz="1200" b="0" i="0" dirty="0" smtClean="0">
                <a:solidFill>
                  <a:srgbClr val="000000"/>
                </a:solidFill>
                <a:latin typeface="Arial"/>
                <a:ea typeface="+mn-ea"/>
                <a:cs typeface="+mn-cs"/>
              </a:rPr>
              <a:t>: máscara de subred asociada con la interfaz de envío.</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Intervalo de saludo</a:t>
            </a:r>
            <a:r>
              <a:rPr lang="es-ES_tradnl" sz="1200" b="0" i="0" dirty="0" smtClean="0">
                <a:solidFill>
                  <a:srgbClr val="000000"/>
                </a:solidFill>
                <a:latin typeface="Arial"/>
                <a:ea typeface="+mn-ea"/>
                <a:cs typeface="+mn-cs"/>
              </a:rPr>
              <a:t>: especifica la frecuencia, en segundos, con la que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envía paquetes de saludo. El intervalo de paquetes de saludo predeterminado en redes de diversos accesos es 10 s. Este temporizador debe ser similar en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vecinos; de lo contrario, no se establece la adyacencia.</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Prioridad de </a:t>
            </a:r>
            <a:r>
              <a:rPr lang="es-ES_tradnl" sz="1200" b="1"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utilizada en la elección de DR/BDR. La prioridad predeterminada para todos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OSPF es 1, pero es posible modificarla manualmente y darle un valor entre 0 y 255. Cuanto mayor el valor, más posibilidades tiene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 ser el DR del enlace.</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Intervalo inactivo</a:t>
            </a:r>
            <a:r>
              <a:rPr lang="es-ES_tradnl" sz="1200" b="0" i="0" dirty="0" smtClean="0">
                <a:solidFill>
                  <a:srgbClr val="000000"/>
                </a:solidFill>
                <a:latin typeface="Arial"/>
                <a:ea typeface="+mn-ea"/>
                <a:cs typeface="+mn-cs"/>
              </a:rPr>
              <a:t>: es el tiempo en segundos que un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espera para recibir un mensaje de un vecino antes de declararlo fuera de servicio. De forma predeterminada, el intervalo inactivo del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es cuatro veces mayor que el intervalo de saludo. Este temporizador debe ser similar en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vecinos; de lo contrario, no se establece la adyacencia.</a:t>
            </a:r>
          </a:p>
          <a:p>
            <a:pPr marL="112746" indent="-112746" algn="l" defTabSz="1020745">
              <a:lnSpc>
                <a:spcPct val="90000"/>
              </a:lnSpc>
              <a:buClr>
                <a:srgbClr val="000000"/>
              </a:buClr>
              <a:buSzPct val="100000"/>
              <a:buChar char="•"/>
            </a:pP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 designado (DR)</a:t>
            </a:r>
            <a:r>
              <a:rPr lang="es-ES_tradnl" sz="1200" b="0" i="0" dirty="0" smtClean="0">
                <a:solidFill>
                  <a:srgbClr val="000000"/>
                </a:solidFill>
                <a:latin typeface="Arial"/>
                <a:ea typeface="+mn-ea"/>
                <a:cs typeface="+mn-cs"/>
              </a:rPr>
              <a:t>: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del DR.</a:t>
            </a:r>
          </a:p>
          <a:p>
            <a:pPr marL="112746" indent="-112746" algn="l" defTabSz="1020745">
              <a:lnSpc>
                <a:spcPct val="90000"/>
              </a:lnSpc>
              <a:buClr>
                <a:srgbClr val="000000"/>
              </a:buClr>
              <a:buSzPct val="100000"/>
              <a:buChar char="•"/>
            </a:pP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 de respaldo designado (BDR)</a:t>
            </a:r>
            <a:r>
              <a:rPr lang="es-ES_tradnl" sz="1200" b="0" i="0" dirty="0" smtClean="0">
                <a:solidFill>
                  <a:srgbClr val="000000"/>
                </a:solidFill>
                <a:latin typeface="Arial"/>
                <a:ea typeface="+mn-ea"/>
                <a:cs typeface="+mn-cs"/>
              </a:rPr>
              <a:t>: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del BDR.</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Lista de vecinos</a:t>
            </a:r>
            <a:r>
              <a:rPr lang="es-ES_tradnl" sz="1200" b="0" i="0" dirty="0" smtClean="0">
                <a:solidFill>
                  <a:srgbClr val="000000"/>
                </a:solidFill>
                <a:latin typeface="Arial"/>
                <a:ea typeface="+mn-ea"/>
                <a:cs typeface="+mn-cs"/>
              </a:rPr>
              <a:t>: lista que enumera los Id. de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adyacentes.</a:t>
            </a:r>
            <a:endParaRPr lang="es-ES_tradnl" sz="1200" b="0" i="0" dirty="0">
              <a:solidFill>
                <a:srgbClr val="000000"/>
              </a:solidFill>
              <a:latin typeface="Arial"/>
              <a:ea typeface="+mn-ea"/>
              <a:cs typeface="+mn-cs"/>
            </a:endParaRPr>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6</a:t>
            </a:fld>
            <a:endParaRPr lang="en-US"/>
          </a:p>
        </p:txBody>
      </p:sp>
    </p:spTree>
    <p:extLst>
      <p:ext uri="{BB962C8B-B14F-4D97-AF65-F5344CB8AC3E}">
        <p14:creationId xmlns:p14="http://schemas.microsoft.com/office/powerpoint/2010/main" xmlns="" val="7296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Tipo 4. Paquete de actualizaciones de estado de enlace (LSU)</a:t>
            </a:r>
            <a:r>
              <a:rPr lang="es-ES_tradnl" sz="1200" b="0" i="0" dirty="0" smtClean="0">
                <a:solidFill>
                  <a:srgbClr val="000000"/>
                </a:solidFill>
                <a:latin typeface="Arial"/>
                <a:ea typeface="+mn-ea"/>
                <a:cs typeface="+mn-cs"/>
              </a:rPr>
              <a:t>: se utiliza para responder solicitudes de estado de enlace (tipo 3) y para anunciar información nueva. Las LSU puede ser una de los once diferentes tipos de LSA. En ocasiones, se denomina LSA a las LSU. En CCNA solo se cubren los primeros cinco tipos de LSA.</a:t>
            </a:r>
            <a:endParaRPr lang="es-ES_tradnl" sz="1200" b="0" i="0" dirty="0">
              <a:solidFill>
                <a:srgbClr val="000000"/>
              </a:solidFill>
              <a:latin typeface="Arial"/>
              <a:ea typeface="+mn-ea"/>
              <a:cs typeface="+mn-cs"/>
            </a:endParaRPr>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7</a:t>
            </a:fld>
            <a:endParaRPr lang="en-US"/>
          </a:p>
        </p:txBody>
      </p:sp>
    </p:spTree>
    <p:extLst>
      <p:ext uri="{BB962C8B-B14F-4D97-AF65-F5344CB8AC3E}">
        <p14:creationId xmlns:p14="http://schemas.microsoft.com/office/powerpoint/2010/main" xmlns="" val="198886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Esta es la configuración básica de OSPF de área única.</a:t>
            </a:r>
          </a:p>
          <a:p>
            <a:pPr marL="0" indent="0" algn="l" defTabSz="1020745">
              <a:buNone/>
            </a:pPr>
            <a:endParaRPr lang="es-ES_tradnl" dirty="0" smtClean="0"/>
          </a:p>
          <a:p>
            <a:pPr marL="0" indent="0" algn="l" defTabSz="1020745">
              <a:buNone/>
            </a:pPr>
            <a:r>
              <a:rPr lang="es-ES_tradnl" sz="1200" b="0" i="0" dirty="0" smtClean="0">
                <a:solidFill>
                  <a:srgbClr val="000000"/>
                </a:solidFill>
                <a:latin typeface="Arial"/>
                <a:ea typeface="+mn-ea"/>
                <a:cs typeface="+mn-cs"/>
              </a:rPr>
              <a:t>Las interfaces se configuran</a:t>
            </a:r>
            <a:r>
              <a:rPr lang="es-ES_tradnl" sz="1200" b="0" i="0" baseline="0" dirty="0" smtClean="0">
                <a:solidFill>
                  <a:srgbClr val="000000"/>
                </a:solidFill>
                <a:latin typeface="Arial"/>
                <a:ea typeface="+mn-ea"/>
                <a:cs typeface="+mn-cs"/>
              </a:rPr>
              <a:t> y luego se anuncian las redes.  La máscara comodín se utiliza para identificar qué bits de la dirección de red son significativos.  La red 172.16.1.16/28 se anunciará como 172.16.1.16 0.0.0.15. Esta máscara comodín es la inversa de la máscara de subred, 255.255.255.240.  Observen que la máscara de subred para /30 es 255.255.255.252 y la máscara comodín utilizada para anunciar esta red es 0.0.0.3.  (255.255.255.255 – 255.255.255.252 = 0.0.0.3)</a:t>
            </a: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8</a:t>
            </a:fld>
            <a:endParaRPr lang="en-US"/>
          </a:p>
        </p:txBody>
      </p:sp>
    </p:spTree>
    <p:extLst>
      <p:ext uri="{BB962C8B-B14F-4D97-AF65-F5344CB8AC3E}">
        <p14:creationId xmlns:p14="http://schemas.microsoft.com/office/powerpoint/2010/main" xmlns="" val="214431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1020745">
              <a:buNone/>
            </a:pPr>
            <a:r>
              <a:rPr lang="es-ES_tradnl" sz="1200" b="0" i="0" dirty="0" smtClean="0">
                <a:solidFill>
                  <a:srgbClr val="000000"/>
                </a:solidFill>
                <a:latin typeface="Arial"/>
                <a:ea typeface="+mn-ea"/>
                <a:cs typeface="+mn-cs"/>
              </a:rPr>
              <a:t>Todo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requiere un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para participar en un dominio OSPF. El administrador define el Id. del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o se define mediante asignación automática del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a:t>
            </a:r>
          </a:p>
          <a:p>
            <a:pPr marL="0" indent="0" algn="l" defTabSz="1020745">
              <a:buNone/>
            </a:pPr>
            <a:r>
              <a:rPr lang="es-ES_tradnl" sz="1200" b="0" i="0" dirty="0" smtClean="0">
                <a:solidFill>
                  <a:srgbClr val="000000"/>
                </a:solidFill>
                <a:latin typeface="Arial"/>
                <a:ea typeface="+mn-ea"/>
                <a:cs typeface="+mn-cs"/>
              </a:rPr>
              <a:t>El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es utilizado por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OSPF para:</a:t>
            </a:r>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Identificar de manera única el </a:t>
            </a: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 </a:t>
            </a:r>
            <a:endParaRPr lang="es-ES_tradnl" dirty="0" smtClean="0"/>
          </a:p>
          <a:p>
            <a:pPr marL="112746" indent="-112746" algn="l" defTabSz="1020745">
              <a:lnSpc>
                <a:spcPct val="90000"/>
              </a:lnSpc>
              <a:buClr>
                <a:srgbClr val="000000"/>
              </a:buClr>
              <a:buSzPct val="100000"/>
              <a:buChar char="•"/>
            </a:pPr>
            <a:r>
              <a:rPr lang="es-ES_tradnl" sz="1200" b="1" i="0" dirty="0" smtClean="0">
                <a:solidFill>
                  <a:srgbClr val="000000"/>
                </a:solidFill>
                <a:latin typeface="Arial"/>
                <a:ea typeface="+mn-ea"/>
                <a:cs typeface="+mn-cs"/>
              </a:rPr>
              <a:t>Participar en la elección del DR y BDR</a:t>
            </a:r>
            <a:endParaRPr lang="es-ES_tradnl" dirty="0" smtClean="0"/>
          </a:p>
          <a:p>
            <a:pPr marL="0" indent="0" algn="l" defTabSz="1020745">
              <a:buNone/>
            </a:pPr>
            <a:r>
              <a:rPr lang="es-ES_tradnl" sz="1200" b="0" i="0" dirty="0" smtClean="0">
                <a:solidFill>
                  <a:srgbClr val="000000"/>
                </a:solidFill>
                <a:latin typeface="Arial"/>
                <a:ea typeface="+mn-ea"/>
                <a:cs typeface="+mn-cs"/>
              </a:rPr>
              <a:t>Ahora revisemos</a:t>
            </a:r>
            <a:r>
              <a:rPr lang="es-ES_tradnl" sz="1200" b="0" i="0" baseline="0" dirty="0" smtClean="0">
                <a:solidFill>
                  <a:srgbClr val="000000"/>
                </a:solidFill>
                <a:latin typeface="Arial"/>
                <a:ea typeface="+mn-ea"/>
                <a:cs typeface="+mn-cs"/>
              </a:rPr>
              <a:t> cómo </a:t>
            </a:r>
            <a:r>
              <a:rPr lang="es-ES_tradnl" sz="1200" b="0" i="0" dirty="0" smtClean="0">
                <a:solidFill>
                  <a:srgbClr val="000000"/>
                </a:solidFill>
                <a:latin typeface="Arial"/>
                <a:ea typeface="+mn-ea"/>
                <a:cs typeface="+mn-cs"/>
              </a:rPr>
              <a:t>definir el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Como se muestra en la figura, los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de Cisco obtienen el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según uno de tres criterios, en el siguiente orden:</a:t>
            </a:r>
          </a:p>
          <a:p>
            <a:pPr marL="228600" indent="-228600" algn="l" defTabSz="1020745">
              <a:buClr>
                <a:srgbClr val="000000"/>
              </a:buClr>
              <a:buSzPct val="100000"/>
              <a:buFont typeface="Calibri"/>
              <a:buAutoNum type="arabicPeriod"/>
            </a:pPr>
            <a:r>
              <a:rPr lang="es-ES_tradnl" sz="1200" b="0" i="0" dirty="0" smtClean="0">
                <a:solidFill>
                  <a:srgbClr val="000000"/>
                </a:solidFill>
                <a:latin typeface="Arial"/>
                <a:ea typeface="+mn-ea"/>
                <a:cs typeface="+mn-cs"/>
              </a:rPr>
              <a:t>El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 configura mediante el comando OSPF</a:t>
            </a: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router</a:t>
            </a:r>
            <a:r>
              <a:rPr lang="es-ES_tradnl" sz="1200" b="1" i="0" dirty="0" smtClean="0">
                <a:solidFill>
                  <a:srgbClr val="000000"/>
                </a:solidFill>
                <a:latin typeface="Arial"/>
                <a:ea typeface="+mn-ea"/>
                <a:cs typeface="+mn-cs"/>
              </a:rPr>
              <a:t>-id </a:t>
            </a:r>
            <a:r>
              <a:rPr lang="es-ES_tradnl" sz="1200" b="0" i="1" dirty="0" err="1" smtClean="0">
                <a:solidFill>
                  <a:srgbClr val="000000"/>
                </a:solidFill>
                <a:latin typeface="Arial"/>
                <a:ea typeface="+mn-ea"/>
                <a:cs typeface="+mn-cs"/>
              </a:rPr>
              <a:t>rid</a:t>
            </a:r>
            <a:r>
              <a:rPr lang="es-ES_tradnl" sz="1200" b="0" i="1"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en modo de configuración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El valor</a:t>
            </a:r>
            <a:r>
              <a:rPr lang="es-ES_tradnl" sz="1200" b="0" i="1" dirty="0" smtClean="0">
                <a:solidFill>
                  <a:srgbClr val="000000"/>
                </a:solidFill>
                <a:latin typeface="Arial"/>
                <a:ea typeface="+mn-ea"/>
                <a:cs typeface="+mn-cs"/>
              </a:rPr>
              <a:t> </a:t>
            </a:r>
            <a:r>
              <a:rPr lang="es-ES_tradnl" sz="1200" b="0" i="1" dirty="0" err="1" smtClean="0">
                <a:solidFill>
                  <a:srgbClr val="000000"/>
                </a:solidFill>
                <a:latin typeface="Arial"/>
                <a:ea typeface="+mn-ea"/>
                <a:cs typeface="+mn-cs"/>
              </a:rPr>
              <a:t>rid</a:t>
            </a:r>
            <a:r>
              <a:rPr lang="es-ES_tradnl" sz="1200" b="0" i="1" dirty="0" smtClean="0">
                <a:solidFill>
                  <a:srgbClr val="000000"/>
                </a:solidFill>
                <a:latin typeface="Arial"/>
                <a:ea typeface="+mn-ea"/>
                <a:cs typeface="+mn-cs"/>
              </a:rPr>
              <a:t> </a:t>
            </a:r>
            <a:r>
              <a:rPr lang="es-ES_tradnl" sz="1200" b="0" i="0" dirty="0" smtClean="0">
                <a:solidFill>
                  <a:srgbClr val="000000"/>
                </a:solidFill>
                <a:latin typeface="Arial"/>
                <a:ea typeface="+mn-ea"/>
                <a:cs typeface="+mn-cs"/>
              </a:rPr>
              <a:t>es un valor de 32 bits expresado como una dirección IPv4. Es el método sugerido para asignar un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(por ejemplo,</a:t>
            </a:r>
            <a:r>
              <a:rPr lang="es-ES_tradnl" sz="1200" b="0" i="0" baseline="0" dirty="0" smtClean="0">
                <a:solidFill>
                  <a:srgbClr val="000000"/>
                </a:solidFill>
                <a:latin typeface="Arial"/>
                <a:ea typeface="+mn-ea"/>
                <a:cs typeface="+mn-cs"/>
              </a:rPr>
              <a:t> 1.1.1.1).</a:t>
            </a:r>
            <a:endParaRPr lang="es-ES_tradnl" dirty="0" smtClean="0"/>
          </a:p>
          <a:p>
            <a:pPr marL="228600" indent="-228600" algn="l" defTabSz="1020745">
              <a:buClr>
                <a:srgbClr val="000000"/>
              </a:buClr>
              <a:buSzPct val="100000"/>
              <a:buFont typeface="Calibri"/>
              <a:buAutoNum type="arabicPeriod"/>
            </a:pPr>
            <a:r>
              <a:rPr lang="es-ES_tradnl" sz="1200" b="0" i="0" dirty="0" smtClean="0">
                <a:solidFill>
                  <a:srgbClr val="000000"/>
                </a:solidFill>
                <a:latin typeface="Arial"/>
                <a:ea typeface="+mn-ea"/>
                <a:cs typeface="+mn-cs"/>
              </a:rPr>
              <a:t>Si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-id no está configurado,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elige la dirección IPv4 más alta de cualquiera de sus interfaces de bucle invertido. Esta es la segunda mejor opción para asignar un Id. de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a:t>
            </a:r>
          </a:p>
          <a:p>
            <a:pPr marL="228600" indent="-228600" algn="l" defTabSz="1020745">
              <a:buClr>
                <a:srgbClr val="000000"/>
              </a:buClr>
              <a:buSzPct val="100000"/>
              <a:buFont typeface="Calibri"/>
              <a:buAutoNum type="arabicPeriod"/>
            </a:pPr>
            <a:r>
              <a:rPr lang="es-ES_tradnl" sz="1200" b="0" i="0" dirty="0" smtClean="0">
                <a:solidFill>
                  <a:srgbClr val="000000"/>
                </a:solidFill>
                <a:latin typeface="Arial"/>
                <a:ea typeface="+mn-ea"/>
                <a:cs typeface="+mn-cs"/>
              </a:rPr>
              <a:t>Si no se configuran interfaces de bucle invertido, el </a:t>
            </a:r>
            <a:r>
              <a:rPr lang="es-ES_tradnl" sz="1200" b="0" i="0" dirty="0" err="1" smtClean="0">
                <a:solidFill>
                  <a:srgbClr val="000000"/>
                </a:solidFill>
                <a:latin typeface="Arial"/>
                <a:ea typeface="+mn-ea"/>
                <a:cs typeface="+mn-cs"/>
              </a:rPr>
              <a:t>router</a:t>
            </a:r>
            <a:r>
              <a:rPr lang="es-ES_tradnl" sz="1200" b="0" i="0" dirty="0" smtClean="0">
                <a:solidFill>
                  <a:srgbClr val="000000"/>
                </a:solidFill>
                <a:latin typeface="Arial"/>
                <a:ea typeface="+mn-ea"/>
                <a:cs typeface="+mn-cs"/>
              </a:rPr>
              <a:t> selecciona la dirección IPv4 activa más alta entre todas las interfaces físicas. Este es el método menos recomendado porque dificulta la tarea de los administradores de distinguir entre </a:t>
            </a:r>
            <a:r>
              <a:rPr lang="es-ES_tradnl" sz="1200" b="0" i="0" dirty="0" err="1" smtClean="0">
                <a:solidFill>
                  <a:srgbClr val="000000"/>
                </a:solidFill>
                <a:latin typeface="Arial"/>
                <a:ea typeface="+mn-ea"/>
                <a:cs typeface="+mn-cs"/>
              </a:rPr>
              <a:t>routers</a:t>
            </a:r>
            <a:r>
              <a:rPr lang="es-ES_tradnl" sz="1200" b="0" i="0" dirty="0" smtClean="0">
                <a:solidFill>
                  <a:srgbClr val="000000"/>
                </a:solidFill>
                <a:latin typeface="Arial"/>
                <a:ea typeface="+mn-ea"/>
                <a:cs typeface="+mn-cs"/>
              </a:rPr>
              <a:t> específicos.</a:t>
            </a:r>
          </a:p>
          <a:p>
            <a:pPr marL="0" indent="0" algn="l" defTabSz="1020745">
              <a:buNone/>
            </a:pPr>
            <a:endParaRPr lang="es-ES_tradnl" dirty="0"/>
          </a:p>
        </p:txBody>
      </p:sp>
      <p:sp>
        <p:nvSpPr>
          <p:cNvPr id="4" name="Slide Number Placeholder 3"/>
          <p:cNvSpPr>
            <a:spLocks noGrp="1"/>
          </p:cNvSpPr>
          <p:nvPr>
            <p:ph type="sldNum" sz="quarter" idx="10"/>
          </p:nvPr>
        </p:nvSpPr>
        <p:spPr/>
        <p:txBody>
          <a:bodyPr/>
          <a:lstStyle/>
          <a:p>
            <a:pPr algn="r" defTabSz="913303">
              <a:buNone/>
            </a:pPr>
            <a:fld id="{F24EA34B-67DD-437F-B86E-9AF176FB6CF3}" type="slidenum">
              <a:rPr lang="en-US" sz="800" b="0" i="0">
                <a:solidFill>
                  <a:srgbClr val="000000"/>
                </a:solidFill>
                <a:latin typeface="Arial"/>
                <a:ea typeface="+mn-ea"/>
                <a:cs typeface="+mn-cs"/>
              </a:rPr>
              <a:pPr algn="r" defTabSz="913303">
                <a:buNone/>
              </a:pPr>
              <a:t>9</a:t>
            </a:fld>
            <a:endParaRPr lang="en-US"/>
          </a:p>
        </p:txBody>
      </p:sp>
    </p:spTree>
    <p:extLst>
      <p:ext uri="{BB962C8B-B14F-4D97-AF65-F5344CB8AC3E}">
        <p14:creationId xmlns:p14="http://schemas.microsoft.com/office/powerpoint/2010/main" xmlns="" val="243296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5096" y="4279393"/>
            <a:ext cx="6244863"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78186" y="3282696"/>
            <a:ext cx="6281773"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7385243" y="1917700"/>
            <a:ext cx="3567771" cy="2889250"/>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xmlns="" val="1526123872"/>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3957" y="1520826"/>
            <a:ext cx="5190831"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7934" y="1520826"/>
            <a:ext cx="5190832"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3956" y="304800"/>
            <a:ext cx="10857788"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73957" y="1520826"/>
            <a:ext cx="5190831"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7934" y="1520826"/>
            <a:ext cx="5190832"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12188825" cy="6858000"/>
          </a:xfrm>
          <a:prstGeom prst="rect">
            <a:avLst/>
          </a:prstGeom>
        </p:spPr>
      </p:pic>
      <p:sp>
        <p:nvSpPr>
          <p:cNvPr id="48" name="Subtitle 2"/>
          <p:cNvSpPr>
            <a:spLocks noGrp="1"/>
          </p:cNvSpPr>
          <p:nvPr>
            <p:ph type="subTitle" idx="1" hasCustomPrompt="1"/>
          </p:nvPr>
        </p:nvSpPr>
        <p:spPr>
          <a:xfrm>
            <a:off x="315094" y="4464067"/>
            <a:ext cx="487553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95114" y="1248230"/>
            <a:ext cx="10813350"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7880705" y="330201"/>
            <a:ext cx="3851178" cy="480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315095" y="4862154"/>
            <a:ext cx="4875530" cy="36933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315094" y="5231003"/>
            <a:ext cx="4875530" cy="307777"/>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xmlns="" val="133558664"/>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5852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44385" y="4696379"/>
            <a:ext cx="11300057" cy="1844873"/>
          </a:xfrm>
          <a:prstGeom prst="rect">
            <a:avLst/>
          </a:prstGeom>
        </p:spPr>
      </p:pic>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5114" y="399142"/>
            <a:ext cx="11395434"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349021" y="6584513"/>
            <a:ext cx="1228643" cy="175257"/>
          </a:xfrm>
          <a:prstGeom prst="rect">
            <a:avLst/>
          </a:prstGeom>
        </p:spPr>
        <p:txBody>
          <a:bodyPr wrap="none" lIns="82124" tIns="41061" rIns="82124" bIns="41061" anchor="b">
            <a:spAutoFit/>
          </a:bodyPr>
          <a:lstStyle/>
          <a:p>
            <a:pPr marL="0" algn="l" defTabSz="814365">
              <a:lnSpc>
                <a:spcPct val="100000"/>
              </a:lnSpc>
              <a:buNone/>
            </a:pPr>
            <a:r>
              <a:rPr lang="es-ES_tradnl" sz="600" b="1" i="0" kern="1200" noProof="0" smtClean="0">
                <a:solidFill>
                  <a:srgbClr val="808080"/>
                </a:solidFill>
                <a:latin typeface="CiscoSans ExtraLight"/>
                <a:ea typeface="+mn-ea"/>
                <a:cs typeface="+mn-cs"/>
              </a:rPr>
              <a:t>Información pública de Cisco</a:t>
            </a:r>
            <a:endParaRPr lang="es-ES_tradnl" sz="600" kern="1200" noProof="0">
              <a:solidFill>
                <a:srgbClr val="808080"/>
              </a:solidFill>
              <a:latin typeface="+mj-lt"/>
              <a:ea typeface="+mn-ea"/>
              <a:cs typeface="+mn-cs"/>
            </a:endParaRPr>
          </a:p>
        </p:txBody>
      </p:sp>
      <p:sp>
        <p:nvSpPr>
          <p:cNvPr id="10" name="Rectangle 4"/>
          <p:cNvSpPr>
            <a:spLocks noChangeArrowheads="1"/>
          </p:cNvSpPr>
          <p:nvPr userDrawn="1"/>
        </p:nvSpPr>
        <p:spPr bwMode="ltGray">
          <a:xfrm>
            <a:off x="335077" y="6586247"/>
            <a:ext cx="4559499" cy="175257"/>
          </a:xfrm>
          <a:prstGeom prst="rect">
            <a:avLst/>
          </a:prstGeom>
        </p:spPr>
        <p:txBody>
          <a:bodyPr wrap="square" lIns="82124" tIns="41061" rIns="82124" bIns="41061" anchor="b" anchorCtr="0">
            <a:spAutoFit/>
          </a:bodyPr>
          <a:lstStyle/>
          <a:p>
            <a:pPr marL="0" algn="l" defTabSz="814365">
              <a:lnSpc>
                <a:spcPct val="100000"/>
              </a:lnSpc>
              <a:buNone/>
            </a:pPr>
            <a:r>
              <a:rPr lang="es-ES_tradnl" sz="600" b="1" i="0" kern="1200" noProof="0" smtClean="0">
                <a:solidFill>
                  <a:srgbClr val="808080"/>
                </a:solidFill>
                <a:latin typeface="CiscoSans ExtraLight"/>
                <a:ea typeface="+mn-ea"/>
                <a:cs typeface="+mn-cs"/>
              </a:rPr>
              <a:t>© 2013 Cisco y/o sus filiales. Todos los derechos reservados.</a:t>
            </a:r>
            <a:endParaRPr lang="es-ES_tradnl" sz="600" kern="1200" noProof="0">
              <a:solidFill>
                <a:srgbClr val="808080"/>
              </a:solidFill>
              <a:latin typeface="+mj-lt"/>
              <a:ea typeface="+mn-ea"/>
              <a:cs typeface="+mn-cs"/>
            </a:endParaRPr>
          </a:p>
        </p:txBody>
      </p:sp>
      <p:sp>
        <p:nvSpPr>
          <p:cNvPr id="12"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1" i="0">
                <a:solidFill>
                  <a:srgbClr val="808080"/>
                </a:solidFill>
                <a:latin typeface="CiscoSans ExtraLight"/>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p14="http://schemas.microsoft.com/office/powerpoint/2010/main" xmlns="" val="1908559790"/>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2115" y="-1587"/>
            <a:ext cx="12188825" cy="6858000"/>
          </a:xfrm>
          <a:prstGeom prst="rect">
            <a:avLst/>
          </a:prstGeom>
        </p:spPr>
      </p:pic>
      <p:sp>
        <p:nvSpPr>
          <p:cNvPr id="34" name="TextBox 33"/>
          <p:cNvSpPr txBox="1"/>
          <p:nvPr userDrawn="1"/>
        </p:nvSpPr>
        <p:spPr>
          <a:xfrm>
            <a:off x="1499286" y="3060489"/>
            <a:ext cx="1969001" cy="604781"/>
          </a:xfrm>
          <a:prstGeom prst="rect">
            <a:avLst/>
          </a:prstGeom>
          <a:noFill/>
        </p:spPr>
        <p:txBody>
          <a:bodyPr wrap="none" rtlCol="0">
            <a:spAutoFit/>
          </a:bodyPr>
          <a:lstStyle/>
          <a:p>
            <a:pPr algn="ctr">
              <a:lnSpc>
                <a:spcPct val="90000"/>
              </a:lnSpc>
              <a:buNone/>
            </a:pPr>
            <a:r>
              <a:rPr lang="es-ES_tradnl" sz="3600" b="1" i="0" noProof="0" dirty="0" smtClean="0">
                <a:solidFill>
                  <a:srgbClr val="FFFFFF"/>
                </a:solidFill>
                <a:latin typeface="CiscoSans ExtraLight"/>
                <a:ea typeface="+mn-ea"/>
                <a:cs typeface="+mn-cs"/>
              </a:rPr>
              <a:t>Gracias.</a:t>
            </a:r>
            <a:endParaRPr lang="es-ES_tradnl" sz="3600" noProof="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6224707" y="3078071"/>
            <a:ext cx="4891924" cy="610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820904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190" y="432215"/>
            <a:ext cx="11448832"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189" y="1339745"/>
            <a:ext cx="11398952" cy="4965700"/>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338"/>
          <p:cNvSpPr>
            <a:spLocks noChangeArrowheads="1"/>
          </p:cNvSpPr>
          <p:nvPr userDrawn="1"/>
        </p:nvSpPr>
        <p:spPr bwMode="auto">
          <a:xfrm>
            <a:off x="11563275" y="6595449"/>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89466399-F591-40A3-BF53-5111C08C9A47}" type="slidenum">
              <a:rPr lang="en-US" sz="1000" b="0" i="0">
                <a:solidFill>
                  <a:srgbClr val="FFFFFF">
                    <a:lumMod val="50000"/>
                  </a:srgbClr>
                </a:solidFill>
                <a:latin typeface="Arial"/>
                <a:ea typeface="+mn-ea"/>
                <a:cs typeface="Arial"/>
              </a:rPr>
              <a:pPr algn="r" defTabSz="814365">
                <a:lnSpc>
                  <a:spcPct val="100000"/>
                </a:lnSpc>
                <a:buNone/>
              </a:pPr>
              <a:t>‹#›</a:t>
            </a:fld>
            <a:endParaRPr lang="en-US" sz="1000" b="0" dirty="0">
              <a:solidFill>
                <a:schemeClr val="bg1">
                  <a:lumMod val="50000"/>
                </a:schemeClr>
              </a:solidFill>
              <a:latin typeface="Arial" pitchFamily="34" charset="0"/>
              <a:cs typeface="Arial" pitchFamily="34" charset="0"/>
            </a:endParaRPr>
          </a:p>
        </p:txBody>
      </p:sp>
      <p:sp>
        <p:nvSpPr>
          <p:cNvPr id="13" name="Rectangle 345"/>
          <p:cNvSpPr>
            <a:spLocks noChangeArrowheads="1"/>
          </p:cNvSpPr>
          <p:nvPr userDrawn="1"/>
        </p:nvSpPr>
        <p:spPr bwMode="auto">
          <a:xfrm>
            <a:off x="3706264" y="6598624"/>
            <a:ext cx="5563163" cy="236812"/>
          </a:xfrm>
          <a:prstGeom prst="rect">
            <a:avLst/>
          </a:prstGeom>
          <a:noFill/>
          <a:ln w="9525">
            <a:noFill/>
            <a:miter lim="800000"/>
            <a:headEnd/>
            <a:tailEnd/>
          </a:ln>
          <a:effectLst/>
        </p:spPr>
        <p:txBody>
          <a:bodyPr wrap="none" lIns="82124" tIns="41061" rIns="82124" bIns="41061" anchor="b" anchorCtr="1">
            <a:spAutoFit/>
          </a:bodyPr>
          <a:lstStyle/>
          <a:p>
            <a:pPr algn="ctr" defTabSz="814365">
              <a:lnSpc>
                <a:spcPct val="100000"/>
              </a:lnSpc>
              <a:buNone/>
            </a:pPr>
            <a:r>
              <a:rPr lang="es-ES_tradnl" sz="1000" b="0" i="0" noProof="0" smtClean="0">
                <a:solidFill>
                  <a:srgbClr val="FFFFFF">
                    <a:lumMod val="50000"/>
                  </a:srgbClr>
                </a:solidFill>
                <a:latin typeface="Arial"/>
                <a:ea typeface="+mn-ea"/>
                <a:cs typeface="Arial"/>
              </a:rPr>
              <a:t>© 2013 Cisco Systems, Inc. Todos los derechos reservados. Información confidencial de Cisco.</a:t>
            </a:r>
            <a:endParaRPr lang="es-ES_tradnl" sz="1000" b="0" noProof="0">
              <a:solidFill>
                <a:schemeClr val="bg1">
                  <a:lumMod val="50000"/>
                </a:schemeClr>
              </a:solidFill>
              <a:latin typeface="Arial" pitchFamily="34" charset="0"/>
              <a:cs typeface="Arial" pitchFamily="34" charset="0"/>
            </a:endParaRPr>
          </a:p>
        </p:txBody>
      </p:sp>
      <p:sp>
        <p:nvSpPr>
          <p:cNvPr id="15" name="Rectangle 346"/>
          <p:cNvSpPr>
            <a:spLocks noChangeArrowheads="1"/>
          </p:cNvSpPr>
          <p:nvPr userDrawn="1"/>
        </p:nvSpPr>
        <p:spPr bwMode="auto">
          <a:xfrm>
            <a:off x="101573" y="6598624"/>
            <a:ext cx="3422677" cy="236812"/>
          </a:xfrm>
          <a:prstGeom prst="rect">
            <a:avLst/>
          </a:prstGeom>
          <a:noFill/>
          <a:ln w="9525">
            <a:noFill/>
            <a:miter lim="800000"/>
            <a:headEnd/>
            <a:tailEnd/>
          </a:ln>
          <a:effectLst/>
        </p:spPr>
        <p:txBody>
          <a:bodyPr wrap="square" lIns="82124" tIns="41061" rIns="82124" bIns="41061" anchor="b">
            <a:spAutoFit/>
          </a:bodyPr>
          <a:lstStyle/>
          <a:p>
            <a:pPr algn="l" defTabSz="814365">
              <a:lnSpc>
                <a:spcPct val="100000"/>
              </a:lnSpc>
              <a:buNone/>
            </a:pPr>
            <a:r>
              <a:rPr lang="es-ES_tradnl" sz="1000" b="0" i="0" noProof="0" smtClean="0">
                <a:solidFill>
                  <a:srgbClr val="FFFFFF">
                    <a:lumMod val="50000"/>
                  </a:srgbClr>
                </a:solidFill>
                <a:latin typeface="Arial"/>
                <a:ea typeface="+mn-ea"/>
                <a:cs typeface="Arial"/>
              </a:rPr>
              <a:t>Cisco Networking</a:t>
            </a:r>
            <a:r>
              <a:rPr lang="es-ES_tradnl" sz="1000" b="0" i="0" baseline="0" noProof="0" smtClean="0">
                <a:solidFill>
                  <a:srgbClr val="FFFFFF">
                    <a:lumMod val="50000"/>
                  </a:srgbClr>
                </a:solidFill>
                <a:latin typeface="Arial"/>
                <a:ea typeface="+mn-ea"/>
                <a:cs typeface="Arial"/>
              </a:rPr>
              <a:t> Academy, Estados Unidos/Canadá</a:t>
            </a:r>
            <a:endParaRPr lang="es-ES_tradnl" sz="1000" b="0" noProof="0">
              <a:solidFill>
                <a:schemeClr val="bg1">
                  <a:lumMod val="5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3" r:id="rId6"/>
    <p:sldLayoutId id="2147483724" r:id="rId7"/>
    <p:sldLayoutId id="2147483725" r:id="rId8"/>
    <p:sldLayoutId id="2147483726" r:id="rId9"/>
    <p:sldLayoutId id="2147483727" r:id="rId10"/>
  </p:sldLayoutIdLst>
  <p:transition>
    <p:wipe dir="r"/>
  </p:transition>
  <p:timing>
    <p:tnLst>
      <p:par>
        <p:cTn id="1" dur="indefinite" restart="never" nodeType="tmRoot"/>
      </p:par>
    </p:tnLst>
  </p:timing>
  <p:txStyles>
    <p:titleStyle>
      <a:lvl1pPr algn="l" defTabSz="914400" rtl="0" eaLnBrk="1" latinLnBrk="0" hangingPunct="1">
        <a:lnSpc>
          <a:spcPct val="100000"/>
        </a:lnSpc>
        <a:spcBef>
          <a:spcPct val="0"/>
        </a:spcBef>
        <a:buNone/>
        <a:defRPr lang="en-US" sz="3600" b="0" kern="0" spc="0" baseline="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ea typeface="+mj-ea"/>
          <a:cs typeface="Arial" pitchFamily="34" charset="0"/>
        </a:defRPr>
      </a:lvl1pPr>
    </p:titleStyle>
    <p:bodyStyle>
      <a:lvl1pPr marL="228600" indent="-228600" algn="l" defTabSz="914400" rtl="0" eaLnBrk="1" latinLnBrk="0" hangingPunct="1">
        <a:lnSpc>
          <a:spcPct val="100000"/>
        </a:lnSpc>
        <a:spcBef>
          <a:spcPts val="1440"/>
        </a:spcBef>
        <a:buClr>
          <a:schemeClr val="accent6">
            <a:lumMod val="75000"/>
          </a:schemeClr>
        </a:buClr>
        <a:buSzPct val="90000"/>
        <a:buFont typeface="Arial" pitchFamily="34" charset="0"/>
        <a:buChar char="•"/>
        <a:tabLst/>
        <a:defRPr lang="en-US" sz="2000" kern="1200" dirty="0" smtClean="0">
          <a:solidFill>
            <a:srgbClr val="000000"/>
          </a:solidFill>
          <a:latin typeface="Arial" pitchFamily="34" charset="0"/>
          <a:ea typeface="+mn-ea"/>
          <a:cs typeface="Arial" pitchFamily="34" charset="0"/>
        </a:defRPr>
      </a:lvl1pPr>
      <a:lvl2pPr marL="396875" indent="-168275" algn="l" defTabSz="914400" rtl="0" eaLnBrk="1" latinLnBrk="0" hangingPunct="1">
        <a:lnSpc>
          <a:spcPct val="100000"/>
        </a:lnSpc>
        <a:spcBef>
          <a:spcPts val="840"/>
        </a:spcBef>
        <a:buClr>
          <a:srgbClr val="0070C0"/>
        </a:buClr>
        <a:buFont typeface="Arial" pitchFamily="34" charset="0"/>
        <a:buChar char="•"/>
        <a:defRPr lang="en-US" sz="1800" kern="1200" dirty="0" smtClean="0">
          <a:solidFill>
            <a:srgbClr val="000000"/>
          </a:solidFill>
          <a:latin typeface="Arial" pitchFamily="34" charset="0"/>
          <a:ea typeface="+mn-ea"/>
          <a:cs typeface="Arial" pitchFamily="34" charset="0"/>
        </a:defRPr>
      </a:lvl2pPr>
      <a:lvl3pPr marL="576263" indent="-177800" algn="l" defTabSz="914400" rtl="0" eaLnBrk="1" latinLnBrk="0" hangingPunct="1">
        <a:lnSpc>
          <a:spcPct val="100000"/>
        </a:lnSpc>
        <a:spcBef>
          <a:spcPts val="840"/>
        </a:spcBef>
        <a:buClr>
          <a:srgbClr val="00B0F0"/>
        </a:buClr>
        <a:buFont typeface="Arial" pitchFamily="34" charset="0"/>
        <a:buChar char="•"/>
        <a:defRPr lang="en-US" sz="1600" kern="1200" dirty="0" smtClean="0">
          <a:solidFill>
            <a:srgbClr val="000000"/>
          </a:solidFill>
          <a:latin typeface="Arial" pitchFamily="34" charset="0"/>
          <a:ea typeface="+mn-ea"/>
          <a:cs typeface="Arial" pitchFamily="34" charset="0"/>
        </a:defRPr>
      </a:lvl3pPr>
      <a:lvl4pPr marL="688975" indent="-112713" algn="l" defTabSz="914400" rtl="0" eaLnBrk="1" latinLnBrk="0" hangingPunct="1">
        <a:lnSpc>
          <a:spcPct val="100000"/>
        </a:lnSpc>
        <a:spcBef>
          <a:spcPts val="840"/>
        </a:spcBef>
        <a:buClr>
          <a:srgbClr val="00B0F0"/>
        </a:buClr>
        <a:buFont typeface="Arial" pitchFamily="34" charset="0"/>
        <a:buChar char="•"/>
        <a:defRPr lang="en-US" sz="1400" kern="1200" dirty="0" smtClean="0">
          <a:solidFill>
            <a:srgbClr val="000000"/>
          </a:solidFill>
          <a:latin typeface="Arial" pitchFamily="34" charset="0"/>
          <a:ea typeface="+mn-ea"/>
          <a:cs typeface="Arial" pitchFamily="34" charset="0"/>
        </a:defRPr>
      </a:lvl4pPr>
      <a:lvl5pPr marL="801688" indent="-115888" algn="l" defTabSz="914400" rtl="0" eaLnBrk="1" latinLnBrk="0" hangingPunct="1">
        <a:lnSpc>
          <a:spcPct val="100000"/>
        </a:lnSpc>
        <a:spcBef>
          <a:spcPts val="840"/>
        </a:spcBef>
        <a:buClr>
          <a:srgbClr val="00B0F0"/>
        </a:buClr>
        <a:buFont typeface="Arial" pitchFamily="34" charset="0"/>
        <a:buChar char="•"/>
        <a:defRPr lang="en-US" sz="1400" kern="1200" dirty="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0630" y="3543806"/>
            <a:ext cx="4875530" cy="461665"/>
          </a:xfrm>
        </p:spPr>
        <p:txBody>
          <a:bodyPr/>
          <a:lstStyle/>
          <a:p>
            <a:pPr marL="0" marR="0" indent="0" algn="l" defTabSz="814365">
              <a:lnSpc>
                <a:spcPct val="100000"/>
              </a:lnSpc>
              <a:spcAft>
                <a:spcPts val="0"/>
              </a:spcAft>
              <a:buNone/>
            </a:pPr>
            <a:r>
              <a:rPr lang="es-ES_tradnl" sz="2400" b="1" i="0" kern="0" dirty="0" err="1" smtClean="0">
                <a:solidFill>
                  <a:srgbClr val="FFFFFF"/>
                </a:solidFill>
                <a:latin typeface="CiscoSans ExtraLight"/>
                <a:ea typeface="+mn-ea"/>
                <a:cs typeface="Arial"/>
              </a:rPr>
              <a:t>Lonnie</a:t>
            </a:r>
            <a:r>
              <a:rPr lang="es-ES_tradnl" sz="2400" b="1" i="0" kern="0" dirty="0" smtClean="0">
                <a:solidFill>
                  <a:srgbClr val="FFFFFF"/>
                </a:solidFill>
                <a:latin typeface="CiscoSans ExtraLight"/>
                <a:ea typeface="+mn-ea"/>
                <a:cs typeface="Arial"/>
              </a:rPr>
              <a:t> </a:t>
            </a:r>
            <a:r>
              <a:rPr lang="es-ES_tradnl" sz="2400" b="1" i="0" kern="0" dirty="0" err="1" smtClean="0">
                <a:solidFill>
                  <a:srgbClr val="FFFFFF"/>
                </a:solidFill>
                <a:latin typeface="CiscoSans ExtraLight"/>
                <a:ea typeface="+mn-ea"/>
                <a:cs typeface="Arial"/>
              </a:rPr>
              <a:t>Decker</a:t>
            </a:r>
            <a:endParaRPr lang="es-ES_tradnl" sz="2400" b="1" kern="0" dirty="0"/>
          </a:p>
        </p:txBody>
      </p:sp>
      <p:sp>
        <p:nvSpPr>
          <p:cNvPr id="2" name="Title 1"/>
          <p:cNvSpPr>
            <a:spLocks noGrp="1"/>
          </p:cNvSpPr>
          <p:nvPr>
            <p:ph type="ctrTitle"/>
          </p:nvPr>
        </p:nvSpPr>
        <p:spPr>
          <a:xfrm>
            <a:off x="295114" y="1216149"/>
            <a:ext cx="11541286" cy="1238294"/>
          </a:xfrm>
        </p:spPr>
        <p:txBody>
          <a:bodyPr/>
          <a:lstStyle/>
          <a:p>
            <a:pPr defTabSz="814388">
              <a:lnSpc>
                <a:spcPct val="100000"/>
              </a:lnSpc>
              <a:defRPr/>
            </a:pPr>
            <a:r>
              <a:rPr lang="es-ES_tradnl" kern="0" dirty="0" smtClean="0">
                <a:latin typeface="Arial" pitchFamily="34" charset="0"/>
              </a:rPr>
              <a:t>OSPF de diversas áreas para CCNA</a:t>
            </a:r>
            <a:endParaRPr lang="es-ES_tradnl" kern="0" dirty="0">
              <a:latin typeface="Arial" pitchFamily="34" charset="0"/>
            </a:endParaRPr>
          </a:p>
        </p:txBody>
      </p:sp>
      <p:sp>
        <p:nvSpPr>
          <p:cNvPr id="6" name="Text Placeholder 5"/>
          <p:cNvSpPr>
            <a:spLocks noGrp="1"/>
          </p:cNvSpPr>
          <p:nvPr>
            <p:ph type="body" sz="quarter" idx="10"/>
          </p:nvPr>
        </p:nvSpPr>
        <p:spPr>
          <a:xfrm>
            <a:off x="240630" y="3895241"/>
            <a:ext cx="4875530" cy="1102866"/>
          </a:xfrm>
        </p:spPr>
        <p:txBody>
          <a:bodyPr/>
          <a:lstStyle/>
          <a:p>
            <a:pPr marL="0" indent="0" algn="l" defTabSz="814365">
              <a:spcBef>
                <a:spcPts val="1440"/>
              </a:spcBef>
              <a:buNone/>
            </a:pPr>
            <a:r>
              <a:rPr lang="es-ES_tradnl" sz="1800" b="1" i="0" kern="0" dirty="0" smtClean="0">
                <a:solidFill>
                  <a:srgbClr val="FFFFFF"/>
                </a:solidFill>
                <a:latin typeface="Arial"/>
                <a:ea typeface="+mn-ea"/>
                <a:cs typeface="Arial"/>
              </a:rPr>
              <a:t>Directora del departamento de redes/protección de la información</a:t>
            </a:r>
          </a:p>
          <a:p>
            <a:pPr marL="0" indent="0" algn="l" defTabSz="814365">
              <a:spcBef>
                <a:spcPts val="1440"/>
              </a:spcBef>
              <a:buNone/>
            </a:pPr>
            <a:r>
              <a:rPr lang="es-ES_tradnl" sz="1800" b="1" i="0" kern="0" dirty="0" smtClean="0">
                <a:solidFill>
                  <a:srgbClr val="FFFFFF"/>
                </a:solidFill>
                <a:latin typeface="Arial"/>
                <a:ea typeface="+mn-ea"/>
                <a:cs typeface="Arial"/>
              </a:rPr>
              <a:t>Davenport </a:t>
            </a:r>
            <a:r>
              <a:rPr lang="es-ES_tradnl" sz="1800" b="1" i="0" kern="0" dirty="0" err="1" smtClean="0">
                <a:solidFill>
                  <a:srgbClr val="FFFFFF"/>
                </a:solidFill>
                <a:latin typeface="Arial"/>
                <a:ea typeface="+mn-ea"/>
                <a:cs typeface="Arial"/>
              </a:rPr>
              <a:t>University</a:t>
            </a:r>
            <a:r>
              <a:rPr lang="es-ES_tradnl" sz="1800" b="1" i="0" kern="0" dirty="0" smtClean="0">
                <a:solidFill>
                  <a:srgbClr val="FFFFFF"/>
                </a:solidFill>
                <a:latin typeface="Arial"/>
                <a:ea typeface="+mn-ea"/>
                <a:cs typeface="Arial"/>
              </a:rPr>
              <a:t>, Michigan</a:t>
            </a:r>
            <a:endParaRPr lang="es-ES_tradnl" kern="0" dirty="0"/>
          </a:p>
        </p:txBody>
      </p:sp>
      <p:sp>
        <p:nvSpPr>
          <p:cNvPr id="7" name="Text Placeholder 6"/>
          <p:cNvSpPr>
            <a:spLocks noGrp="1"/>
          </p:cNvSpPr>
          <p:nvPr>
            <p:ph type="body" sz="quarter" idx="11"/>
          </p:nvPr>
        </p:nvSpPr>
        <p:spPr>
          <a:xfrm>
            <a:off x="298338" y="6280272"/>
            <a:ext cx="4875530" cy="307777"/>
          </a:xfrm>
        </p:spPr>
        <p:txBody>
          <a:bodyPr/>
          <a:lstStyle/>
          <a:p>
            <a:pPr marL="0" indent="0" algn="l" defTabSz="914400">
              <a:spcBef>
                <a:spcPts val="1440"/>
              </a:spcBef>
              <a:buNone/>
            </a:pPr>
            <a:r>
              <a:rPr lang="es-ES_tradnl" sz="1400" b="1" i="0" smtClean="0">
                <a:solidFill>
                  <a:srgbClr val="FFFFFF"/>
                </a:solidFill>
                <a:latin typeface="Arial"/>
                <a:ea typeface="+mn-ea"/>
                <a:cs typeface="Arial"/>
              </a:rPr>
              <a:t>Agosto de 2013</a:t>
            </a:r>
            <a:endParaRPr lang="es-ES_tradnl"/>
          </a:p>
        </p:txBody>
      </p:sp>
      <p:sp>
        <p:nvSpPr>
          <p:cNvPr id="4" name="Rectangle 3"/>
          <p:cNvSpPr/>
          <p:nvPr/>
        </p:nvSpPr>
        <p:spPr>
          <a:xfrm>
            <a:off x="240630" y="5377931"/>
            <a:ext cx="1893468" cy="461665"/>
          </a:xfrm>
          <a:prstGeom prst="rect">
            <a:avLst/>
          </a:prstGeom>
        </p:spPr>
        <p:txBody>
          <a:bodyPr wrap="none">
            <a:spAutoFit/>
          </a:bodyPr>
          <a:lstStyle/>
          <a:p>
            <a:pPr algn="ctr" defTabSz="814365">
              <a:lnSpc>
                <a:spcPct val="100000"/>
              </a:lnSpc>
              <a:buNone/>
            </a:pPr>
            <a:r>
              <a:rPr lang="es-ES_tradnl" sz="2400" b="1" i="0" kern="0" smtClean="0">
                <a:solidFill>
                  <a:schemeClr val="bg1"/>
                </a:solidFill>
                <a:latin typeface="CiscoSans ExtraLight"/>
                <a:ea typeface="+mn-ea"/>
                <a:cs typeface="+mn-cs"/>
              </a:rPr>
              <a:t>Elaine Horn</a:t>
            </a:r>
            <a:endParaRPr lang="es-ES_tradnl" sz="2400" kern="0">
              <a:latin typeface="+mj-lt"/>
            </a:endParaRPr>
          </a:p>
        </p:txBody>
      </p:sp>
      <p:sp>
        <p:nvSpPr>
          <p:cNvPr id="5" name="Rectangle 4"/>
          <p:cNvSpPr/>
          <p:nvPr/>
        </p:nvSpPr>
        <p:spPr>
          <a:xfrm>
            <a:off x="257757" y="5749260"/>
            <a:ext cx="3262433" cy="341632"/>
          </a:xfrm>
          <a:prstGeom prst="rect">
            <a:avLst/>
          </a:prstGeom>
        </p:spPr>
        <p:txBody>
          <a:bodyPr wrap="none">
            <a:spAutoFit/>
          </a:bodyPr>
          <a:lstStyle/>
          <a:p>
            <a:pPr algn="ctr" defTabSz="814365">
              <a:buNone/>
            </a:pPr>
            <a:r>
              <a:rPr lang="es-ES_tradnl" b="0" i="0" kern="0" dirty="0" smtClean="0">
                <a:solidFill>
                  <a:schemeClr val="bg1"/>
                </a:solidFill>
                <a:latin typeface="Arial"/>
                <a:ea typeface="+mn-ea"/>
                <a:cs typeface="+mn-cs"/>
              </a:rPr>
              <a:t>Instructora de Cisco </a:t>
            </a:r>
            <a:r>
              <a:rPr lang="es-ES_tradnl" b="0" i="0" kern="0" dirty="0" err="1" smtClean="0">
                <a:solidFill>
                  <a:schemeClr val="bg1"/>
                </a:solidFill>
                <a:latin typeface="Arial"/>
                <a:ea typeface="+mn-ea"/>
                <a:cs typeface="+mn-cs"/>
              </a:rPr>
              <a:t>Academy</a:t>
            </a:r>
            <a:endParaRPr lang="es-ES_tradnl" b="0" kern="0" dirty="0"/>
          </a:p>
        </p:txBody>
      </p:sp>
    </p:spTree>
    <p:extLst>
      <p:ext uri="{BB962C8B-B14F-4D97-AF65-F5344CB8AC3E}">
        <p14:creationId xmlns:p14="http://schemas.microsoft.com/office/powerpoint/2010/main" xmlns="" val="27181756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Id. de router OSPF</a:t>
            </a:r>
            <a:endParaRPr lang="es-ES_tradnl"/>
          </a:p>
        </p:txBody>
      </p:sp>
      <p:sp>
        <p:nvSpPr>
          <p:cNvPr id="5" name="Content Placeholder 4"/>
          <p:cNvSpPr>
            <a:spLocks noGrp="1"/>
          </p:cNvSpPr>
          <p:nvPr>
            <p:ph idx="1"/>
          </p:nvPr>
        </p:nvSpPr>
        <p:spPr>
          <a:xfrm>
            <a:off x="306189" y="1339745"/>
            <a:ext cx="5972249" cy="4965700"/>
          </a:xfrm>
        </p:spPr>
        <p:txBody>
          <a:bodyPr>
            <a:normAutofit/>
          </a:bodyPr>
          <a:lstStyle/>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a:t>
            </a:r>
            <a:r>
              <a:rPr lang="es-ES_tradnl" sz="2000" i="0" dirty="0" smtClean="0">
                <a:solidFill>
                  <a:srgbClr val="000000"/>
                </a:solidFill>
                <a:latin typeface="Arial"/>
                <a:ea typeface="+mn-ea"/>
                <a:cs typeface="Arial"/>
              </a:rPr>
              <a:t>)#interface </a:t>
            </a:r>
            <a:r>
              <a:rPr lang="es-ES_tradnl" sz="2000" i="0" dirty="0" err="1" smtClean="0">
                <a:solidFill>
                  <a:srgbClr val="000000"/>
                </a:solidFill>
                <a:latin typeface="Arial"/>
                <a:ea typeface="+mn-ea"/>
                <a:cs typeface="Arial"/>
              </a:rPr>
              <a:t>loopback</a:t>
            </a:r>
            <a:r>
              <a:rPr lang="es-ES_tradnl" sz="2000" i="0" dirty="0" smtClean="0">
                <a:solidFill>
                  <a:srgbClr val="000000"/>
                </a:solidFill>
                <a:latin typeface="Arial"/>
                <a:ea typeface="+mn-ea"/>
                <a:cs typeface="Arial"/>
              </a:rPr>
              <a:t> 0</a:t>
            </a:r>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config-if</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ip</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address</a:t>
            </a:r>
            <a:r>
              <a:rPr lang="es-ES_tradnl" sz="2000" i="0" dirty="0" smtClean="0">
                <a:solidFill>
                  <a:srgbClr val="000000"/>
                </a:solidFill>
                <a:latin typeface="Arial"/>
                <a:ea typeface="+mn-ea"/>
                <a:cs typeface="Arial"/>
              </a:rPr>
              <a:t> 10.1.1.1 255.255.255.255</a:t>
            </a:r>
          </a:p>
          <a:p>
            <a:pPr marL="0" indent="0" algn="l" defTabSz="914400">
              <a:spcBef>
                <a:spcPts val="1440"/>
              </a:spcBef>
              <a:buNone/>
            </a:pPr>
            <a:endParaRPr lang="es-ES_tradnl" dirty="0" smtClean="0"/>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ospf</a:t>
            </a:r>
            <a:r>
              <a:rPr lang="es-ES_tradnl" sz="2000" i="0" dirty="0" smtClean="0">
                <a:solidFill>
                  <a:srgbClr val="000000"/>
                </a:solidFill>
                <a:latin typeface="Arial"/>
                <a:ea typeface="+mn-ea"/>
                <a:cs typeface="Arial"/>
              </a:rPr>
              <a:t> 1</a:t>
            </a:r>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config-router</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-id 10.1.1.1</a:t>
            </a:r>
          </a:p>
          <a:p>
            <a:pPr marL="0" indent="0" algn="l" defTabSz="914400">
              <a:spcBef>
                <a:spcPts val="1440"/>
              </a:spcBef>
              <a:buNone/>
            </a:pPr>
            <a:r>
              <a:rPr lang="es-ES_tradnl" sz="2000" i="0" dirty="0" smtClean="0">
                <a:solidFill>
                  <a:srgbClr val="000000"/>
                </a:solidFill>
                <a:latin typeface="Arial"/>
                <a:ea typeface="+mn-ea"/>
                <a:cs typeface="Arial"/>
              </a:rPr>
              <a:t>Reinicie o ejecute el comando </a:t>
            </a:r>
            <a:r>
              <a:rPr lang="es-ES_tradnl" sz="2000" i="0" dirty="0" err="1" smtClean="0">
                <a:solidFill>
                  <a:srgbClr val="000000"/>
                </a:solidFill>
                <a:latin typeface="Arial"/>
                <a:ea typeface="+mn-ea"/>
                <a:cs typeface="Arial"/>
              </a:rPr>
              <a:t>clear</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ip</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ospf</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process</a:t>
            </a:r>
            <a:r>
              <a:rPr lang="es-ES_tradnl" sz="2000" i="0" dirty="0" smtClean="0">
                <a:solidFill>
                  <a:srgbClr val="000000"/>
                </a:solidFill>
                <a:latin typeface="Arial"/>
                <a:ea typeface="+mn-ea"/>
                <a:cs typeface="Arial"/>
              </a:rPr>
              <a:t> para que se aplique.</a:t>
            </a:r>
            <a:endParaRPr lang="es-ES_tradnl"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78438" y="1397704"/>
            <a:ext cx="4638422" cy="24267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91933" y="4808445"/>
            <a:ext cx="6808471" cy="1497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Rectangle 6"/>
          <p:cNvSpPr/>
          <p:nvPr/>
        </p:nvSpPr>
        <p:spPr>
          <a:xfrm>
            <a:off x="1793314" y="5007033"/>
            <a:ext cx="1479957" cy="341632"/>
          </a:xfrm>
          <a:prstGeom prst="rect">
            <a:avLst/>
          </a:prstGeom>
        </p:spPr>
        <p:txBody>
          <a:bodyPr wrap="none">
            <a:spAutoFit/>
          </a:bodyPr>
          <a:lstStyle/>
          <a:p>
            <a:pPr algn="ctr">
              <a:lnSpc>
                <a:spcPct val="90000"/>
              </a:lnSpc>
              <a:buNone/>
            </a:pPr>
            <a:r>
              <a:rPr lang="es-ES_tradnl" b="1" i="0" smtClean="0">
                <a:solidFill>
                  <a:srgbClr val="FF0000"/>
                </a:solidFill>
                <a:latin typeface="Arial"/>
                <a:ea typeface="+mn-ea"/>
                <a:cs typeface="+mn-cs"/>
              </a:rPr>
              <a:t>Verificación</a:t>
            </a:r>
            <a:endParaRPr lang="es-ES_tradnl">
              <a:solidFill>
                <a:srgbClr val="FF0000"/>
              </a:solidFill>
            </a:endParaRPr>
          </a:p>
        </p:txBody>
      </p:sp>
      <p:cxnSp>
        <p:nvCxnSpPr>
          <p:cNvPr id="8" name="Straight Arrow Connector 7"/>
          <p:cNvCxnSpPr/>
          <p:nvPr/>
        </p:nvCxnSpPr>
        <p:spPr>
          <a:xfrm flipV="1">
            <a:off x="3247623" y="4951269"/>
            <a:ext cx="444310" cy="209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94205" y="1056072"/>
            <a:ext cx="2600695" cy="341632"/>
          </a:xfrm>
          <a:prstGeom prst="rect">
            <a:avLst/>
          </a:prstGeom>
          <a:noFill/>
          <a:ln w="12700">
            <a:solidFill>
              <a:schemeClr val="tx1"/>
            </a:solidFill>
          </a:ln>
        </p:spPr>
        <p:txBody>
          <a:bodyPr wrap="square" rtlCol="0">
            <a:spAutoFit/>
          </a:bodyPr>
          <a:lstStyle/>
          <a:p>
            <a:pPr algn="l">
              <a:buNone/>
            </a:pPr>
            <a:r>
              <a:rPr lang="es-ES_tradnl" b="0" i="0" smtClean="0">
                <a:solidFill>
                  <a:srgbClr val="FF0000"/>
                </a:solidFill>
                <a:latin typeface="Arial"/>
                <a:ea typeface="+mn-ea"/>
                <a:cs typeface="+mn-cs"/>
              </a:rPr>
              <a:t>Id. de Router = 10.1.1.1</a:t>
            </a:r>
            <a:endParaRPr lang="es-ES_tradnl" b="0" i="0">
              <a:solidFill>
                <a:srgbClr val="FF0000"/>
              </a:solidFill>
              <a:latin typeface="Arial"/>
              <a:ea typeface="+mn-ea"/>
              <a:cs typeface="+mn-cs"/>
            </a:endParaRPr>
          </a:p>
        </p:txBody>
      </p:sp>
    </p:spTree>
    <p:extLst>
      <p:ext uri="{BB962C8B-B14F-4D97-AF65-F5344CB8AC3E}">
        <p14:creationId xmlns:p14="http://schemas.microsoft.com/office/powerpoint/2010/main" xmlns="" val="259694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Costo de métrica de OSPF</a:t>
            </a:r>
            <a:endParaRPr lang="es-ES_tradnl"/>
          </a:p>
        </p:txBody>
      </p:sp>
      <p:sp>
        <p:nvSpPr>
          <p:cNvPr id="5" name="Content Placeholder 4"/>
          <p:cNvSpPr>
            <a:spLocks noGrp="1"/>
          </p:cNvSpPr>
          <p:nvPr>
            <p:ph idx="1"/>
          </p:nvPr>
        </p:nvSpPr>
        <p:spPr>
          <a:xfrm>
            <a:off x="306189" y="1339745"/>
            <a:ext cx="5445682" cy="4965700"/>
          </a:xfrm>
        </p:spPr>
        <p:txBody>
          <a:bodyPr>
            <a:normAutofit fontScale="85000" lnSpcReduction="10000"/>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IOS Cisco utiliza los anchos de banda acumulados de las interfaces de salida del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hacia la red de destino como valor de costo.</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El costo de una interfaz se calcula en 10 a la octava potencia dividido por el ancho de banda en bps.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Como resultado se obtienen interfaces con un ancho de banda de 100 Mbps y más, que poseen el costo de OSPF de 1.</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El ancho de banda de referencia se puede modificar para admitir redes con enlaces más rápidos que 100 Mbps mediante el comando OSPF </a:t>
            </a:r>
            <a:r>
              <a:rPr lang="es-ES_tradnl" sz="2000" i="1" dirty="0" smtClean="0">
                <a:solidFill>
                  <a:srgbClr val="000000"/>
                </a:solidFill>
                <a:latin typeface="Courier New"/>
                <a:ea typeface="+mn-ea"/>
                <a:cs typeface="Courier New"/>
              </a:rPr>
              <a:t>auto-</a:t>
            </a:r>
            <a:r>
              <a:rPr lang="es-ES_tradnl" sz="2000" i="1" dirty="0" err="1" smtClean="0">
                <a:solidFill>
                  <a:srgbClr val="000000"/>
                </a:solidFill>
                <a:latin typeface="Courier New"/>
                <a:ea typeface="+mn-ea"/>
                <a:cs typeface="Courier New"/>
              </a:rPr>
              <a:t>cost</a:t>
            </a:r>
            <a:r>
              <a:rPr lang="es-ES_tradnl" sz="2000" i="1" dirty="0" smtClean="0">
                <a:solidFill>
                  <a:srgbClr val="000000"/>
                </a:solidFill>
                <a:latin typeface="Courier New"/>
                <a:ea typeface="+mn-ea"/>
                <a:cs typeface="Courier New"/>
              </a:rPr>
              <a:t> </a:t>
            </a:r>
            <a:r>
              <a:rPr lang="es-ES_tradnl" sz="2000" i="1" dirty="0" err="1" smtClean="0">
                <a:solidFill>
                  <a:srgbClr val="000000"/>
                </a:solidFill>
                <a:latin typeface="Courier New"/>
                <a:ea typeface="+mn-ea"/>
                <a:cs typeface="Courier New"/>
              </a:rPr>
              <a:t>reference-bandwidth</a:t>
            </a:r>
            <a:endParaRPr lang="es-ES_tradnl" sz="2000" i="1" dirty="0" smtClean="0">
              <a:solidFill>
                <a:srgbClr val="000000"/>
              </a:solidFill>
              <a:latin typeface="Courier New"/>
              <a:ea typeface="+mn-ea"/>
              <a:cs typeface="Courier New"/>
            </a:endParaRP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O bien se especifica de manera directa el costo de un enlace:</a:t>
            </a:r>
          </a:p>
          <a:p>
            <a:pPr marL="347655" lvl="2" indent="0" algn="l" defTabSz="914400">
              <a:spcBef>
                <a:spcPts val="840"/>
              </a:spcBef>
              <a:buNone/>
            </a:pPr>
            <a:r>
              <a:rPr lang="es-ES_tradnl" sz="1900" i="0" dirty="0" smtClean="0">
                <a:solidFill>
                  <a:srgbClr val="000000"/>
                </a:solidFill>
                <a:latin typeface="Arial"/>
                <a:ea typeface="+mn-ea"/>
                <a:cs typeface="Arial"/>
              </a:rPr>
              <a:t>R1(</a:t>
            </a:r>
            <a:r>
              <a:rPr lang="es-ES_tradnl" sz="1900" i="0" dirty="0" err="1" smtClean="0">
                <a:solidFill>
                  <a:srgbClr val="000000"/>
                </a:solidFill>
                <a:latin typeface="Arial"/>
                <a:ea typeface="+mn-ea"/>
                <a:cs typeface="Arial"/>
              </a:rPr>
              <a:t>config</a:t>
            </a:r>
            <a:r>
              <a:rPr lang="es-ES_tradnl" sz="1900" i="0" dirty="0" smtClean="0">
                <a:solidFill>
                  <a:srgbClr val="000000"/>
                </a:solidFill>
                <a:latin typeface="Arial"/>
                <a:ea typeface="+mn-ea"/>
                <a:cs typeface="Arial"/>
              </a:rPr>
              <a:t>)#interface serial 0/0/0</a:t>
            </a:r>
          </a:p>
          <a:p>
            <a:pPr marL="347655" lvl="2" indent="0" algn="l" defTabSz="914400">
              <a:spcBef>
                <a:spcPts val="840"/>
              </a:spcBef>
              <a:buNone/>
            </a:pPr>
            <a:r>
              <a:rPr lang="es-ES_tradnl" sz="1900" i="0" dirty="0" smtClean="0">
                <a:solidFill>
                  <a:srgbClr val="000000"/>
                </a:solidFill>
                <a:latin typeface="Arial"/>
                <a:ea typeface="+mn-ea"/>
                <a:cs typeface="Arial"/>
              </a:rPr>
              <a:t>R1(</a:t>
            </a:r>
            <a:r>
              <a:rPr lang="es-ES_tradnl" sz="1900" i="0" dirty="0" err="1" smtClean="0">
                <a:solidFill>
                  <a:srgbClr val="000000"/>
                </a:solidFill>
                <a:latin typeface="Arial"/>
                <a:ea typeface="+mn-ea"/>
                <a:cs typeface="Arial"/>
              </a:rPr>
              <a:t>config-if</a:t>
            </a:r>
            <a:r>
              <a:rPr lang="es-ES_tradnl" sz="1900" i="0" dirty="0" smtClean="0">
                <a:solidFill>
                  <a:srgbClr val="000000"/>
                </a:solidFill>
                <a:latin typeface="Arial"/>
                <a:ea typeface="+mn-ea"/>
                <a:cs typeface="Arial"/>
              </a:rPr>
              <a:t>)#</a:t>
            </a:r>
            <a:r>
              <a:rPr lang="es-ES_tradnl" sz="1900" i="0" dirty="0" err="1" smtClean="0">
                <a:solidFill>
                  <a:srgbClr val="000000"/>
                </a:solidFill>
                <a:latin typeface="Arial"/>
                <a:ea typeface="+mn-ea"/>
                <a:cs typeface="Arial"/>
              </a:rPr>
              <a:t>ip</a:t>
            </a:r>
            <a:r>
              <a:rPr lang="es-ES_tradnl" sz="1900" i="0" dirty="0" smtClean="0">
                <a:solidFill>
                  <a:srgbClr val="000000"/>
                </a:solidFill>
                <a:latin typeface="Arial"/>
                <a:ea typeface="+mn-ea"/>
                <a:cs typeface="Arial"/>
              </a:rPr>
              <a:t> </a:t>
            </a:r>
            <a:r>
              <a:rPr lang="es-ES_tradnl" sz="1900" i="0" dirty="0" err="1" smtClean="0">
                <a:solidFill>
                  <a:srgbClr val="000000"/>
                </a:solidFill>
                <a:latin typeface="Arial"/>
                <a:ea typeface="+mn-ea"/>
                <a:cs typeface="Arial"/>
              </a:rPr>
              <a:t>ospf</a:t>
            </a:r>
            <a:r>
              <a:rPr lang="es-ES_tradnl" sz="1900" i="0" dirty="0" smtClean="0">
                <a:solidFill>
                  <a:srgbClr val="000000"/>
                </a:solidFill>
                <a:latin typeface="Arial"/>
                <a:ea typeface="+mn-ea"/>
                <a:cs typeface="Arial"/>
              </a:rPr>
              <a:t> </a:t>
            </a:r>
            <a:r>
              <a:rPr lang="es-ES_tradnl" sz="1900" i="0" dirty="0" err="1" smtClean="0">
                <a:solidFill>
                  <a:srgbClr val="000000"/>
                </a:solidFill>
                <a:latin typeface="Arial"/>
                <a:ea typeface="+mn-ea"/>
                <a:cs typeface="Arial"/>
              </a:rPr>
              <a:t>cost</a:t>
            </a:r>
            <a:r>
              <a:rPr lang="es-ES_tradnl" sz="1900" i="0" dirty="0" smtClean="0">
                <a:solidFill>
                  <a:srgbClr val="000000"/>
                </a:solidFill>
                <a:latin typeface="Arial"/>
                <a:ea typeface="+mn-ea"/>
                <a:cs typeface="Arial"/>
              </a:rPr>
              <a:t> 1562</a:t>
            </a:r>
            <a:endParaRPr lang="es-ES_tradnl" sz="1900" i="0" dirty="0">
              <a:solidFill>
                <a:srgbClr val="000000"/>
              </a:solidFill>
              <a:latin typeface="Arial"/>
              <a:ea typeface="+mn-ea"/>
              <a:cs typeface="Arial"/>
            </a:endParaRPr>
          </a:p>
        </p:txBody>
      </p:sp>
      <p:pic>
        <p:nvPicPr>
          <p:cNvPr id="1026" name="Picture 2"/>
          <p:cNvPicPr>
            <a:picLocks noChangeAspect="1" noChangeArrowheads="1"/>
          </p:cNvPicPr>
          <p:nvPr/>
        </p:nvPicPr>
        <p:blipFill>
          <a:blip r:embed="rId3" cstate="print"/>
          <a:stretch>
            <a:fillRect/>
          </a:stretch>
        </p:blipFill>
        <p:spPr bwMode="auto">
          <a:xfrm>
            <a:off x="6234028" y="1153265"/>
            <a:ext cx="5763155" cy="48910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74421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OSPF y redes de diversos accesos</a:t>
            </a:r>
            <a:endParaRPr lang="es-ES_tradnl"/>
          </a:p>
        </p:txBody>
      </p:sp>
      <p:sp>
        <p:nvSpPr>
          <p:cNvPr id="5" name="Content Placeholder 4"/>
          <p:cNvSpPr>
            <a:spLocks noGrp="1"/>
          </p:cNvSpPr>
          <p:nvPr>
            <p:ph idx="1"/>
          </p:nvPr>
        </p:nvSpPr>
        <p:spPr>
          <a:xfrm>
            <a:off x="306189" y="1339745"/>
            <a:ext cx="5886063" cy="4965700"/>
          </a:xfrm>
        </p:spPr>
        <p:txBody>
          <a:bodyPr>
            <a:normAutofit/>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Los </a:t>
            </a:r>
            <a:r>
              <a:rPr lang="es-ES_tradnl" sz="2000" i="0" dirty="0" err="1" smtClean="0">
                <a:solidFill>
                  <a:srgbClr val="000000"/>
                </a:solidFill>
                <a:latin typeface="Arial"/>
                <a:ea typeface="+mn-ea"/>
                <a:cs typeface="Arial"/>
              </a:rPr>
              <a:t>routers</a:t>
            </a:r>
            <a:r>
              <a:rPr lang="es-ES_tradnl" sz="2000" i="0" dirty="0" smtClean="0">
                <a:solidFill>
                  <a:srgbClr val="000000"/>
                </a:solidFill>
                <a:latin typeface="Arial"/>
                <a:ea typeface="+mn-ea"/>
                <a:cs typeface="Arial"/>
              </a:rPr>
              <a:t> de estado de enlaces inundan los paquetes de estado de enlace cuando se inicia OSPF o cuando se produce un cambio en la topología.</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En una red de diversos accesos, la inundación puede ser excesiva.</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En redes de diversos accesos, OSPF elige un DR y un BDR por si el DR falla.</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El resto de los </a:t>
            </a:r>
            <a:r>
              <a:rPr lang="es-ES_tradnl" sz="2000" i="0" dirty="0" err="1" smtClean="0">
                <a:solidFill>
                  <a:srgbClr val="000000"/>
                </a:solidFill>
                <a:latin typeface="Arial"/>
                <a:ea typeface="+mn-ea"/>
                <a:cs typeface="Arial"/>
              </a:rPr>
              <a:t>routers</a:t>
            </a:r>
            <a:r>
              <a:rPr lang="es-ES_tradnl" sz="2000" i="0" dirty="0" smtClean="0">
                <a:solidFill>
                  <a:srgbClr val="000000"/>
                </a:solidFill>
                <a:latin typeface="Arial"/>
                <a:ea typeface="+mn-ea"/>
                <a:cs typeface="Arial"/>
              </a:rPr>
              <a:t> son </a:t>
            </a:r>
            <a:r>
              <a:rPr lang="es-ES_tradnl" sz="2000" i="0" dirty="0" err="1" smtClean="0">
                <a:solidFill>
                  <a:srgbClr val="000000"/>
                </a:solidFill>
                <a:latin typeface="Arial"/>
                <a:ea typeface="+mn-ea"/>
                <a:cs typeface="Arial"/>
              </a:rPr>
              <a:t>DROther</a:t>
            </a:r>
            <a:r>
              <a:rPr lang="es-ES_tradnl" sz="2000" i="0" dirty="0" smtClean="0">
                <a:solidFill>
                  <a:srgbClr val="000000"/>
                </a:solidFill>
                <a:latin typeface="Arial"/>
                <a:ea typeface="+mn-ea"/>
                <a:cs typeface="Arial"/>
              </a:rPr>
              <a:t>.</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Los </a:t>
            </a:r>
            <a:r>
              <a:rPr lang="es-ES_tradnl" sz="2000" i="0" dirty="0" err="1" smtClean="0">
                <a:solidFill>
                  <a:srgbClr val="000000"/>
                </a:solidFill>
                <a:latin typeface="Arial"/>
                <a:ea typeface="+mn-ea"/>
                <a:cs typeface="Arial"/>
              </a:rPr>
              <a:t>DROther</a:t>
            </a:r>
            <a:r>
              <a:rPr lang="es-ES_tradnl" sz="2000" i="0" dirty="0" smtClean="0">
                <a:solidFill>
                  <a:srgbClr val="000000"/>
                </a:solidFill>
                <a:latin typeface="Arial"/>
                <a:ea typeface="+mn-ea"/>
                <a:cs typeface="Arial"/>
              </a:rPr>
              <a:t> solo forman adyacencia completa con el DR y el BDR de la red, y envían sus LSA al DR y al BDR mediante la dirección </a:t>
            </a:r>
            <a:r>
              <a:rPr lang="es-ES_tradnl" sz="2000" i="0" dirty="0" err="1" smtClean="0">
                <a:solidFill>
                  <a:srgbClr val="000000"/>
                </a:solidFill>
                <a:latin typeface="Arial"/>
                <a:ea typeface="+mn-ea"/>
                <a:cs typeface="Arial"/>
              </a:rPr>
              <a:t>multicast</a:t>
            </a:r>
            <a:r>
              <a:rPr lang="es-ES_tradnl" sz="2000" i="0" dirty="0" smtClean="0">
                <a:solidFill>
                  <a:srgbClr val="000000"/>
                </a:solidFill>
                <a:latin typeface="Arial"/>
                <a:ea typeface="+mn-ea"/>
                <a:cs typeface="Arial"/>
              </a:rPr>
              <a:t> 224.0.0.6 (IPv6 FF02::06).</a:t>
            </a:r>
            <a:endParaRPr lang="es-ES_tradnl" dirty="0"/>
          </a:p>
        </p:txBody>
      </p:sp>
      <p:pic>
        <p:nvPicPr>
          <p:cNvPr id="5122" name="Picture 2"/>
          <p:cNvPicPr>
            <a:picLocks noChangeAspect="1" noChangeArrowheads="1"/>
          </p:cNvPicPr>
          <p:nvPr/>
        </p:nvPicPr>
        <p:blipFill>
          <a:blip r:embed="rId3" cstate="print"/>
          <a:stretch>
            <a:fillRect/>
          </a:stretch>
        </p:blipFill>
        <p:spPr bwMode="auto">
          <a:xfrm>
            <a:off x="6435468" y="1341015"/>
            <a:ext cx="5447139" cy="49631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65610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tretch>
            <a:fillRect/>
          </a:stretch>
        </p:blipFill>
        <p:spPr bwMode="auto">
          <a:xfrm>
            <a:off x="5698823" y="1600200"/>
            <a:ext cx="5608338" cy="39599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OSPF y redes de diversos accesos</a:t>
            </a:r>
            <a:endParaRPr lang="es-ES_tradnl"/>
          </a:p>
        </p:txBody>
      </p:sp>
      <p:sp>
        <p:nvSpPr>
          <p:cNvPr id="5" name="Content Placeholder 4"/>
          <p:cNvSpPr>
            <a:spLocks noGrp="1"/>
          </p:cNvSpPr>
          <p:nvPr>
            <p:ph idx="1"/>
          </p:nvPr>
        </p:nvSpPr>
        <p:spPr>
          <a:xfrm>
            <a:off x="306189" y="1339745"/>
            <a:ext cx="5578417" cy="4965700"/>
          </a:xfrm>
        </p:spPr>
        <p:txBody>
          <a:bodyPr/>
          <a:lstStyle/>
          <a:p>
            <a:pPr marL="0" indent="0" algn="l" defTabSz="914400">
              <a:spcBef>
                <a:spcPts val="1440"/>
              </a:spcBef>
              <a:buNone/>
            </a:pPr>
            <a:r>
              <a:rPr lang="es-ES_tradnl" sz="2000" i="0" dirty="0" smtClean="0">
                <a:solidFill>
                  <a:srgbClr val="000000"/>
                </a:solidFill>
                <a:latin typeface="Arial"/>
                <a:ea typeface="+mn-ea"/>
                <a:cs typeface="Arial"/>
              </a:rPr>
              <a:t>Proceso de selección de DR/BDR</a:t>
            </a:r>
          </a:p>
          <a:p>
            <a:pPr marL="0" indent="0" algn="l" defTabSz="914400">
              <a:spcBef>
                <a:spcPts val="1440"/>
              </a:spcBef>
              <a:buNone/>
            </a:pPr>
            <a:r>
              <a:rPr lang="es-ES_tradnl" sz="2000" i="0" dirty="0" smtClean="0">
                <a:solidFill>
                  <a:srgbClr val="000000"/>
                </a:solidFill>
                <a:latin typeface="Arial"/>
                <a:ea typeface="+mn-ea"/>
                <a:cs typeface="Arial"/>
              </a:rPr>
              <a:t>¿Cómo se seleccionan el DR y el BDR? </a:t>
            </a:r>
            <a:endParaRPr lang="es-ES_tradnl" dirty="0" smtClean="0"/>
          </a:p>
          <a:p>
            <a:pPr marL="0" indent="0" algn="l" defTabSz="914400">
              <a:spcBef>
                <a:spcPts val="1440"/>
              </a:spcBef>
              <a:buNone/>
            </a:pPr>
            <a:r>
              <a:rPr lang="es-ES_tradnl" sz="2000" i="0" dirty="0" smtClean="0">
                <a:solidFill>
                  <a:srgbClr val="000000"/>
                </a:solidFill>
                <a:latin typeface="Arial"/>
                <a:ea typeface="+mn-ea"/>
                <a:cs typeface="Arial"/>
              </a:rPr>
              <a:t>Se aplican los siguientes criterios:</a:t>
            </a:r>
          </a:p>
          <a:p>
            <a:pPr marL="457200" indent="-457200" algn="l" defTabSz="914400">
              <a:spcBef>
                <a:spcPts val="1440"/>
              </a:spcBef>
              <a:buClr>
                <a:srgbClr val="652D89">
                  <a:lumMod val="75000"/>
                </a:srgbClr>
              </a:buClr>
              <a:buSzPct val="90000"/>
              <a:buFont typeface="Arial"/>
              <a:buAutoNum type="arabicPeriod"/>
            </a:pPr>
            <a:r>
              <a:rPr lang="es-ES_tradnl" sz="2000" i="0" dirty="0" smtClean="0">
                <a:solidFill>
                  <a:srgbClr val="000000"/>
                </a:solidFill>
                <a:latin typeface="Arial"/>
                <a:ea typeface="+mn-ea"/>
                <a:cs typeface="Arial"/>
              </a:rPr>
              <a:t>DR es el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con la prioridad de interfaz OSPF más alta.</a:t>
            </a:r>
          </a:p>
          <a:p>
            <a:pPr marL="457200" indent="-457200" algn="l" defTabSz="914400">
              <a:spcBef>
                <a:spcPts val="1440"/>
              </a:spcBef>
              <a:buClr>
                <a:srgbClr val="652D89">
                  <a:lumMod val="75000"/>
                </a:srgbClr>
              </a:buClr>
              <a:buSzPct val="90000"/>
              <a:buFont typeface="Arial"/>
              <a:buAutoNum type="arabicPeriod"/>
            </a:pPr>
            <a:r>
              <a:rPr lang="es-ES_tradnl" sz="2000" i="0" dirty="0" smtClean="0">
                <a:solidFill>
                  <a:srgbClr val="000000"/>
                </a:solidFill>
                <a:latin typeface="Arial"/>
                <a:ea typeface="+mn-ea"/>
                <a:cs typeface="Arial"/>
              </a:rPr>
              <a:t>BDR es el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con la segunda prioridad de interfaz OSPF más alta. </a:t>
            </a:r>
            <a:endParaRPr lang="es-ES_tradnl" dirty="0" smtClean="0"/>
          </a:p>
          <a:p>
            <a:pPr marL="457200" indent="-457200" algn="l" defTabSz="914400">
              <a:spcBef>
                <a:spcPts val="1440"/>
              </a:spcBef>
              <a:buClr>
                <a:srgbClr val="652D89">
                  <a:lumMod val="75000"/>
                </a:srgbClr>
              </a:buClr>
              <a:buSzPct val="90000"/>
              <a:buFont typeface="Arial"/>
              <a:buAutoNum type="arabicPeriod"/>
            </a:pPr>
            <a:r>
              <a:rPr lang="es-ES_tradnl" sz="2000" i="0" dirty="0" smtClean="0">
                <a:solidFill>
                  <a:srgbClr val="000000"/>
                </a:solidFill>
                <a:latin typeface="Arial"/>
                <a:ea typeface="+mn-ea"/>
                <a:cs typeface="Arial"/>
              </a:rPr>
              <a:t>Si las prioridades de interfaz OSPF son iguales, el Id. de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más alto se utiliza para interrumpir la conexión.</a:t>
            </a:r>
            <a:endParaRPr lang="es-ES_tradnl" sz="2000" i="0" dirty="0">
              <a:solidFill>
                <a:srgbClr val="000000"/>
              </a:solidFill>
              <a:latin typeface="Arial"/>
              <a:ea typeface="+mn-ea"/>
              <a:cs typeface="Arial"/>
            </a:endParaRPr>
          </a:p>
        </p:txBody>
      </p:sp>
    </p:spTree>
    <p:extLst>
      <p:ext uri="{BB962C8B-B14F-4D97-AF65-F5344CB8AC3E}">
        <p14:creationId xmlns:p14="http://schemas.microsoft.com/office/powerpoint/2010/main" xmlns="" val="897245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l" defTabSz="914400">
              <a:lnSpc>
                <a:spcPct val="85000"/>
              </a:lnSpc>
              <a:spcBef>
                <a:spcPct val="0"/>
              </a:spcBef>
              <a:buNone/>
            </a:pPr>
            <a:r>
              <a:rPr lang="es-ES_tradnl" sz="5400" b="0" i="0" spc="0" baseline="0" dirty="0" smtClean="0">
                <a:gradFill flip="none" rotWithShape="1">
                  <a:gsLst>
                    <a:gs pos="16000">
                      <a:srgbClr val="6B308D">
                        <a:lumMod val="80000"/>
                        <a:lumOff val="20000"/>
                      </a:srgbClr>
                    </a:gs>
                    <a:gs pos="100000">
                      <a:srgbClr val="28A7DF"/>
                    </a:gs>
                  </a:gsLst>
                  <a:lin ang="1800000" scaled="0"/>
                  <a:tileRect/>
                </a:gradFill>
                <a:latin typeface="CiscoSans ExtraLight"/>
                <a:ea typeface="+mj-ea"/>
                <a:cs typeface="Arial"/>
              </a:rPr>
              <a:t>Implementación de OSPF de diversas áreas</a:t>
            </a:r>
            <a:endParaRPr lang="es-ES_tradnl" dirty="0"/>
          </a:p>
        </p:txBody>
      </p:sp>
    </p:spTree>
    <p:extLst>
      <p:ext uri="{BB962C8B-B14F-4D97-AF65-F5344CB8AC3E}">
        <p14:creationId xmlns:p14="http://schemas.microsoft.com/office/powerpoint/2010/main" xmlns="" val="27617341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tretch>
            <a:fillRect/>
          </a:stretch>
        </p:blipFill>
        <p:spPr bwMode="auto">
          <a:xfrm>
            <a:off x="5868948" y="1502042"/>
            <a:ext cx="5886074" cy="40727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Problemas de OSPF con redes grandes</a:t>
            </a:r>
            <a:endParaRPr lang="es-ES_tradnl"/>
          </a:p>
        </p:txBody>
      </p:sp>
      <p:sp>
        <p:nvSpPr>
          <p:cNvPr id="5" name="Content Placeholder 4"/>
          <p:cNvSpPr>
            <a:spLocks noGrp="1"/>
          </p:cNvSpPr>
          <p:nvPr>
            <p:ph idx="1"/>
          </p:nvPr>
        </p:nvSpPr>
        <p:spPr>
          <a:xfrm>
            <a:off x="306189" y="1748589"/>
            <a:ext cx="5593166" cy="4556856"/>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400" i="0" dirty="0" smtClean="0">
                <a:solidFill>
                  <a:srgbClr val="000000"/>
                </a:solidFill>
                <a:latin typeface="Arial"/>
                <a:ea typeface="+mn-ea"/>
                <a:cs typeface="Arial"/>
              </a:rPr>
              <a:t>Cálculos de algoritmos SPF habituales</a:t>
            </a:r>
            <a:endParaRPr lang="es-ES_tradnl" sz="24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400" i="0" dirty="0" smtClean="0">
                <a:solidFill>
                  <a:srgbClr val="000000"/>
                </a:solidFill>
                <a:latin typeface="Arial"/>
                <a:ea typeface="+mn-ea"/>
                <a:cs typeface="Arial"/>
              </a:rPr>
              <a:t>Tabla de </a:t>
            </a:r>
            <a:r>
              <a:rPr lang="es-ES_tradnl" sz="2400" i="0" dirty="0" err="1" smtClean="0">
                <a:solidFill>
                  <a:srgbClr val="000000"/>
                </a:solidFill>
                <a:latin typeface="Arial"/>
                <a:ea typeface="+mn-ea"/>
                <a:cs typeface="Arial"/>
              </a:rPr>
              <a:t>routing</a:t>
            </a:r>
            <a:r>
              <a:rPr lang="es-ES_tradnl" sz="2400" i="0" dirty="0" smtClean="0">
                <a:solidFill>
                  <a:srgbClr val="000000"/>
                </a:solidFill>
                <a:latin typeface="Arial"/>
                <a:ea typeface="+mn-ea"/>
                <a:cs typeface="Arial"/>
              </a:rPr>
              <a:t> extensa</a:t>
            </a:r>
          </a:p>
          <a:p>
            <a:pPr marL="228600" indent="-228600" algn="l" defTabSz="914400">
              <a:lnSpc>
                <a:spcPct val="100000"/>
              </a:lnSpc>
              <a:spcBef>
                <a:spcPts val="1440"/>
              </a:spcBef>
              <a:buClr>
                <a:srgbClr val="652D89">
                  <a:lumMod val="75000"/>
                </a:srgbClr>
              </a:buClr>
              <a:buSzPct val="90000"/>
              <a:buFont typeface="Arial"/>
              <a:buChar char="•"/>
            </a:pPr>
            <a:r>
              <a:rPr lang="es-ES_tradnl" sz="2400" i="0" dirty="0" smtClean="0">
                <a:solidFill>
                  <a:srgbClr val="000000"/>
                </a:solidFill>
                <a:latin typeface="Arial"/>
                <a:ea typeface="+mn-ea"/>
                <a:cs typeface="Arial"/>
              </a:rPr>
              <a:t>LSDB extensa</a:t>
            </a:r>
          </a:p>
          <a:p>
            <a:pPr marL="0" indent="0" algn="l" defTabSz="914400">
              <a:spcBef>
                <a:spcPts val="1440"/>
              </a:spcBef>
              <a:buNone/>
            </a:pPr>
            <a:r>
              <a:rPr lang="es-ES_tradnl" sz="2400" i="0" dirty="0" smtClean="0">
                <a:solidFill>
                  <a:srgbClr val="000000"/>
                </a:solidFill>
                <a:latin typeface="Arial"/>
                <a:ea typeface="+mn-ea"/>
                <a:cs typeface="Arial"/>
              </a:rPr>
              <a:t>Solución: </a:t>
            </a:r>
          </a:p>
          <a:p>
            <a:pPr marL="228600" indent="-228600" algn="l" defTabSz="914400">
              <a:lnSpc>
                <a:spcPct val="100000"/>
              </a:lnSpc>
              <a:spcBef>
                <a:spcPts val="1440"/>
              </a:spcBef>
              <a:buClr>
                <a:srgbClr val="652D89">
                  <a:lumMod val="75000"/>
                </a:srgbClr>
              </a:buClr>
              <a:buSzPct val="90000"/>
              <a:buFont typeface="Arial"/>
              <a:buChar char="•"/>
            </a:pPr>
            <a:r>
              <a:rPr lang="es-ES_tradnl" sz="2400" i="0" dirty="0" smtClean="0">
                <a:solidFill>
                  <a:srgbClr val="000000"/>
                </a:solidFill>
                <a:latin typeface="Arial"/>
                <a:ea typeface="+mn-ea"/>
                <a:cs typeface="Arial"/>
              </a:rPr>
              <a:t>Dividir la red en OSPF de diversas áreas</a:t>
            </a:r>
            <a:endParaRPr lang="es-ES_tradnl" sz="2400" dirty="0" smtClean="0"/>
          </a:p>
          <a:p>
            <a:pPr marL="228600" indent="-228600" algn="l" defTabSz="914400">
              <a:lnSpc>
                <a:spcPct val="100000"/>
              </a:lnSpc>
              <a:spcBef>
                <a:spcPts val="1440"/>
              </a:spcBef>
              <a:buClr>
                <a:srgbClr val="652D89">
                  <a:lumMod val="75000"/>
                </a:srgbClr>
              </a:buClr>
              <a:buSzPct val="90000"/>
              <a:buFont typeface="Arial"/>
              <a:buChar char="•"/>
            </a:pPr>
            <a:endParaRPr lang="es-ES_tradnl" dirty="0"/>
          </a:p>
        </p:txBody>
      </p:sp>
    </p:spTree>
    <p:extLst>
      <p:ext uri="{BB962C8B-B14F-4D97-AF65-F5344CB8AC3E}">
        <p14:creationId xmlns:p14="http://schemas.microsoft.com/office/powerpoint/2010/main" xmlns="" val="3819138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tretch>
            <a:fillRect/>
          </a:stretch>
        </p:blipFill>
        <p:spPr bwMode="auto">
          <a:xfrm>
            <a:off x="5880053" y="1528762"/>
            <a:ext cx="5620153" cy="3800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Áreas de OSPF</a:t>
            </a:r>
            <a:endParaRPr lang="es-ES_tradnl"/>
          </a:p>
        </p:txBody>
      </p:sp>
      <p:sp>
        <p:nvSpPr>
          <p:cNvPr id="5" name="Content Placeholder 4"/>
          <p:cNvSpPr>
            <a:spLocks noGrp="1"/>
          </p:cNvSpPr>
          <p:nvPr>
            <p:ph idx="1"/>
          </p:nvPr>
        </p:nvSpPr>
        <p:spPr>
          <a:xfrm>
            <a:off x="306189" y="1339745"/>
            <a:ext cx="5814392" cy="4965700"/>
          </a:xfrm>
        </p:spPr>
        <p:txBody>
          <a:bodyPr>
            <a:normAutofit/>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Frecuencia reducida de cálculos de SPF</a:t>
            </a:r>
            <a:r>
              <a:rPr lang="es-ES_tradnl" sz="2000" i="0" dirty="0" smtClean="0">
                <a:solidFill>
                  <a:srgbClr val="000000"/>
                </a:solidFill>
                <a:latin typeface="Arial"/>
                <a:ea typeface="+mn-ea"/>
                <a:cs typeface="Arial"/>
              </a:rPr>
              <a:t>: existe información detallada de la ruta en cada área, los cambios de estado de enlace no se inundan a otras áreas.</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r>
              <a:rPr lang="es-ES_tradnl" b="1" i="0" dirty="0" smtClean="0"/>
              <a:t>Tablas de </a:t>
            </a:r>
            <a:r>
              <a:rPr lang="es-ES_tradnl" b="1" i="0" dirty="0" err="1" smtClean="0"/>
              <a:t>routing</a:t>
            </a:r>
            <a:r>
              <a:rPr lang="es-ES_tradnl" b="1" i="0" dirty="0" smtClean="0"/>
              <a:t> más breves</a:t>
            </a:r>
            <a:r>
              <a:rPr lang="es-ES_tradnl" i="0" dirty="0" smtClean="0"/>
              <a:t>: en lugar de anunciar estas rutas explícitas fuera del área, se pueden configurar los </a:t>
            </a:r>
            <a:r>
              <a:rPr lang="es-ES_tradnl" i="0" dirty="0" err="1" smtClean="0"/>
              <a:t>routers</a:t>
            </a:r>
            <a:r>
              <a:rPr lang="es-ES_tradnl" i="0" dirty="0" smtClean="0"/>
              <a:t> para que resuman las rutas en una o más direcciones de resumen. </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Disminución de carga de LSU</a:t>
            </a:r>
            <a:r>
              <a:rPr lang="es-ES_tradnl" sz="2000" i="0" dirty="0" smtClean="0">
                <a:solidFill>
                  <a:srgbClr val="000000"/>
                </a:solidFill>
                <a:latin typeface="Arial"/>
                <a:ea typeface="+mn-ea"/>
                <a:cs typeface="Arial"/>
              </a:rPr>
              <a:t>: en lugar de enviar una LSU sobre cada red del área, un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puede anunciar una única ruta de resumen o una pequeña cantidad de rutas entre áreas.</a:t>
            </a:r>
            <a:endParaRPr lang="es-ES_tradnl" dirty="0"/>
          </a:p>
        </p:txBody>
      </p:sp>
    </p:spTree>
    <p:extLst>
      <p:ext uri="{BB962C8B-B14F-4D97-AF65-F5344CB8AC3E}">
        <p14:creationId xmlns:p14="http://schemas.microsoft.com/office/powerpoint/2010/main" xmlns="" val="13578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662907"/>
          </a:xfrm>
        </p:spPr>
        <p:txBody>
          <a:bodyPr/>
          <a:lstStyle/>
          <a:p>
            <a:pPr algn="l" defTabSz="914400">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¿Por qué OSPF de diversas áreas?</a:t>
            </a:r>
            <a:endParaRPr lang="es-ES_tradnl"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cstate="print"/>
          <a:stretch>
            <a:fillRect/>
          </a:stretch>
        </p:blipFill>
        <p:spPr bwMode="auto">
          <a:xfrm>
            <a:off x="1551932" y="2445801"/>
            <a:ext cx="8910834" cy="41470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a:xfrm>
            <a:off x="5630075" y="1127892"/>
            <a:ext cx="6094413" cy="1200329"/>
          </a:xfrm>
          <a:prstGeom prst="rect">
            <a:avLst/>
          </a:prstGeom>
        </p:spPr>
        <p:txBody>
          <a:bodyPr>
            <a:spAutoFit/>
          </a:bodyPr>
          <a:lstStyle/>
          <a:p>
            <a:pPr algn="l">
              <a:buNone/>
            </a:pPr>
            <a:r>
              <a:rPr lang="es-ES_tradnl" sz="2000" b="1" i="0" dirty="0" smtClean="0">
                <a:solidFill>
                  <a:srgbClr val="FF0000"/>
                </a:solidFill>
                <a:latin typeface="Arial"/>
                <a:ea typeface="+mn-ea"/>
                <a:cs typeface="+mn-cs"/>
              </a:rPr>
              <a:t>El OSPF de diversas áreas requiere un diseño de red jerárquico, y el área principal se llama área de red troncal (área 0). El resto de las áreas deben estar conectadas al área de red troncal.</a:t>
            </a:r>
            <a:endParaRPr lang="es-ES_tradnl" sz="2000" dirty="0">
              <a:solidFill>
                <a:srgbClr val="FF0000"/>
              </a:solidFill>
            </a:endParaRPr>
          </a:p>
        </p:txBody>
      </p:sp>
    </p:spTree>
    <p:extLst>
      <p:ext uri="{BB962C8B-B14F-4D97-AF65-F5344CB8AC3E}">
        <p14:creationId xmlns:p14="http://schemas.microsoft.com/office/powerpoint/2010/main" xmlns="" val="1225773826"/>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6"/>
            <a:ext cx="5755446" cy="1465012"/>
          </a:xfrm>
        </p:spPr>
        <p:txBody>
          <a:bodyPr/>
          <a:lstStyle/>
          <a:p>
            <a:pPr algn="l" defTabSz="914400">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Jerarquía de área de OSPF de dos capas</a:t>
            </a:r>
            <a:endParaRPr lang="es-ES_tradnl"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80421" y="3464426"/>
            <a:ext cx="11066679" cy="3063960"/>
          </a:xfrm>
        </p:spPr>
        <p:txBody>
          <a:bodyPr>
            <a:normAutofit lnSpcReduction="10000"/>
          </a:bodyPr>
          <a:lstStyle/>
          <a:p>
            <a:pPr marL="0" indent="0" algn="l" defTabSz="914400">
              <a:spcBef>
                <a:spcPts val="1440"/>
              </a:spcBef>
              <a:buNone/>
            </a:pPr>
            <a:r>
              <a:rPr lang="es-ES_tradnl" sz="2000" i="0" dirty="0" smtClean="0">
                <a:solidFill>
                  <a:srgbClr val="000000"/>
                </a:solidFill>
                <a:latin typeface="Arial"/>
                <a:ea typeface="+mn-ea"/>
                <a:cs typeface="Arial"/>
              </a:rPr>
              <a:t>El OSPF de diversas áreas se implementa con una jerarquía de área de dos capas:</a:t>
            </a:r>
          </a:p>
          <a:p>
            <a:pPr marL="336591" indent="0" algn="l" defTabSz="914400">
              <a:spcBef>
                <a:spcPts val="1440"/>
              </a:spcBef>
              <a:buNone/>
            </a:pPr>
            <a:r>
              <a:rPr lang="es-ES_tradnl" sz="2000" b="1" i="0" dirty="0" smtClean="0">
                <a:solidFill>
                  <a:srgbClr val="000000"/>
                </a:solidFill>
                <a:latin typeface="Arial"/>
                <a:ea typeface="+mn-ea"/>
                <a:cs typeface="Arial"/>
              </a:rPr>
              <a:t>Área de red troncal (tránsito): </a:t>
            </a:r>
            <a:endParaRPr lang="es-ES_tradnl" b="1" dirty="0" smtClean="0"/>
          </a:p>
          <a:p>
            <a:pPr marL="1020745" lvl="2" indent="-342900" algn="l" defTabSz="914400">
              <a:spcBef>
                <a:spcPts val="840"/>
              </a:spcBef>
              <a:buClr>
                <a:srgbClr val="00B0F0"/>
              </a:buClr>
              <a:buFont typeface="Arial"/>
              <a:buChar char="•"/>
            </a:pPr>
            <a:r>
              <a:rPr lang="es-ES_tradnl" sz="1600" i="0" dirty="0" smtClean="0">
                <a:solidFill>
                  <a:srgbClr val="000000"/>
                </a:solidFill>
                <a:latin typeface="Arial"/>
                <a:ea typeface="+mn-ea"/>
                <a:cs typeface="Arial"/>
              </a:rPr>
              <a:t>Área cuya función principal es la transmisión rápida y eficiente de paquetes IP. </a:t>
            </a:r>
          </a:p>
          <a:p>
            <a:pPr marL="1020745" lvl="2" indent="-342900" algn="l" defTabSz="914400">
              <a:spcBef>
                <a:spcPts val="840"/>
              </a:spcBef>
              <a:buClr>
                <a:srgbClr val="00B0F0"/>
              </a:buClr>
              <a:buFont typeface="Arial"/>
              <a:buChar char="•"/>
            </a:pPr>
            <a:r>
              <a:rPr lang="es-ES_tradnl" sz="1600" i="0" dirty="0" smtClean="0">
                <a:solidFill>
                  <a:srgbClr val="000000"/>
                </a:solidFill>
                <a:latin typeface="Arial"/>
                <a:ea typeface="+mn-ea"/>
                <a:cs typeface="Arial"/>
              </a:rPr>
              <a:t>Interconexión con otros tipos de área de OSPF.</a:t>
            </a:r>
          </a:p>
          <a:p>
            <a:pPr marL="1020745" lvl="2" indent="-342900" algn="l" defTabSz="914400">
              <a:spcBef>
                <a:spcPts val="840"/>
              </a:spcBef>
              <a:buClr>
                <a:srgbClr val="00B0F0"/>
              </a:buClr>
              <a:buFont typeface="Arial"/>
              <a:buChar char="•"/>
            </a:pPr>
            <a:r>
              <a:rPr lang="es-ES_tradnl" sz="1600" i="0" dirty="0" smtClean="0">
                <a:solidFill>
                  <a:srgbClr val="000000"/>
                </a:solidFill>
                <a:latin typeface="Arial"/>
                <a:ea typeface="+mn-ea"/>
                <a:cs typeface="Arial"/>
              </a:rPr>
              <a:t>Área 0 de OSPF llamada que conecta directamente al resto de las áreas.</a:t>
            </a:r>
          </a:p>
          <a:p>
            <a:pPr marL="330190" indent="0" algn="l" defTabSz="914400">
              <a:spcBef>
                <a:spcPts val="1440"/>
              </a:spcBef>
              <a:buNone/>
            </a:pPr>
            <a:r>
              <a:rPr lang="es-ES_tradnl" sz="2000" b="1" i="0" dirty="0" smtClean="0">
                <a:solidFill>
                  <a:srgbClr val="000000"/>
                </a:solidFill>
                <a:latin typeface="Arial"/>
                <a:ea typeface="+mn-ea"/>
                <a:cs typeface="Arial"/>
              </a:rPr>
              <a:t>Área regular (no troncal):</a:t>
            </a:r>
          </a:p>
          <a:p>
            <a:pPr marL="1025500" lvl="2" indent="-342900" algn="l" defTabSz="914400">
              <a:spcBef>
                <a:spcPts val="840"/>
              </a:spcBef>
              <a:buClr>
                <a:srgbClr val="00B0F0"/>
              </a:buClr>
              <a:buFont typeface="Arial"/>
              <a:buChar char="•"/>
            </a:pPr>
            <a:r>
              <a:rPr lang="es-ES_tradnl" sz="1600" i="0" dirty="0" smtClean="0">
                <a:solidFill>
                  <a:srgbClr val="000000"/>
                </a:solidFill>
                <a:latin typeface="Arial"/>
                <a:ea typeface="+mn-ea"/>
                <a:cs typeface="Arial"/>
              </a:rPr>
              <a:t>Conecta usuarios y recursos.</a:t>
            </a:r>
            <a:endParaRPr lang="es-ES_tradnl" dirty="0" smtClean="0"/>
          </a:p>
          <a:p>
            <a:pPr marL="1025500" lvl="2" indent="-342900" algn="l" defTabSz="914400">
              <a:spcBef>
                <a:spcPts val="840"/>
              </a:spcBef>
              <a:buClr>
                <a:srgbClr val="00B0F0"/>
              </a:buClr>
              <a:buFont typeface="Arial"/>
              <a:buChar char="•"/>
            </a:pPr>
            <a:r>
              <a:rPr lang="es-ES_tradnl" sz="1600" i="0" dirty="0" smtClean="0">
                <a:solidFill>
                  <a:srgbClr val="000000"/>
                </a:solidFill>
                <a:latin typeface="Arial"/>
                <a:ea typeface="+mn-ea"/>
                <a:cs typeface="Arial"/>
              </a:rPr>
              <a:t>Un área regular no permite que el tráfico de otra área utilice sus enlaces para alcanzar otras áreas.</a:t>
            </a:r>
            <a:endParaRPr lang="es-ES_tradnl" dirty="0" smtClean="0"/>
          </a:p>
          <a:p>
            <a:pPr marL="396850" lvl="1" indent="-168250" algn="l" defTabSz="914400">
              <a:spcBef>
                <a:spcPts val="840"/>
              </a:spcBef>
              <a:buClr>
                <a:srgbClr val="0070C0"/>
              </a:buClr>
              <a:buFont typeface="Arial"/>
              <a:buChar char="•"/>
            </a:pPr>
            <a:endParaRPr lang="es-ES_tradnl" dirty="0" smtClean="0"/>
          </a:p>
        </p:txBody>
      </p:sp>
      <p:pic>
        <p:nvPicPr>
          <p:cNvPr id="1026" name="Picture 2"/>
          <p:cNvPicPr>
            <a:picLocks noChangeAspect="1" noChangeArrowheads="1"/>
          </p:cNvPicPr>
          <p:nvPr/>
        </p:nvPicPr>
        <p:blipFill>
          <a:blip r:embed="rId3" cstate="print"/>
          <a:stretch>
            <a:fillRect/>
          </a:stretch>
        </p:blipFill>
        <p:spPr bwMode="auto">
          <a:xfrm>
            <a:off x="5378589" y="27002"/>
            <a:ext cx="6412357" cy="3437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1896330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Tipos de routers de OSPF</a:t>
            </a:r>
            <a:endParaRPr lang="es-ES_tradnl"/>
          </a:p>
        </p:txBody>
      </p:sp>
      <p:sp>
        <p:nvSpPr>
          <p:cNvPr id="5" name="Content Placeholder 4"/>
          <p:cNvSpPr>
            <a:spLocks noGrp="1"/>
          </p:cNvSpPr>
          <p:nvPr>
            <p:ph idx="1"/>
          </p:nvPr>
        </p:nvSpPr>
        <p:spPr>
          <a:xfrm>
            <a:off x="306190" y="1339745"/>
            <a:ext cx="3705372" cy="4965700"/>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err="1" smtClean="0">
                <a:solidFill>
                  <a:srgbClr val="000000"/>
                </a:solidFill>
                <a:latin typeface="Arial"/>
                <a:ea typeface="+mn-ea"/>
                <a:cs typeface="Arial"/>
              </a:rPr>
              <a:t>Routers</a:t>
            </a:r>
            <a:r>
              <a:rPr lang="es-ES_tradnl" sz="2000" i="0" dirty="0" smtClean="0">
                <a:solidFill>
                  <a:srgbClr val="000000"/>
                </a:solidFill>
                <a:latin typeface="Arial"/>
                <a:ea typeface="+mn-ea"/>
                <a:cs typeface="Arial"/>
              </a:rPr>
              <a:t> internos</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Interfaces en la misma área</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LSDB idénticas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err="1" smtClean="0">
                <a:solidFill>
                  <a:srgbClr val="000000"/>
                </a:solidFill>
                <a:latin typeface="Arial"/>
                <a:ea typeface="+mn-ea"/>
                <a:cs typeface="Arial"/>
              </a:rPr>
              <a:t>Routers</a:t>
            </a:r>
            <a:r>
              <a:rPr lang="es-ES_tradnl" sz="2000" i="0" dirty="0" smtClean="0">
                <a:solidFill>
                  <a:srgbClr val="000000"/>
                </a:solidFill>
                <a:latin typeface="Arial"/>
                <a:ea typeface="+mn-ea"/>
                <a:cs typeface="Arial"/>
              </a:rPr>
              <a:t> de red troncal</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Al menos una interfaz en el área 0</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err="1" smtClean="0">
                <a:solidFill>
                  <a:srgbClr val="000000"/>
                </a:solidFill>
                <a:latin typeface="Arial"/>
                <a:ea typeface="+mn-ea"/>
                <a:cs typeface="Arial"/>
              </a:rPr>
              <a:t>Routers</a:t>
            </a:r>
            <a:r>
              <a:rPr lang="es-ES_tradnl" sz="2000" i="0" dirty="0" smtClean="0">
                <a:solidFill>
                  <a:srgbClr val="000000"/>
                </a:solidFill>
                <a:latin typeface="Arial"/>
                <a:ea typeface="+mn-ea"/>
                <a:cs typeface="Arial"/>
              </a:rPr>
              <a:t> de frontera de área (ABR)</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Interfaces en diversas áreas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err="1" smtClean="0">
                <a:solidFill>
                  <a:srgbClr val="000000"/>
                </a:solidFill>
                <a:latin typeface="Arial"/>
                <a:ea typeface="+mn-ea"/>
                <a:cs typeface="Arial"/>
              </a:rPr>
              <a:t>Routers</a:t>
            </a:r>
            <a:r>
              <a:rPr lang="es-ES_tradnl" sz="2000" i="0" dirty="0" smtClean="0">
                <a:solidFill>
                  <a:srgbClr val="000000"/>
                </a:solidFill>
                <a:latin typeface="Arial"/>
                <a:ea typeface="+mn-ea"/>
                <a:cs typeface="Arial"/>
              </a:rPr>
              <a:t> de frontera de sistema autónomo (ASBR)</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Al menos una interfaz en red no OSPF</a:t>
            </a:r>
          </a:p>
          <a:p>
            <a:pPr marL="228600" indent="-228600" algn="l" defTabSz="914400">
              <a:lnSpc>
                <a:spcPct val="100000"/>
              </a:lnSpc>
              <a:spcBef>
                <a:spcPts val="1440"/>
              </a:spcBef>
              <a:buClr>
                <a:srgbClr val="652D89">
                  <a:lumMod val="75000"/>
                </a:srgbClr>
              </a:buClr>
              <a:buSzPct val="90000"/>
              <a:buFont typeface="Arial"/>
              <a:buChar char="•"/>
            </a:pPr>
            <a:endParaRPr lang="es-ES_tradnl" dirty="0"/>
          </a:p>
        </p:txBody>
      </p:sp>
      <p:pic>
        <p:nvPicPr>
          <p:cNvPr id="13314" name="Picture 2"/>
          <p:cNvPicPr>
            <a:picLocks noChangeAspect="1" noChangeArrowheads="1"/>
          </p:cNvPicPr>
          <p:nvPr/>
        </p:nvPicPr>
        <p:blipFill>
          <a:blip r:embed="rId3" cstate="print"/>
          <a:stretch>
            <a:fillRect/>
          </a:stretch>
        </p:blipFill>
        <p:spPr bwMode="auto">
          <a:xfrm>
            <a:off x="4153924" y="1481137"/>
            <a:ext cx="6848373" cy="43158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0064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Objetivos</a:t>
            </a:r>
            <a:endParaRPr lang="es-ES_tradnl"/>
          </a:p>
        </p:txBody>
      </p:sp>
      <p:sp>
        <p:nvSpPr>
          <p:cNvPr id="5" name="Content Placeholder 4"/>
          <p:cNvSpPr>
            <a:spLocks noGrp="1"/>
          </p:cNvSpPr>
          <p:nvPr>
            <p:ph idx="1"/>
          </p:nvPr>
        </p:nvSpPr>
        <p:spPr>
          <a:xfrm>
            <a:off x="306189" y="1612700"/>
            <a:ext cx="11398952" cy="4965700"/>
          </a:xfrm>
        </p:spPr>
        <p:txBody>
          <a:bodyPr>
            <a:normAutofit/>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800" i="0" dirty="0" smtClean="0">
                <a:solidFill>
                  <a:srgbClr val="000000"/>
                </a:solidFill>
                <a:latin typeface="Arial"/>
                <a:ea typeface="+mn-ea"/>
                <a:cs typeface="Arial"/>
              </a:rPr>
              <a:t>Revisar OSPF de área única</a:t>
            </a:r>
          </a:p>
          <a:p>
            <a:pPr marL="228600" indent="-228600" algn="l" defTabSz="914400">
              <a:lnSpc>
                <a:spcPct val="100000"/>
              </a:lnSpc>
              <a:spcBef>
                <a:spcPts val="1440"/>
              </a:spcBef>
              <a:buClr>
                <a:srgbClr val="652D89">
                  <a:lumMod val="75000"/>
                </a:srgbClr>
              </a:buClr>
              <a:buSzPct val="90000"/>
              <a:buFont typeface="Arial"/>
              <a:buChar char="•"/>
            </a:pPr>
            <a:r>
              <a:rPr lang="es-ES_tradnl" sz="2800" i="0" dirty="0" smtClean="0">
                <a:solidFill>
                  <a:srgbClr val="000000"/>
                </a:solidFill>
                <a:latin typeface="Arial"/>
                <a:ea typeface="+mn-ea"/>
                <a:cs typeface="Arial"/>
              </a:rPr>
              <a:t>Implementar OSPF de diversas áreas</a:t>
            </a:r>
            <a:endParaRPr lang="es-ES_tradnl" sz="28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800" i="0" dirty="0" smtClean="0">
                <a:solidFill>
                  <a:srgbClr val="000000"/>
                </a:solidFill>
                <a:latin typeface="Arial"/>
                <a:ea typeface="+mn-ea"/>
                <a:cs typeface="Arial"/>
              </a:rPr>
              <a:t>Analizar tipos de LSA intercambiados entre áreas </a:t>
            </a:r>
          </a:p>
          <a:p>
            <a:pPr marL="228600" indent="-228600" algn="l" defTabSz="914400">
              <a:lnSpc>
                <a:spcPct val="100000"/>
              </a:lnSpc>
              <a:spcBef>
                <a:spcPts val="1440"/>
              </a:spcBef>
              <a:buClr>
                <a:srgbClr val="652D89">
                  <a:lumMod val="75000"/>
                </a:srgbClr>
              </a:buClr>
              <a:buSzPct val="90000"/>
              <a:buFont typeface="Arial"/>
              <a:buChar char="•"/>
            </a:pPr>
            <a:r>
              <a:rPr lang="es-ES_tradnl" sz="2800" i="0" dirty="0" smtClean="0">
                <a:solidFill>
                  <a:srgbClr val="000000"/>
                </a:solidFill>
                <a:latin typeface="Arial"/>
                <a:ea typeface="+mn-ea"/>
                <a:cs typeface="Arial"/>
              </a:rPr>
              <a:t>Configurar OSPFv2 y OSPFv3 de diversas áreas </a:t>
            </a:r>
          </a:p>
          <a:p>
            <a:pPr marL="228600" indent="-228600" algn="l" defTabSz="914400">
              <a:lnSpc>
                <a:spcPct val="100000"/>
              </a:lnSpc>
              <a:spcBef>
                <a:spcPts val="1440"/>
              </a:spcBef>
              <a:buClr>
                <a:srgbClr val="652D89">
                  <a:lumMod val="75000"/>
                </a:srgbClr>
              </a:buClr>
              <a:buSzPct val="90000"/>
              <a:buFont typeface="Arial"/>
              <a:buChar char="•"/>
            </a:pPr>
            <a:r>
              <a:rPr lang="es-ES_tradnl" sz="2800" i="0" dirty="0" smtClean="0">
                <a:solidFill>
                  <a:srgbClr val="000000"/>
                </a:solidFill>
                <a:latin typeface="Arial"/>
                <a:ea typeface="+mn-ea"/>
                <a:cs typeface="Arial"/>
              </a:rPr>
              <a:t>Verificar la configuración de OSPFv2 y OSPFv3</a:t>
            </a:r>
          </a:p>
          <a:p>
            <a:pPr marL="228600" indent="-228600" algn="l" defTabSz="914400">
              <a:lnSpc>
                <a:spcPct val="100000"/>
              </a:lnSpc>
              <a:spcBef>
                <a:spcPts val="1440"/>
              </a:spcBef>
              <a:buClr>
                <a:srgbClr val="652D89">
                  <a:lumMod val="75000"/>
                </a:srgbClr>
              </a:buClr>
              <a:buSzPct val="90000"/>
              <a:buFont typeface="Arial"/>
              <a:buChar char="•"/>
            </a:pPr>
            <a:r>
              <a:rPr lang="es-ES_tradnl" sz="2800" i="0" dirty="0" smtClean="0">
                <a:solidFill>
                  <a:srgbClr val="000000"/>
                </a:solidFill>
                <a:latin typeface="Arial"/>
                <a:ea typeface="+mn-ea"/>
                <a:cs typeface="Arial"/>
              </a:rPr>
              <a:t>Revisar los puntos clave de OSPF</a:t>
            </a:r>
            <a:endParaRPr lang="es-ES_tradnl" sz="2800" i="0" dirty="0">
              <a:solidFill>
                <a:srgbClr val="000000"/>
              </a:solidFill>
              <a:latin typeface="Arial"/>
              <a:ea typeface="+mn-ea"/>
              <a:cs typeface="Arial"/>
            </a:endParaRPr>
          </a:p>
        </p:txBody>
      </p:sp>
    </p:spTree>
    <p:extLst>
      <p:ext uri="{BB962C8B-B14F-4D97-AF65-F5344CB8AC3E}">
        <p14:creationId xmlns:p14="http://schemas.microsoft.com/office/powerpoint/2010/main" xmlns="" val="1565939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l" defTabSz="914400">
              <a:lnSpc>
                <a:spcPct val="85000"/>
              </a:lnSpc>
              <a:spcBef>
                <a:spcPct val="0"/>
              </a:spcBef>
              <a:buNone/>
            </a:pPr>
            <a:r>
              <a:rPr lang="es-ES_tradnl" sz="5400" b="0" i="0" spc="0" baseline="0" dirty="0" smtClean="0">
                <a:gradFill flip="none" rotWithShape="1">
                  <a:gsLst>
                    <a:gs pos="16000">
                      <a:srgbClr val="6B308D">
                        <a:lumMod val="80000"/>
                        <a:lumOff val="20000"/>
                      </a:srgbClr>
                    </a:gs>
                    <a:gs pos="100000">
                      <a:srgbClr val="28A7DF"/>
                    </a:gs>
                  </a:gsLst>
                  <a:lin ang="1800000" scaled="0"/>
                  <a:tileRect/>
                </a:gradFill>
                <a:latin typeface="CiscoSans ExtraLight"/>
                <a:ea typeface="+mj-ea"/>
                <a:cs typeface="Arial"/>
              </a:rPr>
              <a:t>Tipos de LSA intercambiados entre áreas </a:t>
            </a:r>
            <a:endParaRPr lang="es-ES_tradnl" dirty="0"/>
          </a:p>
        </p:txBody>
      </p:sp>
    </p:spTree>
    <p:extLst>
      <p:ext uri="{BB962C8B-B14F-4D97-AF65-F5344CB8AC3E}">
        <p14:creationId xmlns:p14="http://schemas.microsoft.com/office/powerpoint/2010/main" xmlns="" val="27617341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Tipos de LSA de OSPF (nuevo análisis)</a:t>
            </a:r>
            <a:endParaRPr lang="es-ES_tradnl" dirty="0"/>
          </a:p>
        </p:txBody>
      </p:sp>
      <p:pic>
        <p:nvPicPr>
          <p:cNvPr id="6" name="Picture 2"/>
          <p:cNvPicPr>
            <a:picLocks noChangeAspect="1" noChangeArrowheads="1"/>
          </p:cNvPicPr>
          <p:nvPr/>
        </p:nvPicPr>
        <p:blipFill>
          <a:blip r:embed="rId3" cstate="print"/>
          <a:stretch>
            <a:fillRect/>
          </a:stretch>
        </p:blipFill>
        <p:spPr bwMode="auto">
          <a:xfrm>
            <a:off x="1593777" y="1152858"/>
            <a:ext cx="8021778" cy="5375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33206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871538"/>
          </a:xfrm>
        </p:spPr>
        <p:txBody>
          <a:bodyPr/>
          <a:lstStyle/>
          <a:p>
            <a:pPr algn="l" defTabSz="914400">
              <a:spcBef>
                <a:spcPct val="0"/>
              </a:spcBef>
              <a:buNone/>
            </a:pPr>
            <a: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Funcionamiento de LSA en OSPF de diversas áreas</a:t>
            </a: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Tipos de LSA de OSPF</a:t>
            </a:r>
            <a:endParaRPr lang="es-ES_tradnl" dirty="0"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a:blip r:embed="rId3" cstate="print"/>
          <a:stretch>
            <a:fillRect/>
          </a:stretch>
        </p:blipFill>
        <p:spPr bwMode="auto">
          <a:xfrm>
            <a:off x="1897039" y="1905174"/>
            <a:ext cx="8229599" cy="20880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74931645"/>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LSA de OSPF de tipo 1. LSA de router</a:t>
            </a:r>
            <a:endParaRPr lang="es-ES_tradnl"/>
          </a:p>
        </p:txBody>
      </p:sp>
      <p:sp>
        <p:nvSpPr>
          <p:cNvPr id="5" name="Content Placeholder 4"/>
          <p:cNvSpPr>
            <a:spLocks noGrp="1"/>
          </p:cNvSpPr>
          <p:nvPr>
            <p:ph idx="1"/>
          </p:nvPr>
        </p:nvSpPr>
        <p:spPr>
          <a:xfrm>
            <a:off x="306189" y="1475873"/>
            <a:ext cx="5116043" cy="4829571"/>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Un LSA de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(tipo 1) para cada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de un área</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Incluye una lista de enlaces conectados directamente</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Cada enlace se identifica por prefijo IP asignado al enlace y tipo de enlace</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Identificado por el Id. de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del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de origen</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La inundación se produce solo en esta área; no atraviesa ABR</a:t>
            </a:r>
            <a:endParaRPr lang="es-ES_tradnl" dirty="0"/>
          </a:p>
        </p:txBody>
      </p:sp>
      <p:pic>
        <p:nvPicPr>
          <p:cNvPr id="6" name="Picture 2"/>
          <p:cNvPicPr>
            <a:picLocks noChangeAspect="1" noChangeArrowheads="1"/>
          </p:cNvPicPr>
          <p:nvPr/>
        </p:nvPicPr>
        <p:blipFill>
          <a:blip r:embed="rId3" cstate="print"/>
          <a:stretch>
            <a:fillRect/>
          </a:stretch>
        </p:blipFill>
        <p:spPr bwMode="auto">
          <a:xfrm>
            <a:off x="5678904" y="1305306"/>
            <a:ext cx="6076117" cy="50001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86706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LSA de OSPF de tipo 2. LSA de red</a:t>
            </a:r>
            <a:endParaRPr lang="es-ES_tradnl"/>
          </a:p>
        </p:txBody>
      </p:sp>
      <p:sp>
        <p:nvSpPr>
          <p:cNvPr id="5" name="Content Placeholder 4"/>
          <p:cNvSpPr>
            <a:spLocks noGrp="1"/>
          </p:cNvSpPr>
          <p:nvPr>
            <p:ph idx="1"/>
          </p:nvPr>
        </p:nvSpPr>
        <p:spPr>
          <a:xfrm>
            <a:off x="306189" y="1575279"/>
            <a:ext cx="5051874" cy="4730166"/>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Un LSA de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(tipo 2) para cada difusión de tránsito o red NBMA de un área</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Incluye lista de </a:t>
            </a:r>
            <a:r>
              <a:rPr lang="es-ES_tradnl" sz="1800" i="0" dirty="0" err="1" smtClean="0">
                <a:solidFill>
                  <a:srgbClr val="000000"/>
                </a:solidFill>
                <a:latin typeface="Arial"/>
                <a:ea typeface="+mn-ea"/>
                <a:cs typeface="Arial"/>
              </a:rPr>
              <a:t>routers</a:t>
            </a:r>
            <a:r>
              <a:rPr lang="es-ES_tradnl" sz="1800" i="0" dirty="0" smtClean="0">
                <a:solidFill>
                  <a:srgbClr val="000000"/>
                </a:solidFill>
                <a:latin typeface="Arial"/>
                <a:ea typeface="+mn-ea"/>
                <a:cs typeface="Arial"/>
              </a:rPr>
              <a:t> conectados en el enlace de tránsito</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Incluye la máscara de subred del enlace</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 anuncia el DR de la red de difusión</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La inundación se produce solo en esta área; no atraviesa ABR</a:t>
            </a:r>
            <a:endParaRPr lang="es-ES_tradnl" dirty="0"/>
          </a:p>
        </p:txBody>
      </p:sp>
      <p:pic>
        <p:nvPicPr>
          <p:cNvPr id="6" name="Picture 2"/>
          <p:cNvPicPr>
            <a:picLocks noChangeAspect="1" noChangeArrowheads="1"/>
          </p:cNvPicPr>
          <p:nvPr/>
        </p:nvPicPr>
        <p:blipFill>
          <a:blip r:embed="rId3" cstate="print"/>
          <a:stretch>
            <a:fillRect/>
          </a:stretch>
        </p:blipFill>
        <p:spPr bwMode="auto">
          <a:xfrm>
            <a:off x="5502442" y="1227009"/>
            <a:ext cx="6477835" cy="53291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9665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LSA de OSPF de tipo 3. LSA de resumen</a:t>
            </a:r>
            <a:endParaRPr lang="es-ES_tradnl"/>
          </a:p>
        </p:txBody>
      </p:sp>
      <p:sp>
        <p:nvSpPr>
          <p:cNvPr id="5" name="Content Placeholder 4"/>
          <p:cNvSpPr>
            <a:spLocks noGrp="1"/>
          </p:cNvSpPr>
          <p:nvPr>
            <p:ph idx="1"/>
          </p:nvPr>
        </p:nvSpPr>
        <p:spPr>
          <a:xfrm>
            <a:off x="306190" y="1339745"/>
            <a:ext cx="5340632" cy="4965700"/>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Se utiliza para propagar la información de la red hacia áreas externas al área de origen (</a:t>
            </a:r>
            <a:r>
              <a:rPr lang="es-ES_tradnl" sz="2000" i="0" dirty="0" err="1" smtClean="0">
                <a:solidFill>
                  <a:srgbClr val="000000"/>
                </a:solidFill>
                <a:latin typeface="Arial"/>
                <a:ea typeface="+mn-ea"/>
                <a:cs typeface="Arial"/>
              </a:rPr>
              <a:t>interárea</a:t>
            </a:r>
            <a:r>
              <a:rPr lang="es-ES_tradnl" sz="2000" i="0" dirty="0" smtClean="0">
                <a:solidFill>
                  <a:srgbClr val="000000"/>
                </a:solidFill>
                <a:latin typeface="Arial"/>
                <a:ea typeface="+mn-ea"/>
                <a:cs typeface="Arial"/>
              </a:rPr>
              <a:t>)</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Describe la máscara y el número de red del enlace</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 anuncia el ABR del área de origen</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Regenerado por ABR posteriores para inundar las AS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De forma predeterminada, las rutas no se resumen; se anuncian LSA de tipo 3 para toda subred</a:t>
            </a:r>
            <a:endParaRPr lang="es-ES_tradnl" dirty="0"/>
          </a:p>
        </p:txBody>
      </p:sp>
      <p:pic>
        <p:nvPicPr>
          <p:cNvPr id="7" name="Picture 2"/>
          <p:cNvPicPr>
            <a:picLocks noChangeAspect="1" noChangeArrowheads="1"/>
          </p:cNvPicPr>
          <p:nvPr/>
        </p:nvPicPr>
        <p:blipFill>
          <a:blip r:embed="rId3" cstate="print"/>
          <a:stretch>
            <a:fillRect/>
          </a:stretch>
        </p:blipFill>
        <p:spPr bwMode="auto">
          <a:xfrm>
            <a:off x="5728826" y="1339745"/>
            <a:ext cx="5943598" cy="30479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8" descr="image25.png"/>
          <p:cNvPicPr>
            <a:picLocks noChangeAspect="1"/>
          </p:cNvPicPr>
          <p:nvPr/>
        </p:nvPicPr>
        <p:blipFill>
          <a:blip r:embed="rId4" cstate="print"/>
          <a:srcRect t="69181"/>
          <a:stretch>
            <a:fillRect/>
          </a:stretch>
        </p:blipFill>
        <p:spPr>
          <a:xfrm>
            <a:off x="5605284" y="4585647"/>
            <a:ext cx="6311112" cy="1581045"/>
          </a:xfrm>
          <a:prstGeom prst="rect">
            <a:avLst/>
          </a:prstGeom>
        </p:spPr>
      </p:pic>
    </p:spTree>
    <p:extLst>
      <p:ext uri="{BB962C8B-B14F-4D97-AF65-F5344CB8AC3E}">
        <p14:creationId xmlns:p14="http://schemas.microsoft.com/office/powerpoint/2010/main" xmlns="" val="233825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LSA de OSPF de tipo 4. LSA de resumen</a:t>
            </a:r>
            <a:endParaRPr lang="es-ES_tradnl"/>
          </a:p>
        </p:txBody>
      </p:sp>
      <p:sp>
        <p:nvSpPr>
          <p:cNvPr id="5" name="Content Placeholder 4"/>
          <p:cNvSpPr>
            <a:spLocks noGrp="1"/>
          </p:cNvSpPr>
          <p:nvPr>
            <p:ph idx="1"/>
          </p:nvPr>
        </p:nvSpPr>
        <p:spPr>
          <a:xfrm>
            <a:off x="306189" y="1523999"/>
            <a:ext cx="4362064" cy="4781445"/>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Anuncia un ASBR al resto de las áreas de un AS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 genera el ABR del área de origen</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Regenerado por los ABR posteriores para inundar un AS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Incluye el Id. de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de ASBR </a:t>
            </a:r>
            <a:endParaRPr lang="es-ES_tradnl" dirty="0"/>
          </a:p>
        </p:txBody>
      </p:sp>
      <p:pic>
        <p:nvPicPr>
          <p:cNvPr id="2050" name="Picture 2"/>
          <p:cNvPicPr>
            <a:picLocks noChangeAspect="1" noChangeArrowheads="1"/>
          </p:cNvPicPr>
          <p:nvPr/>
        </p:nvPicPr>
        <p:blipFill>
          <a:blip r:embed="rId3" cstate="print"/>
          <a:stretch>
            <a:fillRect/>
          </a:stretch>
        </p:blipFill>
        <p:spPr bwMode="auto">
          <a:xfrm>
            <a:off x="5556615" y="1353261"/>
            <a:ext cx="5855474" cy="3150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7" descr="image27.png"/>
          <p:cNvPicPr>
            <a:picLocks noChangeAspect="1"/>
          </p:cNvPicPr>
          <p:nvPr/>
        </p:nvPicPr>
        <p:blipFill>
          <a:blip r:embed="rId4" cstate="print"/>
          <a:srcRect t="65975" b="3869"/>
          <a:stretch>
            <a:fillRect/>
          </a:stretch>
        </p:blipFill>
        <p:spPr>
          <a:xfrm>
            <a:off x="5330928" y="4804010"/>
            <a:ext cx="6260318" cy="1596788"/>
          </a:xfrm>
          <a:prstGeom prst="rect">
            <a:avLst/>
          </a:prstGeom>
        </p:spPr>
      </p:pic>
    </p:spTree>
    <p:extLst>
      <p:ext uri="{BB962C8B-B14F-4D97-AF65-F5344CB8AC3E}">
        <p14:creationId xmlns:p14="http://schemas.microsoft.com/office/powerpoint/2010/main" xmlns="" val="1340157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LSA de OSPF de tipo 5. LSA externo </a:t>
            </a:r>
            <a:endParaRPr lang="es-ES_tradnl" dirty="0"/>
          </a:p>
        </p:txBody>
      </p:sp>
      <p:sp>
        <p:nvSpPr>
          <p:cNvPr id="5" name="Content Placeholder 4"/>
          <p:cNvSpPr>
            <a:spLocks noGrp="1"/>
          </p:cNvSpPr>
          <p:nvPr>
            <p:ph idx="1"/>
          </p:nvPr>
        </p:nvSpPr>
        <p:spPr>
          <a:xfrm>
            <a:off x="434526" y="1475873"/>
            <a:ext cx="4281854" cy="4829571"/>
          </a:xfrm>
        </p:spPr>
        <p:txBody>
          <a:bodyPr>
            <a:normAutofit/>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Anuncia redes desde otros sistemas autónomos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 anuncia y genera el ASBR originador</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Se propaga hacia todo el AS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El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que los anuncia (ASBR) no sufre cambios en todo el AS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Los LSA de tipo 4 son necesarios para encontrar el ASBR</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De forma predeterminada, no se resumen las rutas</a:t>
            </a:r>
            <a:endParaRPr lang="es-ES_tradnl" dirty="0"/>
          </a:p>
        </p:txBody>
      </p:sp>
      <p:pic>
        <p:nvPicPr>
          <p:cNvPr id="1027" name="Picture 3"/>
          <p:cNvPicPr>
            <a:picLocks noChangeAspect="1" noChangeArrowheads="1"/>
          </p:cNvPicPr>
          <p:nvPr/>
        </p:nvPicPr>
        <p:blipFill>
          <a:blip r:embed="rId3" cstate="print"/>
          <a:stretch>
            <a:fillRect/>
          </a:stretch>
        </p:blipFill>
        <p:spPr bwMode="auto">
          <a:xfrm>
            <a:off x="5663820" y="1475872"/>
            <a:ext cx="5882186" cy="31578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7" descr="image29.png"/>
          <p:cNvPicPr>
            <a:picLocks noChangeAspect="1"/>
          </p:cNvPicPr>
          <p:nvPr/>
        </p:nvPicPr>
        <p:blipFill>
          <a:blip r:embed="rId4" cstate="print"/>
          <a:srcRect t="65568" b="4711"/>
          <a:stretch>
            <a:fillRect/>
          </a:stretch>
        </p:blipFill>
        <p:spPr>
          <a:xfrm>
            <a:off x="5672482" y="4817658"/>
            <a:ext cx="6082540" cy="1600200"/>
          </a:xfrm>
          <a:prstGeom prst="rect">
            <a:avLst/>
          </a:prstGeom>
        </p:spPr>
      </p:pic>
    </p:spTree>
    <p:extLst>
      <p:ext uri="{BB962C8B-B14F-4D97-AF65-F5344CB8AC3E}">
        <p14:creationId xmlns:p14="http://schemas.microsoft.com/office/powerpoint/2010/main" xmlns="" val="676372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251494"/>
            <a:ext cx="11272548" cy="871538"/>
          </a:xfrm>
        </p:spPr>
        <p:txBody>
          <a:bodyPr/>
          <a:lstStyle/>
          <a:p>
            <a:pPr algn="l" defTabSz="914400">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Tipos de LSA de OSPF</a:t>
            </a:r>
            <a:endParaRPr lang="es-ES_tradnl" dirty="0"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a:blip r:embed="rId3" cstate="print"/>
          <a:stretch>
            <a:fillRect/>
          </a:stretch>
        </p:blipFill>
        <p:spPr bwMode="auto">
          <a:xfrm>
            <a:off x="1937982" y="1859021"/>
            <a:ext cx="8011236" cy="19623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5774323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Rutas OSPF. Tabla de </a:t>
            </a:r>
            <a:r>
              <a:rPr lang="es-ES_tradnl" sz="3600" b="0" i="0" spc="0" baseline="0" dirty="0" err="1"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routing</a:t>
            </a:r>
            <a:endParaRPr lang="es-ES_tradnl" dirty="0"/>
          </a:p>
        </p:txBody>
      </p:sp>
      <p:pic>
        <p:nvPicPr>
          <p:cNvPr id="18434" name="Picture 2"/>
          <p:cNvPicPr>
            <a:picLocks noChangeAspect="1" noChangeArrowheads="1"/>
          </p:cNvPicPr>
          <p:nvPr/>
        </p:nvPicPr>
        <p:blipFill>
          <a:blip r:embed="rId3" cstate="print"/>
          <a:stretch>
            <a:fillRect/>
          </a:stretch>
        </p:blipFill>
        <p:spPr bwMode="auto">
          <a:xfrm>
            <a:off x="1198409" y="1967680"/>
            <a:ext cx="9737728" cy="35777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14656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l" defTabSz="914400">
              <a:lnSpc>
                <a:spcPct val="85000"/>
              </a:lnSpc>
              <a:spcBef>
                <a:spcPct val="0"/>
              </a:spcBef>
              <a:buNone/>
            </a:pPr>
            <a:r>
              <a:rPr lang="es-ES_tradnl" sz="5400" b="0" i="0" spc="0" baseline="0" dirty="0" smtClean="0">
                <a:gradFill flip="none" rotWithShape="1">
                  <a:gsLst>
                    <a:gs pos="16000">
                      <a:srgbClr val="6B308D">
                        <a:lumMod val="80000"/>
                        <a:lumOff val="20000"/>
                      </a:srgbClr>
                    </a:gs>
                    <a:gs pos="100000">
                      <a:srgbClr val="28A7DF"/>
                    </a:gs>
                  </a:gsLst>
                  <a:lin ang="1800000" scaled="0"/>
                  <a:tileRect/>
                </a:gradFill>
                <a:latin typeface="CiscoSans ExtraLight"/>
                <a:ea typeface="+mj-ea"/>
                <a:cs typeface="Arial"/>
              </a:rPr>
              <a:t>Revisión de OSPF de área única</a:t>
            </a:r>
            <a:endParaRPr lang="es-ES_tradnl" dirty="0"/>
          </a:p>
        </p:txBody>
      </p:sp>
    </p:spTree>
    <p:extLst>
      <p:ext uri="{BB962C8B-B14F-4D97-AF65-F5344CB8AC3E}">
        <p14:creationId xmlns:p14="http://schemas.microsoft.com/office/powerpoint/2010/main" xmlns="" val="27617341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694991"/>
          </a:xfrm>
        </p:spPr>
        <p:txBody>
          <a:bodyPr/>
          <a:lstStyle/>
          <a:p>
            <a:pPr algn="l" defTabSz="914400">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Entradas de la tabla de routing de OSPF</a:t>
            </a:r>
            <a:endParaRPr lang="es-ES_tradnl" smtClean="0">
              <a:solidFill>
                <a:schemeClr val="accent5">
                  <a:lumMod val="75000"/>
                </a:schemeClr>
              </a:solidFill>
              <a:cs typeface="Arial" pitchFamily="34" charset="0"/>
            </a:endParaRPr>
          </a:p>
        </p:txBody>
      </p:sp>
      <p:pic>
        <p:nvPicPr>
          <p:cNvPr id="11266" name="Picture 2"/>
          <p:cNvPicPr>
            <a:picLocks noChangeAspect="1" noChangeArrowheads="1"/>
          </p:cNvPicPr>
          <p:nvPr/>
        </p:nvPicPr>
        <p:blipFill>
          <a:blip r:embed="rId3" cstate="print"/>
          <a:srcRect r="1391"/>
          <a:stretch>
            <a:fillRect/>
          </a:stretch>
        </p:blipFill>
        <p:spPr bwMode="auto">
          <a:xfrm>
            <a:off x="452849" y="1562676"/>
            <a:ext cx="6403563" cy="47709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7812505" y="1684421"/>
            <a:ext cx="3912892" cy="4081117"/>
          </a:xfrm>
          <a:prstGeom prst="rect">
            <a:avLst/>
          </a:prstGeom>
          <a:noFill/>
        </p:spPr>
        <p:txBody>
          <a:bodyPr wrap="square" rtlCol="0">
            <a:spAutoFit/>
          </a:bodyPr>
          <a:lstStyle/>
          <a:p>
            <a:pPr marL="342900" indent="-342900" algn="l">
              <a:buClr>
                <a:srgbClr val="000000"/>
              </a:buClr>
              <a:buFont typeface="Wingdings"/>
              <a:buChar char="§"/>
            </a:pPr>
            <a:r>
              <a:rPr lang="es-ES_tradnl" sz="2400" b="0" i="0" smtClean="0">
                <a:solidFill>
                  <a:srgbClr val="000000"/>
                </a:solidFill>
                <a:latin typeface="Arial"/>
                <a:ea typeface="+mn-ea"/>
                <a:cs typeface="+mn-cs"/>
              </a:rPr>
              <a:t>O: los LSA de router (tipo 1) y de red (tipo 2) describen los detalles de un área (la ruta es intraárea)</a:t>
            </a:r>
          </a:p>
          <a:p>
            <a:pPr marL="342900" indent="-342900" algn="l">
              <a:buClr>
                <a:srgbClr val="000000"/>
              </a:buClr>
              <a:buFont typeface="Wingdings"/>
              <a:buChar char="§"/>
            </a:pPr>
            <a:r>
              <a:rPr lang="es-ES_tradnl" sz="2400" b="0" i="0" smtClean="0">
                <a:solidFill>
                  <a:srgbClr val="000000"/>
                </a:solidFill>
                <a:latin typeface="Arial"/>
                <a:ea typeface="+mn-ea"/>
                <a:cs typeface="+mn-cs"/>
              </a:rPr>
              <a:t>O IA: los LSA de resumen aparecen en la tabla de routing como IA (rutas interárea)</a:t>
            </a:r>
          </a:p>
          <a:p>
            <a:pPr marL="342900" indent="-342900" algn="l">
              <a:buClr>
                <a:srgbClr val="000000"/>
              </a:buClr>
              <a:buFont typeface="Wingdings"/>
              <a:buChar char="§"/>
            </a:pPr>
            <a:r>
              <a:rPr lang="es-ES_tradnl" sz="2400" b="0" i="0" smtClean="0">
                <a:solidFill>
                  <a:srgbClr val="000000"/>
                </a:solidFill>
                <a:latin typeface="Arial"/>
                <a:ea typeface="+mn-ea"/>
                <a:cs typeface="+mn-cs"/>
              </a:rPr>
              <a:t>O E1 u O E2: los LSA externos de rutas de tipo 1 (E1) o tipo 2 (E2)</a:t>
            </a:r>
            <a:r>
              <a:rPr lang="es-ES_tradnl" sz="2400" b="1" i="0" smtClean="0">
                <a:solidFill>
                  <a:schemeClr val="bg1"/>
                </a:solidFill>
                <a:latin typeface="Arial"/>
                <a:ea typeface="+mn-ea"/>
                <a:cs typeface="+mn-cs"/>
              </a:rPr>
              <a:t> </a:t>
            </a:r>
            <a:r>
              <a:rPr lang="es-ES_tradnl" b="1" i="0" smtClean="0">
                <a:solidFill>
                  <a:schemeClr val="bg1"/>
                </a:solidFill>
                <a:latin typeface="Arial"/>
                <a:ea typeface="+mn-ea"/>
                <a:cs typeface="+mn-cs"/>
              </a:rPr>
              <a:t> </a:t>
            </a:r>
            <a:endParaRPr lang="es-ES_tradnl"/>
          </a:p>
        </p:txBody>
      </p:sp>
    </p:spTree>
    <p:extLst>
      <p:ext uri="{BB962C8B-B14F-4D97-AF65-F5344CB8AC3E}">
        <p14:creationId xmlns:p14="http://schemas.microsoft.com/office/powerpoint/2010/main" xmlns="" val="2399718592"/>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711033"/>
          </a:xfrm>
        </p:spPr>
        <p:txBody>
          <a:bodyPr/>
          <a:lstStyle/>
          <a:p>
            <a:pPr algn="l" defTabSz="914400">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Entradas de la tabla de routing de OSPF</a:t>
            </a:r>
            <a:endParaRPr lang="es-ES_tradnl" smtClean="0">
              <a:solidFill>
                <a:schemeClr val="accent5">
                  <a:lumMod val="75000"/>
                </a:schemeClr>
              </a:solidFill>
              <a:cs typeface="Arial" pitchFamily="34" charset="0"/>
            </a:endParaRPr>
          </a:p>
        </p:txBody>
      </p:sp>
      <p:sp>
        <p:nvSpPr>
          <p:cNvPr id="3" name="TextBox 2"/>
          <p:cNvSpPr txBox="1"/>
          <p:nvPr/>
        </p:nvSpPr>
        <p:spPr>
          <a:xfrm>
            <a:off x="7595927" y="1717410"/>
            <a:ext cx="4295109" cy="4081117"/>
          </a:xfrm>
          <a:prstGeom prst="rect">
            <a:avLst/>
          </a:prstGeom>
          <a:noFill/>
        </p:spPr>
        <p:txBody>
          <a:bodyPr wrap="square" rtlCol="0">
            <a:spAutoFit/>
          </a:bodyPr>
          <a:lstStyle/>
          <a:p>
            <a:pPr marL="342900" indent="-342900" algn="l">
              <a:buClr>
                <a:srgbClr val="000000"/>
              </a:buClr>
              <a:buFont typeface="Wingdings"/>
              <a:buChar char="§"/>
            </a:pPr>
            <a:r>
              <a:rPr lang="es-ES_tradnl" sz="2400" b="0" i="0" smtClean="0">
                <a:solidFill>
                  <a:srgbClr val="000000"/>
                </a:solidFill>
                <a:latin typeface="Arial"/>
                <a:ea typeface="+mn-ea"/>
                <a:cs typeface="+mn-cs"/>
              </a:rPr>
              <a:t>O: los LSA de router (tipo 1) y de red (tipo 2) describen los detalles de un área (la ruta es intraárea)</a:t>
            </a:r>
            <a:endParaRPr lang="es-ES_tradnl" sz="2400" b="0" smtClean="0">
              <a:solidFill>
                <a:srgbClr val="000000"/>
              </a:solidFill>
            </a:endParaRPr>
          </a:p>
          <a:p>
            <a:pPr marL="342900" indent="-342900" algn="l">
              <a:buClr>
                <a:srgbClr val="000000"/>
              </a:buClr>
              <a:buFont typeface="Wingdings"/>
              <a:buChar char="§"/>
            </a:pPr>
            <a:r>
              <a:rPr lang="es-ES_tradnl" sz="2400" b="0" i="0" smtClean="0">
                <a:solidFill>
                  <a:srgbClr val="000000"/>
                </a:solidFill>
                <a:latin typeface="Arial"/>
                <a:ea typeface="+mn-ea"/>
                <a:cs typeface="+mn-cs"/>
              </a:rPr>
              <a:t>OI: los LSA de resumen aparecen en la tabla de routing como IA (rutas interárea)</a:t>
            </a:r>
            <a:endParaRPr lang="es-ES_tradnl" sz="2400" b="0" smtClean="0">
              <a:solidFill>
                <a:srgbClr val="000000"/>
              </a:solidFill>
            </a:endParaRPr>
          </a:p>
          <a:p>
            <a:pPr marL="342900" indent="-342900" algn="l">
              <a:buClr>
                <a:srgbClr val="000000"/>
              </a:buClr>
              <a:buFont typeface="Wingdings"/>
              <a:buChar char="§"/>
            </a:pPr>
            <a:r>
              <a:rPr lang="es-ES_tradnl" sz="2400" b="0" i="0" smtClean="0">
                <a:solidFill>
                  <a:srgbClr val="000000"/>
                </a:solidFill>
                <a:latin typeface="Arial"/>
                <a:ea typeface="+mn-ea"/>
                <a:cs typeface="+mn-cs"/>
              </a:rPr>
              <a:t>O E1 u O E2: los LSA externos de rutas de tipo 1 (E1) o tipo 2 (E2)</a:t>
            </a:r>
            <a:endParaRPr lang="es-ES_tradnl" sz="2400" b="0">
              <a:solidFill>
                <a:srgbClr val="000000"/>
              </a:solidFill>
            </a:endParaRPr>
          </a:p>
        </p:txBody>
      </p:sp>
      <p:pic>
        <p:nvPicPr>
          <p:cNvPr id="12290" name="Picture 2"/>
          <p:cNvPicPr>
            <a:picLocks noChangeAspect="1" noChangeArrowheads="1"/>
          </p:cNvPicPr>
          <p:nvPr/>
        </p:nvPicPr>
        <p:blipFill>
          <a:blip r:embed="rId3" cstate="print"/>
          <a:srcRect r="1597"/>
          <a:stretch>
            <a:fillRect/>
          </a:stretch>
        </p:blipFill>
        <p:spPr bwMode="auto">
          <a:xfrm>
            <a:off x="452850" y="1449223"/>
            <a:ext cx="6403562" cy="49498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4367243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Rutas OSPF. Tabla de routing</a:t>
            </a:r>
            <a:endParaRPr lang="es-ES_tradnl"/>
          </a:p>
        </p:txBody>
      </p:sp>
      <p:sp>
        <p:nvSpPr>
          <p:cNvPr id="5" name="Content Placeholder 4"/>
          <p:cNvSpPr>
            <a:spLocks noGrp="1"/>
          </p:cNvSpPr>
          <p:nvPr>
            <p:ph idx="1"/>
          </p:nvPr>
        </p:nvSpPr>
        <p:spPr>
          <a:xfrm>
            <a:off x="423081" y="1339745"/>
            <a:ext cx="3990631" cy="4965700"/>
          </a:xfrm>
        </p:spPr>
        <p:txBody>
          <a:bodyPr>
            <a:normAutofit/>
          </a:bodyPr>
          <a:lstStyle/>
          <a:p>
            <a:pPr marL="0" indent="0" algn="l" defTabSz="914400">
              <a:spcBef>
                <a:spcPts val="1440"/>
              </a:spcBef>
              <a:buNone/>
            </a:pPr>
            <a:r>
              <a:rPr lang="es-ES_tradnl" sz="2000" i="0" dirty="0" smtClean="0">
                <a:solidFill>
                  <a:srgbClr val="000000"/>
                </a:solidFill>
                <a:latin typeface="Arial"/>
                <a:ea typeface="+mn-ea"/>
                <a:cs typeface="Arial"/>
              </a:rPr>
              <a:t>Rutas externas</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E2 (predeterminada)</a:t>
            </a:r>
            <a:r>
              <a:rPr lang="es-ES_tradnl" sz="2000" i="0" dirty="0" smtClean="0">
                <a:solidFill>
                  <a:srgbClr val="000000"/>
                </a:solidFill>
                <a:latin typeface="Arial"/>
                <a:ea typeface="+mn-ea"/>
                <a:cs typeface="Arial"/>
              </a:rPr>
              <a:t>: el costo de las rutas del paquete O E2 es solo el costo externo. Utilice este tipo si solo un ASBR anuncia una ruta externa al AS.</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E1</a:t>
            </a:r>
            <a:r>
              <a:rPr lang="es-ES_tradnl" sz="2000" i="0" dirty="0" smtClean="0">
                <a:solidFill>
                  <a:srgbClr val="000000"/>
                </a:solidFill>
                <a:latin typeface="Arial"/>
                <a:ea typeface="+mn-ea"/>
                <a:cs typeface="Arial"/>
              </a:rPr>
              <a:t>: calcule el costo agregando el costo externo al costo de los enlaces que crucen el paquete.</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endParaRPr lang="es-ES_tradnl" dirty="0"/>
          </a:p>
        </p:txBody>
      </p:sp>
      <p:pic>
        <p:nvPicPr>
          <p:cNvPr id="1946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14213" y="1339745"/>
            <a:ext cx="6134100" cy="457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3701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646864"/>
          </a:xfrm>
        </p:spPr>
        <p:txBody>
          <a:bodyPr/>
          <a:lstStyle/>
          <a:p>
            <a:pPr algn="l" defTabSz="914400">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Cálculo de router de OSPF</a:t>
            </a:r>
            <a:endParaRPr lang="es-ES_tradnl" smtClean="0">
              <a:solidFill>
                <a:schemeClr val="accent5">
                  <a:lumMod val="75000"/>
                </a:schemeClr>
              </a:solidFill>
              <a:cs typeface="Arial" pitchFamily="34" charset="0"/>
            </a:endParaRPr>
          </a:p>
        </p:txBody>
      </p:sp>
      <p:pic>
        <p:nvPicPr>
          <p:cNvPr id="13314" name="Picture 2"/>
          <p:cNvPicPr>
            <a:picLocks noChangeAspect="1" noChangeArrowheads="1"/>
          </p:cNvPicPr>
          <p:nvPr/>
        </p:nvPicPr>
        <p:blipFill>
          <a:blip r:embed="rId3" cstate="print"/>
          <a:stretch>
            <a:fillRect/>
          </a:stretch>
        </p:blipFill>
        <p:spPr bwMode="auto">
          <a:xfrm>
            <a:off x="452849" y="1315454"/>
            <a:ext cx="6916942" cy="46233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a:xfrm>
            <a:off x="7555832" y="755592"/>
            <a:ext cx="4333108" cy="5743111"/>
          </a:xfrm>
          <a:prstGeom prst="rect">
            <a:avLst/>
          </a:prstGeom>
        </p:spPr>
        <p:txBody>
          <a:bodyPr wrap="square">
            <a:spAutoFit/>
          </a:bodyPr>
          <a:lstStyle/>
          <a:p>
            <a:pPr marL="457200" indent="-457200" algn="l">
              <a:buAutoNum type="arabicPeriod"/>
            </a:pPr>
            <a:r>
              <a:rPr lang="es-ES_tradnl" sz="2400" b="0" i="0" smtClean="0">
                <a:solidFill>
                  <a:srgbClr val="000000"/>
                </a:solidFill>
                <a:latin typeface="Arial"/>
                <a:ea typeface="+mn-ea"/>
                <a:cs typeface="+mn-cs"/>
              </a:rPr>
              <a:t>Todo router calcula las mejores rutas a destinos de su área (intraárea) y agrega estas entradas a la tabla de routing. </a:t>
            </a:r>
          </a:p>
          <a:p>
            <a:pPr marL="457200" indent="-457200" algn="l">
              <a:buAutoNum type="arabicPeriod"/>
            </a:pPr>
            <a:r>
              <a:rPr lang="es-ES_tradnl" sz="2400" b="0" i="0" smtClean="0">
                <a:solidFill>
                  <a:srgbClr val="000000"/>
                </a:solidFill>
                <a:latin typeface="Arial"/>
                <a:ea typeface="+mn-ea"/>
                <a:cs typeface="+mn-cs"/>
              </a:rPr>
              <a:t>Todo router calcula las mejores rutas a otras áreas de la internetwork (interárea) o LSA de tipo 3 y tipo 4.</a:t>
            </a:r>
          </a:p>
          <a:p>
            <a:pPr marL="457200" indent="-457200" algn="l">
              <a:buAutoNum type="arabicPeriod"/>
            </a:pPr>
            <a:r>
              <a:rPr lang="es-ES_tradnl" sz="2400" b="0" i="0" smtClean="0">
                <a:solidFill>
                  <a:srgbClr val="000000"/>
                </a:solidFill>
                <a:latin typeface="Arial"/>
                <a:ea typeface="+mn-ea"/>
                <a:cs typeface="+mn-cs"/>
              </a:rPr>
              <a:t>Todo router calcula las mejores rutas hacia destinos del sistema autónomo externo (tipo 5). Estas se indican con un designador de ruta O E1 u O E2.</a:t>
            </a:r>
            <a:endParaRPr lang="es-ES_tradnl" sz="2400" b="0" smtClean="0">
              <a:solidFill>
                <a:srgbClr val="000000"/>
              </a:solidFill>
            </a:endParaRPr>
          </a:p>
        </p:txBody>
      </p:sp>
    </p:spTree>
    <p:extLst>
      <p:ext uri="{BB962C8B-B14F-4D97-AF65-F5344CB8AC3E}">
        <p14:creationId xmlns:p14="http://schemas.microsoft.com/office/powerpoint/2010/main" xmlns="" val="310675900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l" defTabSz="914400">
              <a:lnSpc>
                <a:spcPct val="85000"/>
              </a:lnSpc>
              <a:spcBef>
                <a:spcPct val="0"/>
              </a:spcBef>
              <a:buNone/>
            </a:pPr>
            <a:r>
              <a:rPr lang="es-ES_tradnl" sz="5400" b="0" i="0" spc="0" baseline="0" dirty="0" smtClean="0">
                <a:gradFill flip="none" rotWithShape="1">
                  <a:gsLst>
                    <a:gs pos="16000">
                      <a:srgbClr val="6B308D">
                        <a:lumMod val="80000"/>
                        <a:lumOff val="20000"/>
                      </a:srgbClr>
                    </a:gs>
                    <a:gs pos="100000">
                      <a:srgbClr val="28A7DF"/>
                    </a:gs>
                  </a:gsLst>
                  <a:lin ang="1800000" scaled="0"/>
                  <a:tileRect/>
                </a:gradFill>
                <a:latin typeface="CiscoSans ExtraLight"/>
                <a:ea typeface="+mj-ea"/>
                <a:cs typeface="Arial"/>
              </a:rPr>
              <a:t>Configuración de OSPF de diversas áreas</a:t>
            </a:r>
            <a:endParaRPr lang="es-ES_tradnl" dirty="0"/>
          </a:p>
        </p:txBody>
      </p:sp>
    </p:spTree>
    <p:extLst>
      <p:ext uri="{BB962C8B-B14F-4D97-AF65-F5344CB8AC3E}">
        <p14:creationId xmlns:p14="http://schemas.microsoft.com/office/powerpoint/2010/main" xmlns="" val="14640107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711033"/>
          </a:xfrm>
        </p:spPr>
        <p:txBody>
          <a:bodyPr/>
          <a:lstStyle/>
          <a:p>
            <a:pPr algn="l" defTabSz="914400">
              <a:spcBef>
                <a:spcPct val="0"/>
              </a:spcBef>
              <a:buNone/>
            </a:pPr>
            <a: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Configuración de OSPFv2 de diversas áreas</a:t>
            </a:r>
            <a:endParaRPr lang="es-ES_tradnl" dirty="0" smtClean="0">
              <a:solidFill>
                <a:schemeClr val="accent5">
                  <a:lumMod val="75000"/>
                </a:schemeClr>
              </a:solidFill>
              <a:cs typeface="Arial" pitchFamily="34" charset="0"/>
            </a:endParaRPr>
          </a:p>
        </p:txBody>
      </p:sp>
      <p:pic>
        <p:nvPicPr>
          <p:cNvPr id="15362" name="Picture 2"/>
          <p:cNvPicPr>
            <a:picLocks noChangeAspect="1" noChangeArrowheads="1"/>
          </p:cNvPicPr>
          <p:nvPr/>
        </p:nvPicPr>
        <p:blipFill>
          <a:blip r:embed="rId3" cstate="print"/>
          <a:stretch>
            <a:fillRect/>
          </a:stretch>
        </p:blipFill>
        <p:spPr bwMode="auto">
          <a:xfrm>
            <a:off x="452849" y="1839460"/>
            <a:ext cx="6029837" cy="40603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36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74999" y="1839460"/>
            <a:ext cx="6250149" cy="17040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8011894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678949"/>
          </a:xfrm>
        </p:spPr>
        <p:txBody>
          <a:bodyPr/>
          <a:lstStyle/>
          <a:p>
            <a:pPr algn="l" defTabSz="914400">
              <a:spcBef>
                <a:spcPct val="0"/>
              </a:spcBef>
              <a:buNone/>
            </a:pPr>
            <a: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Configuración de OSPFv3 de diversas áreas</a:t>
            </a:r>
            <a:endParaRPr lang="es-ES_tradnl" dirty="0" smtClean="0">
              <a:solidFill>
                <a:schemeClr val="accent5">
                  <a:lumMod val="75000"/>
                </a:schemeClr>
              </a:solidFill>
              <a:cs typeface="Arial" pitchFamily="34" charset="0"/>
            </a:endParaRPr>
          </a:p>
        </p:txBody>
      </p:sp>
      <p:pic>
        <p:nvPicPr>
          <p:cNvPr id="16386" name="Picture 2"/>
          <p:cNvPicPr>
            <a:picLocks noChangeAspect="1" noChangeArrowheads="1"/>
          </p:cNvPicPr>
          <p:nvPr/>
        </p:nvPicPr>
        <p:blipFill>
          <a:blip r:embed="rId3" cstate="print"/>
          <a:stretch>
            <a:fillRect/>
          </a:stretch>
        </p:blipFill>
        <p:spPr bwMode="auto">
          <a:xfrm>
            <a:off x="452849" y="1592717"/>
            <a:ext cx="6589396" cy="43291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38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29887" y="1592717"/>
            <a:ext cx="6527854" cy="24150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8282581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Resumen de rutas OSPF</a:t>
            </a:r>
            <a:endParaRPr lang="es-ES_tradnl"/>
          </a:p>
        </p:txBody>
      </p:sp>
      <p:sp>
        <p:nvSpPr>
          <p:cNvPr id="5" name="Content Placeholder 4"/>
          <p:cNvSpPr>
            <a:spLocks noGrp="1"/>
          </p:cNvSpPr>
          <p:nvPr>
            <p:ph idx="1"/>
          </p:nvPr>
        </p:nvSpPr>
        <p:spPr>
          <a:xfrm>
            <a:off x="306189" y="1339745"/>
            <a:ext cx="5593166" cy="4965700"/>
          </a:xfrm>
        </p:spPr>
        <p:txBody>
          <a:bodyPr>
            <a:normAutofit/>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Redes OSPF extensas: gran cantidad de LSA enviados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Todos los </a:t>
            </a:r>
            <a:r>
              <a:rPr lang="es-ES_tradnl" sz="2000" i="0" dirty="0" err="1" smtClean="0">
                <a:solidFill>
                  <a:srgbClr val="000000"/>
                </a:solidFill>
                <a:latin typeface="Arial"/>
                <a:ea typeface="+mn-ea"/>
                <a:cs typeface="Arial"/>
              </a:rPr>
              <a:t>routers</a:t>
            </a:r>
            <a:r>
              <a:rPr lang="es-ES_tradnl" sz="2000" i="0" dirty="0" smtClean="0">
                <a:solidFill>
                  <a:srgbClr val="000000"/>
                </a:solidFill>
                <a:latin typeface="Arial"/>
                <a:ea typeface="+mn-ea"/>
                <a:cs typeface="Arial"/>
              </a:rPr>
              <a:t> OSPF afectados deben recalcular su LSDB y árbol SPF </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Resumen de rutas </a:t>
            </a:r>
            <a:r>
              <a:rPr lang="es-ES_tradnl" sz="2000" b="1" i="0" dirty="0" err="1" smtClean="0">
                <a:solidFill>
                  <a:srgbClr val="000000"/>
                </a:solidFill>
                <a:latin typeface="Arial"/>
                <a:ea typeface="+mn-ea"/>
                <a:cs typeface="Arial"/>
              </a:rPr>
              <a:t>interárea</a:t>
            </a:r>
            <a:r>
              <a:rPr lang="es-ES_tradnl" sz="2000" i="0" dirty="0" smtClean="0">
                <a:solidFill>
                  <a:srgbClr val="000000"/>
                </a:solidFill>
                <a:latin typeface="Arial"/>
                <a:ea typeface="+mn-ea"/>
                <a:cs typeface="Arial"/>
              </a:rPr>
              <a:t>: se configura en los ABR y se aplica en rutas dentro de un área  </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Resumen de rutas externas</a:t>
            </a:r>
            <a:r>
              <a:rPr lang="es-ES_tradnl" sz="2000" i="0" dirty="0" smtClean="0">
                <a:solidFill>
                  <a:srgbClr val="000000"/>
                </a:solidFill>
                <a:latin typeface="Arial"/>
                <a:ea typeface="+mn-ea"/>
                <a:cs typeface="Arial"/>
              </a:rPr>
              <a:t>: rutas externas que se insertan en OSPF mediante redistribución de rutas (solo se configuran en ASBR) </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Los rangos de direcciones que se resumen deben ser contiguos</a:t>
            </a:r>
            <a:endParaRPr lang="es-ES_tradnl" dirty="0"/>
          </a:p>
        </p:txBody>
      </p:sp>
      <p:pic>
        <p:nvPicPr>
          <p:cNvPr id="1026" name="Picture 2"/>
          <p:cNvPicPr>
            <a:picLocks noChangeAspect="1" noChangeArrowheads="1"/>
          </p:cNvPicPr>
          <p:nvPr/>
        </p:nvPicPr>
        <p:blipFill>
          <a:blip r:embed="rId3" cstate="print"/>
          <a:stretch>
            <a:fillRect/>
          </a:stretch>
        </p:blipFill>
        <p:spPr bwMode="auto">
          <a:xfrm>
            <a:off x="5714010" y="1474840"/>
            <a:ext cx="6474814" cy="37496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93801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299620"/>
            <a:ext cx="11272548" cy="727075"/>
          </a:xfrm>
        </p:spPr>
        <p:txBody>
          <a:bodyPr/>
          <a:lstStyle/>
          <a:p>
            <a:pPr algn="l" defTabSz="914400">
              <a:spcBef>
                <a:spcPct val="0"/>
              </a:spcBef>
              <a:buNone/>
            </a:pPr>
            <a:r>
              <a:rPr lang="es-ES_tradnl" sz="18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18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Resumen de rutas OSPF</a:t>
            </a:r>
            <a:endParaRPr lang="es-ES_tradnl" smtClean="0">
              <a:solidFill>
                <a:schemeClr val="accent5">
                  <a:lumMod val="75000"/>
                </a:schemeClr>
              </a:solidFill>
              <a:cs typeface="Arial" pitchFamily="34" charset="0"/>
            </a:endParaRPr>
          </a:p>
        </p:txBody>
      </p:sp>
      <p:pic>
        <p:nvPicPr>
          <p:cNvPr id="17410" name="Picture 2"/>
          <p:cNvPicPr>
            <a:picLocks noChangeAspect="1" noChangeArrowheads="1"/>
          </p:cNvPicPr>
          <p:nvPr/>
        </p:nvPicPr>
        <p:blipFill>
          <a:blip r:embed="rId3" cstate="print"/>
          <a:stretch>
            <a:fillRect/>
          </a:stretch>
        </p:blipFill>
        <p:spPr bwMode="auto">
          <a:xfrm>
            <a:off x="452849" y="1689846"/>
            <a:ext cx="7176250" cy="42480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8582524" y="1689846"/>
            <a:ext cx="3064573" cy="4413516"/>
          </a:xfrm>
          <a:prstGeom prst="rect">
            <a:avLst/>
          </a:prstGeom>
          <a:noFill/>
        </p:spPr>
        <p:txBody>
          <a:bodyPr wrap="square" rtlCol="0">
            <a:spAutoFit/>
          </a:bodyPr>
          <a:lstStyle/>
          <a:p>
            <a:pPr marL="342900" indent="-342900" algn="l">
              <a:buClr>
                <a:srgbClr val="000000"/>
              </a:buClr>
              <a:buFont typeface="Wingdings"/>
              <a:buChar char="§"/>
            </a:pPr>
            <a:r>
              <a:rPr lang="es-ES_tradnl" sz="2400" b="0" i="0" smtClean="0">
                <a:solidFill>
                  <a:srgbClr val="000000"/>
                </a:solidFill>
                <a:latin typeface="Arial"/>
                <a:ea typeface="+mn-ea"/>
                <a:cs typeface="+mn-cs"/>
              </a:rPr>
              <a:t>R1 reenvía un LSA de resumen al core router C1. </a:t>
            </a:r>
            <a:endParaRPr lang="es-ES_tradnl" sz="2400" b="0" smtClean="0">
              <a:solidFill>
                <a:srgbClr val="000000"/>
              </a:solidFill>
            </a:endParaRPr>
          </a:p>
          <a:p>
            <a:pPr marL="342900" indent="-342900" algn="l">
              <a:buFont typeface="Wingdings"/>
              <a:buChar char="§"/>
            </a:pPr>
            <a:endParaRPr lang="es-ES_tradnl" sz="2400" b="0" smtClean="0">
              <a:solidFill>
                <a:srgbClr val="000000"/>
              </a:solidFill>
            </a:endParaRPr>
          </a:p>
          <a:p>
            <a:pPr marL="342900" indent="-342900" algn="l">
              <a:buClr>
                <a:srgbClr val="000000"/>
              </a:buClr>
              <a:buFont typeface="Wingdings"/>
              <a:buChar char="§"/>
            </a:pPr>
            <a:r>
              <a:rPr lang="es-ES_tradnl" sz="2400" b="0" i="0" smtClean="0">
                <a:solidFill>
                  <a:srgbClr val="000000"/>
                </a:solidFill>
                <a:latin typeface="Arial"/>
                <a:ea typeface="+mn-ea"/>
                <a:cs typeface="+mn-cs"/>
              </a:rPr>
              <a:t>C1, a su vez, reenvía el LSA de resumen hacia R2 y R3. </a:t>
            </a:r>
            <a:endParaRPr lang="es-ES_tradnl" sz="2400" b="0" smtClean="0">
              <a:solidFill>
                <a:srgbClr val="000000"/>
              </a:solidFill>
            </a:endParaRPr>
          </a:p>
          <a:p>
            <a:pPr marL="342900" indent="-342900" algn="l">
              <a:buFont typeface="Wingdings"/>
              <a:buChar char="§"/>
            </a:pPr>
            <a:endParaRPr lang="es-ES_tradnl" sz="2400" b="0" smtClean="0">
              <a:solidFill>
                <a:srgbClr val="000000"/>
              </a:solidFill>
            </a:endParaRPr>
          </a:p>
          <a:p>
            <a:pPr marL="342900" indent="-342900" algn="l">
              <a:buClr>
                <a:srgbClr val="000000"/>
              </a:buClr>
              <a:buFont typeface="Wingdings"/>
              <a:buChar char="§"/>
            </a:pPr>
            <a:r>
              <a:rPr lang="es-ES_tradnl" sz="2400" b="0" i="0" smtClean="0">
                <a:solidFill>
                  <a:srgbClr val="000000"/>
                </a:solidFill>
                <a:latin typeface="Arial"/>
                <a:ea typeface="+mn-ea"/>
                <a:cs typeface="+mn-cs"/>
              </a:rPr>
              <a:t>R2 y R3 luego lo reenvían a sus respectivos routers internos.</a:t>
            </a:r>
            <a:endParaRPr lang="es-ES_tradnl" sz="2400" b="0" i="0">
              <a:solidFill>
                <a:srgbClr val="000000"/>
              </a:solidFill>
              <a:latin typeface="Arial"/>
              <a:ea typeface="+mn-ea"/>
              <a:cs typeface="+mn-cs"/>
            </a:endParaRPr>
          </a:p>
        </p:txBody>
      </p:sp>
    </p:spTree>
    <p:extLst>
      <p:ext uri="{BB962C8B-B14F-4D97-AF65-F5344CB8AC3E}">
        <p14:creationId xmlns:p14="http://schemas.microsoft.com/office/powerpoint/2010/main" xmlns="" val="701855501"/>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tretch>
            <a:fillRect/>
          </a:stretch>
        </p:blipFill>
        <p:spPr bwMode="auto">
          <a:xfrm>
            <a:off x="1351127" y="1615661"/>
            <a:ext cx="8952933" cy="47076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194" name="Rectangle 2"/>
          <p:cNvSpPr>
            <a:spLocks noGrp="1" noChangeArrowheads="1"/>
          </p:cNvSpPr>
          <p:nvPr>
            <p:ph type="title"/>
          </p:nvPr>
        </p:nvSpPr>
        <p:spPr>
          <a:xfrm>
            <a:off x="425640" y="492125"/>
            <a:ext cx="11627754" cy="630822"/>
          </a:xfrm>
        </p:spPr>
        <p:txBody>
          <a:bodyPr/>
          <a:lstStyle/>
          <a:p>
            <a:pPr algn="l" defTabSz="914400">
              <a:spcBef>
                <a:spcPct val="0"/>
              </a:spcBef>
              <a:buNone/>
            </a:pPr>
            <a:r>
              <a:rPr lang="es-ES_tradnl" sz="18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18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Cálculo de la ruta sumarizada</a:t>
            </a:r>
            <a:endParaRPr lang="es-ES_tradnl" smtClean="0">
              <a:solidFill>
                <a:schemeClr val="accent5">
                  <a:lumMod val="75000"/>
                </a:schemeClr>
              </a:solidFill>
              <a:cs typeface="Arial" pitchFamily="34" charset="0"/>
            </a:endParaRPr>
          </a:p>
        </p:txBody>
      </p:sp>
      <p:sp>
        <p:nvSpPr>
          <p:cNvPr id="2" name="TextBox 1"/>
          <p:cNvSpPr txBox="1"/>
          <p:nvPr/>
        </p:nvSpPr>
        <p:spPr>
          <a:xfrm>
            <a:off x="3016155" y="1274029"/>
            <a:ext cx="4913194" cy="341632"/>
          </a:xfrm>
          <a:prstGeom prst="rect">
            <a:avLst/>
          </a:prstGeom>
          <a:noFill/>
        </p:spPr>
        <p:txBody>
          <a:bodyPr wrap="square" rtlCol="0">
            <a:spAutoFit/>
          </a:bodyPr>
          <a:lstStyle/>
          <a:p>
            <a:pPr algn="ctr">
              <a:lnSpc>
                <a:spcPct val="90000"/>
              </a:lnSpc>
              <a:buNone/>
            </a:pPr>
            <a:r>
              <a:rPr lang="es-ES_tradnl" b="1" i="0" smtClean="0">
                <a:solidFill>
                  <a:srgbClr val="000000"/>
                </a:solidFill>
                <a:latin typeface="Arial"/>
                <a:ea typeface="+mn-ea"/>
                <a:cs typeface="+mn-cs"/>
              </a:rPr>
              <a:t>Resuman 10.1.1.0/24 y 10.1.2.0/24</a:t>
            </a:r>
            <a:endParaRPr lang="es-ES_tradnl">
              <a:solidFill>
                <a:srgbClr val="000000"/>
              </a:solidFill>
            </a:endParaRPr>
          </a:p>
        </p:txBody>
      </p:sp>
      <p:sp>
        <p:nvSpPr>
          <p:cNvPr id="3" name="TextBox 2"/>
          <p:cNvSpPr txBox="1"/>
          <p:nvPr/>
        </p:nvSpPr>
        <p:spPr>
          <a:xfrm>
            <a:off x="1651380" y="3982705"/>
            <a:ext cx="1937983" cy="354036"/>
          </a:xfrm>
          <a:prstGeom prst="rect">
            <a:avLst/>
          </a:prstGeom>
          <a:solidFill>
            <a:schemeClr val="bg2">
              <a:lumMod val="85000"/>
            </a:schemeClr>
          </a:solidFill>
        </p:spPr>
        <p:txBody>
          <a:bodyPr wrap="square" rtlCol="0">
            <a:spAutoFit/>
          </a:bodyPr>
          <a:lstStyle/>
          <a:p>
            <a:pPr algn="ctr">
              <a:lnSpc>
                <a:spcPct val="90000"/>
              </a:lnSpc>
              <a:buNone/>
            </a:pPr>
            <a:r>
              <a:rPr lang="en-US" b="1" i="0">
                <a:solidFill>
                  <a:srgbClr val="000000"/>
                </a:solidFill>
                <a:latin typeface="Courier New"/>
                <a:ea typeface="+mn-ea"/>
                <a:cs typeface="Courier New"/>
              </a:rPr>
              <a:t>10.1.0.0</a:t>
            </a:r>
            <a:r>
              <a:rPr lang="en-US" b="1" i="0">
                <a:solidFill>
                  <a:schemeClr val="bg1"/>
                </a:solidFill>
                <a:latin typeface="Arial"/>
                <a:ea typeface="+mn-ea"/>
                <a:cs typeface="+mn-cs"/>
              </a:rPr>
              <a:t>.</a:t>
            </a:r>
            <a:endParaRPr lang="en-US" dirty="0"/>
          </a:p>
        </p:txBody>
      </p:sp>
    </p:spTree>
    <p:extLst>
      <p:ext uri="{BB962C8B-B14F-4D97-AF65-F5344CB8AC3E}">
        <p14:creationId xmlns:p14="http://schemas.microsoft.com/office/powerpoint/2010/main" xmlns="" val="254816151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Revisión de OSPF de área única</a:t>
            </a:r>
            <a:endParaRPr lang="es-ES_tradnl"/>
          </a:p>
        </p:txBody>
      </p:sp>
      <p:sp>
        <p:nvSpPr>
          <p:cNvPr id="5" name="Content Placeholder 4"/>
          <p:cNvSpPr>
            <a:spLocks noGrp="1"/>
          </p:cNvSpPr>
          <p:nvPr>
            <p:ph idx="1"/>
          </p:nvPr>
        </p:nvSpPr>
        <p:spPr>
          <a:xfrm>
            <a:off x="306188" y="1339745"/>
            <a:ext cx="5105183" cy="4965700"/>
          </a:xfrm>
        </p:spPr>
        <p:txBody>
          <a:bodyPr>
            <a:noAutofit/>
          </a:bodyPr>
          <a:lstStyle/>
          <a:p>
            <a:pPr marL="228600" indent="-228600" algn="l" defTabSz="914400">
              <a:lnSpc>
                <a:spcPct val="100000"/>
              </a:lnSpc>
              <a:spcBef>
                <a:spcPts val="1440"/>
              </a:spcBef>
              <a:buClr>
                <a:srgbClr val="652D89">
                  <a:lumMod val="75000"/>
                </a:srgbClr>
              </a:buClr>
              <a:buSzPct val="90000"/>
              <a:buFont typeface="Arial"/>
              <a:buChar char="•"/>
            </a:pPr>
            <a:r>
              <a:rPr lang="es-ES_tradnl" sz="1900" i="0" dirty="0" smtClean="0">
                <a:solidFill>
                  <a:srgbClr val="000000"/>
                </a:solidFill>
                <a:latin typeface="Arial"/>
                <a:ea typeface="+mn-ea"/>
                <a:cs typeface="Arial"/>
              </a:rPr>
              <a:t>Protocolo de </a:t>
            </a:r>
            <a:r>
              <a:rPr lang="es-ES_tradnl" sz="1900" i="0" dirty="0" err="1" smtClean="0">
                <a:solidFill>
                  <a:srgbClr val="000000"/>
                </a:solidFill>
                <a:latin typeface="Arial"/>
                <a:ea typeface="+mn-ea"/>
                <a:cs typeface="Arial"/>
              </a:rPr>
              <a:t>routing</a:t>
            </a:r>
            <a:r>
              <a:rPr lang="es-ES_tradnl" sz="1900" i="0" dirty="0" smtClean="0">
                <a:solidFill>
                  <a:srgbClr val="000000"/>
                </a:solidFill>
                <a:latin typeface="Arial"/>
                <a:ea typeface="+mn-ea"/>
                <a:cs typeface="Arial"/>
              </a:rPr>
              <a:t> de estado de enlaces</a:t>
            </a:r>
          </a:p>
          <a:p>
            <a:pPr marL="228600" indent="-228600" algn="l" defTabSz="914400">
              <a:lnSpc>
                <a:spcPct val="100000"/>
              </a:lnSpc>
              <a:spcBef>
                <a:spcPts val="1440"/>
              </a:spcBef>
              <a:buClr>
                <a:srgbClr val="652D89">
                  <a:lumMod val="75000"/>
                </a:srgbClr>
              </a:buClr>
              <a:buSzPct val="90000"/>
              <a:buFont typeface="Arial"/>
              <a:buChar char="•"/>
            </a:pPr>
            <a:r>
              <a:rPr lang="es-ES_tradnl" sz="1900" i="0" dirty="0" smtClean="0">
                <a:solidFill>
                  <a:srgbClr val="000000"/>
                </a:solidFill>
                <a:latin typeface="Arial"/>
                <a:ea typeface="+mn-ea"/>
                <a:cs typeface="Arial"/>
              </a:rPr>
              <a:t>Convergencia rápida</a:t>
            </a:r>
          </a:p>
          <a:p>
            <a:pPr marL="228600" indent="-228600" algn="l" defTabSz="914400">
              <a:lnSpc>
                <a:spcPct val="100000"/>
              </a:lnSpc>
              <a:spcBef>
                <a:spcPts val="1440"/>
              </a:spcBef>
              <a:buClr>
                <a:srgbClr val="652D89">
                  <a:lumMod val="75000"/>
                </a:srgbClr>
              </a:buClr>
              <a:buSzPct val="90000"/>
              <a:buFont typeface="Arial"/>
              <a:buChar char="•"/>
            </a:pPr>
            <a:r>
              <a:rPr lang="es-ES_tradnl" sz="1900" i="0" dirty="0" smtClean="0">
                <a:solidFill>
                  <a:srgbClr val="000000"/>
                </a:solidFill>
                <a:latin typeface="Arial"/>
                <a:ea typeface="+mn-ea"/>
                <a:cs typeface="Arial"/>
              </a:rPr>
              <a:t>Métrica de costo (Cisco, ancho de banda)</a:t>
            </a:r>
          </a:p>
          <a:p>
            <a:pPr marL="228600" indent="-228600" algn="l" defTabSz="914400">
              <a:lnSpc>
                <a:spcPct val="100000"/>
              </a:lnSpc>
              <a:spcBef>
                <a:spcPts val="1440"/>
              </a:spcBef>
              <a:buClr>
                <a:srgbClr val="652D89">
                  <a:lumMod val="75000"/>
                </a:srgbClr>
              </a:buClr>
              <a:buSzPct val="90000"/>
              <a:buFont typeface="Arial"/>
              <a:buChar char="•"/>
            </a:pPr>
            <a:r>
              <a:rPr lang="es-ES_tradnl" sz="1900" i="0" dirty="0" smtClean="0">
                <a:solidFill>
                  <a:srgbClr val="000000"/>
                </a:solidFill>
                <a:latin typeface="Arial"/>
                <a:ea typeface="+mn-ea"/>
                <a:cs typeface="Arial"/>
              </a:rPr>
              <a:t>Bases de datos idénticas de estado de enlaces (LSDB)</a:t>
            </a:r>
          </a:p>
          <a:p>
            <a:pPr marL="228600" indent="-228600" algn="l" defTabSz="914400">
              <a:lnSpc>
                <a:spcPct val="100000"/>
              </a:lnSpc>
              <a:spcBef>
                <a:spcPts val="1440"/>
              </a:spcBef>
              <a:buClr>
                <a:srgbClr val="652D89">
                  <a:lumMod val="75000"/>
                </a:srgbClr>
              </a:buClr>
              <a:buSzPct val="90000"/>
              <a:buFont typeface="Arial"/>
              <a:buChar char="•"/>
            </a:pPr>
            <a:r>
              <a:rPr lang="es-ES_tradnl" sz="1900" i="0" dirty="0" smtClean="0">
                <a:solidFill>
                  <a:srgbClr val="000000"/>
                </a:solidFill>
                <a:latin typeface="Arial"/>
                <a:ea typeface="+mn-ea"/>
                <a:cs typeface="Arial"/>
              </a:rPr>
              <a:t>SPF, algoritmo de </a:t>
            </a:r>
            <a:r>
              <a:rPr lang="es-ES_tradnl" sz="1900" i="0" dirty="0" err="1" smtClean="0">
                <a:solidFill>
                  <a:srgbClr val="000000"/>
                </a:solidFill>
                <a:latin typeface="Arial"/>
                <a:ea typeface="+mn-ea"/>
                <a:cs typeface="Arial"/>
              </a:rPr>
              <a:t>Dijkstra</a:t>
            </a:r>
            <a:endParaRPr lang="es-ES_tradnl" sz="1900" i="0" dirty="0" smtClean="0">
              <a:solidFill>
                <a:srgbClr val="000000"/>
              </a:solidFill>
              <a:latin typeface="Arial"/>
              <a:ea typeface="+mn-ea"/>
              <a:cs typeface="Arial"/>
            </a:endParaRPr>
          </a:p>
          <a:p>
            <a:pPr marL="228600" indent="-228600" algn="l" defTabSz="914400">
              <a:lnSpc>
                <a:spcPct val="100000"/>
              </a:lnSpc>
              <a:spcBef>
                <a:spcPts val="1440"/>
              </a:spcBef>
              <a:buClr>
                <a:srgbClr val="652D89">
                  <a:lumMod val="75000"/>
                </a:srgbClr>
              </a:buClr>
              <a:buSzPct val="90000"/>
              <a:buFont typeface="Arial"/>
              <a:buChar char="•"/>
            </a:pPr>
            <a:r>
              <a:rPr lang="es-ES_tradnl" sz="1900" i="0" dirty="0" smtClean="0">
                <a:solidFill>
                  <a:srgbClr val="000000"/>
                </a:solidFill>
                <a:latin typeface="Arial"/>
                <a:ea typeface="+mn-ea"/>
                <a:cs typeface="Arial"/>
              </a:rPr>
              <a:t>Definición de vecinos en enlaces conectados de forma directa</a:t>
            </a:r>
          </a:p>
          <a:p>
            <a:pPr marL="228600" indent="-228600" algn="l" defTabSz="914400">
              <a:lnSpc>
                <a:spcPct val="100000"/>
              </a:lnSpc>
              <a:spcBef>
                <a:spcPts val="1440"/>
              </a:spcBef>
              <a:buClr>
                <a:srgbClr val="652D89">
                  <a:lumMod val="75000"/>
                </a:srgbClr>
              </a:buClr>
              <a:buSzPct val="90000"/>
              <a:buFont typeface="Arial"/>
              <a:buChar char="•"/>
            </a:pPr>
            <a:r>
              <a:rPr lang="es-ES_tradnl" sz="1900" i="0" dirty="0" smtClean="0">
                <a:solidFill>
                  <a:srgbClr val="000000"/>
                </a:solidFill>
                <a:latin typeface="Arial"/>
                <a:ea typeface="+mn-ea"/>
                <a:cs typeface="Arial"/>
              </a:rPr>
              <a:t>Uso de paquetes de estado de enlaces (LSP) para cada enlace conectado de forma directa</a:t>
            </a:r>
          </a:p>
          <a:p>
            <a:pPr marL="228600" indent="-228600" algn="l" defTabSz="914400">
              <a:lnSpc>
                <a:spcPct val="100000"/>
              </a:lnSpc>
              <a:spcBef>
                <a:spcPts val="1440"/>
              </a:spcBef>
              <a:buClr>
                <a:srgbClr val="652D89">
                  <a:lumMod val="75000"/>
                </a:srgbClr>
              </a:buClr>
              <a:buSzPct val="90000"/>
              <a:buFont typeface="Arial"/>
              <a:buChar char="•"/>
            </a:pPr>
            <a:r>
              <a:rPr lang="es-ES_tradnl" sz="1900" i="0" dirty="0" smtClean="0">
                <a:solidFill>
                  <a:srgbClr val="000000"/>
                </a:solidFill>
                <a:latin typeface="Arial"/>
                <a:ea typeface="+mn-ea"/>
                <a:cs typeface="Arial"/>
              </a:rPr>
              <a:t>Inundación de LSP hacia vecinos</a:t>
            </a:r>
            <a:endParaRPr lang="es-ES_tradnl" sz="1900" i="0" dirty="0">
              <a:solidFill>
                <a:srgbClr val="000000"/>
              </a:solidFill>
              <a:latin typeface="Arial"/>
              <a:ea typeface="+mn-ea"/>
              <a:cs typeface="Arial"/>
            </a:endParaRPr>
          </a:p>
        </p:txBody>
      </p:sp>
      <p:pic>
        <p:nvPicPr>
          <p:cNvPr id="1026" name="Picture 2"/>
          <p:cNvPicPr>
            <a:picLocks noChangeAspect="1" noChangeArrowheads="1"/>
          </p:cNvPicPr>
          <p:nvPr/>
        </p:nvPicPr>
        <p:blipFill>
          <a:blip r:embed="rId3" cstate="print"/>
          <a:stretch>
            <a:fillRect/>
          </a:stretch>
        </p:blipFill>
        <p:spPr bwMode="auto">
          <a:xfrm>
            <a:off x="5418905" y="1662112"/>
            <a:ext cx="6328583" cy="3533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35060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6495" y="1180193"/>
            <a:ext cx="8105645" cy="16791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194" name="Rectangle 2"/>
          <p:cNvSpPr>
            <a:spLocks noGrp="1" noChangeArrowheads="1"/>
          </p:cNvSpPr>
          <p:nvPr>
            <p:ph type="title"/>
          </p:nvPr>
        </p:nvSpPr>
        <p:spPr>
          <a:xfrm>
            <a:off x="425640" y="492125"/>
            <a:ext cx="11627754" cy="566654"/>
          </a:xfrm>
        </p:spPr>
        <p:txBody>
          <a:bodyPr/>
          <a:lstStyle/>
          <a:p>
            <a:pPr algn="l" defTabSz="914400">
              <a:spcBef>
                <a:spcPct val="0"/>
              </a:spcBef>
              <a:buNone/>
            </a:pPr>
            <a: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Configuración de resumen de rutas </a:t>
            </a:r>
            <a:r>
              <a:rPr lang="es-ES_tradnl" sz="3600" b="0" i="0" spc="0" baseline="0" dirty="0" err="1"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interárea</a:t>
            </a:r>
            <a:endParaRPr lang="es-ES_tradnl" dirty="0" smtClean="0">
              <a:solidFill>
                <a:schemeClr val="accent5">
                  <a:lumMod val="75000"/>
                </a:schemeClr>
              </a:solidFill>
              <a:cs typeface="Arial" pitchFamily="34" charset="0"/>
            </a:endParaRPr>
          </a:p>
        </p:txBody>
      </p:sp>
      <p:pic>
        <p:nvPicPr>
          <p:cNvPr id="2150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1391" y="2618919"/>
            <a:ext cx="6284863" cy="3028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150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668470" y="4133395"/>
            <a:ext cx="6293639" cy="25531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Elbow Connector 4"/>
          <p:cNvCxnSpPr/>
          <p:nvPr/>
        </p:nvCxnSpPr>
        <p:spPr bwMode="auto">
          <a:xfrm rot="10800000" flipV="1">
            <a:off x="6579156" y="2162627"/>
            <a:ext cx="1953022" cy="1407886"/>
          </a:xfrm>
          <a:prstGeom prst="bentConnector3">
            <a:avLst>
              <a:gd name="adj1" fmla="val 2449"/>
            </a:avLst>
          </a:prstGeom>
          <a:solidFill>
            <a:schemeClr val="accent1"/>
          </a:solidFill>
          <a:ln w="28575" cap="flat" cmpd="sng" algn="ctr">
            <a:solidFill>
              <a:srgbClr val="FF0000"/>
            </a:solidFill>
            <a:prstDash val="solid"/>
            <a:round/>
            <a:headEnd type="none" w="med" len="med"/>
            <a:tailEnd type="arrow"/>
          </a:ln>
          <a:effectLst/>
        </p:spPr>
      </p:cxnSp>
      <p:cxnSp>
        <p:nvCxnSpPr>
          <p:cNvPr id="13" name="Elbow Connector 12"/>
          <p:cNvCxnSpPr/>
          <p:nvPr/>
        </p:nvCxnSpPr>
        <p:spPr bwMode="auto">
          <a:xfrm>
            <a:off x="1412357" y="3672115"/>
            <a:ext cx="4428261" cy="1422401"/>
          </a:xfrm>
          <a:prstGeom prst="bentConnector3">
            <a:avLst>
              <a:gd name="adj1" fmla="val 56117"/>
            </a:avLst>
          </a:prstGeom>
          <a:solidFill>
            <a:schemeClr val="accent1"/>
          </a:solidFill>
          <a:ln w="28575" cap="flat" cmpd="sng" algn="ctr">
            <a:solidFill>
              <a:srgbClr val="FF0000"/>
            </a:solidFill>
            <a:prstDash val="solid"/>
            <a:round/>
            <a:headEnd type="none" w="med" len="med"/>
            <a:tailEnd type="arrow"/>
          </a:ln>
          <a:effectLst/>
        </p:spPr>
      </p:cxnSp>
      <p:sp>
        <p:nvSpPr>
          <p:cNvPr id="18" name="TextBox 17"/>
          <p:cNvSpPr txBox="1"/>
          <p:nvPr/>
        </p:nvSpPr>
        <p:spPr>
          <a:xfrm>
            <a:off x="7061781" y="3958582"/>
            <a:ext cx="3966204" cy="341632"/>
          </a:xfrm>
          <a:prstGeom prst="rect">
            <a:avLst/>
          </a:prstGeom>
          <a:noFill/>
        </p:spPr>
        <p:txBody>
          <a:bodyPr wrap="square" rtlCol="0">
            <a:spAutoFit/>
          </a:bodyPr>
          <a:lstStyle/>
          <a:p>
            <a:pPr algn="ctr">
              <a:lnSpc>
                <a:spcPct val="90000"/>
              </a:lnSpc>
              <a:buNone/>
            </a:pPr>
            <a:r>
              <a:rPr lang="en-US" b="1" i="0">
                <a:solidFill>
                  <a:srgbClr val="FF0000"/>
                </a:solidFill>
                <a:latin typeface="Arial"/>
                <a:ea typeface="+mn-ea"/>
                <a:cs typeface="+mn-cs"/>
              </a:rPr>
              <a:t>R3</a:t>
            </a:r>
            <a:endParaRPr lang="en-US" b="1" dirty="0">
              <a:solidFill>
                <a:srgbClr val="FF0000"/>
              </a:solidFill>
            </a:endParaRPr>
          </a:p>
        </p:txBody>
      </p:sp>
      <p:sp>
        <p:nvSpPr>
          <p:cNvPr id="24" name="TextBox 23"/>
          <p:cNvSpPr txBox="1"/>
          <p:nvPr/>
        </p:nvSpPr>
        <p:spPr>
          <a:xfrm>
            <a:off x="444989" y="2434581"/>
            <a:ext cx="2147554" cy="341632"/>
          </a:xfrm>
          <a:prstGeom prst="rect">
            <a:avLst/>
          </a:prstGeom>
          <a:noFill/>
        </p:spPr>
        <p:txBody>
          <a:bodyPr wrap="square" rtlCol="0">
            <a:spAutoFit/>
          </a:bodyPr>
          <a:lstStyle/>
          <a:p>
            <a:pPr algn="ctr">
              <a:lnSpc>
                <a:spcPct val="90000"/>
              </a:lnSpc>
              <a:buNone/>
            </a:pPr>
            <a:r>
              <a:rPr lang="en-US" b="1" i="0">
                <a:solidFill>
                  <a:srgbClr val="FF0000"/>
                </a:solidFill>
                <a:latin typeface="Arial"/>
                <a:ea typeface="+mn-ea"/>
                <a:cs typeface="+mn-cs"/>
              </a:rPr>
              <a:t>R1</a:t>
            </a:r>
            <a:endParaRPr lang="en-US" b="1" dirty="0">
              <a:solidFill>
                <a:srgbClr val="FF0000"/>
              </a:solidFill>
            </a:endParaRPr>
          </a:p>
        </p:txBody>
      </p:sp>
    </p:spTree>
    <p:extLst>
      <p:ext uri="{BB962C8B-B14F-4D97-AF65-F5344CB8AC3E}">
        <p14:creationId xmlns:p14="http://schemas.microsoft.com/office/powerpoint/2010/main" xmlns="" val="158560814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Resumen de rutas OSPF de VLSM</a:t>
            </a:r>
            <a:endParaRPr lang="es-ES_tradnl" dirty="0"/>
          </a:p>
        </p:txBody>
      </p:sp>
      <p:pic>
        <p:nvPicPr>
          <p:cNvPr id="2050" name="Picture 2"/>
          <p:cNvPicPr>
            <a:picLocks noChangeAspect="1" noChangeArrowheads="1"/>
          </p:cNvPicPr>
          <p:nvPr/>
        </p:nvPicPr>
        <p:blipFill>
          <a:blip r:embed="rId3" cstate="print"/>
          <a:stretch>
            <a:fillRect/>
          </a:stretch>
        </p:blipFill>
        <p:spPr bwMode="auto">
          <a:xfrm>
            <a:off x="1548582" y="1188701"/>
            <a:ext cx="8834282" cy="51951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61187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Resumen de rutas OSPF </a:t>
            </a:r>
            <a:r>
              <a:rPr lang="es-ES_tradnl" sz="3600" b="0" i="0" spc="0" baseline="0" dirty="0" err="1"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interárea</a:t>
            </a:r>
            <a:endParaRPr lang="es-ES_tradnl" dirty="0"/>
          </a:p>
        </p:txBody>
      </p:sp>
      <p:pic>
        <p:nvPicPr>
          <p:cNvPr id="3074" name="Picture 2"/>
          <p:cNvPicPr>
            <a:picLocks noChangeAspect="1" noChangeArrowheads="1"/>
          </p:cNvPicPr>
          <p:nvPr/>
        </p:nvPicPr>
        <p:blipFill>
          <a:blip r:embed="rId3" cstate="print"/>
          <a:stretch>
            <a:fillRect/>
          </a:stretch>
        </p:blipFill>
        <p:spPr bwMode="auto">
          <a:xfrm>
            <a:off x="2064775" y="925808"/>
            <a:ext cx="7388941" cy="57323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967134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Resumen de rutas OSPF de ASBR</a:t>
            </a:r>
            <a:endParaRPr lang="es-ES_tradnl"/>
          </a:p>
        </p:txBody>
      </p:sp>
      <p:sp>
        <p:nvSpPr>
          <p:cNvPr id="5" name="Content Placeholder 4"/>
          <p:cNvSpPr>
            <a:spLocks noGrp="1"/>
          </p:cNvSpPr>
          <p:nvPr>
            <p:ph idx="1"/>
          </p:nvPr>
        </p:nvSpPr>
        <p:spPr>
          <a:xfrm>
            <a:off x="1578077" y="5678129"/>
            <a:ext cx="9085007" cy="627316"/>
          </a:xfrm>
        </p:spPr>
        <p:txBody>
          <a:bodyPr>
            <a:normAutofit fontScale="92500"/>
          </a:bodyPr>
          <a:lstStyle/>
          <a:p>
            <a:pPr marL="0" indent="0" algn="l" defTabSz="914400">
              <a:spcBef>
                <a:spcPts val="1440"/>
              </a:spcBef>
              <a:buNone/>
            </a:pPr>
            <a:r>
              <a:rPr lang="es-ES_tradnl" sz="2000" i="0" dirty="0" smtClean="0">
                <a:solidFill>
                  <a:srgbClr val="000000"/>
                </a:solidFill>
                <a:latin typeface="Arial"/>
                <a:ea typeface="+mn-ea"/>
                <a:cs typeface="Arial"/>
              </a:rPr>
              <a:t>Nota: Las rutas RIPv2 también se deben redistribuir hacia OSPF en este ejemplo.</a:t>
            </a:r>
            <a:endParaRPr lang="es-ES_tradnl" sz="2000" i="0" dirty="0">
              <a:solidFill>
                <a:srgbClr val="000000"/>
              </a:solidFill>
              <a:latin typeface="Arial"/>
              <a:ea typeface="+mn-ea"/>
              <a:cs typeface="Arial"/>
            </a:endParaRPr>
          </a:p>
        </p:txBody>
      </p:sp>
      <p:pic>
        <p:nvPicPr>
          <p:cNvPr id="4098" name="Picture 2"/>
          <p:cNvPicPr>
            <a:picLocks noChangeAspect="1" noChangeArrowheads="1"/>
          </p:cNvPicPr>
          <p:nvPr/>
        </p:nvPicPr>
        <p:blipFill>
          <a:blip r:embed="rId3" cstate="print"/>
          <a:stretch>
            <a:fillRect/>
          </a:stretch>
        </p:blipFill>
        <p:spPr bwMode="auto">
          <a:xfrm>
            <a:off x="1578077" y="1283109"/>
            <a:ext cx="8420001" cy="40853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485116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tretch>
            <a:fillRect/>
          </a:stretch>
        </p:blipFill>
        <p:spPr bwMode="auto">
          <a:xfrm>
            <a:off x="4451468" y="2332088"/>
            <a:ext cx="6816299" cy="19006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Ruta OSPF predeterminada</a:t>
            </a:r>
            <a:endParaRPr lang="es-ES_tradnl"/>
          </a:p>
        </p:txBody>
      </p:sp>
      <p:sp>
        <p:nvSpPr>
          <p:cNvPr id="5" name="Content Placeholder 4"/>
          <p:cNvSpPr>
            <a:spLocks noGrp="1"/>
          </p:cNvSpPr>
          <p:nvPr>
            <p:ph idx="1"/>
          </p:nvPr>
        </p:nvSpPr>
        <p:spPr>
          <a:xfrm>
            <a:off x="306189" y="1339745"/>
            <a:ext cx="4516534" cy="4965700"/>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Dos métodos:</a:t>
            </a:r>
          </a:p>
          <a:p>
            <a:pPr marL="396850" lvl="1" indent="-168250" algn="l" defTabSz="914400">
              <a:spcBef>
                <a:spcPts val="840"/>
              </a:spcBef>
              <a:buClr>
                <a:srgbClr val="0070C0"/>
              </a:buClr>
              <a:buFont typeface="Arial"/>
              <a:buChar char="•"/>
            </a:pPr>
            <a:r>
              <a:rPr lang="es-ES_tradnl" sz="2000" i="0" dirty="0" smtClean="0">
                <a:solidFill>
                  <a:srgbClr val="000000"/>
                </a:solidFill>
                <a:latin typeface="Arial"/>
                <a:ea typeface="+mn-ea"/>
                <a:cs typeface="Arial"/>
              </a:rPr>
              <a:t>default-</a:t>
            </a:r>
            <a:r>
              <a:rPr lang="es-ES_tradnl" sz="2000" i="0" dirty="0" err="1" smtClean="0">
                <a:solidFill>
                  <a:srgbClr val="000000"/>
                </a:solidFill>
                <a:latin typeface="Arial"/>
                <a:ea typeface="+mn-ea"/>
                <a:cs typeface="Arial"/>
              </a:rPr>
              <a:t>information</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originate</a:t>
            </a:r>
            <a:endParaRPr lang="es-ES_tradnl" sz="2000" dirty="0" smtClean="0"/>
          </a:p>
          <a:p>
            <a:pPr marL="396850" lvl="1" indent="-168250" algn="l" defTabSz="914400">
              <a:spcBef>
                <a:spcPts val="840"/>
              </a:spcBef>
              <a:buClr>
                <a:srgbClr val="0070C0"/>
              </a:buClr>
              <a:buFont typeface="Arial"/>
              <a:buChar char="•"/>
            </a:pPr>
            <a:r>
              <a:rPr lang="es-ES_tradnl" sz="2000" i="0" dirty="0" smtClean="0">
                <a:solidFill>
                  <a:srgbClr val="000000"/>
                </a:solidFill>
                <a:latin typeface="Arial"/>
                <a:ea typeface="+mn-ea"/>
                <a:cs typeface="Arial"/>
              </a:rPr>
              <a:t>default-</a:t>
            </a:r>
            <a:r>
              <a:rPr lang="es-ES_tradnl" sz="2000" i="0" dirty="0" err="1" smtClean="0">
                <a:solidFill>
                  <a:srgbClr val="000000"/>
                </a:solidFill>
                <a:latin typeface="Arial"/>
                <a:ea typeface="+mn-ea"/>
                <a:cs typeface="Arial"/>
              </a:rPr>
              <a:t>information</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originate</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always</a:t>
            </a:r>
            <a:endParaRPr lang="es-ES_tradnl" sz="2000" i="0" dirty="0" smtClean="0">
              <a:solidFill>
                <a:srgbClr val="000000"/>
              </a:solidFill>
              <a:latin typeface="Arial"/>
              <a:ea typeface="+mn-ea"/>
              <a:cs typeface="Arial"/>
            </a:endParaRP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La palabra clave “</a:t>
            </a:r>
            <a:r>
              <a:rPr lang="es-ES_tradnl" sz="2000" i="0" dirty="0" err="1" smtClean="0">
                <a:solidFill>
                  <a:srgbClr val="000000"/>
                </a:solidFill>
                <a:latin typeface="Arial"/>
                <a:ea typeface="+mn-ea"/>
                <a:cs typeface="Arial"/>
              </a:rPr>
              <a:t>always</a:t>
            </a:r>
            <a:r>
              <a:rPr lang="es-ES_tradnl" sz="2000" i="0" dirty="0" smtClean="0">
                <a:solidFill>
                  <a:srgbClr val="000000"/>
                </a:solidFill>
                <a:latin typeface="Arial"/>
                <a:ea typeface="+mn-ea"/>
                <a:cs typeface="Arial"/>
              </a:rPr>
              <a:t>” permite que se anuncie una ruta predeterminada aunque el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que anuncia no posea una ruta predeterminada.</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Valor de métrica opcional para indicar preferencia.</a:t>
            </a:r>
            <a:endParaRPr lang="es-ES_tradnl" dirty="0"/>
          </a:p>
        </p:txBody>
      </p:sp>
    </p:spTree>
    <p:extLst>
      <p:ext uri="{BB962C8B-B14F-4D97-AF65-F5344CB8AC3E}">
        <p14:creationId xmlns:p14="http://schemas.microsoft.com/office/powerpoint/2010/main" xmlns="" val="1632822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Ejemplo de ruta predeterminada OSPF</a:t>
            </a:r>
            <a:endParaRPr lang="es-ES_tradnl" dirty="0"/>
          </a:p>
        </p:txBody>
      </p:sp>
      <p:pic>
        <p:nvPicPr>
          <p:cNvPr id="6146" name="Picture 2"/>
          <p:cNvPicPr>
            <a:picLocks noChangeAspect="1" noChangeArrowheads="1"/>
          </p:cNvPicPr>
          <p:nvPr/>
        </p:nvPicPr>
        <p:blipFill>
          <a:blip r:embed="rId3" cstate="print"/>
          <a:stretch>
            <a:fillRect/>
          </a:stretch>
        </p:blipFill>
        <p:spPr bwMode="auto">
          <a:xfrm>
            <a:off x="1415845" y="1005375"/>
            <a:ext cx="9155227" cy="55030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985222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l" defTabSz="914400">
              <a:lnSpc>
                <a:spcPct val="85000"/>
              </a:lnSpc>
              <a:spcBef>
                <a:spcPct val="0"/>
              </a:spcBef>
              <a:buNone/>
            </a:pPr>
            <a:r>
              <a:rPr lang="es-ES_tradnl" sz="5400" b="0" i="0" spc="0" baseline="0" dirty="0" smtClean="0">
                <a:gradFill flip="none" rotWithShape="1">
                  <a:gsLst>
                    <a:gs pos="16000">
                      <a:srgbClr val="6B308D">
                        <a:lumMod val="80000"/>
                        <a:lumOff val="20000"/>
                      </a:srgbClr>
                    </a:gs>
                    <a:gs pos="100000">
                      <a:srgbClr val="28A7DF"/>
                    </a:gs>
                  </a:gsLst>
                  <a:lin ang="1800000" scaled="0"/>
                  <a:tileRect/>
                </a:gradFill>
                <a:latin typeface="CiscoSans ExtraLight"/>
                <a:ea typeface="+mj-ea"/>
                <a:cs typeface="Arial"/>
              </a:rPr>
              <a:t>Verificar la configuración de OSPFv2 y OSPFv3</a:t>
            </a:r>
            <a:endParaRPr lang="es-ES_tradnl" dirty="0"/>
          </a:p>
        </p:txBody>
      </p:sp>
    </p:spTree>
    <p:extLst>
      <p:ext uri="{BB962C8B-B14F-4D97-AF65-F5344CB8AC3E}">
        <p14:creationId xmlns:p14="http://schemas.microsoft.com/office/powerpoint/2010/main" xmlns="" val="878305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640" y="492125"/>
            <a:ext cx="11627754" cy="646864"/>
          </a:xfrm>
        </p:spPr>
        <p:txBody>
          <a:bodyPr/>
          <a:lstStyle/>
          <a:p>
            <a:pPr algn="l" defTabSz="914400">
              <a:spcBef>
                <a:spcPct val="0"/>
              </a:spcBef>
              <a:buNone/>
            </a:pPr>
            <a:r>
              <a:rPr lang="es-ES_tradnl" sz="18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18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Verificación de OSPFv2 de diversas áreas</a:t>
            </a:r>
            <a:endParaRPr lang="es-ES_tradnl"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738525" y="1565275"/>
            <a:ext cx="10521627" cy="4980668"/>
          </a:xfrm>
        </p:spPr>
        <p:txBody>
          <a:bodyPr/>
          <a:lstStyle/>
          <a:p>
            <a:pPr marL="0" indent="0" algn="l" defTabSz="914400">
              <a:spcBef>
                <a:spcPts val="1440"/>
              </a:spcBef>
              <a:buNone/>
            </a:pPr>
            <a:r>
              <a:rPr lang="es-ES_tradnl" sz="2000" i="0" dirty="0" smtClean="0">
                <a:solidFill>
                  <a:srgbClr val="000000"/>
                </a:solidFill>
                <a:latin typeface="Arial"/>
                <a:ea typeface="+mn-ea"/>
                <a:cs typeface="Arial"/>
              </a:rPr>
              <a:t>Comandos para verificación:</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show </a:t>
            </a:r>
            <a:r>
              <a:rPr lang="es-ES_tradnl" sz="2000" b="1" i="0" dirty="0" err="1" smtClean="0">
                <a:solidFill>
                  <a:srgbClr val="000000"/>
                </a:solidFill>
                <a:latin typeface="Arial"/>
                <a:ea typeface="+mn-ea"/>
                <a:cs typeface="Arial"/>
              </a:rPr>
              <a:t>ip</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ospf</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neighbor</a:t>
            </a:r>
            <a:r>
              <a:rPr lang="es-ES_tradnl" sz="2000" b="1" i="0" dirty="0" smtClean="0">
                <a:solidFill>
                  <a:srgbClr val="000000"/>
                </a:solidFill>
                <a:latin typeface="Arial"/>
                <a:ea typeface="+mn-ea"/>
                <a:cs typeface="Arial"/>
              </a:rPr>
              <a:t> </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show </a:t>
            </a:r>
            <a:r>
              <a:rPr lang="es-ES_tradnl" sz="2000" b="1" i="0" dirty="0" err="1" smtClean="0">
                <a:solidFill>
                  <a:srgbClr val="000000"/>
                </a:solidFill>
                <a:latin typeface="Arial"/>
                <a:ea typeface="+mn-ea"/>
                <a:cs typeface="Arial"/>
              </a:rPr>
              <a:t>ip</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ospf</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show </a:t>
            </a:r>
            <a:r>
              <a:rPr lang="es-ES_tradnl" sz="2000" b="1" i="0" dirty="0" err="1" smtClean="0">
                <a:solidFill>
                  <a:srgbClr val="000000"/>
                </a:solidFill>
                <a:latin typeface="Arial"/>
                <a:ea typeface="+mn-ea"/>
                <a:cs typeface="Arial"/>
              </a:rPr>
              <a:t>ip</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ospf</a:t>
            </a:r>
            <a:r>
              <a:rPr lang="es-ES_tradnl" sz="2000" b="1" i="0" dirty="0" smtClean="0">
                <a:solidFill>
                  <a:srgbClr val="000000"/>
                </a:solidFill>
                <a:latin typeface="Arial"/>
                <a:ea typeface="+mn-ea"/>
                <a:cs typeface="Arial"/>
              </a:rPr>
              <a:t> interface</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show </a:t>
            </a:r>
            <a:r>
              <a:rPr lang="es-ES_tradnl" sz="2000" b="1" i="0" dirty="0" err="1" smtClean="0">
                <a:solidFill>
                  <a:srgbClr val="000000"/>
                </a:solidFill>
                <a:latin typeface="Arial"/>
                <a:ea typeface="+mn-ea"/>
                <a:cs typeface="Arial"/>
              </a:rPr>
              <a:t>ip</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protocols</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show </a:t>
            </a:r>
            <a:r>
              <a:rPr lang="es-ES_tradnl" sz="2000" b="1" i="0" dirty="0" err="1" smtClean="0">
                <a:solidFill>
                  <a:srgbClr val="000000"/>
                </a:solidFill>
                <a:latin typeface="Arial"/>
                <a:ea typeface="+mn-ea"/>
                <a:cs typeface="Arial"/>
              </a:rPr>
              <a:t>ip</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ospf</a:t>
            </a:r>
            <a:r>
              <a:rPr lang="es-ES_tradnl" sz="2000" b="1" i="0" dirty="0" smtClean="0">
                <a:solidFill>
                  <a:srgbClr val="000000"/>
                </a:solidFill>
                <a:latin typeface="Arial"/>
                <a:ea typeface="+mn-ea"/>
                <a:cs typeface="Arial"/>
              </a:rPr>
              <a:t> interface </a:t>
            </a:r>
            <a:r>
              <a:rPr lang="es-ES_tradnl" sz="2000" b="1" i="0" dirty="0" err="1" smtClean="0">
                <a:solidFill>
                  <a:srgbClr val="000000"/>
                </a:solidFill>
                <a:latin typeface="Arial"/>
                <a:ea typeface="+mn-ea"/>
                <a:cs typeface="Arial"/>
              </a:rPr>
              <a:t>brief</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show </a:t>
            </a:r>
            <a:r>
              <a:rPr lang="es-ES_tradnl" sz="2000" b="1" i="0" dirty="0" err="1" smtClean="0">
                <a:solidFill>
                  <a:srgbClr val="000000"/>
                </a:solidFill>
                <a:latin typeface="Arial"/>
                <a:ea typeface="+mn-ea"/>
                <a:cs typeface="Arial"/>
              </a:rPr>
              <a:t>ip</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route</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ospf</a:t>
            </a: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show </a:t>
            </a:r>
            <a:r>
              <a:rPr lang="es-ES_tradnl" sz="2000" b="1" i="0" dirty="0" err="1" smtClean="0">
                <a:solidFill>
                  <a:srgbClr val="000000"/>
                </a:solidFill>
                <a:latin typeface="Arial"/>
                <a:ea typeface="+mn-ea"/>
                <a:cs typeface="Arial"/>
              </a:rPr>
              <a:t>ip</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ospf</a:t>
            </a:r>
            <a:r>
              <a:rPr lang="es-ES_tradnl" sz="2000" b="1" i="0" dirty="0" smtClean="0">
                <a:solidFill>
                  <a:srgbClr val="000000"/>
                </a:solidFill>
                <a:latin typeface="Arial"/>
                <a:ea typeface="+mn-ea"/>
                <a:cs typeface="Arial"/>
              </a:rPr>
              <a:t> </a:t>
            </a:r>
            <a:r>
              <a:rPr lang="es-ES_tradnl" sz="2000" b="1" i="0" dirty="0" err="1" smtClean="0">
                <a:solidFill>
                  <a:srgbClr val="000000"/>
                </a:solidFill>
                <a:latin typeface="Arial"/>
                <a:ea typeface="+mn-ea"/>
                <a:cs typeface="Arial"/>
              </a:rPr>
              <a:t>database</a:t>
            </a:r>
            <a:r>
              <a:rPr lang="es-ES_tradnl" sz="2000" b="1" i="0" dirty="0" smtClean="0">
                <a:solidFill>
                  <a:srgbClr val="000000"/>
                </a:solidFill>
                <a:latin typeface="Arial"/>
                <a:ea typeface="+mn-ea"/>
                <a:cs typeface="Arial"/>
              </a:rPr>
              <a:t> </a:t>
            </a:r>
          </a:p>
          <a:p>
            <a:pPr marL="396850" lvl="1" indent="-168250" algn="l" defTabSz="914400">
              <a:spcBef>
                <a:spcPts val="840"/>
              </a:spcBef>
              <a:buClr>
                <a:srgbClr val="0070C0"/>
              </a:buClr>
              <a:buFont typeface="Arial"/>
              <a:buChar char="•"/>
            </a:pPr>
            <a:endParaRPr lang="es-ES_tradnl" dirty="0" smtClean="0"/>
          </a:p>
        </p:txBody>
      </p:sp>
      <p:sp>
        <p:nvSpPr>
          <p:cNvPr id="3" name="Rectangle 2"/>
          <p:cNvSpPr/>
          <p:nvPr/>
        </p:nvSpPr>
        <p:spPr>
          <a:xfrm>
            <a:off x="5854347" y="2385684"/>
            <a:ext cx="4517605" cy="757130"/>
          </a:xfrm>
          <a:prstGeom prst="rect">
            <a:avLst/>
          </a:prstGeom>
        </p:spPr>
        <p:txBody>
          <a:bodyPr wrap="square">
            <a:spAutoFit/>
          </a:bodyPr>
          <a:lstStyle/>
          <a:p>
            <a:pPr algn="ctr">
              <a:lnSpc>
                <a:spcPct val="90000"/>
              </a:lnSpc>
              <a:buNone/>
            </a:pPr>
            <a:r>
              <a:rPr lang="es-ES_tradnl" sz="2400" b="1" i="1" smtClean="0">
                <a:solidFill>
                  <a:srgbClr val="FF0000"/>
                </a:solidFill>
                <a:latin typeface="Arial"/>
                <a:ea typeface="+mn-ea"/>
                <a:cs typeface="+mn-cs"/>
              </a:rPr>
              <a:t>Para OSPFv3, simplemente reemplacen ip por ipv6</a:t>
            </a:r>
            <a:endParaRPr lang="es-ES_tradnl" sz="2400" b="1" i="1">
              <a:solidFill>
                <a:srgbClr val="FF0000"/>
              </a:solidFill>
              <a:latin typeface="Arial"/>
              <a:ea typeface="+mn-ea"/>
              <a:cs typeface="+mn-cs"/>
            </a:endParaRPr>
          </a:p>
        </p:txBody>
      </p:sp>
    </p:spTree>
    <p:extLst>
      <p:ext uri="{BB962C8B-B14F-4D97-AF65-F5344CB8AC3E}">
        <p14:creationId xmlns:p14="http://schemas.microsoft.com/office/powerpoint/2010/main" xmlns="" val="3115746310"/>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640" y="492124"/>
            <a:ext cx="11627754" cy="879475"/>
          </a:xfrm>
        </p:spPr>
        <p:txBody>
          <a:bodyPr/>
          <a:lstStyle/>
          <a:p>
            <a:pPr algn="l" defTabSz="914400">
              <a:spcBef>
                <a:spcPct val="0"/>
              </a:spcBef>
              <a:buNone/>
            </a:pPr>
            <a: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
            </a:r>
            <a:br>
              <a:rPr lang="es-ES_tradnl" sz="18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b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Verificación de configuración general de OSPF de diversas áreas</a:t>
            </a:r>
            <a:endParaRPr lang="es-ES_tradnl" dirty="0" smtClean="0">
              <a:solidFill>
                <a:schemeClr val="accent5">
                  <a:lumMod val="75000"/>
                </a:schemeClr>
              </a:solidFill>
              <a:cs typeface="Arial" pitchFamily="34" charset="0"/>
            </a:endParaRP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864" y="1535856"/>
            <a:ext cx="6566306" cy="37559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253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40725" y="5181600"/>
            <a:ext cx="6871939" cy="13484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5034641"/>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640" y="492125"/>
            <a:ext cx="11627754" cy="711033"/>
          </a:xfrm>
        </p:spPr>
        <p:txBody>
          <a:bodyPr/>
          <a:lstStyle/>
          <a:p>
            <a:pPr algn="l" defTabSz="914400">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Verificación de rutas OSPF</a:t>
            </a:r>
            <a:endParaRPr lang="es-ES_tradnl" dirty="0" smtClean="0">
              <a:solidFill>
                <a:schemeClr val="accent5">
                  <a:lumMod val="75000"/>
                </a:schemeClr>
              </a:solidFill>
              <a:cs typeface="Arial" pitchFamily="34" charset="0"/>
            </a:endParaRPr>
          </a:p>
        </p:txBody>
      </p:sp>
      <p:pic>
        <p:nvPicPr>
          <p:cNvPr id="2355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0786" y="1736725"/>
            <a:ext cx="10419322" cy="42721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3600330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Tipos de paquetes de OSPF</a:t>
            </a:r>
            <a:endParaRPr lang="es-ES_tradnl"/>
          </a:p>
        </p:txBody>
      </p:sp>
      <p:sp>
        <p:nvSpPr>
          <p:cNvPr id="5" name="Content Placeholder 4"/>
          <p:cNvSpPr>
            <a:spLocks noGrp="1"/>
          </p:cNvSpPr>
          <p:nvPr>
            <p:ph idx="1"/>
          </p:nvPr>
        </p:nvSpPr>
        <p:spPr>
          <a:xfrm>
            <a:off x="306189" y="1339745"/>
            <a:ext cx="7053256" cy="2494836"/>
          </a:xfrm>
        </p:spPr>
        <p:txBody>
          <a:bodyPr>
            <a:noAutofit/>
          </a:bodyPr>
          <a:lstStyle/>
          <a:p>
            <a:pPr marL="228600" indent="-228600" algn="l" defTabSz="914400">
              <a:lnSpc>
                <a:spcPct val="100000"/>
              </a:lnSpc>
              <a:spcBef>
                <a:spcPts val="1440"/>
              </a:spcBef>
              <a:buClr>
                <a:srgbClr val="652D89">
                  <a:lumMod val="75000"/>
                </a:srgbClr>
              </a:buClr>
              <a:buSzPct val="90000"/>
              <a:buFont typeface="Arial"/>
              <a:buChar char="•"/>
            </a:pPr>
            <a:r>
              <a:rPr lang="es-ES_tradnl" sz="1800" i="0" dirty="0" smtClean="0">
                <a:solidFill>
                  <a:srgbClr val="000000"/>
                </a:solidFill>
                <a:latin typeface="Arial"/>
                <a:ea typeface="+mn-ea"/>
                <a:cs typeface="Arial"/>
              </a:rPr>
              <a:t>Tipo 1. Saludo</a:t>
            </a:r>
          </a:p>
          <a:p>
            <a:pPr marL="228600" indent="-228600" algn="l" defTabSz="914400">
              <a:lnSpc>
                <a:spcPct val="100000"/>
              </a:lnSpc>
              <a:spcBef>
                <a:spcPts val="1440"/>
              </a:spcBef>
              <a:buClr>
                <a:srgbClr val="652D89">
                  <a:lumMod val="75000"/>
                </a:srgbClr>
              </a:buClr>
              <a:buSzPct val="90000"/>
              <a:buFont typeface="Arial"/>
              <a:buChar char="•"/>
            </a:pPr>
            <a:r>
              <a:rPr lang="es-ES_tradnl" sz="1800" i="0" dirty="0" smtClean="0">
                <a:solidFill>
                  <a:srgbClr val="000000"/>
                </a:solidFill>
                <a:latin typeface="Arial"/>
                <a:ea typeface="+mn-ea"/>
                <a:cs typeface="Arial"/>
              </a:rPr>
              <a:t>Tipo 2. Descripción de la base de datos (DBD)</a:t>
            </a:r>
          </a:p>
          <a:p>
            <a:pPr marL="228600" indent="-228600" algn="l" defTabSz="914400">
              <a:lnSpc>
                <a:spcPct val="100000"/>
              </a:lnSpc>
              <a:spcBef>
                <a:spcPts val="1440"/>
              </a:spcBef>
              <a:buClr>
                <a:srgbClr val="652D89">
                  <a:lumMod val="75000"/>
                </a:srgbClr>
              </a:buClr>
              <a:buSzPct val="90000"/>
              <a:buFont typeface="Arial"/>
              <a:buChar char="•"/>
            </a:pPr>
            <a:r>
              <a:rPr lang="es-ES_tradnl" sz="1800" i="0" dirty="0" smtClean="0">
                <a:solidFill>
                  <a:srgbClr val="000000"/>
                </a:solidFill>
                <a:latin typeface="Arial"/>
                <a:ea typeface="+mn-ea"/>
                <a:cs typeface="Arial"/>
              </a:rPr>
              <a:t>Tipo 3. Solicitud de estado de enlace (LSR)</a:t>
            </a:r>
          </a:p>
          <a:p>
            <a:pPr marL="228600" indent="-228600" algn="l" defTabSz="914400">
              <a:lnSpc>
                <a:spcPct val="100000"/>
              </a:lnSpc>
              <a:spcBef>
                <a:spcPts val="1440"/>
              </a:spcBef>
              <a:buClr>
                <a:srgbClr val="652D89">
                  <a:lumMod val="75000"/>
                </a:srgbClr>
              </a:buClr>
              <a:buSzPct val="90000"/>
              <a:buFont typeface="Arial"/>
              <a:buChar char="•"/>
            </a:pPr>
            <a:r>
              <a:rPr lang="es-ES_tradnl" sz="1800" i="0" dirty="0" smtClean="0">
                <a:solidFill>
                  <a:srgbClr val="000000"/>
                </a:solidFill>
                <a:latin typeface="Arial"/>
                <a:ea typeface="+mn-ea"/>
                <a:cs typeface="Arial"/>
              </a:rPr>
              <a:t>Tipo 4. Actualización de estado de enlace (LSU), diversos tipos</a:t>
            </a:r>
          </a:p>
          <a:p>
            <a:pPr marL="228600" indent="-228600" algn="l" defTabSz="914400">
              <a:lnSpc>
                <a:spcPct val="100000"/>
              </a:lnSpc>
              <a:spcBef>
                <a:spcPts val="1440"/>
              </a:spcBef>
              <a:buClr>
                <a:srgbClr val="652D89">
                  <a:lumMod val="75000"/>
                </a:srgbClr>
              </a:buClr>
              <a:buSzPct val="90000"/>
              <a:buFont typeface="Arial"/>
              <a:buChar char="•"/>
            </a:pPr>
            <a:r>
              <a:rPr lang="es-ES_tradnl" sz="1800" i="0" dirty="0" smtClean="0">
                <a:solidFill>
                  <a:srgbClr val="000000"/>
                </a:solidFill>
                <a:latin typeface="Arial"/>
                <a:ea typeface="+mn-ea"/>
                <a:cs typeface="Arial"/>
              </a:rPr>
              <a:t>Tipo 5. Reconocimiento de estado de enlace (</a:t>
            </a:r>
            <a:r>
              <a:rPr lang="es-ES_tradnl" sz="1800" i="0" dirty="0" err="1" smtClean="0">
                <a:solidFill>
                  <a:srgbClr val="000000"/>
                </a:solidFill>
                <a:latin typeface="Arial"/>
                <a:ea typeface="+mn-ea"/>
                <a:cs typeface="Arial"/>
              </a:rPr>
              <a:t>LSAck</a:t>
            </a:r>
            <a:r>
              <a:rPr lang="es-ES_tradnl" sz="1800" i="0" dirty="0" smtClean="0">
                <a:solidFill>
                  <a:srgbClr val="000000"/>
                </a:solidFill>
                <a:latin typeface="Arial"/>
                <a:ea typeface="+mn-ea"/>
                <a:cs typeface="Arial"/>
              </a:rPr>
              <a:t>)</a:t>
            </a:r>
            <a:endParaRPr lang="es-ES_tradnl" sz="1800" dirty="0"/>
          </a:p>
        </p:txBody>
      </p:sp>
      <p:pic>
        <p:nvPicPr>
          <p:cNvPr id="2050" name="Picture 2"/>
          <p:cNvPicPr>
            <a:picLocks noChangeAspect="1" noChangeArrowheads="1"/>
          </p:cNvPicPr>
          <p:nvPr/>
        </p:nvPicPr>
        <p:blipFill>
          <a:blip r:embed="rId3" cstate="print"/>
          <a:stretch>
            <a:fillRect/>
          </a:stretch>
        </p:blipFill>
        <p:spPr bwMode="auto">
          <a:xfrm>
            <a:off x="2195160" y="3687096"/>
            <a:ext cx="7219066" cy="25101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61649" y="372396"/>
            <a:ext cx="3781425"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88624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640" y="492125"/>
            <a:ext cx="11627754" cy="727075"/>
          </a:xfrm>
        </p:spPr>
        <p:txBody>
          <a:bodyPr/>
          <a:lstStyle/>
          <a:p>
            <a:pPr algn="l" defTabSz="914400">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Verificación de LSDB de OSPF de diversas áreas</a:t>
            </a:r>
            <a:endParaRPr lang="es-ES_tradnl" dirty="0" smtClean="0">
              <a:solidFill>
                <a:schemeClr val="accent5">
                  <a:lumMod val="75000"/>
                </a:schemeClr>
              </a:solidFill>
              <a:cs typeface="Arial" pitchFamily="34" charset="0"/>
            </a:endParaRPr>
          </a:p>
        </p:txBody>
      </p:sp>
      <p:pic>
        <p:nvPicPr>
          <p:cNvPr id="24578" name="Picture 2"/>
          <p:cNvPicPr>
            <a:picLocks noChangeAspect="1" noChangeArrowheads="1"/>
          </p:cNvPicPr>
          <p:nvPr/>
        </p:nvPicPr>
        <p:blipFill>
          <a:blip r:embed="rId3" cstate="print"/>
          <a:stretch>
            <a:fillRect/>
          </a:stretch>
        </p:blipFill>
        <p:spPr bwMode="auto">
          <a:xfrm>
            <a:off x="2104570" y="1373414"/>
            <a:ext cx="7053943" cy="53131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3356797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l" defTabSz="914400">
              <a:lnSpc>
                <a:spcPct val="85000"/>
              </a:lnSpc>
              <a:spcBef>
                <a:spcPct val="0"/>
              </a:spcBef>
              <a:buNone/>
            </a:pPr>
            <a:r>
              <a:rPr lang="es-ES_tradnl" sz="5400" b="0" i="0" spc="0" baseline="0" dirty="0" smtClean="0">
                <a:gradFill flip="none" rotWithShape="1">
                  <a:gsLst>
                    <a:gs pos="16000">
                      <a:srgbClr val="6B308D">
                        <a:lumMod val="80000"/>
                        <a:lumOff val="20000"/>
                      </a:srgbClr>
                    </a:gs>
                    <a:gs pos="100000">
                      <a:srgbClr val="28A7DF"/>
                    </a:gs>
                  </a:gsLst>
                  <a:lin ang="1800000" scaled="0"/>
                  <a:tileRect/>
                </a:gradFill>
                <a:latin typeface="CiscoSans ExtraLight"/>
                <a:ea typeface="+mj-ea"/>
                <a:cs typeface="Arial"/>
              </a:rPr>
              <a:t>Puntos clave de OSPF</a:t>
            </a:r>
            <a:endParaRPr lang="es-ES_tradnl" dirty="0"/>
          </a:p>
        </p:txBody>
      </p:sp>
    </p:spTree>
    <p:extLst>
      <p:ext uri="{BB962C8B-B14F-4D97-AF65-F5344CB8AC3E}">
        <p14:creationId xmlns:p14="http://schemas.microsoft.com/office/powerpoint/2010/main" xmlns="" val="878305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85945" y="347663"/>
            <a:ext cx="10857789"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Capítulo 8: Resumen</a:t>
            </a:r>
            <a:endParaRPr lang="es-ES_tradnl" sz="3600" b="0" i="0" spc="0" baseline="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endParaRPr>
          </a:p>
        </p:txBody>
      </p:sp>
      <p:sp>
        <p:nvSpPr>
          <p:cNvPr id="52227" name="Content Placeholder 2"/>
          <p:cNvSpPr>
            <a:spLocks noGrp="1"/>
          </p:cNvSpPr>
          <p:nvPr>
            <p:ph idx="1"/>
          </p:nvPr>
        </p:nvSpPr>
        <p:spPr>
          <a:xfrm>
            <a:off x="931092" y="1404712"/>
            <a:ext cx="10909482" cy="5068661"/>
          </a:xfrm>
        </p:spPr>
        <p:txBody>
          <a:bodyPr>
            <a:normAutofit lnSpcReduction="10000"/>
          </a:bodyPr>
          <a:lstStyle/>
          <a:p>
            <a:pPr marL="0" indent="0" algn="l" defTabSz="914400">
              <a:spcBef>
                <a:spcPts val="1440"/>
              </a:spcBef>
              <a:buNone/>
            </a:pPr>
            <a:r>
              <a:rPr lang="es-ES_tradnl" sz="2000" b="1" i="0" dirty="0" smtClean="0">
                <a:solidFill>
                  <a:srgbClr val="000000"/>
                </a:solidFill>
                <a:latin typeface="Arial"/>
                <a:ea typeface="+mn-ea"/>
                <a:cs typeface="Arial"/>
              </a:rPr>
              <a:t>OSPF de diversas áreas: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Resulta una mejor opción para una red más grande en comparación con un área única.</a:t>
            </a:r>
            <a:endParaRPr lang="es-ES_tradnl" sz="20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Resuelve los problemas que traen las tablas de </a:t>
            </a:r>
            <a:r>
              <a:rPr lang="es-ES_tradnl" sz="2000" i="0" dirty="0" err="1" smtClean="0">
                <a:solidFill>
                  <a:srgbClr val="000000"/>
                </a:solidFill>
                <a:latin typeface="Arial"/>
                <a:ea typeface="+mn-ea"/>
                <a:cs typeface="Arial"/>
              </a:rPr>
              <a:t>routing</a:t>
            </a:r>
            <a:r>
              <a:rPr lang="es-ES_tradnl" sz="2000" i="0" dirty="0" smtClean="0">
                <a:solidFill>
                  <a:srgbClr val="000000"/>
                </a:solidFill>
                <a:latin typeface="Arial"/>
                <a:ea typeface="+mn-ea"/>
                <a:cs typeface="Arial"/>
              </a:rPr>
              <a:t> extensas, bases de datos de enlace extensas y cálculos de algoritmos SPF frecuentes.</a:t>
            </a:r>
            <a:endParaRPr lang="es-ES_tradnl" sz="20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El área central se denomina "área de red troncal" (área 0). </a:t>
            </a:r>
            <a:endParaRPr lang="es-ES_tradnl" sz="20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El </a:t>
            </a:r>
            <a:r>
              <a:rPr lang="es-ES_tradnl" sz="2000" i="0" dirty="0" err="1" smtClean="0">
                <a:solidFill>
                  <a:srgbClr val="000000"/>
                </a:solidFill>
                <a:latin typeface="Arial"/>
                <a:ea typeface="+mn-ea"/>
                <a:cs typeface="Arial"/>
              </a:rPr>
              <a:t>recálculo</a:t>
            </a:r>
            <a:r>
              <a:rPr lang="es-ES_tradnl" sz="2000" i="0" dirty="0" smtClean="0">
                <a:solidFill>
                  <a:srgbClr val="000000"/>
                </a:solidFill>
                <a:latin typeface="Arial"/>
                <a:ea typeface="+mn-ea"/>
                <a:cs typeface="Arial"/>
              </a:rPr>
              <a:t> de las bases de datos se mantiene dentro de un área.</a:t>
            </a:r>
            <a:endParaRPr lang="es-ES_tradnl" sz="20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Existen cuatro tipos diferentes de </a:t>
            </a:r>
            <a:r>
              <a:rPr lang="es-ES_tradnl" sz="2000" i="0" dirty="0" err="1" smtClean="0">
                <a:solidFill>
                  <a:srgbClr val="000000"/>
                </a:solidFill>
                <a:latin typeface="Arial"/>
                <a:ea typeface="+mn-ea"/>
                <a:cs typeface="Arial"/>
              </a:rPr>
              <a:t>routers</a:t>
            </a:r>
            <a:r>
              <a:rPr lang="es-ES_tradnl" sz="2000" i="0" dirty="0" smtClean="0">
                <a:solidFill>
                  <a:srgbClr val="000000"/>
                </a:solidFill>
                <a:latin typeface="Arial"/>
                <a:ea typeface="+mn-ea"/>
                <a:cs typeface="Arial"/>
              </a:rPr>
              <a:t> OSPF: </a:t>
            </a:r>
            <a:endParaRPr lang="es-ES_tradnl" sz="2000" dirty="0" smtClean="0"/>
          </a:p>
          <a:p>
            <a:pPr marL="742950" lvl="1" indent="-285750" algn="l" defTabSz="914400">
              <a:spcBef>
                <a:spcPts val="840"/>
              </a:spcBef>
              <a:buClr>
                <a:srgbClr val="0070C0"/>
              </a:buClr>
              <a:buFont typeface="Arial"/>
              <a:buChar char="•"/>
            </a:pPr>
            <a:r>
              <a:rPr lang="es-ES_tradnl" sz="1800" i="0" dirty="0" err="1" smtClean="0">
                <a:solidFill>
                  <a:srgbClr val="000000"/>
                </a:solidFill>
                <a:latin typeface="Arial"/>
                <a:ea typeface="+mn-ea"/>
                <a:cs typeface="Arial"/>
              </a:rPr>
              <a:t>Router</a:t>
            </a:r>
            <a:r>
              <a:rPr lang="es-ES_tradnl" sz="1800" i="0" dirty="0" smtClean="0">
                <a:solidFill>
                  <a:srgbClr val="000000"/>
                </a:solidFill>
                <a:latin typeface="Arial"/>
                <a:ea typeface="+mn-ea"/>
                <a:cs typeface="Arial"/>
              </a:rPr>
              <a:t> interno </a:t>
            </a:r>
          </a:p>
          <a:p>
            <a:pPr marL="742950" lvl="1" indent="-285750" algn="l" defTabSz="914400">
              <a:spcBef>
                <a:spcPts val="840"/>
              </a:spcBef>
              <a:buClr>
                <a:srgbClr val="0070C0"/>
              </a:buClr>
              <a:buFont typeface="Arial"/>
              <a:buChar char="•"/>
            </a:pPr>
            <a:r>
              <a:rPr lang="es-ES_tradnl" sz="1800" i="0" dirty="0" err="1" smtClean="0">
                <a:solidFill>
                  <a:srgbClr val="000000"/>
                </a:solidFill>
                <a:latin typeface="Arial"/>
                <a:ea typeface="+mn-ea"/>
                <a:cs typeface="Arial"/>
              </a:rPr>
              <a:t>Router</a:t>
            </a:r>
            <a:r>
              <a:rPr lang="es-ES_tradnl" sz="1800" i="0" dirty="0" smtClean="0">
                <a:solidFill>
                  <a:srgbClr val="000000"/>
                </a:solidFill>
                <a:latin typeface="Arial"/>
                <a:ea typeface="+mn-ea"/>
                <a:cs typeface="Arial"/>
              </a:rPr>
              <a:t> de red troncal</a:t>
            </a:r>
          </a:p>
          <a:p>
            <a:pPr marL="742950" lvl="1" indent="-285750" algn="l" defTabSz="914400">
              <a:spcBef>
                <a:spcPts val="840"/>
              </a:spcBef>
              <a:buClr>
                <a:srgbClr val="0070C0"/>
              </a:buClr>
              <a:buFont typeface="Arial"/>
              <a:buChar char="•"/>
            </a:pPr>
            <a:r>
              <a:rPr lang="es-ES_tradnl" sz="1800" i="0" dirty="0" err="1" smtClean="0">
                <a:solidFill>
                  <a:srgbClr val="000000"/>
                </a:solidFill>
                <a:latin typeface="Arial"/>
                <a:ea typeface="+mn-ea"/>
                <a:cs typeface="Arial"/>
              </a:rPr>
              <a:t>Router</a:t>
            </a:r>
            <a:r>
              <a:rPr lang="es-ES_tradnl" sz="1800" i="0" dirty="0" smtClean="0">
                <a:solidFill>
                  <a:srgbClr val="000000"/>
                </a:solidFill>
                <a:latin typeface="Arial"/>
                <a:ea typeface="+mn-ea"/>
                <a:cs typeface="Arial"/>
              </a:rPr>
              <a:t> de frontera de área (ABR)</a:t>
            </a:r>
          </a:p>
          <a:p>
            <a:pPr marL="742950" lvl="1" indent="-285750" algn="l" defTabSz="914400">
              <a:spcBef>
                <a:spcPts val="840"/>
              </a:spcBef>
              <a:buClr>
                <a:srgbClr val="0070C0"/>
              </a:buClr>
              <a:buFont typeface="Arial"/>
              <a:buChar char="•"/>
            </a:pPr>
            <a:r>
              <a:rPr lang="es-ES_tradnl" sz="1800" i="0" dirty="0" err="1" smtClean="0">
                <a:solidFill>
                  <a:srgbClr val="000000"/>
                </a:solidFill>
                <a:latin typeface="Arial"/>
                <a:ea typeface="+mn-ea"/>
                <a:cs typeface="Arial"/>
              </a:rPr>
              <a:t>Router</a:t>
            </a:r>
            <a:r>
              <a:rPr lang="es-ES_tradnl" sz="1800" i="0" dirty="0" smtClean="0">
                <a:solidFill>
                  <a:srgbClr val="000000"/>
                </a:solidFill>
                <a:latin typeface="Arial"/>
                <a:ea typeface="+mn-ea"/>
                <a:cs typeface="Arial"/>
              </a:rPr>
              <a:t> de frontera de sistema autónomo (ASBR)</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Un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se convierte en ABR cuando tiene dos instrucciones </a:t>
            </a:r>
            <a:r>
              <a:rPr lang="es-ES_tradnl" sz="2000" i="0" dirty="0" err="1" smtClean="0">
                <a:solidFill>
                  <a:srgbClr val="000000"/>
                </a:solidFill>
                <a:latin typeface="Arial"/>
                <a:ea typeface="+mn-ea"/>
                <a:cs typeface="Arial"/>
              </a:rPr>
              <a:t>network</a:t>
            </a:r>
            <a:r>
              <a:rPr lang="es-ES_tradnl" sz="2000" i="0" dirty="0" smtClean="0">
                <a:solidFill>
                  <a:srgbClr val="000000"/>
                </a:solidFill>
                <a:latin typeface="Arial"/>
                <a:ea typeface="+mn-ea"/>
                <a:cs typeface="Arial"/>
              </a:rPr>
              <a:t> en diferentes áreas.</a:t>
            </a:r>
            <a:endParaRPr lang="es-ES_tradnl" sz="2000" dirty="0" smtClean="0"/>
          </a:p>
          <a:p>
            <a:pPr marL="404805" indent="-285750" algn="l" defTabSz="914400">
              <a:spcBef>
                <a:spcPts val="1440"/>
              </a:spcBef>
              <a:buClr>
                <a:srgbClr val="652D89">
                  <a:lumMod val="75000"/>
                </a:srgbClr>
              </a:buClr>
              <a:buSzPct val="90000"/>
              <a:buFont typeface="Arial"/>
              <a:buChar char="•"/>
            </a:pPr>
            <a:endParaRPr lang="es-ES_tradnl" sz="22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6272" y="347663"/>
            <a:ext cx="4834302" cy="14751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747376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69903" y="347663"/>
            <a:ext cx="10857789"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Capítulo 8: Resumen</a:t>
            </a:r>
            <a:endParaRPr lang="es-ES_tradnl" sz="3600" b="0" i="0" spc="0" baseline="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endParaRPr>
          </a:p>
        </p:txBody>
      </p:sp>
      <p:sp>
        <p:nvSpPr>
          <p:cNvPr id="52227" name="Content Placeholder 2"/>
          <p:cNvSpPr>
            <a:spLocks noGrp="1"/>
          </p:cNvSpPr>
          <p:nvPr>
            <p:ph idx="1"/>
          </p:nvPr>
        </p:nvSpPr>
        <p:spPr>
          <a:xfrm>
            <a:off x="931092" y="1606381"/>
            <a:ext cx="10781608" cy="5083175"/>
          </a:xfrm>
        </p:spPr>
        <p:txBody>
          <a:bodyPr/>
          <a:lstStyle/>
          <a:p>
            <a:pPr marL="0" indent="0" algn="l" defTabSz="914400">
              <a:spcBef>
                <a:spcPts val="1440"/>
              </a:spcBef>
              <a:buNone/>
            </a:pPr>
            <a:r>
              <a:rPr lang="es-ES_tradnl" sz="2000" b="1" i="0" dirty="0" smtClean="0">
                <a:solidFill>
                  <a:srgbClr val="000000"/>
                </a:solidFill>
                <a:latin typeface="Arial"/>
                <a:ea typeface="+mn-ea"/>
                <a:cs typeface="Arial"/>
              </a:rPr>
              <a:t>OSPF de diversas áreas:</a:t>
            </a:r>
            <a:endParaRPr lang="es-ES_tradnl" sz="2000" b="1"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Los anuncios de estado de enlace (LSA) son los pilares de OSPF.</a:t>
            </a:r>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A los LSA de tipo 1 se los denomina "entradas de enlace de </a:t>
            </a:r>
            <a:r>
              <a:rPr lang="es-ES_tradnl" sz="1800" i="0" dirty="0" err="1" smtClean="0">
                <a:solidFill>
                  <a:srgbClr val="000000"/>
                </a:solidFill>
                <a:latin typeface="Arial"/>
                <a:ea typeface="+mn-ea"/>
                <a:cs typeface="Arial"/>
              </a:rPr>
              <a:t>router</a:t>
            </a:r>
            <a:r>
              <a:rPr lang="es-ES_tradnl" sz="1800" i="0" dirty="0" smtClean="0">
                <a:solidFill>
                  <a:srgbClr val="000000"/>
                </a:solidFill>
                <a:latin typeface="Arial"/>
                <a:ea typeface="+mn-ea"/>
                <a:cs typeface="Arial"/>
              </a:rPr>
              <a:t>".</a:t>
            </a:r>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Los LSA de tipo 2 se conocen como "entradas de enlace de red" y se inundan mediante un DR.</a:t>
            </a:r>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Los LSA de tipo 3 se conocen como entradas de enlace de resumen y se originan y propagan mediante un ABR.</a:t>
            </a:r>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El ABR genera un LSA de resumen de tipo 4 solo cuando existe un ASBR en el área.</a:t>
            </a:r>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Los LSA externos de tipo 5 describen rutas hacia redes fuera del sistema autónomo OSPF, originadas por el ASBR e inundadas hacia todo el sistema autónomo.</a:t>
            </a:r>
            <a:endParaRPr lang="es-ES_tradnl" sz="18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El árbol de SPF se utiliza para determinar las mejores rutas. </a:t>
            </a:r>
            <a:endParaRPr lang="es-ES_tradnl" sz="20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Las rutas OSPF de una tabla de </a:t>
            </a:r>
            <a:r>
              <a:rPr lang="es-ES_tradnl" sz="2000" i="0" dirty="0" err="1" smtClean="0">
                <a:solidFill>
                  <a:srgbClr val="000000"/>
                </a:solidFill>
                <a:latin typeface="Arial"/>
                <a:ea typeface="+mn-ea"/>
                <a:cs typeface="Arial"/>
              </a:rPr>
              <a:t>routing</a:t>
            </a:r>
            <a:r>
              <a:rPr lang="es-ES_tradnl" sz="2000" i="0" dirty="0" smtClean="0">
                <a:solidFill>
                  <a:srgbClr val="000000"/>
                </a:solidFill>
                <a:latin typeface="Arial"/>
                <a:ea typeface="+mn-ea"/>
                <a:cs typeface="Arial"/>
              </a:rPr>
              <a:t> IPv4 o IPv6 se identifican mediante los siguientes descriptores: O, O IA (OI), O E1 u O E2. </a:t>
            </a:r>
            <a:endParaRPr lang="es-ES_tradnl" sz="2000" dirty="0" smtClean="0"/>
          </a:p>
          <a:p>
            <a:pPr marL="228600" indent="-228600" algn="l" defTabSz="914400">
              <a:lnSpc>
                <a:spcPct val="100000"/>
              </a:lnSpc>
              <a:spcBef>
                <a:spcPts val="1440"/>
              </a:spcBef>
              <a:buClr>
                <a:srgbClr val="652D89">
                  <a:lumMod val="75000"/>
                </a:srgbClr>
              </a:buClr>
              <a:buSzPct val="90000"/>
              <a:buFont typeface="Arial"/>
              <a:buChar char="•"/>
            </a:pPr>
            <a:endParaRPr lang="es-ES_tradnl" dirty="0" smtClean="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78398" y="275702"/>
            <a:ext cx="4834302" cy="14751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270595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82197" y="347663"/>
            <a:ext cx="10857789"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Capítulo 8: Resumen</a:t>
            </a:r>
            <a:endParaRPr lang="es-ES_tradnl" sz="3600" b="0" i="0" spc="0" baseline="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endParaRPr>
          </a:p>
        </p:txBody>
      </p:sp>
      <p:sp>
        <p:nvSpPr>
          <p:cNvPr id="52227" name="Content Placeholder 2"/>
          <p:cNvSpPr>
            <a:spLocks noGrp="1"/>
          </p:cNvSpPr>
          <p:nvPr>
            <p:ph idx="1"/>
          </p:nvPr>
        </p:nvSpPr>
        <p:spPr>
          <a:xfrm>
            <a:off x="931092" y="1916648"/>
            <a:ext cx="10909482" cy="4746171"/>
          </a:xfrm>
        </p:spPr>
        <p:txBody>
          <a:bodyPr/>
          <a:lstStyle/>
          <a:p>
            <a:pPr marL="0" indent="0" algn="l" defTabSz="914400">
              <a:spcBef>
                <a:spcPts val="1440"/>
              </a:spcBef>
              <a:buNone/>
            </a:pPr>
            <a:r>
              <a:rPr lang="es-ES_tradnl" sz="2000" b="1" i="0" dirty="0" smtClean="0">
                <a:solidFill>
                  <a:srgbClr val="000000"/>
                </a:solidFill>
                <a:latin typeface="Arial"/>
                <a:ea typeface="+mn-ea"/>
                <a:cs typeface="Arial"/>
              </a:rPr>
              <a:t>OSPF de diversas áreas:  </a:t>
            </a:r>
            <a:endParaRPr lang="es-ES_tradnl" sz="20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Ejemplo de configuración OSPFv2 de diversas áreas:</a:t>
            </a:r>
            <a:endParaRPr lang="es-ES_tradnl" sz="2000" dirty="0" smtClean="0"/>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R1(</a:t>
            </a:r>
            <a:r>
              <a:rPr lang="es-ES_tradnl" sz="1800" i="0" dirty="0" err="1" smtClean="0">
                <a:solidFill>
                  <a:srgbClr val="000000"/>
                </a:solidFill>
                <a:latin typeface="Arial"/>
                <a:ea typeface="+mn-ea"/>
                <a:cs typeface="Arial"/>
              </a:rPr>
              <a:t>config</a:t>
            </a:r>
            <a:r>
              <a:rPr lang="es-ES_tradnl" sz="1800" i="0" dirty="0" smtClean="0">
                <a:solidFill>
                  <a:srgbClr val="000000"/>
                </a:solidFill>
                <a:latin typeface="Arial"/>
                <a:ea typeface="+mn-ea"/>
                <a:cs typeface="Arial"/>
              </a:rPr>
              <a:t>)#</a:t>
            </a:r>
            <a:r>
              <a:rPr lang="es-ES_tradnl" sz="1800" b="1" i="0" dirty="0" err="1" smtClean="0">
                <a:solidFill>
                  <a:srgbClr val="000000"/>
                </a:solidFill>
                <a:latin typeface="Arial"/>
                <a:ea typeface="+mn-ea"/>
                <a:cs typeface="Arial"/>
              </a:rPr>
              <a:t>router</a:t>
            </a:r>
            <a:r>
              <a:rPr lang="es-ES_tradnl" sz="1800" b="1" i="0" dirty="0" smtClean="0">
                <a:solidFill>
                  <a:srgbClr val="000000"/>
                </a:solidFill>
                <a:latin typeface="Arial"/>
                <a:ea typeface="+mn-ea"/>
                <a:cs typeface="Arial"/>
              </a:rPr>
              <a:t> </a:t>
            </a:r>
            <a:r>
              <a:rPr lang="es-ES_tradnl" sz="1800" b="1" i="0" dirty="0" err="1" smtClean="0">
                <a:solidFill>
                  <a:srgbClr val="000000"/>
                </a:solidFill>
                <a:latin typeface="Arial"/>
                <a:ea typeface="+mn-ea"/>
                <a:cs typeface="Arial"/>
              </a:rPr>
              <a:t>ospf</a:t>
            </a:r>
            <a:r>
              <a:rPr lang="es-ES_tradnl" sz="1800" b="1" i="0" dirty="0" smtClean="0">
                <a:solidFill>
                  <a:srgbClr val="000000"/>
                </a:solidFill>
                <a:latin typeface="Arial"/>
                <a:ea typeface="+mn-ea"/>
                <a:cs typeface="Arial"/>
              </a:rPr>
              <a:t> 10</a:t>
            </a:r>
            <a:endParaRPr lang="es-ES_tradnl" sz="1800" b="1" dirty="0" smtClean="0"/>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R1(</a:t>
            </a:r>
            <a:r>
              <a:rPr lang="es-ES_tradnl" sz="1800" i="0" dirty="0" err="1" smtClean="0">
                <a:solidFill>
                  <a:srgbClr val="000000"/>
                </a:solidFill>
                <a:latin typeface="Arial"/>
                <a:ea typeface="+mn-ea"/>
                <a:cs typeface="Arial"/>
              </a:rPr>
              <a:t>config-router</a:t>
            </a:r>
            <a:r>
              <a:rPr lang="es-ES_tradnl" sz="1800" i="0" dirty="0" smtClean="0">
                <a:solidFill>
                  <a:srgbClr val="000000"/>
                </a:solidFill>
                <a:latin typeface="Arial"/>
                <a:ea typeface="+mn-ea"/>
                <a:cs typeface="Arial"/>
              </a:rPr>
              <a:t>)#</a:t>
            </a:r>
            <a:r>
              <a:rPr lang="es-ES_tradnl" sz="1800" b="1" i="0" dirty="0" err="1" smtClean="0">
                <a:solidFill>
                  <a:srgbClr val="000000"/>
                </a:solidFill>
                <a:latin typeface="Arial"/>
                <a:ea typeface="+mn-ea"/>
                <a:cs typeface="Arial"/>
              </a:rPr>
              <a:t>router</a:t>
            </a:r>
            <a:r>
              <a:rPr lang="es-ES_tradnl" sz="1800" b="1" i="0" dirty="0" smtClean="0">
                <a:solidFill>
                  <a:srgbClr val="000000"/>
                </a:solidFill>
                <a:latin typeface="Arial"/>
                <a:ea typeface="+mn-ea"/>
                <a:cs typeface="Arial"/>
              </a:rPr>
              <a:t>-id 1.1.1.1</a:t>
            </a:r>
            <a:endParaRPr lang="es-ES_tradnl" sz="1800" b="1" dirty="0" smtClean="0"/>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R1(</a:t>
            </a:r>
            <a:r>
              <a:rPr lang="es-ES_tradnl" sz="1800" i="0" dirty="0" err="1" smtClean="0">
                <a:solidFill>
                  <a:srgbClr val="000000"/>
                </a:solidFill>
                <a:latin typeface="Arial"/>
                <a:ea typeface="+mn-ea"/>
                <a:cs typeface="Arial"/>
              </a:rPr>
              <a:t>config-router</a:t>
            </a:r>
            <a:r>
              <a:rPr lang="es-ES_tradnl" sz="1800" i="0" dirty="0" smtClean="0">
                <a:solidFill>
                  <a:srgbClr val="000000"/>
                </a:solidFill>
                <a:latin typeface="Arial"/>
                <a:ea typeface="+mn-ea"/>
                <a:cs typeface="Arial"/>
              </a:rPr>
              <a:t>)#</a:t>
            </a:r>
            <a:r>
              <a:rPr lang="es-ES_tradnl" sz="1800" b="1" i="0" dirty="0" err="1" smtClean="0">
                <a:solidFill>
                  <a:srgbClr val="000000"/>
                </a:solidFill>
                <a:latin typeface="Arial"/>
                <a:ea typeface="+mn-ea"/>
                <a:cs typeface="Arial"/>
              </a:rPr>
              <a:t>network</a:t>
            </a:r>
            <a:r>
              <a:rPr lang="es-ES_tradnl" sz="1800" b="1" i="0" dirty="0" smtClean="0">
                <a:solidFill>
                  <a:srgbClr val="000000"/>
                </a:solidFill>
                <a:latin typeface="Arial"/>
                <a:ea typeface="+mn-ea"/>
                <a:cs typeface="Arial"/>
              </a:rPr>
              <a:t> 10.1.1.0 0.0.0.15 </a:t>
            </a:r>
            <a:r>
              <a:rPr lang="es-ES_tradnl" sz="1800" b="1" i="0" dirty="0" err="1" smtClean="0">
                <a:solidFill>
                  <a:srgbClr val="000000"/>
                </a:solidFill>
                <a:latin typeface="Arial"/>
                <a:ea typeface="+mn-ea"/>
                <a:cs typeface="Arial"/>
              </a:rPr>
              <a:t>area</a:t>
            </a:r>
            <a:r>
              <a:rPr lang="es-ES_tradnl" sz="1800" b="1" i="0" dirty="0" smtClean="0">
                <a:solidFill>
                  <a:srgbClr val="000000"/>
                </a:solidFill>
                <a:latin typeface="Arial"/>
                <a:ea typeface="+mn-ea"/>
                <a:cs typeface="Arial"/>
              </a:rPr>
              <a:t> 1</a:t>
            </a:r>
            <a:endParaRPr lang="es-ES_tradnl" sz="1800" b="1" dirty="0" smtClean="0"/>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R1(</a:t>
            </a:r>
            <a:r>
              <a:rPr lang="es-ES_tradnl" sz="1800" i="0" dirty="0" err="1" smtClean="0">
                <a:solidFill>
                  <a:srgbClr val="000000"/>
                </a:solidFill>
                <a:latin typeface="Arial"/>
                <a:ea typeface="+mn-ea"/>
                <a:cs typeface="Arial"/>
              </a:rPr>
              <a:t>config-router</a:t>
            </a:r>
            <a:r>
              <a:rPr lang="es-ES_tradnl" sz="1800" i="0" dirty="0" smtClean="0">
                <a:solidFill>
                  <a:srgbClr val="000000"/>
                </a:solidFill>
                <a:latin typeface="Arial"/>
                <a:ea typeface="+mn-ea"/>
                <a:cs typeface="Arial"/>
              </a:rPr>
              <a:t>)#</a:t>
            </a:r>
            <a:r>
              <a:rPr lang="es-ES_tradnl" sz="1800" b="1" i="0" dirty="0" err="1" smtClean="0">
                <a:solidFill>
                  <a:srgbClr val="000000"/>
                </a:solidFill>
                <a:latin typeface="Arial"/>
                <a:ea typeface="+mn-ea"/>
                <a:cs typeface="Arial"/>
              </a:rPr>
              <a:t>network</a:t>
            </a:r>
            <a:r>
              <a:rPr lang="es-ES_tradnl" sz="1800" b="1" i="0" dirty="0" smtClean="0">
                <a:solidFill>
                  <a:srgbClr val="000000"/>
                </a:solidFill>
                <a:latin typeface="Arial"/>
                <a:ea typeface="+mn-ea"/>
                <a:cs typeface="Arial"/>
              </a:rPr>
              <a:t> 10.1.2.0 0.0.0.3 </a:t>
            </a:r>
            <a:r>
              <a:rPr lang="es-ES_tradnl" sz="1800" b="1" i="0" dirty="0" err="1" smtClean="0">
                <a:solidFill>
                  <a:srgbClr val="000000"/>
                </a:solidFill>
                <a:latin typeface="Arial"/>
                <a:ea typeface="+mn-ea"/>
                <a:cs typeface="Arial"/>
              </a:rPr>
              <a:t>area</a:t>
            </a:r>
            <a:r>
              <a:rPr lang="es-ES_tradnl" sz="1800" b="1" i="0" dirty="0" smtClean="0">
                <a:solidFill>
                  <a:srgbClr val="000000"/>
                </a:solidFill>
                <a:latin typeface="Arial"/>
                <a:ea typeface="+mn-ea"/>
                <a:cs typeface="Arial"/>
              </a:rPr>
              <a:t> 1</a:t>
            </a:r>
            <a:endParaRPr lang="es-ES_tradnl" sz="1800" b="1" dirty="0" smtClean="0"/>
          </a:p>
          <a:p>
            <a:pPr marL="742950" lvl="1" indent="-285750" algn="l" defTabSz="914400">
              <a:spcBef>
                <a:spcPts val="840"/>
              </a:spcBef>
              <a:buClr>
                <a:srgbClr val="0070C0"/>
              </a:buClr>
              <a:buFont typeface="Arial"/>
              <a:buChar char="•"/>
            </a:pPr>
            <a:r>
              <a:rPr lang="es-ES_tradnl" sz="1800" i="0" dirty="0" smtClean="0">
                <a:solidFill>
                  <a:srgbClr val="000000"/>
                </a:solidFill>
                <a:latin typeface="Arial"/>
                <a:ea typeface="+mn-ea"/>
                <a:cs typeface="Arial"/>
              </a:rPr>
              <a:t>R1(</a:t>
            </a:r>
            <a:r>
              <a:rPr lang="es-ES_tradnl" sz="1800" i="0" dirty="0" err="1" smtClean="0">
                <a:solidFill>
                  <a:srgbClr val="000000"/>
                </a:solidFill>
                <a:latin typeface="Arial"/>
                <a:ea typeface="+mn-ea"/>
                <a:cs typeface="Arial"/>
              </a:rPr>
              <a:t>config-router</a:t>
            </a:r>
            <a:r>
              <a:rPr lang="es-ES_tradnl" sz="1800" i="0" dirty="0" smtClean="0">
                <a:solidFill>
                  <a:srgbClr val="000000"/>
                </a:solidFill>
                <a:latin typeface="Arial"/>
                <a:ea typeface="+mn-ea"/>
                <a:cs typeface="Arial"/>
              </a:rPr>
              <a:t>)#</a:t>
            </a:r>
            <a:r>
              <a:rPr lang="es-ES_tradnl" sz="1800" b="1" i="0" dirty="0" err="1" smtClean="0">
                <a:solidFill>
                  <a:srgbClr val="000000"/>
                </a:solidFill>
                <a:latin typeface="Arial"/>
                <a:ea typeface="+mn-ea"/>
                <a:cs typeface="Arial"/>
              </a:rPr>
              <a:t>network</a:t>
            </a:r>
            <a:r>
              <a:rPr lang="es-ES_tradnl" sz="1800" b="1" i="0" dirty="0" smtClean="0">
                <a:solidFill>
                  <a:srgbClr val="000000"/>
                </a:solidFill>
                <a:latin typeface="Arial"/>
                <a:ea typeface="+mn-ea"/>
                <a:cs typeface="Arial"/>
              </a:rPr>
              <a:t> 192.168.10.1 0.0.0.0 </a:t>
            </a:r>
            <a:r>
              <a:rPr lang="es-ES_tradnl" sz="1800" b="1" i="0" dirty="0" err="1" smtClean="0">
                <a:solidFill>
                  <a:srgbClr val="000000"/>
                </a:solidFill>
                <a:latin typeface="Arial"/>
                <a:ea typeface="+mn-ea"/>
                <a:cs typeface="Arial"/>
              </a:rPr>
              <a:t>area</a:t>
            </a:r>
            <a:r>
              <a:rPr lang="es-ES_tradnl" sz="1800" b="1" i="0" dirty="0" smtClean="0">
                <a:solidFill>
                  <a:srgbClr val="000000"/>
                </a:solidFill>
                <a:latin typeface="Arial"/>
                <a:ea typeface="+mn-ea"/>
                <a:cs typeface="Arial"/>
              </a:rPr>
              <a:t> 0</a:t>
            </a:r>
            <a:endParaRPr lang="es-ES_tradnl" sz="1800" b="1"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No realiza resumen automático, pero se configura manualmente mediante el comando de configuración de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a:t>
            </a:r>
            <a:r>
              <a:rPr lang="es-ES_tradnl" sz="2000" b="1" i="0" dirty="0" err="1" smtClean="0">
                <a:solidFill>
                  <a:srgbClr val="000000"/>
                </a:solidFill>
                <a:latin typeface="Courier New"/>
                <a:ea typeface="+mn-ea"/>
                <a:cs typeface="Courier New"/>
              </a:rPr>
              <a:t>area</a:t>
            </a:r>
            <a:r>
              <a:rPr lang="es-ES_tradnl" sz="2000" b="1" i="0" dirty="0" smtClean="0">
                <a:solidFill>
                  <a:srgbClr val="000000"/>
                </a:solidFill>
                <a:latin typeface="Courier New"/>
                <a:ea typeface="+mn-ea"/>
                <a:cs typeface="Courier New"/>
              </a:rPr>
              <a:t> X </a:t>
            </a:r>
            <a:r>
              <a:rPr lang="es-ES_tradnl" sz="2000" b="1" i="0" dirty="0" err="1" smtClean="0">
                <a:solidFill>
                  <a:srgbClr val="000000"/>
                </a:solidFill>
                <a:latin typeface="Courier New"/>
                <a:ea typeface="+mn-ea"/>
                <a:cs typeface="Courier New"/>
              </a:rPr>
              <a:t>range</a:t>
            </a:r>
            <a:r>
              <a:rPr lang="es-ES_tradnl" sz="2000" b="1" i="0" dirty="0" smtClean="0">
                <a:solidFill>
                  <a:srgbClr val="000000"/>
                </a:solidFill>
                <a:latin typeface="Courier New"/>
                <a:ea typeface="+mn-ea"/>
                <a:cs typeface="Courier New"/>
              </a:rPr>
              <a:t> </a:t>
            </a:r>
            <a:r>
              <a:rPr lang="es-ES_tradnl" sz="2000" b="1" i="0" dirty="0" err="1" smtClean="0">
                <a:solidFill>
                  <a:srgbClr val="000000"/>
                </a:solidFill>
                <a:latin typeface="Courier New"/>
                <a:ea typeface="+mn-ea"/>
                <a:cs typeface="Courier New"/>
              </a:rPr>
              <a:t>or</a:t>
            </a:r>
            <a:r>
              <a:rPr lang="es-ES_tradnl" sz="2000" b="1" i="0" dirty="0" smtClean="0">
                <a:solidFill>
                  <a:srgbClr val="000000"/>
                </a:solidFill>
                <a:latin typeface="Courier New"/>
                <a:ea typeface="+mn-ea"/>
                <a:cs typeface="Courier New"/>
              </a:rPr>
              <a:t> </a:t>
            </a:r>
            <a:r>
              <a:rPr lang="es-ES_tradnl" sz="2000" b="1" i="0" dirty="0" err="1" smtClean="0">
                <a:solidFill>
                  <a:srgbClr val="000000"/>
                </a:solidFill>
                <a:latin typeface="Courier New"/>
                <a:ea typeface="+mn-ea"/>
                <a:cs typeface="Courier New"/>
              </a:rPr>
              <a:t>summary-address</a:t>
            </a:r>
            <a:r>
              <a:rPr lang="es-ES_tradnl" sz="2000" i="0" dirty="0" smtClean="0">
                <a:solidFill>
                  <a:srgbClr val="000000"/>
                </a:solidFill>
                <a:latin typeface="Arial"/>
                <a:ea typeface="+mn-ea"/>
                <a:cs typeface="Arial"/>
              </a:rPr>
              <a:t>.</a:t>
            </a:r>
            <a:endParaRPr lang="es-ES_tradnl" sz="20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6272" y="347663"/>
            <a:ext cx="4834302" cy="14751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54375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50113" y="347663"/>
            <a:ext cx="10857789"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Capítulo 8: Resumen</a:t>
            </a:r>
            <a:endParaRPr lang="es-ES_tradnl" sz="3600" b="0" i="0" spc="0" baseline="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endParaRPr>
          </a:p>
        </p:txBody>
      </p:sp>
      <p:sp>
        <p:nvSpPr>
          <p:cNvPr id="52227" name="Content Placeholder 2"/>
          <p:cNvSpPr>
            <a:spLocks noGrp="1"/>
          </p:cNvSpPr>
          <p:nvPr>
            <p:ph idx="1"/>
          </p:nvPr>
        </p:nvSpPr>
        <p:spPr>
          <a:xfrm>
            <a:off x="931092" y="2007432"/>
            <a:ext cx="10909482" cy="4879975"/>
          </a:xfrm>
        </p:spPr>
        <p:txBody>
          <a:bodyPr/>
          <a:lstStyle/>
          <a:p>
            <a:pPr marL="0" indent="0" algn="l" defTabSz="914400">
              <a:spcBef>
                <a:spcPts val="1440"/>
              </a:spcBef>
              <a:buNone/>
            </a:pPr>
            <a:r>
              <a:rPr lang="es-ES_tradnl" sz="2000" b="1" i="0" dirty="0" smtClean="0">
                <a:solidFill>
                  <a:srgbClr val="000000"/>
                </a:solidFill>
                <a:latin typeface="Arial"/>
                <a:ea typeface="+mn-ea"/>
                <a:cs typeface="Arial"/>
              </a:rPr>
              <a:t>OSPFv2 de diversas áreas:</a:t>
            </a:r>
            <a:r>
              <a:rPr lang="es-ES_tradnl" sz="2000" b="0" i="0" dirty="0" smtClean="0">
                <a:solidFill>
                  <a:srgbClr val="000000"/>
                </a:solidFill>
                <a:latin typeface="Arial"/>
                <a:ea typeface="+mn-ea"/>
                <a:cs typeface="Arial"/>
              </a:rPr>
              <a:t> </a:t>
            </a:r>
            <a:r>
              <a:rPr lang="es-ES_tradnl" sz="2000" b="1" i="0" dirty="0" smtClean="0">
                <a:solidFill>
                  <a:srgbClr val="000000"/>
                </a:solidFill>
                <a:latin typeface="Arial"/>
                <a:ea typeface="+mn-ea"/>
                <a:cs typeface="Arial"/>
              </a:rPr>
              <a:t>  </a:t>
            </a:r>
            <a:endParaRPr lang="es-ES_tradnl" sz="2000" dirty="0" smtClean="0"/>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Los comandos que se utilizan para verificar la configuración de OSPF son los siguientes:</a:t>
            </a:r>
            <a:endParaRPr lang="es-ES_tradnl" sz="2000" dirty="0" smtClean="0"/>
          </a:p>
          <a:p>
            <a:pPr marL="742950" lvl="1" indent="-2857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show </a:t>
            </a:r>
            <a:r>
              <a:rPr lang="es-ES_tradnl" sz="1800" i="0" dirty="0" err="1" smtClean="0">
                <a:solidFill>
                  <a:srgbClr val="000000"/>
                </a:solidFill>
                <a:latin typeface="Arial"/>
                <a:ea typeface="+mn-ea"/>
                <a:cs typeface="Arial"/>
              </a:rPr>
              <a:t>ip</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ospf</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neighbor</a:t>
            </a:r>
            <a:r>
              <a:rPr lang="es-ES_tradnl" sz="1800" i="0" dirty="0" smtClean="0">
                <a:solidFill>
                  <a:srgbClr val="000000"/>
                </a:solidFill>
                <a:latin typeface="Arial"/>
                <a:ea typeface="+mn-ea"/>
                <a:cs typeface="Arial"/>
              </a:rPr>
              <a:t> </a:t>
            </a:r>
            <a:endParaRPr lang="es-ES_tradnl" sz="1800" dirty="0" smtClean="0"/>
          </a:p>
          <a:p>
            <a:pPr marL="742950" lvl="1" indent="-2857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show </a:t>
            </a:r>
            <a:r>
              <a:rPr lang="es-ES_tradnl" sz="1800" i="0" dirty="0" err="1" smtClean="0">
                <a:solidFill>
                  <a:srgbClr val="000000"/>
                </a:solidFill>
                <a:latin typeface="Arial"/>
                <a:ea typeface="+mn-ea"/>
                <a:cs typeface="Arial"/>
              </a:rPr>
              <a:t>ip</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ospf</a:t>
            </a:r>
            <a:endParaRPr lang="es-ES_tradnl" sz="1800" dirty="0" smtClean="0"/>
          </a:p>
          <a:p>
            <a:pPr marL="742950" lvl="1" indent="-2857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show </a:t>
            </a:r>
            <a:r>
              <a:rPr lang="es-ES_tradnl" sz="1800" i="0" dirty="0" err="1" smtClean="0">
                <a:solidFill>
                  <a:srgbClr val="000000"/>
                </a:solidFill>
                <a:latin typeface="Arial"/>
                <a:ea typeface="+mn-ea"/>
                <a:cs typeface="Arial"/>
              </a:rPr>
              <a:t>ip</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ospf</a:t>
            </a:r>
            <a:r>
              <a:rPr lang="es-ES_tradnl" sz="1800" i="0" dirty="0" smtClean="0">
                <a:solidFill>
                  <a:srgbClr val="000000"/>
                </a:solidFill>
                <a:latin typeface="Arial"/>
                <a:ea typeface="+mn-ea"/>
                <a:cs typeface="Arial"/>
              </a:rPr>
              <a:t> interface </a:t>
            </a:r>
            <a:endParaRPr lang="es-ES_tradnl" sz="1800" dirty="0" smtClean="0"/>
          </a:p>
          <a:p>
            <a:pPr marL="742950" lvl="1" indent="-2857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show </a:t>
            </a:r>
            <a:r>
              <a:rPr lang="es-ES_tradnl" sz="1800" i="0" dirty="0" err="1" smtClean="0">
                <a:solidFill>
                  <a:srgbClr val="000000"/>
                </a:solidFill>
                <a:latin typeface="Arial"/>
                <a:ea typeface="+mn-ea"/>
                <a:cs typeface="Arial"/>
              </a:rPr>
              <a:t>ip</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protocols</a:t>
            </a:r>
            <a:endParaRPr lang="es-ES_tradnl" sz="1800" dirty="0" smtClean="0"/>
          </a:p>
          <a:p>
            <a:pPr marL="742950" lvl="1" indent="-2857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show </a:t>
            </a:r>
            <a:r>
              <a:rPr lang="es-ES_tradnl" sz="1800" i="0" dirty="0" err="1" smtClean="0">
                <a:solidFill>
                  <a:srgbClr val="000000"/>
                </a:solidFill>
                <a:latin typeface="Arial"/>
                <a:ea typeface="+mn-ea"/>
                <a:cs typeface="Arial"/>
              </a:rPr>
              <a:t>ip</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ospf</a:t>
            </a:r>
            <a:r>
              <a:rPr lang="es-ES_tradnl" sz="1800" i="0" dirty="0" smtClean="0">
                <a:solidFill>
                  <a:srgbClr val="000000"/>
                </a:solidFill>
                <a:latin typeface="Arial"/>
                <a:ea typeface="+mn-ea"/>
                <a:cs typeface="Arial"/>
              </a:rPr>
              <a:t> interface </a:t>
            </a:r>
            <a:r>
              <a:rPr lang="es-ES_tradnl" sz="1800" i="0" dirty="0" err="1" smtClean="0">
                <a:solidFill>
                  <a:srgbClr val="000000"/>
                </a:solidFill>
                <a:latin typeface="Arial"/>
                <a:ea typeface="+mn-ea"/>
                <a:cs typeface="Arial"/>
              </a:rPr>
              <a:t>brief</a:t>
            </a:r>
            <a:endParaRPr lang="es-ES_tradnl" sz="1800" dirty="0" smtClean="0"/>
          </a:p>
          <a:p>
            <a:pPr marL="742950" lvl="1" indent="-2857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show </a:t>
            </a:r>
            <a:r>
              <a:rPr lang="es-ES_tradnl" sz="1800" i="0" dirty="0" err="1" smtClean="0">
                <a:solidFill>
                  <a:srgbClr val="000000"/>
                </a:solidFill>
                <a:latin typeface="Arial"/>
                <a:ea typeface="+mn-ea"/>
                <a:cs typeface="Arial"/>
              </a:rPr>
              <a:t>ip</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route</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ospf</a:t>
            </a:r>
            <a:endParaRPr lang="es-ES_tradnl" sz="1800" dirty="0" smtClean="0"/>
          </a:p>
          <a:p>
            <a:pPr marL="742950" lvl="1" indent="-2857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show </a:t>
            </a:r>
            <a:r>
              <a:rPr lang="es-ES_tradnl" sz="1800" i="0" dirty="0" err="1" smtClean="0">
                <a:solidFill>
                  <a:srgbClr val="000000"/>
                </a:solidFill>
                <a:latin typeface="Arial"/>
                <a:ea typeface="+mn-ea"/>
                <a:cs typeface="Arial"/>
              </a:rPr>
              <a:t>ip</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ospf</a:t>
            </a:r>
            <a:r>
              <a:rPr lang="es-ES_tradnl" sz="1800" i="0" dirty="0" smtClean="0">
                <a:solidFill>
                  <a:srgbClr val="000000"/>
                </a:solidFill>
                <a:latin typeface="Arial"/>
                <a:ea typeface="+mn-ea"/>
                <a:cs typeface="Arial"/>
              </a:rPr>
              <a:t> </a:t>
            </a:r>
            <a:r>
              <a:rPr lang="es-ES_tradnl" sz="1800" i="0" dirty="0" err="1" smtClean="0">
                <a:solidFill>
                  <a:srgbClr val="000000"/>
                </a:solidFill>
                <a:latin typeface="Arial"/>
                <a:ea typeface="+mn-ea"/>
                <a:cs typeface="Arial"/>
              </a:rPr>
              <a:t>database</a:t>
            </a:r>
            <a:r>
              <a:rPr lang="es-ES_tradnl" sz="1800" i="0" dirty="0" smtClean="0">
                <a:solidFill>
                  <a:srgbClr val="000000"/>
                </a:solidFill>
                <a:latin typeface="Arial"/>
                <a:ea typeface="+mn-ea"/>
                <a:cs typeface="Arial"/>
              </a:rPr>
              <a:t> </a:t>
            </a:r>
            <a:endParaRPr lang="es-ES_tradnl" sz="1800" dirty="0" smtClean="0"/>
          </a:p>
          <a:p>
            <a:pPr marL="228600" indent="-228600" algn="l" defTabSz="914400">
              <a:spcBef>
                <a:spcPts val="1440"/>
              </a:spcBef>
              <a:buNone/>
            </a:pPr>
            <a:endParaRPr lang="es-ES_tradnl" dirty="0" smtClean="0"/>
          </a:p>
          <a:p>
            <a:pPr marL="228600" indent="-228600" algn="l" defTabSz="914400">
              <a:lnSpc>
                <a:spcPct val="100000"/>
              </a:lnSpc>
              <a:spcBef>
                <a:spcPts val="1440"/>
              </a:spcBef>
              <a:buClr>
                <a:srgbClr val="652D89">
                  <a:lumMod val="75000"/>
                </a:srgbClr>
              </a:buClr>
              <a:buSzPct val="90000"/>
              <a:buFont typeface="Arial"/>
              <a:buChar char="•"/>
            </a:pPr>
            <a:endParaRPr lang="es-ES_tradnl" dirty="0" smtClean="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48387" y="281318"/>
            <a:ext cx="4834302" cy="14751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19954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315096" y="4279393"/>
            <a:ext cx="6244863" cy="998460"/>
          </a:xfrm>
        </p:spPr>
        <p:txBody>
          <a:bodyPr>
            <a:normAutofit fontScale="92500" lnSpcReduction="10000"/>
          </a:bodyPr>
          <a:lstStyle/>
          <a:p>
            <a:pPr marL="0" indent="0" algn="l" defTabSz="914400">
              <a:lnSpc>
                <a:spcPct val="95000"/>
              </a:lnSpc>
              <a:buNone/>
            </a:pPr>
            <a:r>
              <a:rPr lang="es-ES_tradnl" sz="2000" b="0" i="0" u="none" strike="noStrike" spc="0" baseline="0" smtClean="0">
                <a:ln>
                  <a:noFill/>
                </a:ln>
                <a:solidFill>
                  <a:srgbClr val="493B93"/>
                </a:solidFill>
                <a:effectLst/>
                <a:latin typeface="CiscoSans ExtraLight"/>
                <a:ea typeface="+mn-ea"/>
                <a:cs typeface="+mn-cs"/>
              </a:rPr>
              <a:t>Creado por Lonnie Decker</a:t>
            </a:r>
          </a:p>
          <a:p>
            <a:pPr marL="0" indent="0" algn="l" defTabSz="914400">
              <a:lnSpc>
                <a:spcPct val="95000"/>
              </a:lnSpc>
              <a:buNone/>
            </a:pPr>
            <a:r>
              <a:rPr lang="es-ES_tradnl" sz="2000" b="0" i="0" u="none" strike="noStrike" spc="0" baseline="0" smtClean="0">
                <a:ln>
                  <a:noFill/>
                </a:ln>
                <a:solidFill>
                  <a:srgbClr val="493B93"/>
                </a:solidFill>
                <a:effectLst/>
                <a:latin typeface="CiscoSans ExtraLight"/>
                <a:ea typeface="+mn-ea"/>
                <a:cs typeface="+mn-cs"/>
              </a:rPr>
              <a:t>Directora de departamento </a:t>
            </a:r>
          </a:p>
          <a:p>
            <a:pPr marL="0" indent="0" algn="l" defTabSz="914400">
              <a:lnSpc>
                <a:spcPct val="95000"/>
              </a:lnSpc>
              <a:buNone/>
            </a:pPr>
            <a:r>
              <a:rPr lang="es-ES_tradnl" sz="2000" b="0" i="0" u="none" strike="noStrike" spc="0" baseline="0" smtClean="0">
                <a:ln>
                  <a:noFill/>
                </a:ln>
                <a:solidFill>
                  <a:srgbClr val="493B93"/>
                </a:solidFill>
                <a:effectLst/>
                <a:latin typeface="CiscoSans ExtraLight"/>
                <a:ea typeface="+mn-ea"/>
                <a:cs typeface="+mn-cs"/>
              </a:rPr>
              <a:t>Davenport University</a:t>
            </a:r>
            <a:endParaRPr lang="es-ES_tradnl"/>
          </a:p>
        </p:txBody>
      </p:sp>
      <p:sp>
        <p:nvSpPr>
          <p:cNvPr id="5" name="Title 4"/>
          <p:cNvSpPr>
            <a:spLocks noGrp="1"/>
          </p:cNvSpPr>
          <p:nvPr>
            <p:ph type="ctrTitle"/>
          </p:nvPr>
        </p:nvSpPr>
        <p:spPr/>
        <p:txBody>
          <a:bodyPr/>
          <a:lstStyle/>
          <a:p>
            <a:pPr marL="0" indent="0" algn="l" defTabSz="914400">
              <a:lnSpc>
                <a:spcPct val="80000"/>
              </a:lnSpc>
              <a:spcBef>
                <a:spcPct val="0"/>
              </a:spcBef>
              <a:buNone/>
            </a:pPr>
            <a:r>
              <a:rPr lang="es-ES_tradnl" sz="4800" b="0" i="0" spc="0" baseline="0" smtClean="0">
                <a:gradFill flip="none" rotWithShape="1">
                  <a:gsLst>
                    <a:gs pos="16000">
                      <a:srgbClr val="6B308D">
                        <a:lumMod val="80000"/>
                        <a:lumOff val="20000"/>
                      </a:srgbClr>
                    </a:gs>
                    <a:gs pos="100000">
                      <a:srgbClr val="28A7DF"/>
                    </a:gs>
                  </a:gsLst>
                  <a:lin ang="1800000" scaled="0"/>
                  <a:tileRect/>
                </a:gradFill>
                <a:latin typeface="CiscoSans ExtraLight"/>
                <a:ea typeface="+mj-ea"/>
                <a:cs typeface="Arial"/>
              </a:rPr>
              <a:t>Actividad de Packet Tracer </a:t>
            </a:r>
            <a:endParaRPr lang="es-ES_tradnl" sz="4800" b="0" i="0" spc="0" baseline="0">
              <a:gradFill flip="none" rotWithShape="1">
                <a:gsLst>
                  <a:gs pos="16000">
                    <a:srgbClr val="6B308D">
                      <a:lumMod val="80000"/>
                      <a:lumOff val="20000"/>
                    </a:srgbClr>
                  </a:gs>
                  <a:gs pos="100000">
                    <a:srgbClr val="28A7DF"/>
                  </a:gs>
                </a:gsLst>
                <a:lin ang="1800000" scaled="0"/>
                <a:tileRect/>
              </a:gradFill>
              <a:latin typeface="CiscoSans ExtraLight"/>
              <a:ea typeface="+mj-ea"/>
              <a:cs typeface="Arial"/>
            </a:endParaRPr>
          </a:p>
        </p:txBody>
      </p:sp>
      <p:pic>
        <p:nvPicPr>
          <p:cNvPr id="31" name="Picture Placeholder 30" descr="gear.png"/>
          <p:cNvPicPr>
            <a:picLocks noGrp="1" noChangeAspect="1"/>
          </p:cNvPicPr>
          <p:nvPr>
            <p:ph type="pic" sz="quarter" idx="10"/>
          </p:nvPr>
        </p:nvPicPr>
        <p:blipFill>
          <a:blip r:embed="rId3" cstate="email">
            <a:extLst>
              <a:ext uri="{28A0092B-C50C-407E-A947-70E740481C1C}">
                <a14:useLocalDpi xmlns:a14="http://schemas.microsoft.com/office/drawing/2010/main" xmlns=""/>
              </a:ext>
            </a:extLst>
          </a:blip>
          <a:srcRect l="3681" r="3681"/>
          <a:stretch>
            <a:fillRect/>
          </a:stretch>
        </p:blipFill>
        <p:spPr/>
      </p:pic>
    </p:spTree>
    <p:extLst>
      <p:ext uri="{BB962C8B-B14F-4D97-AF65-F5344CB8AC3E}">
        <p14:creationId xmlns:p14="http://schemas.microsoft.com/office/powerpoint/2010/main" xmlns="" val="238786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Laboratorio de prácticas de OSPF de diversas áreas</a:t>
            </a:r>
            <a:endParaRPr lang="es-ES_tradnl" dirty="0"/>
          </a:p>
        </p:txBody>
      </p:sp>
      <p:sp>
        <p:nvSpPr>
          <p:cNvPr id="5" name="Content Placeholder 4"/>
          <p:cNvSpPr>
            <a:spLocks noGrp="1"/>
          </p:cNvSpPr>
          <p:nvPr>
            <p:ph idx="1"/>
          </p:nvPr>
        </p:nvSpPr>
        <p:spPr>
          <a:xfrm>
            <a:off x="306189" y="4454013"/>
            <a:ext cx="11241798" cy="1851432"/>
          </a:xfrm>
        </p:spPr>
        <p:txBody>
          <a:bodyPr/>
          <a:lstStyle/>
          <a:p>
            <a:pPr marL="0" indent="0" algn="l" defTabSz="914400">
              <a:spcBef>
                <a:spcPts val="1440"/>
              </a:spcBef>
              <a:buNone/>
            </a:pPr>
            <a:r>
              <a:rPr lang="en-US" sz="2000" i="0" dirty="0">
                <a:solidFill>
                  <a:srgbClr val="000000"/>
                </a:solidFill>
                <a:latin typeface="Arial"/>
                <a:ea typeface="+mn-ea"/>
                <a:cs typeface="Arial"/>
              </a:rPr>
              <a:t>RTB – RTD – 192.168.0.0/24	RTA – RTB – 10.1.1.0/30	RTC – RTE – 192.168.4.0/24</a:t>
            </a:r>
          </a:p>
          <a:p>
            <a:pPr marL="0" indent="0" algn="l" defTabSz="914400">
              <a:spcBef>
                <a:spcPts val="1440"/>
              </a:spcBef>
              <a:buNone/>
            </a:pPr>
            <a:r>
              <a:rPr lang="en-US" sz="2000" i="0" dirty="0">
                <a:solidFill>
                  <a:srgbClr val="000000"/>
                </a:solidFill>
                <a:latin typeface="Arial"/>
                <a:ea typeface="+mn-ea"/>
                <a:cs typeface="Arial"/>
              </a:rPr>
              <a:t>RTD Lo0 – 192.168.1.0/24	RTA – RTC – 10.1.1.4/30	RTE Lo0 – 192.168.5.0/24</a:t>
            </a:r>
          </a:p>
          <a:p>
            <a:pPr marL="0" indent="0" algn="l" defTabSz="914400">
              <a:spcBef>
                <a:spcPts val="1440"/>
              </a:spcBef>
              <a:buNone/>
            </a:pPr>
            <a:r>
              <a:rPr lang="en-US" sz="2000" i="0" dirty="0">
                <a:solidFill>
                  <a:srgbClr val="000000"/>
                </a:solidFill>
                <a:latin typeface="Arial"/>
                <a:ea typeface="+mn-ea"/>
                <a:cs typeface="Arial"/>
              </a:rPr>
              <a:t>				RTB – RTC – 10.1.1.8/30</a:t>
            </a:r>
          </a:p>
          <a:p>
            <a:pPr marL="0" indent="0" algn="l" defTabSz="914400">
              <a:spcBef>
                <a:spcPts val="1440"/>
              </a:spcBef>
              <a:buNone/>
            </a:pPr>
            <a:r>
              <a:rPr lang="en-US" sz="2000" i="0" dirty="0">
                <a:solidFill>
                  <a:srgbClr val="000000"/>
                </a:solidFill>
                <a:latin typeface="Arial"/>
                <a:ea typeface="+mn-ea"/>
                <a:cs typeface="Arial"/>
              </a:rPr>
              <a:t>			       RTA Lo0 - Internet – 172.16.1.0/24</a:t>
            </a:r>
            <a:endParaRPr lang="en-US" dirty="0"/>
          </a:p>
        </p:txBody>
      </p:sp>
      <p:pic>
        <p:nvPicPr>
          <p:cNvPr id="6" name="Picture 5"/>
          <p:cNvPicPr/>
          <p:nvPr/>
        </p:nvPicPr>
        <p:blipFill>
          <a:blip r:embed="rId3" cstate="print"/>
          <a:stretch>
            <a:fillRect/>
          </a:stretch>
        </p:blipFill>
        <p:spPr bwMode="auto">
          <a:xfrm>
            <a:off x="2211775" y="1174805"/>
            <a:ext cx="7256689" cy="2766848"/>
          </a:xfrm>
          <a:prstGeom prst="rect">
            <a:avLst/>
          </a:prstGeom>
          <a:noFill/>
          <a:ln>
            <a:noFill/>
          </a:ln>
        </p:spPr>
      </p:pic>
    </p:spTree>
    <p:extLst>
      <p:ext uri="{BB962C8B-B14F-4D97-AF65-F5344CB8AC3E}">
        <p14:creationId xmlns:p14="http://schemas.microsoft.com/office/powerpoint/2010/main" xmlns="" val="13548705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038940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12188825"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3" cstate="print"/>
          <a:srcRect/>
          <a:stretch>
            <a:fillRect/>
          </a:stretch>
        </p:blipFill>
        <p:spPr bwMode="auto">
          <a:xfrm>
            <a:off x="2010310" y="2741614"/>
            <a:ext cx="8128000" cy="892175"/>
          </a:xfrm>
          <a:prstGeom prst="rect">
            <a:avLst/>
          </a:prstGeom>
          <a:noFill/>
          <a:ln w="9525">
            <a:noFill/>
            <a:miter lim="800000"/>
            <a:headEnd/>
            <a:tailEnd/>
          </a:ln>
        </p:spPr>
      </p:pic>
    </p:spTree>
    <p:extLst>
      <p:ext uri="{BB962C8B-B14F-4D97-AF65-F5344CB8AC3E}">
        <p14:creationId xmlns:p14="http://schemas.microsoft.com/office/powerpoint/2010/main" xmlns="" val="145627934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OSPF: paquete de saludo</a:t>
            </a:r>
            <a:endParaRPr lang="es-ES_tradnl"/>
          </a:p>
        </p:txBody>
      </p:sp>
      <p:sp>
        <p:nvSpPr>
          <p:cNvPr id="5" name="Content Placeholder 4"/>
          <p:cNvSpPr>
            <a:spLocks noGrp="1"/>
          </p:cNvSpPr>
          <p:nvPr>
            <p:ph idx="1"/>
          </p:nvPr>
        </p:nvSpPr>
        <p:spPr>
          <a:xfrm>
            <a:off x="306189" y="1339745"/>
            <a:ext cx="4826250" cy="4965700"/>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Descubrimiento de vecinos OSPF</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Establecimiento de adyacencias de vecinos</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Anuncio de parámetros</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Intervalo entre saludos (predeterminado: 10 o 30 s)</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Intervalo inactivo (predeterminado: 4 saludos)</a:t>
            </a:r>
          </a:p>
          <a:p>
            <a:pPr marL="396850" lvl="1" indent="-168250" algn="l" defTabSz="914400">
              <a:spcBef>
                <a:spcPts val="840"/>
              </a:spcBef>
              <a:buClr>
                <a:srgbClr val="0070C0"/>
              </a:buClr>
              <a:buFont typeface="Wingdings"/>
              <a:buChar char="§"/>
            </a:pPr>
            <a:r>
              <a:rPr lang="es-ES_tradnl" sz="1800" i="0" dirty="0" smtClean="0">
                <a:solidFill>
                  <a:srgbClr val="000000"/>
                </a:solidFill>
                <a:latin typeface="Arial"/>
                <a:ea typeface="+mn-ea"/>
                <a:cs typeface="Arial"/>
              </a:rPr>
              <a:t>Tipo de red</a:t>
            </a:r>
          </a:p>
          <a:p>
            <a:pPr marL="228600" indent="-228600" algn="l" defTabSz="914400">
              <a:lnSpc>
                <a:spcPct val="100000"/>
              </a:lnSpc>
              <a:spcBef>
                <a:spcPts val="1440"/>
              </a:spcBef>
              <a:buClr>
                <a:srgbClr val="652D89">
                  <a:lumMod val="75000"/>
                </a:srgbClr>
              </a:buClr>
              <a:buSzPct val="90000"/>
              <a:buFont typeface="Arial"/>
              <a:buChar char="•"/>
            </a:pPr>
            <a:r>
              <a:rPr lang="es-ES_tradnl" sz="2000" i="0" dirty="0" smtClean="0">
                <a:solidFill>
                  <a:srgbClr val="000000"/>
                </a:solidFill>
                <a:latin typeface="Arial"/>
                <a:ea typeface="+mn-ea"/>
                <a:cs typeface="Arial"/>
              </a:rPr>
              <a:t>Elección de DR y BDR (red de diversos accesos)</a:t>
            </a:r>
            <a:endParaRPr lang="es-ES_tradnl" sz="2000" i="0" dirty="0">
              <a:solidFill>
                <a:srgbClr val="000000"/>
              </a:solidFill>
              <a:latin typeface="Arial"/>
              <a:ea typeface="+mn-ea"/>
              <a:cs typeface="Arial"/>
            </a:endParaRPr>
          </a:p>
        </p:txBody>
      </p:sp>
      <p:pic>
        <p:nvPicPr>
          <p:cNvPr id="3074" name="Picture 2"/>
          <p:cNvPicPr>
            <a:picLocks noChangeAspect="1" noChangeArrowheads="1"/>
          </p:cNvPicPr>
          <p:nvPr/>
        </p:nvPicPr>
        <p:blipFill>
          <a:blip r:embed="rId3" cstate="print"/>
          <a:stretch>
            <a:fillRect/>
          </a:stretch>
        </p:blipFill>
        <p:spPr bwMode="auto">
          <a:xfrm>
            <a:off x="5332614" y="1576388"/>
            <a:ext cx="6415440" cy="3705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14462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OSPF: LSU (actualizaciones de estado de enlace</a:t>
            </a:r>
            <a:endParaRPr lang="es-ES_tradnl"/>
          </a:p>
        </p:txBody>
      </p:sp>
      <p:sp>
        <p:nvSpPr>
          <p:cNvPr id="5" name="Content Placeholder 4"/>
          <p:cNvSpPr>
            <a:spLocks noGrp="1"/>
          </p:cNvSpPr>
          <p:nvPr>
            <p:ph idx="1"/>
          </p:nvPr>
        </p:nvSpPr>
        <p:spPr>
          <a:xfrm>
            <a:off x="306189" y="1339745"/>
            <a:ext cx="4104449" cy="4965700"/>
          </a:xfrm>
        </p:spPr>
        <p:txBody>
          <a:bodyPr/>
          <a:lstStyle/>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Actualización de estado de enlace (LSU)</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Anuncio de estado de enlace (LSA)</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Intercambiable</a:t>
            </a:r>
          </a:p>
          <a:p>
            <a:pPr marL="228600" indent="-228600" algn="l" defTabSz="914400">
              <a:lnSpc>
                <a:spcPct val="100000"/>
              </a:lnSpc>
              <a:spcBef>
                <a:spcPts val="1440"/>
              </a:spcBef>
              <a:buClr>
                <a:srgbClr val="652D89">
                  <a:lumMod val="75000"/>
                </a:srgbClr>
              </a:buClr>
              <a:buSzPct val="90000"/>
              <a:buFont typeface="Arial"/>
              <a:buChar char="•"/>
            </a:pPr>
            <a:r>
              <a:rPr lang="es-ES_tradnl" sz="2000" b="1" i="0" dirty="0" smtClean="0">
                <a:solidFill>
                  <a:srgbClr val="000000"/>
                </a:solidFill>
                <a:latin typeface="Arial"/>
                <a:ea typeface="+mn-ea"/>
                <a:cs typeface="Arial"/>
              </a:rPr>
              <a:t>Varios tipos de LSA</a:t>
            </a:r>
            <a:endParaRPr lang="es-ES_tradnl" dirty="0"/>
          </a:p>
        </p:txBody>
      </p:sp>
      <p:pic>
        <p:nvPicPr>
          <p:cNvPr id="4098" name="Picture 2"/>
          <p:cNvPicPr>
            <a:picLocks noChangeAspect="1" noChangeArrowheads="1"/>
          </p:cNvPicPr>
          <p:nvPr/>
        </p:nvPicPr>
        <p:blipFill>
          <a:blip r:embed="rId3" cstate="print"/>
          <a:stretch>
            <a:fillRect/>
          </a:stretch>
        </p:blipFill>
        <p:spPr bwMode="auto">
          <a:xfrm>
            <a:off x="4410638" y="1005375"/>
            <a:ext cx="7343513" cy="49210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07792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Configuración básica de OSPF</a:t>
            </a:r>
            <a:endParaRPr lang="es-ES_tradnl"/>
          </a:p>
        </p:txBody>
      </p:sp>
      <p:sp>
        <p:nvSpPr>
          <p:cNvPr id="5" name="Content Placeholder 4"/>
          <p:cNvSpPr>
            <a:spLocks noGrp="1"/>
          </p:cNvSpPr>
          <p:nvPr>
            <p:ph idx="1"/>
          </p:nvPr>
        </p:nvSpPr>
        <p:spPr>
          <a:xfrm>
            <a:off x="306189" y="1339745"/>
            <a:ext cx="5548921" cy="4965700"/>
          </a:xfrm>
        </p:spPr>
        <p:txBody>
          <a:bodyPr>
            <a:normAutofit fontScale="85000" lnSpcReduction="20000"/>
          </a:bodyPr>
          <a:lstStyle/>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int</a:t>
            </a:r>
            <a:r>
              <a:rPr lang="es-ES_tradnl" sz="2000" i="0" dirty="0" smtClean="0">
                <a:solidFill>
                  <a:srgbClr val="000000"/>
                </a:solidFill>
                <a:latin typeface="Arial"/>
                <a:ea typeface="+mn-ea"/>
                <a:cs typeface="Arial"/>
              </a:rPr>
              <a:t> fa 0/0</a:t>
            </a:r>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config-if</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ip</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address</a:t>
            </a:r>
            <a:r>
              <a:rPr lang="es-ES_tradnl" sz="2000" i="0" dirty="0" smtClean="0">
                <a:solidFill>
                  <a:srgbClr val="000000"/>
                </a:solidFill>
                <a:latin typeface="Arial"/>
                <a:ea typeface="+mn-ea"/>
                <a:cs typeface="Arial"/>
              </a:rPr>
              <a:t> 172.16.1.17 255.255.255.240</a:t>
            </a:r>
          </a:p>
          <a:p>
            <a:pPr marL="0" indent="0" algn="l" defTabSz="914400">
              <a:spcBef>
                <a:spcPts val="1440"/>
              </a:spcBef>
              <a:buNone/>
            </a:pPr>
            <a:endParaRPr lang="es-ES_tradnl" dirty="0" smtClean="0"/>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int</a:t>
            </a:r>
            <a:r>
              <a:rPr lang="es-ES_tradnl" sz="2000" i="0" dirty="0" smtClean="0">
                <a:solidFill>
                  <a:srgbClr val="000000"/>
                </a:solidFill>
                <a:latin typeface="Arial"/>
                <a:ea typeface="+mn-ea"/>
                <a:cs typeface="Arial"/>
              </a:rPr>
              <a:t> s 0/0/0</a:t>
            </a:r>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config-if</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ip</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address</a:t>
            </a:r>
            <a:r>
              <a:rPr lang="es-ES_tradnl" sz="2000" i="0" dirty="0" smtClean="0">
                <a:solidFill>
                  <a:srgbClr val="000000"/>
                </a:solidFill>
                <a:latin typeface="Arial"/>
                <a:ea typeface="+mn-ea"/>
                <a:cs typeface="Arial"/>
              </a:rPr>
              <a:t> 192.168.10.1 255.255.255.252</a:t>
            </a:r>
          </a:p>
          <a:p>
            <a:pPr marL="0" indent="0" algn="l" defTabSz="914400">
              <a:spcBef>
                <a:spcPts val="1440"/>
              </a:spcBef>
              <a:buNone/>
            </a:pPr>
            <a:endParaRPr lang="es-ES_tradnl" dirty="0" smtClean="0"/>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int</a:t>
            </a:r>
            <a:r>
              <a:rPr lang="es-ES_tradnl" sz="2000" i="0" dirty="0" smtClean="0">
                <a:solidFill>
                  <a:srgbClr val="000000"/>
                </a:solidFill>
                <a:latin typeface="Arial"/>
                <a:ea typeface="+mn-ea"/>
                <a:cs typeface="Arial"/>
              </a:rPr>
              <a:t> s 0/0/1</a:t>
            </a:r>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config-if</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ip</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address</a:t>
            </a:r>
            <a:r>
              <a:rPr lang="es-ES_tradnl" sz="2000" i="0" dirty="0" smtClean="0">
                <a:solidFill>
                  <a:srgbClr val="000000"/>
                </a:solidFill>
                <a:latin typeface="Arial"/>
                <a:ea typeface="+mn-ea"/>
                <a:cs typeface="Arial"/>
              </a:rPr>
              <a:t> 192.168.10.5 255.255.255.252</a:t>
            </a:r>
          </a:p>
          <a:p>
            <a:pPr marL="0" indent="0" algn="l" defTabSz="914400">
              <a:spcBef>
                <a:spcPts val="1440"/>
              </a:spcBef>
              <a:buNone/>
            </a:pPr>
            <a:endParaRPr lang="es-ES_tradnl" dirty="0" smtClean="0"/>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config-if</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a:t>
            </a:r>
            <a:r>
              <a:rPr lang="es-ES_tradnl" sz="2000" i="0" dirty="0" err="1" smtClean="0">
                <a:solidFill>
                  <a:srgbClr val="000000"/>
                </a:solidFill>
                <a:latin typeface="Arial"/>
                <a:ea typeface="+mn-ea"/>
                <a:cs typeface="Arial"/>
              </a:rPr>
              <a:t>ospf</a:t>
            </a:r>
            <a:r>
              <a:rPr lang="es-ES_tradnl" sz="2000" i="0" dirty="0" smtClean="0">
                <a:solidFill>
                  <a:srgbClr val="000000"/>
                </a:solidFill>
                <a:latin typeface="Arial"/>
                <a:ea typeface="+mn-ea"/>
                <a:cs typeface="Arial"/>
              </a:rPr>
              <a:t> 1</a:t>
            </a:r>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config-router</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network</a:t>
            </a:r>
            <a:r>
              <a:rPr lang="es-ES_tradnl" sz="2000" i="0" dirty="0" smtClean="0">
                <a:solidFill>
                  <a:srgbClr val="000000"/>
                </a:solidFill>
                <a:latin typeface="Arial"/>
                <a:ea typeface="+mn-ea"/>
                <a:cs typeface="Arial"/>
              </a:rPr>
              <a:t> 172.16.1.16 0.0.0.15 </a:t>
            </a:r>
            <a:r>
              <a:rPr lang="es-ES_tradnl" sz="2000" i="0" dirty="0" err="1" smtClean="0">
                <a:solidFill>
                  <a:srgbClr val="000000"/>
                </a:solidFill>
                <a:latin typeface="Arial"/>
                <a:ea typeface="+mn-ea"/>
                <a:cs typeface="Arial"/>
              </a:rPr>
              <a:t>area</a:t>
            </a:r>
            <a:r>
              <a:rPr lang="es-ES_tradnl" sz="2000" i="0" dirty="0" smtClean="0">
                <a:solidFill>
                  <a:srgbClr val="000000"/>
                </a:solidFill>
                <a:latin typeface="Arial"/>
                <a:ea typeface="+mn-ea"/>
                <a:cs typeface="Arial"/>
              </a:rPr>
              <a:t> 0</a:t>
            </a:r>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config-router</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network</a:t>
            </a:r>
            <a:r>
              <a:rPr lang="es-ES_tradnl" sz="2000" i="0" dirty="0" smtClean="0">
                <a:solidFill>
                  <a:srgbClr val="000000"/>
                </a:solidFill>
                <a:latin typeface="Arial"/>
                <a:ea typeface="+mn-ea"/>
                <a:cs typeface="Arial"/>
              </a:rPr>
              <a:t> 192.168.10.0 0.0.0.3 </a:t>
            </a:r>
            <a:r>
              <a:rPr lang="es-ES_tradnl" sz="2000" i="0" dirty="0" err="1" smtClean="0">
                <a:solidFill>
                  <a:srgbClr val="000000"/>
                </a:solidFill>
                <a:latin typeface="Arial"/>
                <a:ea typeface="+mn-ea"/>
                <a:cs typeface="Arial"/>
              </a:rPr>
              <a:t>area</a:t>
            </a:r>
            <a:r>
              <a:rPr lang="es-ES_tradnl" sz="2000" i="0" dirty="0" smtClean="0">
                <a:solidFill>
                  <a:srgbClr val="000000"/>
                </a:solidFill>
                <a:latin typeface="Arial"/>
                <a:ea typeface="+mn-ea"/>
                <a:cs typeface="Arial"/>
              </a:rPr>
              <a:t> 0</a:t>
            </a:r>
          </a:p>
          <a:p>
            <a:pPr marL="0" indent="0" algn="l" defTabSz="914400">
              <a:spcBef>
                <a:spcPts val="1440"/>
              </a:spcBef>
              <a:buNone/>
            </a:pPr>
            <a:r>
              <a:rPr lang="es-ES_tradnl" sz="2000" i="0" dirty="0" smtClean="0">
                <a:solidFill>
                  <a:srgbClr val="000000"/>
                </a:solidFill>
                <a:latin typeface="Arial"/>
                <a:ea typeface="+mn-ea"/>
                <a:cs typeface="Arial"/>
              </a:rPr>
              <a:t>R1(</a:t>
            </a:r>
            <a:r>
              <a:rPr lang="es-ES_tradnl" sz="2000" i="0" dirty="0" err="1" smtClean="0">
                <a:solidFill>
                  <a:srgbClr val="000000"/>
                </a:solidFill>
                <a:latin typeface="Arial"/>
                <a:ea typeface="+mn-ea"/>
                <a:cs typeface="Arial"/>
              </a:rPr>
              <a:t>config-router</a:t>
            </a:r>
            <a:r>
              <a:rPr lang="es-ES_tradnl" sz="2000" i="0" dirty="0" smtClean="0">
                <a:solidFill>
                  <a:srgbClr val="000000"/>
                </a:solidFill>
                <a:latin typeface="Arial"/>
                <a:ea typeface="+mn-ea"/>
                <a:cs typeface="Arial"/>
              </a:rPr>
              <a:t>)#</a:t>
            </a:r>
            <a:r>
              <a:rPr lang="es-ES_tradnl" sz="2000" i="0" dirty="0" err="1" smtClean="0">
                <a:solidFill>
                  <a:srgbClr val="000000"/>
                </a:solidFill>
                <a:latin typeface="Arial"/>
                <a:ea typeface="+mn-ea"/>
                <a:cs typeface="Arial"/>
              </a:rPr>
              <a:t>network</a:t>
            </a:r>
            <a:r>
              <a:rPr lang="es-ES_tradnl" sz="2000" i="0" dirty="0" smtClean="0">
                <a:solidFill>
                  <a:srgbClr val="000000"/>
                </a:solidFill>
                <a:latin typeface="Arial"/>
                <a:ea typeface="+mn-ea"/>
                <a:cs typeface="Arial"/>
              </a:rPr>
              <a:t> 192.168.10.4 0.0.0.3 </a:t>
            </a:r>
            <a:r>
              <a:rPr lang="es-ES_tradnl" sz="2000" i="0" dirty="0" err="1" smtClean="0">
                <a:solidFill>
                  <a:srgbClr val="000000"/>
                </a:solidFill>
                <a:latin typeface="Arial"/>
                <a:ea typeface="+mn-ea"/>
                <a:cs typeface="Arial"/>
              </a:rPr>
              <a:t>area</a:t>
            </a:r>
            <a:r>
              <a:rPr lang="es-ES_tradnl" sz="2000" i="0" dirty="0" smtClean="0">
                <a:solidFill>
                  <a:srgbClr val="000000"/>
                </a:solidFill>
                <a:latin typeface="Arial"/>
                <a:ea typeface="+mn-ea"/>
                <a:cs typeface="Arial"/>
              </a:rPr>
              <a:t> 0</a:t>
            </a:r>
            <a:endParaRPr lang="es-ES_tradnl" sz="2000" i="0" dirty="0">
              <a:solidFill>
                <a:srgbClr val="000000"/>
              </a:solidFill>
              <a:latin typeface="Arial"/>
              <a:ea typeface="+mn-ea"/>
              <a:cs typeface="Aria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78438" y="1276757"/>
            <a:ext cx="4638422" cy="24267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6492344" y="4481869"/>
            <a:ext cx="5011398" cy="1823576"/>
          </a:xfrm>
          <a:prstGeom prst="rect">
            <a:avLst/>
          </a:prstGeom>
          <a:noFill/>
          <a:ln w="28575">
            <a:solidFill>
              <a:schemeClr val="tx1"/>
            </a:solidFill>
          </a:ln>
        </p:spPr>
        <p:txBody>
          <a:bodyPr wrap="square" rtlCol="0">
            <a:spAutoFit/>
          </a:bodyPr>
          <a:lstStyle/>
          <a:p>
            <a:pPr algn="l">
              <a:buNone/>
            </a:pPr>
            <a:r>
              <a:rPr lang="es-ES_tradnl" b="0" i="0" smtClean="0">
                <a:solidFill>
                  <a:srgbClr val="FF0000"/>
                </a:solidFill>
                <a:latin typeface="Arial"/>
                <a:ea typeface="+mn-ea"/>
                <a:cs typeface="+mn-cs"/>
              </a:rPr>
              <a:t>Sintaxis del comando:</a:t>
            </a:r>
          </a:p>
          <a:p>
            <a:pPr algn="l">
              <a:buNone/>
            </a:pPr>
            <a:endParaRPr lang="es-ES_tradnl" b="0" smtClean="0">
              <a:solidFill>
                <a:srgbClr val="FF0000"/>
              </a:solidFill>
            </a:endParaRPr>
          </a:p>
          <a:p>
            <a:pPr algn="l">
              <a:buNone/>
            </a:pPr>
            <a:r>
              <a:rPr lang="es-ES_tradnl" b="1" i="0" smtClean="0">
                <a:solidFill>
                  <a:srgbClr val="FF0000"/>
                </a:solidFill>
                <a:latin typeface="Arial"/>
                <a:ea typeface="+mn-ea"/>
                <a:cs typeface="+mn-cs"/>
              </a:rPr>
              <a:t>router ospf </a:t>
            </a:r>
            <a:r>
              <a:rPr lang="es-ES_tradnl" b="0" i="1" smtClean="0">
                <a:solidFill>
                  <a:srgbClr val="FF0000"/>
                </a:solidFill>
                <a:latin typeface="Arial"/>
                <a:ea typeface="+mn-ea"/>
                <a:cs typeface="+mn-cs"/>
              </a:rPr>
              <a:t>Id. del proceso</a:t>
            </a:r>
          </a:p>
          <a:p>
            <a:pPr algn="l">
              <a:buNone/>
            </a:pPr>
            <a:endParaRPr lang="es-ES_tradnl" b="0" smtClean="0">
              <a:solidFill>
                <a:srgbClr val="FF0000"/>
              </a:solidFill>
            </a:endParaRPr>
          </a:p>
          <a:p>
            <a:pPr algn="l">
              <a:buNone/>
            </a:pPr>
            <a:r>
              <a:rPr lang="es-ES_tradnl" b="1" i="0" smtClean="0">
                <a:solidFill>
                  <a:srgbClr val="FF0000"/>
                </a:solidFill>
                <a:latin typeface="Arial"/>
                <a:ea typeface="+mn-ea"/>
                <a:cs typeface="+mn-cs"/>
              </a:rPr>
              <a:t>network</a:t>
            </a:r>
            <a:r>
              <a:rPr lang="es-ES_tradnl" b="0" i="0" smtClean="0">
                <a:solidFill>
                  <a:srgbClr val="FF0000"/>
                </a:solidFill>
                <a:latin typeface="Arial"/>
                <a:ea typeface="+mn-ea"/>
                <a:cs typeface="+mn-cs"/>
              </a:rPr>
              <a:t> </a:t>
            </a:r>
            <a:r>
              <a:rPr lang="es-ES_tradnl" b="0" i="1" smtClean="0">
                <a:solidFill>
                  <a:srgbClr val="FF0000"/>
                </a:solidFill>
                <a:latin typeface="Arial"/>
                <a:ea typeface="+mn-ea"/>
                <a:cs typeface="+mn-cs"/>
              </a:rPr>
              <a:t>máscara comodín de dirección de red </a:t>
            </a:r>
            <a:r>
              <a:rPr lang="es-ES_tradnl" b="1" i="0" smtClean="0">
                <a:solidFill>
                  <a:srgbClr val="FF0000"/>
                </a:solidFill>
                <a:latin typeface="Arial"/>
                <a:ea typeface="+mn-ea"/>
                <a:cs typeface="+mn-cs"/>
              </a:rPr>
              <a:t>area</a:t>
            </a:r>
            <a:r>
              <a:rPr lang="es-ES_tradnl" b="0" i="0" smtClean="0">
                <a:solidFill>
                  <a:srgbClr val="FF0000"/>
                </a:solidFill>
                <a:latin typeface="Arial"/>
                <a:ea typeface="+mn-ea"/>
                <a:cs typeface="+mn-cs"/>
              </a:rPr>
              <a:t> </a:t>
            </a:r>
            <a:r>
              <a:rPr lang="es-ES_tradnl" b="0" i="1" smtClean="0">
                <a:solidFill>
                  <a:srgbClr val="FF0000"/>
                </a:solidFill>
                <a:latin typeface="Arial"/>
                <a:ea typeface="+mn-ea"/>
                <a:cs typeface="+mn-cs"/>
              </a:rPr>
              <a:t>Id. del área</a:t>
            </a:r>
          </a:p>
          <a:p>
            <a:pPr algn="l">
              <a:buNone/>
            </a:pPr>
            <a:endParaRPr lang="es-ES_tradnl" sz="170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2027639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pPr algn="l" defTabSz="914400">
              <a:lnSpc>
                <a:spcPct val="100000"/>
              </a:lnSpc>
              <a:spcBef>
                <a:spcPct val="0"/>
              </a:spcBef>
              <a:buNone/>
            </a:pPr>
            <a:r>
              <a:rPr lang="es-ES_tradnl" sz="3600" b="0" i="0" spc="0" baseline="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a:ea typeface="+mj-ea"/>
                <a:cs typeface="Arial"/>
              </a:rPr>
              <a:t>Id. de router OSPF</a:t>
            </a:r>
            <a:endParaRPr lang="es-ES_tradnl"/>
          </a:p>
        </p:txBody>
      </p:sp>
      <p:sp>
        <p:nvSpPr>
          <p:cNvPr id="5" name="Content Placeholder 4"/>
          <p:cNvSpPr>
            <a:spLocks noGrp="1"/>
          </p:cNvSpPr>
          <p:nvPr>
            <p:ph idx="1"/>
          </p:nvPr>
        </p:nvSpPr>
        <p:spPr>
          <a:xfrm>
            <a:off x="306189" y="1339745"/>
            <a:ext cx="5548921" cy="2943497"/>
          </a:xfrm>
        </p:spPr>
        <p:txBody>
          <a:bodyPr>
            <a:normAutofit fontScale="92500" lnSpcReduction="10000"/>
          </a:bodyPr>
          <a:lstStyle/>
          <a:p>
            <a:pPr marL="457200" indent="-457200" algn="l" defTabSz="914400">
              <a:spcBef>
                <a:spcPts val="1440"/>
              </a:spcBef>
              <a:buClr>
                <a:srgbClr val="652D89">
                  <a:lumMod val="75000"/>
                </a:srgbClr>
              </a:buClr>
              <a:buSzPct val="90000"/>
              <a:buFont typeface="CiscoSans ExtraLight"/>
              <a:buAutoNum type="arabicPeriod"/>
            </a:pPr>
            <a:r>
              <a:rPr lang="es-ES_tradnl" sz="2000" i="0" dirty="0" smtClean="0">
                <a:solidFill>
                  <a:srgbClr val="000000"/>
                </a:solidFill>
                <a:latin typeface="Arial"/>
                <a:ea typeface="+mn-ea"/>
                <a:cs typeface="Arial"/>
              </a:rPr>
              <a:t>Utiliza la dirección IP configurada con el comando </a:t>
            </a:r>
            <a:r>
              <a:rPr lang="es-ES_tradnl" sz="2000" i="0" dirty="0" err="1" smtClean="0">
                <a:solidFill>
                  <a:srgbClr val="000000"/>
                </a:solidFill>
                <a:latin typeface="Courier New"/>
                <a:ea typeface="+mn-ea"/>
                <a:cs typeface="Courier New"/>
              </a:rPr>
              <a:t>router</a:t>
            </a:r>
            <a:r>
              <a:rPr lang="es-ES_tradnl" sz="2000" i="0" dirty="0" smtClean="0">
                <a:solidFill>
                  <a:srgbClr val="000000"/>
                </a:solidFill>
                <a:latin typeface="Courier New"/>
                <a:ea typeface="+mn-ea"/>
                <a:cs typeface="Courier New"/>
              </a:rPr>
              <a:t>-id </a:t>
            </a:r>
            <a:r>
              <a:rPr lang="es-ES_tradnl" sz="2000" i="0" dirty="0" smtClean="0">
                <a:solidFill>
                  <a:srgbClr val="000000"/>
                </a:solidFill>
                <a:latin typeface="Arial"/>
                <a:ea typeface="+mn-ea"/>
                <a:cs typeface="Arial"/>
              </a:rPr>
              <a:t>OSPF.</a:t>
            </a:r>
          </a:p>
          <a:p>
            <a:pPr marL="457200" indent="-457200" algn="l" defTabSz="914400">
              <a:spcBef>
                <a:spcPts val="1440"/>
              </a:spcBef>
              <a:buClr>
                <a:srgbClr val="652D89">
                  <a:lumMod val="75000"/>
                </a:srgbClr>
              </a:buClr>
              <a:buSzPct val="90000"/>
              <a:buFont typeface="CiscoSans ExtraLight"/>
              <a:buAutoNum type="arabicPeriod"/>
            </a:pPr>
            <a:r>
              <a:rPr lang="es-ES_tradnl" sz="2000" i="0" dirty="0" smtClean="0">
                <a:solidFill>
                  <a:srgbClr val="000000"/>
                </a:solidFill>
                <a:latin typeface="Arial"/>
                <a:ea typeface="+mn-ea"/>
                <a:cs typeface="Arial"/>
              </a:rPr>
              <a:t>Si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-id no está configurado, el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elige la dirección IP más alta de cualquiera de sus interfaces de bucle invertido.</a:t>
            </a:r>
          </a:p>
          <a:p>
            <a:pPr marL="457200" indent="-457200" algn="l" defTabSz="914400">
              <a:spcBef>
                <a:spcPts val="1440"/>
              </a:spcBef>
              <a:buClr>
                <a:srgbClr val="652D89">
                  <a:lumMod val="75000"/>
                </a:srgbClr>
              </a:buClr>
              <a:buSzPct val="90000"/>
              <a:buFont typeface="CiscoSans ExtraLight"/>
              <a:buAutoNum type="arabicPeriod"/>
            </a:pPr>
            <a:r>
              <a:rPr lang="es-ES_tradnl" sz="2000" i="0" dirty="0" smtClean="0">
                <a:solidFill>
                  <a:srgbClr val="000000"/>
                </a:solidFill>
                <a:latin typeface="Arial"/>
                <a:ea typeface="+mn-ea"/>
                <a:cs typeface="Arial"/>
              </a:rPr>
              <a:t>Si no se configuran interfaces de bucle invertido, el </a:t>
            </a:r>
            <a:r>
              <a:rPr lang="es-ES_tradnl" sz="2000" i="0" dirty="0" err="1" smtClean="0">
                <a:solidFill>
                  <a:srgbClr val="000000"/>
                </a:solidFill>
                <a:latin typeface="Arial"/>
                <a:ea typeface="+mn-ea"/>
                <a:cs typeface="Arial"/>
              </a:rPr>
              <a:t>router</a:t>
            </a:r>
            <a:r>
              <a:rPr lang="es-ES_tradnl" sz="2000" i="0" dirty="0" smtClean="0">
                <a:solidFill>
                  <a:srgbClr val="000000"/>
                </a:solidFill>
                <a:latin typeface="Arial"/>
                <a:ea typeface="+mn-ea"/>
                <a:cs typeface="Arial"/>
              </a:rPr>
              <a:t> selecciona la dirección IP activa más alta entre todas las interfaces físicas.</a:t>
            </a:r>
            <a:endParaRPr lang="es-ES_tradnl"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90733" y="1394577"/>
            <a:ext cx="4638422" cy="24267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7498267" y="1056072"/>
            <a:ext cx="3169731" cy="341632"/>
          </a:xfrm>
          <a:prstGeom prst="rect">
            <a:avLst/>
          </a:prstGeom>
          <a:noFill/>
          <a:ln w="12700">
            <a:solidFill>
              <a:schemeClr val="tx1"/>
            </a:solidFill>
          </a:ln>
        </p:spPr>
        <p:txBody>
          <a:bodyPr wrap="square" rtlCol="0">
            <a:spAutoFit/>
          </a:bodyPr>
          <a:lstStyle/>
          <a:p>
            <a:pPr algn="l">
              <a:buNone/>
            </a:pPr>
            <a:r>
              <a:rPr lang="es-ES_tradnl" b="0" i="0" smtClean="0">
                <a:solidFill>
                  <a:srgbClr val="FF0000"/>
                </a:solidFill>
                <a:latin typeface="Arial"/>
                <a:ea typeface="+mn-ea"/>
                <a:cs typeface="+mn-cs"/>
              </a:rPr>
              <a:t>Id. de router = 192.168.10.5</a:t>
            </a:r>
            <a:endParaRPr lang="es-ES_tradnl" b="0" i="0">
              <a:solidFill>
                <a:srgbClr val="FF0000"/>
              </a:solidFill>
              <a:latin typeface="Arial"/>
              <a:ea typeface="+mn-ea"/>
              <a:cs typeface="+mn-cs"/>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10457" y="4587858"/>
            <a:ext cx="5990612" cy="14305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a:xfrm>
            <a:off x="2411838" y="4853209"/>
            <a:ext cx="1479957" cy="341632"/>
          </a:xfrm>
          <a:prstGeom prst="rect">
            <a:avLst/>
          </a:prstGeom>
        </p:spPr>
        <p:txBody>
          <a:bodyPr wrap="none">
            <a:spAutoFit/>
          </a:bodyPr>
          <a:lstStyle/>
          <a:p>
            <a:pPr algn="ctr">
              <a:lnSpc>
                <a:spcPct val="90000"/>
              </a:lnSpc>
              <a:buNone/>
            </a:pPr>
            <a:r>
              <a:rPr lang="es-ES_tradnl" b="1" i="0" smtClean="0">
                <a:solidFill>
                  <a:srgbClr val="FF0000"/>
                </a:solidFill>
                <a:latin typeface="Arial"/>
                <a:ea typeface="+mn-ea"/>
                <a:cs typeface="+mn-cs"/>
              </a:rPr>
              <a:t>Verificación</a:t>
            </a:r>
            <a:endParaRPr lang="es-ES_tradnl">
              <a:solidFill>
                <a:srgbClr val="FF0000"/>
              </a:solidFill>
            </a:endParaRPr>
          </a:p>
        </p:txBody>
      </p:sp>
      <p:cxnSp>
        <p:nvCxnSpPr>
          <p:cNvPr id="7" name="Straight Arrow Connector 6"/>
          <p:cNvCxnSpPr/>
          <p:nvPr/>
        </p:nvCxnSpPr>
        <p:spPr>
          <a:xfrm flipV="1">
            <a:off x="3866147" y="4797445"/>
            <a:ext cx="444310" cy="209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88014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isco_Cisco Sans">
  <a:themeElements>
    <a:clrScheme name="Cisco Reboot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CiscoSans">
      <a:majorFont>
        <a:latin typeface="CiscoSans ExtraLight"/>
        <a:ea typeface=""/>
        <a:cs typeface=""/>
      </a:majorFont>
      <a:minorFont>
        <a:latin typeface="CiscoSans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Oct_2006_Cisco White Template</Template>
  <TotalTime>28854</TotalTime>
  <Words>6500</Words>
  <Application>Microsoft Office PowerPoint</Application>
  <PresentationFormat>Custom</PresentationFormat>
  <Paragraphs>515</Paragraphs>
  <Slides>59</Slides>
  <Notes>59</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Cisco_Cisco Sans</vt:lpstr>
      <vt:lpstr>OSPF de diversas áreas para CCNA</vt:lpstr>
      <vt:lpstr>Objetivos</vt:lpstr>
      <vt:lpstr>Revisión de OSPF de área única</vt:lpstr>
      <vt:lpstr>Revisión de OSPF de área única</vt:lpstr>
      <vt:lpstr>Tipos de paquetes de OSPF</vt:lpstr>
      <vt:lpstr>OSPF: paquete de saludo</vt:lpstr>
      <vt:lpstr>OSPF: LSU (actualizaciones de estado de enlace</vt:lpstr>
      <vt:lpstr>Configuración básica de OSPF</vt:lpstr>
      <vt:lpstr>Id. de router OSPF</vt:lpstr>
      <vt:lpstr>Id. de router OSPF</vt:lpstr>
      <vt:lpstr>Costo de métrica de OSPF</vt:lpstr>
      <vt:lpstr>OSPF y redes de diversos accesos</vt:lpstr>
      <vt:lpstr>OSPF y redes de diversos accesos</vt:lpstr>
      <vt:lpstr>Implementación de OSPF de diversas áreas</vt:lpstr>
      <vt:lpstr>Problemas de OSPF con redes grandes</vt:lpstr>
      <vt:lpstr>Áreas de OSPF</vt:lpstr>
      <vt:lpstr>¿Por qué OSPF de diversas áreas?</vt:lpstr>
      <vt:lpstr>Jerarquía de área de OSPF de dos capas</vt:lpstr>
      <vt:lpstr>Tipos de routers de OSPF</vt:lpstr>
      <vt:lpstr>Tipos de LSA intercambiados entre áreas </vt:lpstr>
      <vt:lpstr>Tipos de LSA de OSPF (nuevo análisis)</vt:lpstr>
      <vt:lpstr>Funcionamiento de LSA en OSPF de diversas áreas Tipos de LSA de OSPF</vt:lpstr>
      <vt:lpstr>LSA de OSPF de tipo 1. LSA de router</vt:lpstr>
      <vt:lpstr>LSA de OSPF de tipo 2. LSA de red</vt:lpstr>
      <vt:lpstr>LSA de OSPF de tipo 3. LSA de resumen</vt:lpstr>
      <vt:lpstr>LSA de OSPF de tipo 4. LSA de resumen</vt:lpstr>
      <vt:lpstr>LSA de OSPF de tipo 5. LSA externo </vt:lpstr>
      <vt:lpstr> Tipos de LSA de OSPF</vt:lpstr>
      <vt:lpstr>Rutas OSPF. Tabla de routing</vt:lpstr>
      <vt:lpstr> Entradas de la tabla de routing de OSPF</vt:lpstr>
      <vt:lpstr> Entradas de la tabla de routing de OSPF</vt:lpstr>
      <vt:lpstr>Rutas OSPF. Tabla de routing</vt:lpstr>
      <vt:lpstr>Cálculo de router de OSPF</vt:lpstr>
      <vt:lpstr>Configuración de OSPF de diversas áreas</vt:lpstr>
      <vt:lpstr> Configuración de OSPFv2 de diversas áreas</vt:lpstr>
      <vt:lpstr> Configuración de OSPFv3 de diversas áreas</vt:lpstr>
      <vt:lpstr>Resumen de rutas OSPF</vt:lpstr>
      <vt:lpstr> Resumen de rutas OSPF</vt:lpstr>
      <vt:lpstr> Cálculo de la ruta sumarizada</vt:lpstr>
      <vt:lpstr> Configuración de resumen de rutas interárea</vt:lpstr>
      <vt:lpstr>Resumen de rutas OSPF de VLSM</vt:lpstr>
      <vt:lpstr>Resumen de rutas OSPF interárea</vt:lpstr>
      <vt:lpstr>Resumen de rutas OSPF de ASBR</vt:lpstr>
      <vt:lpstr>Ruta OSPF predeterminada</vt:lpstr>
      <vt:lpstr>Ejemplo de ruta predeterminada OSPF</vt:lpstr>
      <vt:lpstr>Verificar la configuración de OSPFv2 y OSPFv3</vt:lpstr>
      <vt:lpstr> Verificación de OSPFv2 de diversas áreas</vt:lpstr>
      <vt:lpstr> Verificación de configuración general de OSPF de diversas áreas</vt:lpstr>
      <vt:lpstr>Verificación de rutas OSPF</vt:lpstr>
      <vt:lpstr>Verificación de LSDB de OSPF de diversas áreas</vt:lpstr>
      <vt:lpstr>Puntos clave de OSPF</vt:lpstr>
      <vt:lpstr>Capítulo 8: Resumen</vt:lpstr>
      <vt:lpstr>Capítulo 8: Resumen</vt:lpstr>
      <vt:lpstr>Capítulo 8: Resumen</vt:lpstr>
      <vt:lpstr>Capítulo 8: Resumen</vt:lpstr>
      <vt:lpstr>Actividad de Packet Tracer </vt:lpstr>
      <vt:lpstr>Laboratorio de prácticas de OSPF de diversas áreas</vt:lpstr>
      <vt:lpstr>Slide 58</vt:lpstr>
      <vt:lpstr>Slide 59</vt:lpstr>
    </vt:vector>
  </TitlesOfParts>
  <Company>Duarte 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 Assign Information Classification</dc:title>
  <dc:subject>Guide for Creating Powerpoint Presentations</dc:subject>
  <dc:creator>Eric Albertson</dc:creator>
  <cp:lastModifiedBy>Windows User</cp:lastModifiedBy>
  <cp:revision>1395</cp:revision>
  <cp:lastPrinted>2013-08-05T20:50:27Z</cp:lastPrinted>
  <dcterms:created xsi:type="dcterms:W3CDTF">2006-10-05T15:52:55Z</dcterms:created>
  <dcterms:modified xsi:type="dcterms:W3CDTF">2013-09-16T09:10:02Z</dcterms:modified>
</cp:coreProperties>
</file>