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24"/>
  </p:notesMasterIdLst>
  <p:sldIdLst>
    <p:sldId id="261" r:id="rId2"/>
    <p:sldId id="330" r:id="rId3"/>
    <p:sldId id="313" r:id="rId4"/>
    <p:sldId id="331" r:id="rId5"/>
    <p:sldId id="344" r:id="rId6"/>
    <p:sldId id="345" r:id="rId7"/>
    <p:sldId id="322" r:id="rId8"/>
    <p:sldId id="332" r:id="rId9"/>
    <p:sldId id="327" r:id="rId10"/>
    <p:sldId id="336" r:id="rId11"/>
    <p:sldId id="337" r:id="rId12"/>
    <p:sldId id="334" r:id="rId13"/>
    <p:sldId id="341" r:id="rId14"/>
    <p:sldId id="339" r:id="rId15"/>
    <p:sldId id="342" r:id="rId16"/>
    <p:sldId id="338" r:id="rId17"/>
    <p:sldId id="340" r:id="rId18"/>
    <p:sldId id="343" r:id="rId19"/>
    <p:sldId id="323" r:id="rId20"/>
    <p:sldId id="335" r:id="rId21"/>
    <p:sldId id="346" r:id="rId22"/>
    <p:sldId id="305" r:id="rId23"/>
  </p:sldIdLst>
  <p:sldSz cx="9144000" cy="6858000" type="screen4x3"/>
  <p:notesSz cx="6980238"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B6B6B"/>
    <a:srgbClr val="264DAE"/>
    <a:srgbClr val="4ADAD7"/>
    <a:srgbClr val="8A8A8A"/>
    <a:srgbClr val="90A3A6"/>
    <a:srgbClr val="435153"/>
    <a:srgbClr val="EDDFF5"/>
    <a:srgbClr val="493B93"/>
    <a:srgbClr val="808080"/>
    <a:srgbClr val="96969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53" autoAdjust="0"/>
    <p:restoredTop sz="87925" autoAdjust="0"/>
  </p:normalViewPr>
  <p:slideViewPr>
    <p:cSldViewPr snapToGrid="0">
      <p:cViewPr>
        <p:scale>
          <a:sx n="66" d="100"/>
          <a:sy n="66" d="100"/>
        </p:scale>
        <p:origin x="-1626" y="-7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3" d="100"/>
          <a:sy n="73" d="100"/>
        </p:scale>
        <p:origin x="-2016" y="-96"/>
      </p:cViewPr>
      <p:guideLst>
        <p:guide orient="horz" pos="2880"/>
        <p:guide pos="219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770" cy="4575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3853" y="0"/>
            <a:ext cx="3024770" cy="457513"/>
          </a:xfrm>
          <a:prstGeom prst="rect">
            <a:avLst/>
          </a:prstGeom>
        </p:spPr>
        <p:txBody>
          <a:bodyPr vert="horz" lIns="91440" tIns="45720" rIns="91440" bIns="45720" rtlCol="0"/>
          <a:lstStyle>
            <a:lvl1pPr algn="r">
              <a:defRPr sz="1200"/>
            </a:lvl1pPr>
          </a:lstStyle>
          <a:p>
            <a:fld id="{0AD33006-993C-46CE-BE81-A42F2D8A6269}" type="datetimeFigureOut">
              <a:rPr lang="en-US" smtClean="0"/>
              <a:pPr/>
              <a:t>9/16/2013</a:t>
            </a:fld>
            <a:endParaRPr lang="en-US"/>
          </a:p>
        </p:txBody>
      </p:sp>
      <p:sp>
        <p:nvSpPr>
          <p:cNvPr id="4" name="Slide Image Placeholder 3"/>
          <p:cNvSpPr>
            <a:spLocks noGrp="1" noRot="1" noChangeAspect="1"/>
          </p:cNvSpPr>
          <p:nvPr>
            <p:ph type="sldImg" idx="2"/>
          </p:nvPr>
        </p:nvSpPr>
        <p:spPr>
          <a:xfrm>
            <a:off x="1203325" y="685800"/>
            <a:ext cx="4573588"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024" y="4344025"/>
            <a:ext cx="5584190" cy="41144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4926"/>
            <a:ext cx="3024770" cy="4575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3853" y="8684926"/>
            <a:ext cx="3024770" cy="457513"/>
          </a:xfrm>
          <a:prstGeom prst="rect">
            <a:avLst/>
          </a:prstGeom>
        </p:spPr>
        <p:txBody>
          <a:bodyPr vert="horz" lIns="91440" tIns="45720" rIns="91440" bIns="45720" rtlCol="0" anchor="b"/>
          <a:lstStyle>
            <a:lvl1pPr algn="r">
              <a:defRPr sz="1200"/>
            </a:lvl1pPr>
          </a:lstStyle>
          <a:p>
            <a:fld id="{AC72CD79-D36A-4E01-AE1C-064887FE954D}" type="slidenum">
              <a:rPr lang="en-US" smtClean="0"/>
              <a:pPr/>
              <a:t>‹#›</a:t>
            </a:fld>
            <a:endParaRPr lang="en-US"/>
          </a:p>
        </p:txBody>
      </p:sp>
    </p:spTree>
    <p:extLst>
      <p:ext uri="{BB962C8B-B14F-4D97-AF65-F5344CB8AC3E}">
        <p14:creationId xmlns="" xmlns:p14="http://schemas.microsoft.com/office/powerpoint/2010/main"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a:t>
            </a:fld>
            <a:endParaRPr lang="en-US"/>
          </a:p>
        </p:txBody>
      </p:sp>
    </p:spTree>
    <p:extLst>
      <p:ext uri="{BB962C8B-B14F-4D97-AF65-F5344CB8AC3E}">
        <p14:creationId xmlns="" xmlns:p14="http://schemas.microsoft.com/office/powerpoint/2010/main" val="4069721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s-ES_tradnl" sz="1200" b="0" i="0" dirty="0" smtClean="0">
                <a:solidFill>
                  <a:schemeClr val="tx1"/>
                </a:solidFill>
                <a:latin typeface="Calibri"/>
                <a:ea typeface="+mn-ea"/>
                <a:cs typeface="+mn-cs"/>
              </a:rPr>
              <a:t>Lean la diapositiva.</a:t>
            </a: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10</a:t>
            </a:fld>
            <a:endParaRPr lang="en-US"/>
          </a:p>
        </p:txBody>
      </p:sp>
    </p:spTree>
    <p:extLst>
      <p:ext uri="{BB962C8B-B14F-4D97-AF65-F5344CB8AC3E}">
        <p14:creationId xmlns="" xmlns:p14="http://schemas.microsoft.com/office/powerpoint/2010/main" val="3885969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s-ES_tradnl" sz="1200" b="0" i="0" dirty="0" smtClean="0">
                <a:solidFill>
                  <a:schemeClr val="tx1"/>
                </a:solidFill>
                <a:latin typeface="Calibri"/>
                <a:ea typeface="+mn-ea"/>
                <a:cs typeface="+mn-cs"/>
              </a:rPr>
              <a:t>Una vez que se activa OSPF </a:t>
            </a:r>
            <a:r>
              <a:rPr lang="es-ES_tradnl" sz="1200" b="0" i="0" baseline="0" dirty="0" smtClean="0">
                <a:solidFill>
                  <a:schemeClr val="tx1"/>
                </a:solidFill>
                <a:latin typeface="Calibri"/>
                <a:ea typeface="+mn-ea"/>
                <a:cs typeface="+mn-cs"/>
              </a:rPr>
              <a:t>en Branch-2 S0/0/0, aparece un mensaje de registro que informa que OSPFv3 ha creado una adyacencia con 1.1.1.1, que es Branch-1 en este caso.</a:t>
            </a: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11</a:t>
            </a:fld>
            <a:endParaRPr lang="en-US"/>
          </a:p>
        </p:txBody>
      </p:sp>
    </p:spTree>
    <p:extLst>
      <p:ext uri="{BB962C8B-B14F-4D97-AF65-F5344CB8AC3E}">
        <p14:creationId xmlns="" xmlns:p14="http://schemas.microsoft.com/office/powerpoint/2010/main" val="1250149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s-ES_tradnl" sz="1200" b="0" i="0" baseline="0" dirty="0" smtClean="0">
                <a:solidFill>
                  <a:schemeClr val="tx1"/>
                </a:solidFill>
                <a:latin typeface="Calibri"/>
                <a:ea typeface="+mn-ea"/>
                <a:cs typeface="+mn-cs"/>
              </a:rPr>
              <a:t>La interfaz</a:t>
            </a:r>
            <a:r>
              <a:rPr lang="es-ES_tradnl" sz="1200" b="0" i="0" dirty="0" smtClean="0">
                <a:solidFill>
                  <a:schemeClr val="tx1"/>
                </a:solidFill>
                <a:latin typeface="Calibri"/>
                <a:ea typeface="+mn-ea"/>
                <a:cs typeface="+mn-cs"/>
              </a:rPr>
              <a:t> pasiva no aparece en el </a:t>
            </a:r>
            <a:r>
              <a:rPr lang="es-ES_tradnl" sz="1200" b="0" i="0" baseline="0" dirty="0" smtClean="0">
                <a:solidFill>
                  <a:schemeClr val="tx1"/>
                </a:solidFill>
                <a:latin typeface="Calibri"/>
                <a:ea typeface="+mn-ea"/>
                <a:cs typeface="+mn-cs"/>
              </a:rPr>
              <a:t>comando </a:t>
            </a:r>
            <a:r>
              <a:rPr lang="es-ES_tradnl" sz="1200" b="1" i="0" dirty="0" smtClean="0">
                <a:solidFill>
                  <a:schemeClr val="tx1"/>
                </a:solidFill>
                <a:latin typeface="Calibri"/>
                <a:ea typeface="+mn-ea"/>
                <a:cs typeface="+mn-cs"/>
              </a:rPr>
              <a:t>show ipv6 </a:t>
            </a:r>
            <a:r>
              <a:rPr lang="es-ES_tradnl" sz="1200" b="1" i="0" dirty="0" err="1" smtClean="0">
                <a:solidFill>
                  <a:schemeClr val="tx1"/>
                </a:solidFill>
                <a:latin typeface="Calibri"/>
                <a:ea typeface="+mn-ea"/>
                <a:cs typeface="+mn-cs"/>
              </a:rPr>
              <a:t>protocols</a:t>
            </a:r>
            <a:r>
              <a:rPr lang="es-ES_tradnl" sz="1200" b="1" i="0" dirty="0" smtClean="0">
                <a:solidFill>
                  <a:schemeClr val="tx1"/>
                </a:solidFill>
                <a:latin typeface="Calibri"/>
                <a:ea typeface="+mn-ea"/>
                <a:cs typeface="+mn-cs"/>
              </a:rPr>
              <a:t>.</a:t>
            </a:r>
            <a:r>
              <a:rPr lang="es-ES_tradnl" sz="1200" b="0" i="0" baseline="0" dirty="0" smtClean="0">
                <a:solidFill>
                  <a:schemeClr val="tx1"/>
                </a:solidFill>
                <a:latin typeface="Calibri"/>
                <a:ea typeface="+mn-ea"/>
                <a:cs typeface="+mn-cs"/>
              </a:rPr>
              <a:t> Solo se muestra en la configuración que se está ejecutando.</a:t>
            </a: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12</a:t>
            </a:fld>
            <a:endParaRPr lang="en-US"/>
          </a:p>
        </p:txBody>
      </p:sp>
    </p:spTree>
    <p:extLst>
      <p:ext uri="{BB962C8B-B14F-4D97-AF65-F5344CB8AC3E}">
        <p14:creationId xmlns="" xmlns:p14="http://schemas.microsoft.com/office/powerpoint/2010/main" val="2875234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s-ES_tradnl" sz="1200" b="0" i="0" dirty="0" smtClean="0">
                <a:solidFill>
                  <a:schemeClr val="tx1"/>
                </a:solidFill>
                <a:latin typeface="Calibri"/>
                <a:ea typeface="+mn-ea"/>
                <a:cs typeface="+mn-cs"/>
              </a:rPr>
              <a:t>La interfaz pasiva</a:t>
            </a:r>
            <a:r>
              <a:rPr lang="es-ES_tradnl" sz="1200" b="0" i="0" baseline="0" dirty="0" smtClean="0">
                <a:solidFill>
                  <a:schemeClr val="tx1"/>
                </a:solidFill>
                <a:latin typeface="Calibri"/>
                <a:ea typeface="+mn-ea"/>
                <a:cs typeface="+mn-cs"/>
              </a:rPr>
              <a:t> no aparece en el comando </a:t>
            </a:r>
            <a:r>
              <a:rPr lang="es-ES_tradnl" sz="1200" b="1" i="0" baseline="0" dirty="0" smtClean="0">
                <a:solidFill>
                  <a:schemeClr val="tx1"/>
                </a:solidFill>
                <a:latin typeface="Calibri"/>
                <a:ea typeface="+mn-ea"/>
                <a:cs typeface="+mn-cs"/>
              </a:rPr>
              <a:t>show ipv6 </a:t>
            </a:r>
            <a:r>
              <a:rPr lang="es-ES_tradnl" sz="1200" b="1" i="0" baseline="0" dirty="0" err="1" smtClean="0">
                <a:solidFill>
                  <a:schemeClr val="tx1"/>
                </a:solidFill>
                <a:latin typeface="Calibri"/>
                <a:ea typeface="+mn-ea"/>
                <a:cs typeface="+mn-cs"/>
              </a:rPr>
              <a:t>protocols</a:t>
            </a:r>
            <a:r>
              <a:rPr lang="es-ES_tradnl" sz="1200" b="0" i="0" baseline="0" dirty="0" smtClean="0">
                <a:solidFill>
                  <a:schemeClr val="tx1"/>
                </a:solidFill>
                <a:latin typeface="Calibri"/>
                <a:ea typeface="+mn-ea"/>
                <a:cs typeface="+mn-cs"/>
              </a:rPr>
              <a:t> como sucede al ejecutar el comando </a:t>
            </a:r>
            <a:r>
              <a:rPr lang="es-ES_tradnl" sz="1200" b="1" i="0" baseline="0" dirty="0" smtClean="0">
                <a:solidFill>
                  <a:schemeClr val="tx1"/>
                </a:solidFill>
                <a:latin typeface="Calibri"/>
                <a:ea typeface="+mn-ea"/>
                <a:cs typeface="+mn-cs"/>
              </a:rPr>
              <a:t>show </a:t>
            </a:r>
            <a:r>
              <a:rPr lang="es-ES_tradnl" sz="1200" b="1" i="0" baseline="0" dirty="0" err="1" smtClean="0">
                <a:solidFill>
                  <a:schemeClr val="tx1"/>
                </a:solidFill>
                <a:latin typeface="Calibri"/>
                <a:ea typeface="+mn-ea"/>
                <a:cs typeface="+mn-cs"/>
              </a:rPr>
              <a:t>ip</a:t>
            </a:r>
            <a:r>
              <a:rPr lang="es-ES_tradnl" sz="1200" b="1" i="0" baseline="0" dirty="0" smtClean="0">
                <a:solidFill>
                  <a:schemeClr val="tx1"/>
                </a:solidFill>
                <a:latin typeface="Calibri"/>
                <a:ea typeface="+mn-ea"/>
                <a:cs typeface="+mn-cs"/>
              </a:rPr>
              <a:t> </a:t>
            </a:r>
            <a:r>
              <a:rPr lang="es-ES_tradnl" sz="1200" b="1" i="0" baseline="0" dirty="0" err="1" smtClean="0">
                <a:solidFill>
                  <a:schemeClr val="tx1"/>
                </a:solidFill>
                <a:latin typeface="Calibri"/>
                <a:ea typeface="+mn-ea"/>
                <a:cs typeface="+mn-cs"/>
              </a:rPr>
              <a:t>protocols</a:t>
            </a:r>
            <a:r>
              <a:rPr lang="es-ES_tradnl" sz="1200" b="1" i="0" baseline="0" dirty="0" smtClean="0">
                <a:solidFill>
                  <a:schemeClr val="tx1"/>
                </a:solidFill>
                <a:latin typeface="Calibri"/>
                <a:ea typeface="+mn-ea"/>
                <a:cs typeface="+mn-cs"/>
              </a:rPr>
              <a:t> </a:t>
            </a:r>
            <a:r>
              <a:rPr lang="es-ES_tradnl" sz="1200" b="0" i="0" baseline="0" dirty="0" smtClean="0">
                <a:solidFill>
                  <a:schemeClr val="tx1"/>
                </a:solidFill>
                <a:latin typeface="Calibri"/>
                <a:ea typeface="+mn-ea"/>
                <a:cs typeface="+mn-cs"/>
              </a:rPr>
              <a:t>para IPv4. Solo se muestra en la configuración que se está ejecutando.</a:t>
            </a: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13</a:t>
            </a:fld>
            <a:endParaRPr lang="en-US"/>
          </a:p>
        </p:txBody>
      </p:sp>
    </p:spTree>
    <p:extLst>
      <p:ext uri="{BB962C8B-B14F-4D97-AF65-F5344CB8AC3E}">
        <p14:creationId xmlns="" xmlns:p14="http://schemas.microsoft.com/office/powerpoint/2010/main" val="2875234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s-ES_tradnl" sz="1200" b="0" i="0" baseline="0" dirty="0" smtClean="0">
                <a:solidFill>
                  <a:schemeClr val="tx1"/>
                </a:solidFill>
                <a:latin typeface="Calibri"/>
                <a:ea typeface="+mn-ea"/>
                <a:cs typeface="+mn-cs"/>
              </a:rPr>
              <a:t>La prioridad 0 se asigna automáticamente a una conexión en serie punto a punto mientras que la prioridad 1 es la prioridad predeterminada para redes NBMA. </a:t>
            </a:r>
          </a:p>
          <a:p>
            <a:pPr marL="0" algn="l" defTabSz="914400">
              <a:buNone/>
            </a:pPr>
            <a:r>
              <a:rPr lang="es-ES_tradnl" sz="1200" b="0" i="0" baseline="0" dirty="0" smtClean="0">
                <a:solidFill>
                  <a:schemeClr val="tx1"/>
                </a:solidFill>
                <a:latin typeface="Calibri"/>
                <a:ea typeface="+mn-ea"/>
                <a:cs typeface="+mn-cs"/>
              </a:rPr>
              <a:t>Con el estado de OSPF, no existe elección de DR/BDR en interfaces en serie; por lo tanto, no se enumeran designaciones.</a:t>
            </a:r>
            <a:endParaRPr lang="es-ES_tradnl" sz="1200" b="0" i="0" baseline="0" dirty="0">
              <a:solidFill>
                <a:schemeClr val="tx1"/>
              </a:solidFill>
              <a:latin typeface="Calibri"/>
              <a:ea typeface="+mn-ea"/>
              <a:cs typeface="+mn-cs"/>
            </a:endParaRPr>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15</a:t>
            </a:fld>
            <a:endParaRPr lang="en-US"/>
          </a:p>
        </p:txBody>
      </p:sp>
    </p:spTree>
    <p:extLst>
      <p:ext uri="{BB962C8B-B14F-4D97-AF65-F5344CB8AC3E}">
        <p14:creationId xmlns="" xmlns:p14="http://schemas.microsoft.com/office/powerpoint/2010/main" val="4086862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17</a:t>
            </a:fld>
            <a:endParaRPr lang="en-US"/>
          </a:p>
        </p:txBody>
      </p:sp>
    </p:spTree>
    <p:extLst>
      <p:ext uri="{BB962C8B-B14F-4D97-AF65-F5344CB8AC3E}">
        <p14:creationId xmlns="" xmlns:p14="http://schemas.microsoft.com/office/powerpoint/2010/main" val="4069721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18</a:t>
            </a:fld>
            <a:endParaRPr lang="en-US"/>
          </a:p>
        </p:txBody>
      </p:sp>
    </p:spTree>
    <p:extLst>
      <p:ext uri="{BB962C8B-B14F-4D97-AF65-F5344CB8AC3E}">
        <p14:creationId xmlns="" xmlns:p14="http://schemas.microsoft.com/office/powerpoint/2010/main" val="1828137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2</a:t>
            </a:fld>
            <a:endParaRPr lang="en-US"/>
          </a:p>
        </p:txBody>
      </p:sp>
    </p:spTree>
    <p:extLst>
      <p:ext uri="{BB962C8B-B14F-4D97-AF65-F5344CB8AC3E}">
        <p14:creationId xmlns="" xmlns:p14="http://schemas.microsoft.com/office/powerpoint/2010/main" val="1799142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s-ES_tradnl" sz="1200" b="0" i="0" dirty="0" smtClean="0">
                <a:solidFill>
                  <a:schemeClr val="tx1"/>
                </a:solidFill>
                <a:latin typeface="Calibri"/>
                <a:ea typeface="+mn-ea"/>
                <a:cs typeface="+mn-cs"/>
              </a:rPr>
              <a:t>Una vez que se activa OSPF </a:t>
            </a:r>
            <a:r>
              <a:rPr lang="es-ES_tradnl" sz="1200" b="0" i="0" baseline="0" dirty="0" smtClean="0">
                <a:solidFill>
                  <a:schemeClr val="tx1"/>
                </a:solidFill>
                <a:latin typeface="Calibri"/>
                <a:ea typeface="+mn-ea"/>
                <a:cs typeface="+mn-cs"/>
              </a:rPr>
              <a:t>en Branch-2 S0/0/0, crea una adyacencia con Branch-1.</a:t>
            </a: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20</a:t>
            </a:fld>
            <a:endParaRPr lang="en-US"/>
          </a:p>
        </p:txBody>
      </p:sp>
    </p:spTree>
    <p:extLst>
      <p:ext uri="{BB962C8B-B14F-4D97-AF65-F5344CB8AC3E}">
        <p14:creationId xmlns="" xmlns:p14="http://schemas.microsoft.com/office/powerpoint/2010/main" val="1250149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3</a:t>
            </a:fld>
            <a:endParaRPr lang="en-US"/>
          </a:p>
        </p:txBody>
      </p:sp>
    </p:spTree>
    <p:extLst>
      <p:ext uri="{BB962C8B-B14F-4D97-AF65-F5344CB8AC3E}">
        <p14:creationId xmlns="" xmlns:p14="http://schemas.microsoft.com/office/powerpoint/2010/main" val="1362742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s-ES_tradnl" sz="1200" b="0" i="0" dirty="0" smtClean="0">
                <a:solidFill>
                  <a:schemeClr val="tx1"/>
                </a:solidFill>
                <a:latin typeface="Calibri"/>
                <a:ea typeface="+mn-ea"/>
                <a:cs typeface="+mn-cs"/>
              </a:rPr>
              <a:t>Cada</a:t>
            </a:r>
            <a:r>
              <a:rPr lang="es-ES_tradnl" sz="1200" b="0" i="0" baseline="0" dirty="0" smtClean="0">
                <a:solidFill>
                  <a:schemeClr val="tx1"/>
                </a:solidFill>
                <a:latin typeface="Calibri"/>
                <a:ea typeface="+mn-ea"/>
                <a:cs typeface="+mn-cs"/>
              </a:rPr>
              <a:t> </a:t>
            </a:r>
            <a:r>
              <a:rPr lang="es-ES_tradnl" sz="1200" b="0" i="0" baseline="0" dirty="0" err="1" smtClean="0">
                <a:solidFill>
                  <a:schemeClr val="tx1"/>
                </a:solidFill>
                <a:latin typeface="Calibri"/>
                <a:ea typeface="+mn-ea"/>
                <a:cs typeface="+mn-cs"/>
              </a:rPr>
              <a:t>router</a:t>
            </a:r>
            <a:r>
              <a:rPr lang="es-ES_tradnl" sz="1200" b="0" i="0" baseline="0" dirty="0" smtClean="0">
                <a:solidFill>
                  <a:schemeClr val="tx1"/>
                </a:solidFill>
                <a:latin typeface="Calibri"/>
                <a:ea typeface="+mn-ea"/>
                <a:cs typeface="+mn-cs"/>
              </a:rPr>
              <a:t> de un área anuncia sus enlaces al DR mediante un LSA de tipo 1. Luego el DR informa a todos los </a:t>
            </a:r>
            <a:r>
              <a:rPr lang="es-ES_tradnl" sz="1200" b="0" i="0" baseline="0" dirty="0" err="1" smtClean="0">
                <a:solidFill>
                  <a:schemeClr val="tx1"/>
                </a:solidFill>
                <a:latin typeface="Calibri"/>
                <a:ea typeface="+mn-ea"/>
                <a:cs typeface="+mn-cs"/>
              </a:rPr>
              <a:t>routers</a:t>
            </a:r>
            <a:r>
              <a:rPr lang="es-ES_tradnl" sz="1200" b="0" i="0" baseline="0" dirty="0" smtClean="0">
                <a:solidFill>
                  <a:schemeClr val="tx1"/>
                </a:solidFill>
                <a:latin typeface="Calibri"/>
                <a:ea typeface="+mn-ea"/>
                <a:cs typeface="+mn-cs"/>
              </a:rPr>
              <a:t> del área sobre otros </a:t>
            </a:r>
            <a:r>
              <a:rPr lang="es-ES_tradnl" sz="1200" b="0" i="0" baseline="0" dirty="0" err="1" smtClean="0">
                <a:solidFill>
                  <a:schemeClr val="tx1"/>
                </a:solidFill>
                <a:latin typeface="Calibri"/>
                <a:ea typeface="+mn-ea"/>
                <a:cs typeface="+mn-cs"/>
              </a:rPr>
              <a:t>routers</a:t>
            </a:r>
            <a:r>
              <a:rPr lang="es-ES_tradnl" sz="1200" b="0" i="0" baseline="0" dirty="0" smtClean="0">
                <a:solidFill>
                  <a:schemeClr val="tx1"/>
                </a:solidFill>
                <a:latin typeface="Calibri"/>
                <a:ea typeface="+mn-ea"/>
                <a:cs typeface="+mn-cs"/>
              </a:rPr>
              <a:t> que utilizan un LSA de tipo 2. Los LSA de tipo 3 son utilizados por los </a:t>
            </a:r>
            <a:r>
              <a:rPr lang="es-ES_tradnl" sz="1200" b="0" i="0" baseline="0" dirty="0" err="1" smtClean="0">
                <a:solidFill>
                  <a:schemeClr val="tx1"/>
                </a:solidFill>
                <a:latin typeface="Calibri"/>
                <a:ea typeface="+mn-ea"/>
                <a:cs typeface="+mn-cs"/>
              </a:rPr>
              <a:t>routers</a:t>
            </a:r>
            <a:r>
              <a:rPr lang="es-ES_tradnl" sz="1200" b="0" i="0" baseline="0" dirty="0" smtClean="0">
                <a:solidFill>
                  <a:schemeClr val="tx1"/>
                </a:solidFill>
                <a:latin typeface="Calibri"/>
                <a:ea typeface="+mn-ea"/>
                <a:cs typeface="+mn-cs"/>
              </a:rPr>
              <a:t> de frontera de área (ABR) para anunciar redes de otras áreas. Los LSA de tipo 5 son utilizados por el </a:t>
            </a:r>
            <a:r>
              <a:rPr lang="es-ES_tradnl" sz="1200" b="0" i="0" baseline="0" dirty="0" err="1" smtClean="0">
                <a:solidFill>
                  <a:schemeClr val="tx1"/>
                </a:solidFill>
                <a:latin typeface="Calibri"/>
                <a:ea typeface="+mn-ea"/>
                <a:cs typeface="+mn-cs"/>
              </a:rPr>
              <a:t>router</a:t>
            </a:r>
            <a:r>
              <a:rPr lang="es-ES_tradnl" sz="1200" b="0" i="0" baseline="0" dirty="0" smtClean="0">
                <a:solidFill>
                  <a:schemeClr val="tx1"/>
                </a:solidFill>
                <a:latin typeface="Calibri"/>
                <a:ea typeface="+mn-ea"/>
                <a:cs typeface="+mn-cs"/>
              </a:rPr>
              <a:t> de frontera de sistema autónomo (ASBR) para identificar rutas que son externas a OSPF. Una ruta predeterminada es un ejemplo perfecto de un LSA de tipo 5.</a:t>
            </a: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4</a:t>
            </a:fld>
            <a:endParaRPr lang="en-US"/>
          </a:p>
        </p:txBody>
      </p:sp>
    </p:spTree>
    <p:extLst>
      <p:ext uri="{BB962C8B-B14F-4D97-AF65-F5344CB8AC3E}">
        <p14:creationId xmlns="" xmlns:p14="http://schemas.microsoft.com/office/powerpoint/2010/main" val="335276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s-ES_tradnl" sz="1200" b="0" i="0" dirty="0" smtClean="0">
                <a:solidFill>
                  <a:schemeClr val="tx1"/>
                </a:solidFill>
                <a:latin typeface="Calibri"/>
                <a:ea typeface="+mn-ea"/>
                <a:cs typeface="+mn-cs"/>
              </a:rPr>
              <a:t>Se trata de LSA adicionales utilizados</a:t>
            </a:r>
            <a:r>
              <a:rPr lang="es-ES_tradnl" sz="1200" b="0" i="0" baseline="0" dirty="0" smtClean="0">
                <a:solidFill>
                  <a:schemeClr val="tx1"/>
                </a:solidFill>
                <a:latin typeface="Calibri"/>
                <a:ea typeface="+mn-ea"/>
                <a:cs typeface="+mn-cs"/>
              </a:rPr>
              <a:t> solo con OSPFv3. </a:t>
            </a: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5</a:t>
            </a:fld>
            <a:endParaRPr lang="en-US"/>
          </a:p>
        </p:txBody>
      </p:sp>
    </p:spTree>
    <p:extLst>
      <p:ext uri="{BB962C8B-B14F-4D97-AF65-F5344CB8AC3E}">
        <p14:creationId xmlns="" xmlns:p14="http://schemas.microsoft.com/office/powerpoint/2010/main" val="832134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s-ES_tradnl" sz="1200" b="0" i="0" dirty="0" smtClean="0">
                <a:solidFill>
                  <a:schemeClr val="tx1"/>
                </a:solidFill>
                <a:latin typeface="Calibri"/>
                <a:ea typeface="+mn-ea"/>
                <a:cs typeface="+mn-cs"/>
              </a:rPr>
              <a:t>Este </a:t>
            </a:r>
            <a:r>
              <a:rPr lang="es-ES_tradnl" sz="1200" b="0" i="0" baseline="0" dirty="0" smtClean="0">
                <a:solidFill>
                  <a:schemeClr val="tx1"/>
                </a:solidFill>
                <a:latin typeface="Calibri"/>
                <a:ea typeface="+mn-ea"/>
                <a:cs typeface="+mn-cs"/>
              </a:rPr>
              <a:t>es el resultado de la ejecución del comando de base de datos show ipv6 </a:t>
            </a:r>
            <a:r>
              <a:rPr lang="es-ES_tradnl" sz="1200" b="0" i="0" baseline="0" dirty="0" err="1" smtClean="0">
                <a:solidFill>
                  <a:schemeClr val="tx1"/>
                </a:solidFill>
                <a:latin typeface="Calibri"/>
                <a:ea typeface="+mn-ea"/>
                <a:cs typeface="+mn-cs"/>
              </a:rPr>
              <a:t>ospf</a:t>
            </a:r>
            <a:r>
              <a:rPr lang="es-ES_tradnl" sz="1200" b="0" i="0" baseline="0" dirty="0" smtClean="0">
                <a:solidFill>
                  <a:schemeClr val="tx1"/>
                </a:solidFill>
                <a:latin typeface="Calibri"/>
                <a:ea typeface="+mn-ea"/>
                <a:cs typeface="+mn-cs"/>
              </a:rPr>
              <a:t> que muestra los nuevos LSA. Aquí se enumeran los </a:t>
            </a:r>
            <a:r>
              <a:rPr lang="es-ES_tradnl" sz="1200" b="0" i="0" baseline="0" dirty="0" err="1" smtClean="0">
                <a:solidFill>
                  <a:schemeClr val="tx1"/>
                </a:solidFill>
                <a:latin typeface="Calibri"/>
                <a:ea typeface="+mn-ea"/>
                <a:cs typeface="+mn-cs"/>
              </a:rPr>
              <a:t>routers</a:t>
            </a:r>
            <a:r>
              <a:rPr lang="es-ES_tradnl" sz="1200" b="0" i="0" baseline="0" dirty="0" smtClean="0">
                <a:solidFill>
                  <a:schemeClr val="tx1"/>
                </a:solidFill>
                <a:latin typeface="Calibri"/>
                <a:ea typeface="+mn-ea"/>
                <a:cs typeface="+mn-cs"/>
              </a:rPr>
              <a:t> anunciados como 2.2.2.2 y 1.1.1.1. Aunque se utilice OSPFv3 para IPv6, observen cómo el Id. del </a:t>
            </a:r>
            <a:r>
              <a:rPr lang="es-ES_tradnl" sz="1200" b="0" i="0" baseline="0" dirty="0" err="1" smtClean="0">
                <a:solidFill>
                  <a:schemeClr val="tx1"/>
                </a:solidFill>
                <a:latin typeface="Calibri"/>
                <a:ea typeface="+mn-ea"/>
                <a:cs typeface="+mn-cs"/>
              </a:rPr>
              <a:t>router</a:t>
            </a:r>
            <a:r>
              <a:rPr lang="es-ES_tradnl" sz="1200" b="0" i="0" baseline="0" dirty="0" smtClean="0">
                <a:solidFill>
                  <a:schemeClr val="tx1"/>
                </a:solidFill>
                <a:latin typeface="Calibri"/>
                <a:ea typeface="+mn-ea"/>
                <a:cs typeface="+mn-cs"/>
              </a:rPr>
              <a:t> IPv4 se utiliza para identificar los </a:t>
            </a:r>
            <a:r>
              <a:rPr lang="es-ES_tradnl" sz="1200" b="0" i="0" baseline="0" dirty="0" err="1" smtClean="0">
                <a:solidFill>
                  <a:schemeClr val="tx1"/>
                </a:solidFill>
                <a:latin typeface="Calibri"/>
                <a:ea typeface="+mn-ea"/>
                <a:cs typeface="+mn-cs"/>
              </a:rPr>
              <a:t>routers</a:t>
            </a:r>
            <a:r>
              <a:rPr lang="es-ES_tradnl" sz="1200" b="0" i="0" baseline="0" dirty="0" smtClean="0">
                <a:solidFill>
                  <a:schemeClr val="tx1"/>
                </a:solidFill>
                <a:latin typeface="Calibri"/>
                <a:ea typeface="+mn-ea"/>
                <a:cs typeface="+mn-cs"/>
              </a:rPr>
              <a:t> OSPFv3. </a:t>
            </a: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6</a:t>
            </a:fld>
            <a:endParaRPr lang="en-US"/>
          </a:p>
        </p:txBody>
      </p:sp>
    </p:spTree>
    <p:extLst>
      <p:ext uri="{BB962C8B-B14F-4D97-AF65-F5344CB8AC3E}">
        <p14:creationId xmlns="" xmlns:p14="http://schemas.microsoft.com/office/powerpoint/2010/main" val="3378135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s-ES_tradnl" sz="1200" b="0" i="0" dirty="0" smtClean="0">
                <a:solidFill>
                  <a:schemeClr val="tx1"/>
                </a:solidFill>
                <a:latin typeface="Calibri"/>
                <a:ea typeface="+mn-ea"/>
                <a:cs typeface="+mn-cs"/>
              </a:rPr>
              <a:t>Lean </a:t>
            </a:r>
            <a:r>
              <a:rPr lang="es-ES_tradnl" sz="1200" b="0" i="0" baseline="0" dirty="0" smtClean="0">
                <a:solidFill>
                  <a:schemeClr val="tx1"/>
                </a:solidFill>
                <a:latin typeface="Calibri"/>
                <a:ea typeface="+mn-ea"/>
                <a:cs typeface="+mn-cs"/>
              </a:rPr>
              <a:t>la diapositiva</a:t>
            </a:r>
            <a:r>
              <a:rPr lang="es-ES_tradnl" sz="1200" b="0" i="0" dirty="0" smtClean="0">
                <a:solidFill>
                  <a:schemeClr val="tx1"/>
                </a:solidFill>
                <a:latin typeface="Calibri"/>
                <a:ea typeface="+mn-ea"/>
                <a:cs typeface="+mn-cs"/>
              </a:rPr>
              <a:t>.</a:t>
            </a: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7</a:t>
            </a:fld>
            <a:endParaRPr lang="en-US"/>
          </a:p>
        </p:txBody>
      </p:sp>
    </p:spTree>
    <p:extLst>
      <p:ext uri="{BB962C8B-B14F-4D97-AF65-F5344CB8AC3E}">
        <p14:creationId xmlns="" xmlns:p14="http://schemas.microsoft.com/office/powerpoint/2010/main" val="2264855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s-ES_tradnl" sz="1200" b="0" i="0" dirty="0" smtClean="0">
                <a:solidFill>
                  <a:schemeClr val="tx1"/>
                </a:solidFill>
                <a:latin typeface="Calibri"/>
                <a:ea typeface="+mn-ea"/>
                <a:cs typeface="+mn-cs"/>
              </a:rPr>
              <a:t>Lean la diapositiva.</a:t>
            </a: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8</a:t>
            </a:fld>
            <a:endParaRPr lang="en-US"/>
          </a:p>
        </p:txBody>
      </p:sp>
    </p:spTree>
    <p:extLst>
      <p:ext uri="{BB962C8B-B14F-4D97-AF65-F5344CB8AC3E}">
        <p14:creationId xmlns="" xmlns:p14="http://schemas.microsoft.com/office/powerpoint/2010/main" val="3885969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s-ES_tradnl" sz="1200" b="0" i="0" dirty="0" smtClean="0">
                <a:solidFill>
                  <a:schemeClr val="tx1"/>
                </a:solidFill>
                <a:latin typeface="Calibri"/>
                <a:ea typeface="+mn-ea"/>
                <a:cs typeface="+mn-cs"/>
              </a:rPr>
              <a:t>El </a:t>
            </a:r>
            <a:r>
              <a:rPr lang="es-ES_tradnl" sz="1200" b="0" i="0" dirty="0" err="1" smtClean="0">
                <a:solidFill>
                  <a:schemeClr val="tx1"/>
                </a:solidFill>
                <a:latin typeface="Calibri"/>
                <a:ea typeface="+mn-ea"/>
                <a:cs typeface="+mn-cs"/>
              </a:rPr>
              <a:t>routing</a:t>
            </a:r>
            <a:r>
              <a:rPr lang="es-ES_tradnl" sz="1200" b="0" i="0" dirty="0" smtClean="0">
                <a:solidFill>
                  <a:schemeClr val="tx1"/>
                </a:solidFill>
                <a:latin typeface="Calibri"/>
                <a:ea typeface="+mn-ea"/>
                <a:cs typeface="+mn-cs"/>
              </a:rPr>
              <a:t> IPv6 </a:t>
            </a:r>
            <a:r>
              <a:rPr lang="es-ES_tradnl" sz="1200" b="0" i="0" dirty="0" err="1" smtClean="0">
                <a:solidFill>
                  <a:schemeClr val="tx1"/>
                </a:solidFill>
                <a:latin typeface="Calibri"/>
                <a:ea typeface="+mn-ea"/>
                <a:cs typeface="+mn-cs"/>
              </a:rPr>
              <a:t>unicast</a:t>
            </a:r>
            <a:r>
              <a:rPr lang="es-ES_tradnl" sz="1200" b="0" i="0" baseline="0" dirty="0" smtClean="0">
                <a:solidFill>
                  <a:schemeClr val="tx1"/>
                </a:solidFill>
                <a:latin typeface="Calibri"/>
                <a:ea typeface="+mn-ea"/>
                <a:cs typeface="+mn-cs"/>
              </a:rPr>
              <a:t> se debe activar antes de configurar OSPF. En OSPFv3 y OSPFv2, el </a:t>
            </a:r>
            <a:r>
              <a:rPr lang="es-ES_tradnl" sz="1200" b="0" i="0" baseline="0" dirty="0" err="1" smtClean="0">
                <a:solidFill>
                  <a:schemeClr val="tx1"/>
                </a:solidFill>
                <a:latin typeface="Calibri"/>
                <a:ea typeface="+mn-ea"/>
                <a:cs typeface="+mn-cs"/>
              </a:rPr>
              <a:t>router</a:t>
            </a:r>
            <a:r>
              <a:rPr lang="es-ES_tradnl" sz="1200" b="0" i="0" baseline="0" dirty="0" smtClean="0">
                <a:solidFill>
                  <a:schemeClr val="tx1"/>
                </a:solidFill>
                <a:latin typeface="Calibri"/>
                <a:ea typeface="+mn-ea"/>
                <a:cs typeface="+mn-cs"/>
              </a:rPr>
              <a:t> utiliza la dirección IPv4 de 32 bits para seleccionar el Id. del </a:t>
            </a:r>
            <a:r>
              <a:rPr lang="es-ES_tradnl" sz="1200" b="0" i="0" baseline="0" dirty="0" err="1" smtClean="0">
                <a:solidFill>
                  <a:schemeClr val="tx1"/>
                </a:solidFill>
                <a:latin typeface="Calibri"/>
                <a:ea typeface="+mn-ea"/>
                <a:cs typeface="+mn-cs"/>
              </a:rPr>
              <a:t>router</a:t>
            </a:r>
            <a:r>
              <a:rPr lang="es-ES_tradnl" sz="1200" b="0" i="0" baseline="0" dirty="0" smtClean="0">
                <a:solidFill>
                  <a:schemeClr val="tx1"/>
                </a:solidFill>
                <a:latin typeface="Calibri"/>
                <a:ea typeface="+mn-ea"/>
                <a:cs typeface="+mn-cs"/>
              </a:rPr>
              <a:t> para un </a:t>
            </a:r>
          </a:p>
          <a:p>
            <a:pPr marL="0" algn="l" defTabSz="914400">
              <a:buNone/>
            </a:pPr>
            <a:r>
              <a:rPr lang="es-ES_tradnl" sz="1200" b="0" i="0" baseline="0" dirty="0" smtClean="0">
                <a:solidFill>
                  <a:schemeClr val="tx1"/>
                </a:solidFill>
                <a:latin typeface="Calibri"/>
                <a:ea typeface="+mn-ea"/>
                <a:cs typeface="+mn-cs"/>
              </a:rPr>
              <a:t>proceso de OSPF. Si existe una dirección IPv4 cuando se activa OSPFv3 en una interfaz, se utiliza dicha dirección IPv4 para el Id. del </a:t>
            </a:r>
            <a:r>
              <a:rPr lang="es-ES_tradnl" sz="1200" b="0" i="0" baseline="0" dirty="0" err="1" smtClean="0">
                <a:solidFill>
                  <a:schemeClr val="tx1"/>
                </a:solidFill>
                <a:latin typeface="Calibri"/>
                <a:ea typeface="+mn-ea"/>
                <a:cs typeface="+mn-cs"/>
              </a:rPr>
              <a:t>router</a:t>
            </a:r>
            <a:r>
              <a:rPr lang="es-ES_tradnl" sz="1200" b="0" i="0" baseline="0" dirty="0" smtClean="0">
                <a:solidFill>
                  <a:schemeClr val="tx1"/>
                </a:solidFill>
                <a:latin typeface="Calibri"/>
                <a:ea typeface="+mn-ea"/>
                <a:cs typeface="+mn-cs"/>
              </a:rPr>
              <a:t>. Si existen varias direcciones IPv4, el Id. del </a:t>
            </a:r>
            <a:r>
              <a:rPr lang="es-ES_tradnl" sz="1200" b="0" i="0" baseline="0" dirty="0" err="1" smtClean="0">
                <a:solidFill>
                  <a:schemeClr val="tx1"/>
                </a:solidFill>
                <a:latin typeface="Calibri"/>
                <a:ea typeface="+mn-ea"/>
                <a:cs typeface="+mn-cs"/>
              </a:rPr>
              <a:t>router</a:t>
            </a:r>
            <a:r>
              <a:rPr lang="es-ES_tradnl" sz="1200" b="0" i="0" baseline="0" dirty="0" smtClean="0">
                <a:solidFill>
                  <a:schemeClr val="tx1"/>
                </a:solidFill>
                <a:latin typeface="Calibri"/>
                <a:ea typeface="+mn-ea"/>
                <a:cs typeface="+mn-cs"/>
              </a:rPr>
              <a:t> se selecciona según las mismas reglas que para OSPFv2. Si no se configuran direcciones IPv4, el </a:t>
            </a:r>
            <a:r>
              <a:rPr lang="es-ES_tradnl" sz="1200" b="0" i="0" baseline="0" dirty="0" err="1" smtClean="0">
                <a:solidFill>
                  <a:schemeClr val="tx1"/>
                </a:solidFill>
                <a:latin typeface="Calibri"/>
                <a:ea typeface="+mn-ea"/>
                <a:cs typeface="+mn-cs"/>
              </a:rPr>
              <a:t>router</a:t>
            </a:r>
            <a:r>
              <a:rPr lang="es-ES_tradnl" sz="1200" b="0" i="0" baseline="0" dirty="0" smtClean="0">
                <a:solidFill>
                  <a:schemeClr val="tx1"/>
                </a:solidFill>
                <a:latin typeface="Calibri"/>
                <a:ea typeface="+mn-ea"/>
                <a:cs typeface="+mn-cs"/>
              </a:rPr>
              <a:t> le indica que debe configurar uno de forma manual. Cada Id. de </a:t>
            </a:r>
            <a:r>
              <a:rPr lang="es-ES_tradnl" sz="1200" b="0" i="0" baseline="0" dirty="0" err="1" smtClean="0">
                <a:solidFill>
                  <a:schemeClr val="tx1"/>
                </a:solidFill>
                <a:latin typeface="Calibri"/>
                <a:ea typeface="+mn-ea"/>
                <a:cs typeface="+mn-cs"/>
              </a:rPr>
              <a:t>router</a:t>
            </a:r>
            <a:r>
              <a:rPr lang="es-ES_tradnl" sz="1200" b="0" i="0" baseline="0" dirty="0" smtClean="0">
                <a:solidFill>
                  <a:schemeClr val="tx1"/>
                </a:solidFill>
                <a:latin typeface="Calibri"/>
                <a:ea typeface="+mn-ea"/>
                <a:cs typeface="+mn-cs"/>
              </a:rPr>
              <a:t> debe ser único.</a:t>
            </a: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9</a:t>
            </a:fld>
            <a:endParaRPr lang="en-US"/>
          </a:p>
        </p:txBody>
      </p:sp>
    </p:spTree>
    <p:extLst>
      <p:ext uri="{BB962C8B-B14F-4D97-AF65-F5344CB8AC3E}">
        <p14:creationId xmlns="" xmlns:p14="http://schemas.microsoft.com/office/powerpoint/2010/main" val="5598238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 xmlns:p14="http://schemas.microsoft.com/office/powerpoint/2010/main" val="28733259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 xmlns:p14="http://schemas.microsoft.com/office/powerpoint/2010/main" val="1570477232"/>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 xmlns:a14="http://schemas.microsoft.com/office/drawing/2010/main"/>
              </a:ext>
            </a:extLst>
          </a:blip>
          <a:srcRect/>
          <a:stretch/>
        </p:blipFill>
        <p:spPr>
          <a:xfrm>
            <a:off x="333375" y="6380780"/>
            <a:ext cx="8477250" cy="160471"/>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326148" y="6042098"/>
            <a:ext cx="2889136" cy="4803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1587" y="-1587"/>
            <a:ext cx="9144000" cy="6858000"/>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3802236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extLst>
              <a:ext uri="{28A0092B-C50C-407E-A947-70E740481C1C}">
                <a14:useLocalDpi xmlns="" xmlns:a14="http://schemas.microsoft.com/office/drawing/2010/main"/>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1587" y="-1587"/>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pPr algn="l" defTabSz="914400">
              <a:buNone/>
            </a:pPr>
            <a:r>
              <a:rPr lang="en-US" sz="3600" b="0" i="0">
                <a:solidFill>
                  <a:srgbClr val="FFFFFF"/>
                </a:solidFill>
                <a:latin typeface="Arial"/>
                <a:ea typeface="+mn-ea"/>
                <a:cs typeface="+mn-cs"/>
              </a:rPr>
              <a:t>Gracias.</a:t>
            </a:r>
            <a:endParaRPr lang="en-US" sz="3600" dirty="0">
              <a:solidFill>
                <a:srgbClr val="FFFFFF"/>
              </a:solidFill>
              <a:latin typeface="+mj-lt"/>
            </a:endParaRPr>
          </a:p>
        </p:txBody>
      </p:sp>
      <p:pic>
        <p:nvPicPr>
          <p:cNvPr id="18"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pPr algn="l" defTabSz="914400">
              <a:buNone/>
            </a:pPr>
            <a:r>
              <a:rPr lang="en-US" sz="3600" b="0" i="0">
                <a:solidFill>
                  <a:srgbClr val="FFFFFF"/>
                </a:solidFill>
                <a:latin typeface="Arial"/>
                <a:ea typeface="+mn-ea"/>
                <a:cs typeface="+mn-cs"/>
              </a:rPr>
              <a:t>Gracias.</a:t>
            </a:r>
            <a:endParaRPr lang="en-US" sz="3600" dirty="0">
              <a:solidFill>
                <a:srgbClr val="FFFFFF"/>
              </a:solidFill>
              <a:latin typeface="+mj-lt"/>
            </a:endParaRPr>
          </a:p>
        </p:txBody>
      </p:sp>
      <p:pic>
        <p:nvPicPr>
          <p:cNvPr id="21"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 xmlns:p14="http://schemas.microsoft.com/office/powerpoint/2010/main" val="47793137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extLst>
      <p:ext uri="{BB962C8B-B14F-4D97-AF65-F5344CB8AC3E}">
        <p14:creationId xmlns="" xmlns:p14="http://schemas.microsoft.com/office/powerpoint/2010/main" val="166571527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pic>
        <p:nvPicPr>
          <p:cNvPr id="12" name="Picture 11"/>
          <p:cNvPicPr>
            <a:picLocks noChangeAspect="1"/>
          </p:cNvPicPr>
          <p:nvPr userDrawn="1"/>
        </p:nvPicPr>
        <p:blipFill rotWithShape="1">
          <a:blip r:embed="rId2" cstate="screen">
            <a:extLst>
              <a:ext uri="{28A0092B-C50C-407E-A947-70E740481C1C}">
                <a14:useLocalDpi xmlns="" xmlns:a14="http://schemas.microsoft.com/office/drawing/2010/main"/>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extLst>
      <p:ext uri="{BB962C8B-B14F-4D97-AF65-F5344CB8AC3E}">
        <p14:creationId xmlns="" xmlns:p14="http://schemas.microsoft.com/office/powerpoint/2010/main" val="298724397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406554809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extLst>
              <a:ext uri="{28A0092B-C50C-407E-A947-70E740481C1C}">
                <a14:useLocalDpi xmlns=""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11"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65">
              <a:lnSpc>
                <a:spcPct val="100000"/>
              </a:lnSpc>
              <a:buNone/>
            </a:pPr>
            <a:r>
              <a:rPr lang="en-US" sz="600" b="0" i="0">
                <a:solidFill>
                  <a:srgbClr val="808080"/>
                </a:solidFill>
                <a:latin typeface="Arial"/>
                <a:ea typeface="+mn-ea"/>
                <a:cs typeface="+mn-cs"/>
              </a:rPr>
              <a:t>Información pública de Cisco</a:t>
            </a:r>
            <a:endParaRPr lang="en-US" sz="600" dirty="0">
              <a:solidFill>
                <a:srgbClr val="80808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0" r:id="rId2"/>
    <p:sldLayoutId id="2147483929" r:id="rId3"/>
    <p:sldLayoutId id="2147483937" r:id="rId4"/>
    <p:sldLayoutId id="2147483900" r:id="rId5"/>
    <p:sldLayoutId id="2147483931"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393" y="1248230"/>
            <a:ext cx="8112125" cy="1118956"/>
          </a:xfrm>
        </p:spPr>
        <p:txBody>
          <a:bodyPr/>
          <a:lstStyle/>
          <a:p>
            <a:r>
              <a:rPr lang="en-US" dirty="0"/>
              <a:t>OSPFv3</a:t>
            </a:r>
          </a:p>
        </p:txBody>
      </p:sp>
      <p:sp>
        <p:nvSpPr>
          <p:cNvPr id="5" name="Subtitle 2"/>
          <p:cNvSpPr>
            <a:spLocks noGrp="1"/>
          </p:cNvSpPr>
          <p:nvPr/>
        </p:nvSpPr>
        <p:spPr>
          <a:xfrm>
            <a:off x="114301" y="4031471"/>
            <a:ext cx="4102100" cy="2503762"/>
          </a:xfrm>
          <a:prstGeom prst="rect">
            <a:avLst/>
          </a:prstGeom>
        </p:spPr>
        <p:txBody>
          <a:bodyPr vert="horz" wrap="square" lIns="91440" tIns="45720" rIns="91440" bIns="45720" rtlCol="0">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defTabSz="914400" rtl="0" eaLnBrk="1" latinLnBrk="0" hangingPunct="1">
              <a:lnSpc>
                <a:spcPct val="95000"/>
              </a:lnSpc>
              <a:spcBef>
                <a:spcPts val="840"/>
              </a:spcBef>
              <a:buClr>
                <a:schemeClr val="tx2"/>
              </a:buClr>
              <a:buFontTx/>
              <a:buNone/>
              <a:defRPr lang="en-US" sz="1800" kern="1200">
                <a:solidFill>
                  <a:schemeClr val="tx1">
                    <a:tint val="75000"/>
                  </a:schemeClr>
                </a:solidFill>
                <a:latin typeface="+mj-lt"/>
                <a:ea typeface="+mn-ea"/>
                <a:cs typeface="+mn-cs"/>
              </a:defRPr>
            </a:lvl2pPr>
            <a:lvl3pPr marL="914400" indent="0" algn="ctr" defTabSz="914400" rtl="0" eaLnBrk="1" latinLnBrk="0" hangingPunct="1">
              <a:lnSpc>
                <a:spcPct val="95000"/>
              </a:lnSpc>
              <a:spcBef>
                <a:spcPts val="840"/>
              </a:spcBef>
              <a:buFont typeface="Arial" pitchFamily="34" charset="0"/>
              <a:buNone/>
              <a:defRPr lang="en-US" sz="1600" kern="1200">
                <a:solidFill>
                  <a:schemeClr val="tx1">
                    <a:tint val="75000"/>
                  </a:schemeClr>
                </a:solidFill>
                <a:latin typeface="+mj-lt"/>
                <a:ea typeface="+mn-ea"/>
                <a:cs typeface="+mn-cs"/>
              </a:defRPr>
            </a:lvl3pPr>
            <a:lvl4pPr marL="1371600" indent="0" algn="ctr" defTabSz="914400" rtl="0" eaLnBrk="1" latinLnBrk="0" hangingPunct="1">
              <a:lnSpc>
                <a:spcPct val="95000"/>
              </a:lnSpc>
              <a:spcBef>
                <a:spcPts val="840"/>
              </a:spcBef>
              <a:buFont typeface="Arial" pitchFamily="34" charset="0"/>
              <a:buNone/>
              <a:defRPr lang="en-US" sz="1400" kern="1200">
                <a:solidFill>
                  <a:schemeClr val="tx1">
                    <a:tint val="75000"/>
                  </a:schemeClr>
                </a:solidFill>
                <a:latin typeface="+mj-lt"/>
                <a:ea typeface="+mn-ea"/>
                <a:cs typeface="+mn-cs"/>
              </a:defRPr>
            </a:lvl4pPr>
            <a:lvl5pPr marL="1828800" indent="0" algn="ctr" defTabSz="914400" rtl="0" eaLnBrk="1" latinLnBrk="0" hangingPunct="1">
              <a:lnSpc>
                <a:spcPct val="95000"/>
              </a:lnSpc>
              <a:spcBef>
                <a:spcPts val="840"/>
              </a:spcBef>
              <a:buFont typeface="Arial" pitchFamily="34" charset="0"/>
              <a:buNone/>
              <a:defRPr lang="en-US" sz="14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400">
              <a:buNone/>
            </a:pPr>
            <a:r>
              <a:rPr lang="es-ES_tradnl" sz="1800" b="1" i="0" dirty="0" smtClean="0">
                <a:latin typeface="Arial"/>
                <a:ea typeface="+mn-ea"/>
                <a:cs typeface="+mn-cs"/>
              </a:rPr>
              <a:t>John </a:t>
            </a:r>
            <a:r>
              <a:rPr lang="es-ES_tradnl" sz="1800" b="1" i="0" dirty="0" err="1" smtClean="0">
                <a:latin typeface="Arial"/>
                <a:ea typeface="+mn-ea"/>
                <a:cs typeface="+mn-cs"/>
              </a:rPr>
              <a:t>Rullan</a:t>
            </a:r>
            <a:endParaRPr lang="es-ES_tradnl" b="1" dirty="0" smtClean="0"/>
          </a:p>
          <a:p>
            <a:pPr algn="l" defTabSz="914400">
              <a:buNone/>
            </a:pPr>
            <a:r>
              <a:rPr lang="es-ES_tradnl" sz="1800" b="0" i="0" dirty="0" smtClean="0">
                <a:latin typeface="Arial"/>
                <a:ea typeface="+mn-ea"/>
                <a:cs typeface="+mn-cs"/>
              </a:rPr>
              <a:t>Formador de instructores certificado por Cisco</a:t>
            </a:r>
          </a:p>
          <a:p>
            <a:pPr algn="l" defTabSz="914400">
              <a:buNone/>
            </a:pPr>
            <a:r>
              <a:rPr lang="es-ES_tradnl" sz="1800" b="0" i="0" dirty="0" smtClean="0">
                <a:latin typeface="Arial"/>
                <a:ea typeface="+mn-ea"/>
                <a:cs typeface="+mn-cs"/>
              </a:rPr>
              <a:t>Thomas A. Edison CTE HS </a:t>
            </a:r>
            <a:br>
              <a:rPr lang="es-ES_tradnl" sz="1800" b="0" i="0" dirty="0" smtClean="0">
                <a:latin typeface="Arial"/>
                <a:ea typeface="+mn-ea"/>
                <a:cs typeface="+mn-cs"/>
              </a:rPr>
            </a:br>
            <a:endParaRPr lang="es-ES_tradnl" dirty="0" smtClean="0"/>
          </a:p>
          <a:p>
            <a:pPr algn="l" defTabSz="914400">
              <a:buNone/>
            </a:pPr>
            <a:r>
              <a:rPr lang="es-ES_tradnl" sz="1800" b="1" i="0" dirty="0" smtClean="0">
                <a:latin typeface="Arial"/>
                <a:ea typeface="+mn-ea"/>
                <a:cs typeface="+mn-cs"/>
              </a:rPr>
              <a:t>Stephen Lynch</a:t>
            </a:r>
          </a:p>
          <a:p>
            <a:pPr algn="l" defTabSz="914400">
              <a:buNone/>
            </a:pPr>
            <a:r>
              <a:rPr lang="es-ES_tradnl" sz="1800" b="0" i="0" dirty="0" smtClean="0">
                <a:latin typeface="Arial"/>
                <a:ea typeface="+mn-ea"/>
                <a:cs typeface="+mn-cs"/>
              </a:rPr>
              <a:t>Arquitecto de redes, CCIE n.º 36243</a:t>
            </a:r>
          </a:p>
          <a:p>
            <a:pPr algn="l" defTabSz="914400">
              <a:buNone/>
            </a:pPr>
            <a:r>
              <a:rPr lang="es-ES_tradnl" sz="1800" b="0" i="0" dirty="0" smtClean="0">
                <a:latin typeface="Arial"/>
                <a:ea typeface="+mn-ea"/>
                <a:cs typeface="+mn-cs"/>
              </a:rPr>
              <a:t>ABS </a:t>
            </a:r>
            <a:r>
              <a:rPr lang="es-ES_tradnl" sz="1800" b="0" i="0" dirty="0" err="1" smtClean="0">
                <a:latin typeface="Arial"/>
                <a:ea typeface="+mn-ea"/>
                <a:cs typeface="+mn-cs"/>
              </a:rPr>
              <a:t>Technology</a:t>
            </a:r>
            <a:r>
              <a:rPr lang="es-ES_tradnl" sz="1800" b="0" i="0" dirty="0" smtClean="0">
                <a:latin typeface="Arial"/>
                <a:ea typeface="+mn-ea"/>
                <a:cs typeface="+mn-cs"/>
              </a:rPr>
              <a:t> </a:t>
            </a:r>
            <a:r>
              <a:rPr lang="es-ES_tradnl" sz="1800" b="0" i="0" dirty="0" err="1" smtClean="0">
                <a:latin typeface="Arial"/>
                <a:ea typeface="+mn-ea"/>
                <a:cs typeface="+mn-cs"/>
              </a:rPr>
              <a:t>Architects</a:t>
            </a:r>
            <a:endParaRPr lang="es-ES_tradnl"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191218"/>
            <a:ext cx="9144000" cy="983241"/>
          </a:xfrm>
        </p:spPr>
        <p:txBody>
          <a:bodyPr/>
          <a:lstStyle/>
          <a:p>
            <a:pPr marL="0" indent="0" algn="ctr" defTabSz="914400">
              <a:spcBef>
                <a:spcPct val="0"/>
              </a:spcBef>
              <a:buNone/>
            </a:pPr>
            <a:r>
              <a:rPr lang="es-ES_tradnl" sz="5400" b="0" i="0" u="none" strike="noStrike" spc="0" baseline="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Configuración de OSPFv3</a:t>
            </a:r>
            <a:endParaRPr lang="es-ES_tradnl" sz="5400"/>
          </a:p>
        </p:txBody>
      </p:sp>
      <p:sp>
        <p:nvSpPr>
          <p:cNvPr id="5" name="TextBox 4"/>
          <p:cNvSpPr txBox="1"/>
          <p:nvPr/>
        </p:nvSpPr>
        <p:spPr>
          <a:xfrm>
            <a:off x="737377" y="1182847"/>
            <a:ext cx="7878115" cy="2554545"/>
          </a:xfrm>
          <a:prstGeom prst="rect">
            <a:avLst/>
          </a:prstGeom>
          <a:noFill/>
        </p:spPr>
        <p:txBody>
          <a:bodyPr wrap="square" rtlCol="0">
            <a:spAutoFit/>
          </a:bodyPr>
          <a:lstStyle/>
          <a:p>
            <a:pPr marL="285750" indent="-285750" algn="l" defTabSz="914400">
              <a:buClr>
                <a:srgbClr val="6B308E"/>
              </a:buClr>
              <a:buFont typeface="Arial"/>
              <a:buChar char="•"/>
            </a:pPr>
            <a:r>
              <a:rPr lang="es-ES_tradnl" sz="2000" b="0" i="0" smtClean="0">
                <a:solidFill>
                  <a:srgbClr val="6B308E"/>
                </a:solidFill>
                <a:latin typeface="Arial"/>
                <a:ea typeface="+mn-ea"/>
                <a:cs typeface="+mn-cs"/>
              </a:rPr>
              <a:t>La activación de OSPFv3 con </a:t>
            </a:r>
            <a:r>
              <a:rPr lang="es-ES_tradnl" sz="2000" b="1" i="0" smtClean="0">
                <a:solidFill>
                  <a:srgbClr val="000000"/>
                </a:solidFill>
                <a:latin typeface="Arial"/>
                <a:ea typeface="+mn-ea"/>
                <a:cs typeface="+mn-cs"/>
              </a:rPr>
              <a:t>ipv6 ospf </a:t>
            </a:r>
            <a:r>
              <a:rPr lang="es-ES_tradnl" sz="2000" b="1" i="1" smtClean="0">
                <a:solidFill>
                  <a:srgbClr val="000000"/>
                </a:solidFill>
                <a:latin typeface="Arial"/>
                <a:ea typeface="+mn-ea"/>
                <a:cs typeface="+mn-cs"/>
              </a:rPr>
              <a:t>Id. de proceso</a:t>
            </a:r>
            <a:r>
              <a:rPr lang="es-ES_tradnl" sz="2000" b="1" i="0" smtClean="0">
                <a:solidFill>
                  <a:srgbClr val="000000"/>
                </a:solidFill>
                <a:latin typeface="Arial"/>
                <a:ea typeface="+mn-ea"/>
                <a:cs typeface="+mn-cs"/>
              </a:rPr>
              <a:t> area </a:t>
            </a:r>
            <a:r>
              <a:rPr lang="es-ES_tradnl" sz="2000" b="1" i="1" smtClean="0">
                <a:solidFill>
                  <a:srgbClr val="000000"/>
                </a:solidFill>
                <a:latin typeface="Arial"/>
                <a:ea typeface="+mn-ea"/>
                <a:cs typeface="+mn-cs"/>
              </a:rPr>
              <a:t>Id. de área</a:t>
            </a:r>
            <a:r>
              <a:rPr lang="es-ES_tradnl" sz="2000" b="0" i="1" smtClean="0">
                <a:solidFill>
                  <a:srgbClr val="6B308E"/>
                </a:solidFill>
                <a:latin typeface="Arial"/>
                <a:ea typeface="+mn-ea"/>
                <a:cs typeface="+mn-cs"/>
              </a:rPr>
              <a:t> </a:t>
            </a:r>
            <a:r>
              <a:rPr lang="es-ES_tradnl" sz="2000" b="0" i="0" smtClean="0">
                <a:solidFill>
                  <a:srgbClr val="6B308E"/>
                </a:solidFill>
                <a:latin typeface="Arial"/>
                <a:ea typeface="+mn-ea"/>
                <a:cs typeface="+mn-cs"/>
              </a:rPr>
              <a:t>permite que se cree el proceso de routing y su configuración asociada. </a:t>
            </a:r>
          </a:p>
          <a:p>
            <a:pPr marL="285750" indent="-285750" algn="l" defTabSz="914400">
              <a:buClr>
                <a:srgbClr val="6B308E"/>
              </a:buClr>
              <a:buFont typeface="Arial"/>
              <a:buChar char="•"/>
            </a:pPr>
            <a:r>
              <a:rPr lang="es-ES_tradnl" sz="2000" b="0" i="0" smtClean="0">
                <a:solidFill>
                  <a:srgbClr val="6B308E"/>
                </a:solidFill>
                <a:latin typeface="Arial"/>
                <a:ea typeface="+mn-ea"/>
                <a:cs typeface="+mn-cs"/>
              </a:rPr>
              <a:t>A diferencia de OSPFv2, no es necesario utilizar instrucciones de red. Las interfaces se deben activar mediante </a:t>
            </a:r>
            <a:r>
              <a:rPr lang="es-ES_tradnl" sz="2000" b="1" i="0" smtClean="0">
                <a:solidFill>
                  <a:srgbClr val="000000"/>
                </a:solidFill>
                <a:latin typeface="Arial"/>
                <a:ea typeface="+mn-ea"/>
                <a:cs typeface="+mn-cs"/>
              </a:rPr>
              <a:t>ipv6 ospf </a:t>
            </a:r>
            <a:r>
              <a:rPr lang="es-ES_tradnl" sz="2000" b="1" i="1" smtClean="0">
                <a:solidFill>
                  <a:srgbClr val="000000"/>
                </a:solidFill>
                <a:latin typeface="Arial"/>
                <a:ea typeface="+mn-ea"/>
                <a:cs typeface="+mn-cs"/>
              </a:rPr>
              <a:t>Id. de proceso</a:t>
            </a:r>
            <a:r>
              <a:rPr lang="es-ES_tradnl" sz="2000" b="0" i="0" smtClean="0">
                <a:latin typeface="Arial"/>
                <a:ea typeface="+mn-ea"/>
                <a:cs typeface="+mn-cs"/>
              </a:rPr>
              <a:t> </a:t>
            </a:r>
            <a:r>
              <a:rPr lang="es-ES_tradnl" sz="2000" b="1" i="0" smtClean="0">
                <a:solidFill>
                  <a:srgbClr val="000000"/>
                </a:solidFill>
                <a:latin typeface="Arial"/>
                <a:ea typeface="+mn-ea"/>
                <a:cs typeface="+mn-cs"/>
              </a:rPr>
              <a:t>area </a:t>
            </a:r>
            <a:r>
              <a:rPr lang="es-ES_tradnl" sz="2000" b="1" i="1" smtClean="0">
                <a:solidFill>
                  <a:srgbClr val="000000"/>
                </a:solidFill>
                <a:latin typeface="Arial"/>
                <a:ea typeface="+mn-ea"/>
                <a:cs typeface="+mn-cs"/>
              </a:rPr>
              <a:t>Id. de área</a:t>
            </a:r>
            <a:r>
              <a:rPr lang="es-ES_tradnl" sz="2000" b="1" i="1" smtClean="0">
                <a:solidFill>
                  <a:srgbClr val="6B308E"/>
                </a:solidFill>
                <a:latin typeface="Arial"/>
                <a:ea typeface="+mn-ea"/>
                <a:cs typeface="+mn-cs"/>
              </a:rPr>
              <a:t> </a:t>
            </a:r>
            <a:r>
              <a:rPr lang="es-ES_tradnl" sz="2000" b="0" i="0" smtClean="0">
                <a:solidFill>
                  <a:srgbClr val="6B308E"/>
                </a:solidFill>
                <a:latin typeface="Arial"/>
                <a:ea typeface="+mn-ea"/>
                <a:cs typeface="+mn-cs"/>
              </a:rPr>
              <a:t>en el modo de configuración de interfaz.</a:t>
            </a:r>
          </a:p>
          <a:p>
            <a:pPr marL="342900" indent="-342900" algn="l" defTabSz="914400">
              <a:buFont typeface="Arial"/>
              <a:buChar char="•"/>
            </a:pPr>
            <a:endParaRPr lang="es-ES_tradnl" sz="2000">
              <a:solidFill>
                <a:schemeClr val="tx2"/>
              </a:solidFill>
            </a:endParaRPr>
          </a:p>
        </p:txBody>
      </p:sp>
      <p:sp>
        <p:nvSpPr>
          <p:cNvPr id="7" name="TextBox 6"/>
          <p:cNvSpPr txBox="1"/>
          <p:nvPr/>
        </p:nvSpPr>
        <p:spPr>
          <a:xfrm>
            <a:off x="2493611" y="3214817"/>
            <a:ext cx="4044697" cy="646331"/>
          </a:xfrm>
          <a:prstGeom prst="rect">
            <a:avLst/>
          </a:prstGeom>
          <a:noFill/>
          <a:ln>
            <a:solidFill>
              <a:schemeClr val="tx2"/>
            </a:solidFill>
          </a:ln>
        </p:spPr>
        <p:txBody>
          <a:bodyPr wrap="none" rtlCol="0">
            <a:spAutoFit/>
          </a:bodyPr>
          <a:lstStyle/>
          <a:p>
            <a:pPr algn="l" defTabSz="914400">
              <a:buNone/>
            </a:pPr>
            <a:r>
              <a:rPr lang="en-US" sz="1800" b="0" i="0">
                <a:solidFill>
                  <a:srgbClr val="000000"/>
                </a:solidFill>
                <a:latin typeface="Arial"/>
                <a:ea typeface="+mn-ea"/>
                <a:cs typeface="+mn-cs"/>
              </a:rPr>
              <a:t>Branch-2(config)# int s0/0/1</a:t>
            </a:r>
          </a:p>
          <a:p>
            <a:pPr algn="l" defTabSz="914400">
              <a:buNone/>
            </a:pPr>
            <a:r>
              <a:rPr lang="en-US" sz="1800" b="0" i="0">
                <a:solidFill>
                  <a:srgbClr val="000000"/>
                </a:solidFill>
                <a:latin typeface="Arial"/>
                <a:ea typeface="+mn-ea"/>
                <a:cs typeface="+mn-cs"/>
              </a:rPr>
              <a:t>Branch-2(config-if)# ipv6 ospf 1area 0</a:t>
            </a:r>
            <a:endParaRPr lang="en-US" dirty="0">
              <a:solidFill>
                <a:schemeClr val="bg2"/>
              </a:solidFill>
            </a:endParaRPr>
          </a:p>
        </p:txBody>
      </p:sp>
      <p:sp>
        <p:nvSpPr>
          <p:cNvPr id="42" name="Freeform 9"/>
          <p:cNvSpPr>
            <a:spLocks/>
          </p:cNvSpPr>
          <p:nvPr/>
        </p:nvSpPr>
        <p:spPr bwMode="auto">
          <a:xfrm rot="20459742">
            <a:off x="5155966" y="4340064"/>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43" name="Line 47"/>
          <p:cNvSpPr>
            <a:spLocks noChangeShapeType="1"/>
          </p:cNvSpPr>
          <p:nvPr/>
        </p:nvSpPr>
        <p:spPr bwMode="auto">
          <a:xfrm flipH="1">
            <a:off x="3157870" y="4832378"/>
            <a:ext cx="0" cy="69404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44" name="Line 47"/>
          <p:cNvSpPr>
            <a:spLocks noChangeShapeType="1"/>
          </p:cNvSpPr>
          <p:nvPr/>
        </p:nvSpPr>
        <p:spPr bwMode="auto">
          <a:xfrm flipV="1">
            <a:off x="1996580" y="4806412"/>
            <a:ext cx="947956"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45"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89053" y="4541796"/>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6"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49710" y="3952765"/>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7" name="Picture 4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876088" y="4651334"/>
            <a:ext cx="735013"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7080846" y="4194326"/>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Branch-1</a:t>
            </a:r>
            <a:endParaRPr lang="en-US" sz="1200" dirty="0">
              <a:solidFill>
                <a:schemeClr val="bg1"/>
              </a:solidFill>
            </a:endParaRPr>
          </a:p>
        </p:txBody>
      </p:sp>
      <p:sp>
        <p:nvSpPr>
          <p:cNvPr id="83" name="TextBox 82"/>
          <p:cNvSpPr txBox="1"/>
          <p:nvPr/>
        </p:nvSpPr>
        <p:spPr>
          <a:xfrm>
            <a:off x="6504081" y="3999570"/>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S0/0/0</a:t>
            </a:r>
          </a:p>
        </p:txBody>
      </p:sp>
      <p:sp>
        <p:nvSpPr>
          <p:cNvPr id="84" name="TextBox 83"/>
          <p:cNvSpPr txBox="1"/>
          <p:nvPr/>
        </p:nvSpPr>
        <p:spPr>
          <a:xfrm>
            <a:off x="5203236" y="4580546"/>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S0/0/1</a:t>
            </a:r>
            <a:endParaRPr lang="en-US" sz="1200" b="1" dirty="0">
              <a:solidFill>
                <a:schemeClr val="bg2"/>
              </a:solidFill>
            </a:endParaRPr>
          </a:p>
        </p:txBody>
      </p:sp>
      <p:sp>
        <p:nvSpPr>
          <p:cNvPr id="85" name="TextBox 84"/>
          <p:cNvSpPr txBox="1"/>
          <p:nvPr/>
        </p:nvSpPr>
        <p:spPr>
          <a:xfrm>
            <a:off x="3952020" y="4596525"/>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86" name="TextBox 85"/>
          <p:cNvSpPr txBox="1"/>
          <p:nvPr/>
        </p:nvSpPr>
        <p:spPr>
          <a:xfrm>
            <a:off x="3105890" y="5318651"/>
            <a:ext cx="518091" cy="276999"/>
          </a:xfrm>
          <a:prstGeom prst="rect">
            <a:avLst/>
          </a:prstGeom>
          <a:noFill/>
        </p:spPr>
        <p:txBody>
          <a:bodyPr wrap="none" rtlCol="0">
            <a:spAutoFit/>
          </a:bodyPr>
          <a:lstStyle/>
          <a:p>
            <a:pPr algn="l" defTabSz="914400">
              <a:buNone/>
            </a:pPr>
            <a:r>
              <a:rPr lang="en-US" sz="1200" b="0" i="0">
                <a:solidFill>
                  <a:srgbClr val="000000"/>
                </a:solidFill>
                <a:latin typeface="Arial"/>
                <a:ea typeface="+mn-ea"/>
                <a:cs typeface="+mn-cs"/>
              </a:rPr>
              <a:t>G0/0</a:t>
            </a:r>
            <a:endParaRPr lang="en-US" sz="1200" dirty="0">
              <a:solidFill>
                <a:schemeClr val="bg2"/>
              </a:solidFill>
            </a:endParaRPr>
          </a:p>
        </p:txBody>
      </p:sp>
      <p:sp>
        <p:nvSpPr>
          <p:cNvPr id="87" name="TextBox 86"/>
          <p:cNvSpPr txBox="1"/>
          <p:nvPr/>
        </p:nvSpPr>
        <p:spPr>
          <a:xfrm>
            <a:off x="5194847" y="4037240"/>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2001:DB8:1::/64</a:t>
            </a:r>
            <a:endParaRPr lang="en-US" sz="1200" b="1" dirty="0"/>
          </a:p>
        </p:txBody>
      </p:sp>
      <p:sp>
        <p:nvSpPr>
          <p:cNvPr id="88" name="TextBox 87"/>
          <p:cNvSpPr txBox="1"/>
          <p:nvPr/>
        </p:nvSpPr>
        <p:spPr>
          <a:xfrm>
            <a:off x="2585058" y="4374742"/>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2001:DB8:A::/64</a:t>
            </a:r>
            <a:endParaRPr lang="en-US" sz="1200" b="1" dirty="0"/>
          </a:p>
        </p:txBody>
      </p:sp>
      <p:sp>
        <p:nvSpPr>
          <p:cNvPr id="89" name="TextBox 88"/>
          <p:cNvSpPr txBox="1"/>
          <p:nvPr/>
        </p:nvSpPr>
        <p:spPr>
          <a:xfrm>
            <a:off x="718569" y="5016473"/>
            <a:ext cx="1882018"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Lo0 2001:DB8:C::/127</a:t>
            </a:r>
            <a:endParaRPr lang="en-US" sz="1200" b="1" dirty="0"/>
          </a:p>
        </p:txBody>
      </p:sp>
      <p:sp>
        <p:nvSpPr>
          <p:cNvPr id="90" name="TextBox 89"/>
          <p:cNvSpPr txBox="1"/>
          <p:nvPr/>
        </p:nvSpPr>
        <p:spPr>
          <a:xfrm>
            <a:off x="2262520" y="5992710"/>
            <a:ext cx="192519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Lo0 2001:DB8:B::/127</a:t>
            </a:r>
            <a:endParaRPr lang="en-US" sz="1200" b="1" dirty="0"/>
          </a:p>
        </p:txBody>
      </p:sp>
      <p:sp>
        <p:nvSpPr>
          <p:cNvPr id="91" name="Line 47"/>
          <p:cNvSpPr>
            <a:spLocks noChangeShapeType="1"/>
          </p:cNvSpPr>
          <p:nvPr/>
        </p:nvSpPr>
        <p:spPr bwMode="auto">
          <a:xfrm flipV="1">
            <a:off x="3531765" y="4806411"/>
            <a:ext cx="857289"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92"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29806" y="5526422"/>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3"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61081" y="4550185"/>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4" name="TextBox 93"/>
          <p:cNvSpPr txBox="1"/>
          <p:nvPr/>
        </p:nvSpPr>
        <p:spPr>
          <a:xfrm>
            <a:off x="1979802" y="4584150"/>
            <a:ext cx="518091" cy="276999"/>
          </a:xfrm>
          <a:prstGeom prst="rect">
            <a:avLst/>
          </a:prstGeom>
          <a:noFill/>
        </p:spPr>
        <p:txBody>
          <a:bodyPr wrap="none" rtlCol="0">
            <a:spAutoFit/>
          </a:bodyPr>
          <a:lstStyle/>
          <a:p>
            <a:pPr algn="l" defTabSz="914400">
              <a:buNone/>
            </a:pPr>
            <a:r>
              <a:rPr lang="en-US" sz="1200" b="0" i="0">
                <a:solidFill>
                  <a:srgbClr val="000000"/>
                </a:solidFill>
                <a:latin typeface="Arial"/>
                <a:ea typeface="+mn-ea"/>
                <a:cs typeface="+mn-cs"/>
              </a:rPr>
              <a:t>G0/0</a:t>
            </a:r>
            <a:endParaRPr lang="en-US" sz="1200" dirty="0">
              <a:solidFill>
                <a:schemeClr val="bg2"/>
              </a:solidFill>
            </a:endParaRPr>
          </a:p>
        </p:txBody>
      </p:sp>
      <p:sp>
        <p:nvSpPr>
          <p:cNvPr id="95" name="TextBox 94"/>
          <p:cNvSpPr txBox="1"/>
          <p:nvPr/>
        </p:nvSpPr>
        <p:spPr>
          <a:xfrm>
            <a:off x="4454652" y="4798197"/>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Branch-2</a:t>
            </a:r>
            <a:endParaRPr lang="en-US" sz="1200" dirty="0">
              <a:solidFill>
                <a:schemeClr val="bg1"/>
              </a:solidFill>
            </a:endParaRPr>
          </a:p>
        </p:txBody>
      </p:sp>
      <p:sp>
        <p:nvSpPr>
          <p:cNvPr id="96" name="TextBox 95"/>
          <p:cNvSpPr txBox="1"/>
          <p:nvPr/>
        </p:nvSpPr>
        <p:spPr>
          <a:xfrm>
            <a:off x="2778075" y="5773127"/>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Branch-3</a:t>
            </a:r>
            <a:endParaRPr lang="en-US" sz="1200" dirty="0">
              <a:solidFill>
                <a:schemeClr val="bg1"/>
              </a:solidFill>
            </a:endParaRPr>
          </a:p>
        </p:txBody>
      </p:sp>
      <p:sp>
        <p:nvSpPr>
          <p:cNvPr id="97" name="TextBox 96"/>
          <p:cNvSpPr txBox="1"/>
          <p:nvPr/>
        </p:nvSpPr>
        <p:spPr>
          <a:xfrm>
            <a:off x="1218104" y="4803408"/>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Branch-4</a:t>
            </a:r>
            <a:endParaRPr lang="en-US" sz="1200" dirty="0">
              <a:solidFill>
                <a:schemeClr val="bg1"/>
              </a:solidFill>
            </a:endParaRPr>
          </a:p>
        </p:txBody>
      </p:sp>
    </p:spTree>
    <p:extLst>
      <p:ext uri="{BB962C8B-B14F-4D97-AF65-F5344CB8AC3E}">
        <p14:creationId xmlns="" xmlns:p14="http://schemas.microsoft.com/office/powerpoint/2010/main" val="38039195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396" y="191218"/>
            <a:ext cx="8112125" cy="1079334"/>
          </a:xfrm>
        </p:spPr>
        <p:txBody>
          <a:bodyPr/>
          <a:lstStyle/>
          <a:p>
            <a:pPr marL="0" indent="0" algn="ctr" defTabSz="914400">
              <a:spcBef>
                <a:spcPct val="0"/>
              </a:spcBef>
              <a:buNone/>
            </a:pPr>
            <a:r>
              <a:rPr lang="es-ES_tradnl" sz="54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Ejemplo de configuración</a:t>
            </a:r>
            <a:endParaRPr lang="es-ES_tradnl" sz="5400" dirty="0"/>
          </a:p>
        </p:txBody>
      </p:sp>
      <p:sp>
        <p:nvSpPr>
          <p:cNvPr id="2" name="Rectangle 1"/>
          <p:cNvSpPr/>
          <p:nvPr/>
        </p:nvSpPr>
        <p:spPr>
          <a:xfrm>
            <a:off x="544794" y="3901614"/>
            <a:ext cx="8049237" cy="2308324"/>
          </a:xfrm>
          <a:prstGeom prst="rect">
            <a:avLst/>
          </a:prstGeom>
          <a:ln>
            <a:solidFill>
              <a:schemeClr val="tx2"/>
            </a:solidFill>
          </a:ln>
        </p:spPr>
        <p:txBody>
          <a:bodyPr wrap="square">
            <a:spAutoFit/>
          </a:bodyPr>
          <a:lstStyle/>
          <a:p>
            <a:pPr algn="l" defTabSz="914400">
              <a:buNone/>
            </a:pPr>
            <a:r>
              <a:rPr lang="en-US" sz="1600" b="0" i="0">
                <a:solidFill>
                  <a:srgbClr val="000000"/>
                </a:solidFill>
                <a:latin typeface="Arial"/>
                <a:ea typeface="+mn-ea"/>
                <a:cs typeface="+mn-cs"/>
              </a:rPr>
              <a:t>Branch_2(config)# ipv6 router ospf 1</a:t>
            </a:r>
          </a:p>
          <a:p>
            <a:pPr algn="l" defTabSz="914400">
              <a:buNone/>
            </a:pPr>
            <a:r>
              <a:rPr lang="en-US" sz="1600" b="0" i="0">
                <a:solidFill>
                  <a:srgbClr val="000000"/>
                </a:solidFill>
                <a:latin typeface="Arial"/>
                <a:ea typeface="+mn-ea"/>
                <a:cs typeface="+mn-cs"/>
              </a:rPr>
              <a:t>Branch_2(config-rtr)# router-id 2.2.2.2</a:t>
            </a:r>
          </a:p>
          <a:p>
            <a:pPr algn="l" defTabSz="914400">
              <a:buNone/>
            </a:pPr>
            <a:r>
              <a:rPr lang="en-US" sz="1600" b="0" i="0">
                <a:solidFill>
                  <a:srgbClr val="000000"/>
                </a:solidFill>
                <a:latin typeface="Arial"/>
                <a:ea typeface="+mn-ea"/>
                <a:cs typeface="+mn-cs"/>
              </a:rPr>
              <a:t>Branch_2(config)# int s0/0/1</a:t>
            </a:r>
          </a:p>
          <a:p>
            <a:pPr algn="l" defTabSz="914400">
              <a:buNone/>
            </a:pPr>
            <a:r>
              <a:rPr lang="en-US" sz="1600" b="0" i="0">
                <a:solidFill>
                  <a:srgbClr val="000000"/>
                </a:solidFill>
                <a:latin typeface="Arial"/>
                <a:ea typeface="+mn-ea"/>
                <a:cs typeface="+mn-cs"/>
              </a:rPr>
              <a:t>Branch_2(config-if)# ipv6 ospf 1 area 1</a:t>
            </a:r>
          </a:p>
          <a:p>
            <a:pPr algn="l" defTabSz="914400">
              <a:buNone/>
            </a:pPr>
            <a:r>
              <a:rPr lang="en-US" sz="1600" b="0" i="0">
                <a:solidFill>
                  <a:srgbClr val="000000"/>
                </a:solidFill>
                <a:latin typeface="Arial"/>
                <a:ea typeface="+mn-ea"/>
                <a:cs typeface="+mn-cs"/>
              </a:rPr>
              <a:t>Branch_2(config-if)# int g0/0</a:t>
            </a:r>
          </a:p>
          <a:p>
            <a:pPr algn="l" defTabSz="914400">
              <a:buNone/>
            </a:pPr>
            <a:r>
              <a:rPr lang="en-US" sz="1600" b="0" i="0">
                <a:solidFill>
                  <a:srgbClr val="000000"/>
                </a:solidFill>
                <a:latin typeface="Arial"/>
                <a:ea typeface="+mn-ea"/>
                <a:cs typeface="+mn-cs"/>
              </a:rPr>
              <a:t>Branch_2(config-if)# ipv6 ospf 1 area 0</a:t>
            </a:r>
          </a:p>
          <a:p>
            <a:pPr algn="l" defTabSz="914400">
              <a:buNone/>
            </a:pPr>
            <a:r>
              <a:rPr lang="en-US" sz="1600" b="0" i="0">
                <a:solidFill>
                  <a:srgbClr val="000000"/>
                </a:solidFill>
                <a:latin typeface="Arial"/>
                <a:ea typeface="+mn-ea"/>
                <a:cs typeface="+mn-cs"/>
              </a:rPr>
              <a:t>00:26:56: %OSPFv3-5-ADJCHG: Process 1, Nbr 1.1.1.1 on Serial0/0/1 from LOADING to FULL, Loading Done</a:t>
            </a:r>
          </a:p>
          <a:p>
            <a:pPr algn="l" defTabSz="914400">
              <a:buNone/>
            </a:pPr>
            <a:r>
              <a:rPr lang="en-US" sz="1600" b="0" i="0">
                <a:solidFill>
                  <a:srgbClr val="000000"/>
                </a:solidFill>
                <a:latin typeface="Arial"/>
                <a:ea typeface="+mn-ea"/>
                <a:cs typeface="+mn-cs"/>
              </a:rPr>
              <a:t>Branch_2(config-if)#</a:t>
            </a:r>
            <a:endParaRPr lang="en-US" sz="1600" dirty="0">
              <a:solidFill>
                <a:schemeClr val="bg2"/>
              </a:solidFill>
            </a:endParaRPr>
          </a:p>
        </p:txBody>
      </p:sp>
      <p:sp>
        <p:nvSpPr>
          <p:cNvPr id="83" name="Freeform 9"/>
          <p:cNvSpPr>
            <a:spLocks/>
          </p:cNvSpPr>
          <p:nvPr/>
        </p:nvSpPr>
        <p:spPr bwMode="auto">
          <a:xfrm rot="20459742">
            <a:off x="5155966" y="1914944"/>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84" name="Line 47"/>
          <p:cNvSpPr>
            <a:spLocks noChangeShapeType="1"/>
          </p:cNvSpPr>
          <p:nvPr/>
        </p:nvSpPr>
        <p:spPr bwMode="auto">
          <a:xfrm flipH="1">
            <a:off x="3157870" y="2407258"/>
            <a:ext cx="0" cy="69404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85" name="Line 47"/>
          <p:cNvSpPr>
            <a:spLocks noChangeShapeType="1"/>
          </p:cNvSpPr>
          <p:nvPr/>
        </p:nvSpPr>
        <p:spPr bwMode="auto">
          <a:xfrm flipV="1">
            <a:off x="1996580" y="2381292"/>
            <a:ext cx="947956"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86"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89053" y="2116676"/>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7"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49710" y="1527645"/>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8" name="Picture 4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876088" y="2226214"/>
            <a:ext cx="735013"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9" name="TextBox 88"/>
          <p:cNvSpPr txBox="1"/>
          <p:nvPr/>
        </p:nvSpPr>
        <p:spPr>
          <a:xfrm>
            <a:off x="7124390" y="1790978"/>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Branch-1</a:t>
            </a:r>
            <a:endParaRPr lang="en-US" sz="1200" dirty="0">
              <a:solidFill>
                <a:schemeClr val="bg1"/>
              </a:solidFill>
            </a:endParaRPr>
          </a:p>
        </p:txBody>
      </p:sp>
      <p:sp>
        <p:nvSpPr>
          <p:cNvPr id="90" name="TextBox 89"/>
          <p:cNvSpPr txBox="1"/>
          <p:nvPr/>
        </p:nvSpPr>
        <p:spPr>
          <a:xfrm>
            <a:off x="6504081" y="1574450"/>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S0/0/0</a:t>
            </a:r>
          </a:p>
        </p:txBody>
      </p:sp>
      <p:sp>
        <p:nvSpPr>
          <p:cNvPr id="91" name="TextBox 90"/>
          <p:cNvSpPr txBox="1"/>
          <p:nvPr/>
        </p:nvSpPr>
        <p:spPr>
          <a:xfrm>
            <a:off x="5203236" y="2155426"/>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S0/0/1</a:t>
            </a:r>
            <a:endParaRPr lang="en-US" sz="1200" b="1" dirty="0">
              <a:solidFill>
                <a:schemeClr val="bg2"/>
              </a:solidFill>
            </a:endParaRPr>
          </a:p>
        </p:txBody>
      </p:sp>
      <p:sp>
        <p:nvSpPr>
          <p:cNvPr id="92" name="TextBox 91"/>
          <p:cNvSpPr txBox="1"/>
          <p:nvPr/>
        </p:nvSpPr>
        <p:spPr>
          <a:xfrm>
            <a:off x="3952020" y="2171405"/>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93" name="TextBox 92"/>
          <p:cNvSpPr txBox="1"/>
          <p:nvPr/>
        </p:nvSpPr>
        <p:spPr>
          <a:xfrm>
            <a:off x="3105890" y="2893531"/>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94" name="TextBox 93"/>
          <p:cNvSpPr txBox="1"/>
          <p:nvPr/>
        </p:nvSpPr>
        <p:spPr>
          <a:xfrm>
            <a:off x="5194847" y="1612120"/>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2001:DB8:1::/64</a:t>
            </a:r>
            <a:endParaRPr lang="en-US" sz="1200" b="1" dirty="0"/>
          </a:p>
        </p:txBody>
      </p:sp>
      <p:sp>
        <p:nvSpPr>
          <p:cNvPr id="95" name="TextBox 94"/>
          <p:cNvSpPr txBox="1"/>
          <p:nvPr/>
        </p:nvSpPr>
        <p:spPr>
          <a:xfrm>
            <a:off x="2585058" y="1949622"/>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2001:DB8:A::/64</a:t>
            </a:r>
            <a:endParaRPr lang="en-US" sz="1200" b="1" dirty="0"/>
          </a:p>
        </p:txBody>
      </p:sp>
      <p:sp>
        <p:nvSpPr>
          <p:cNvPr id="96" name="TextBox 95"/>
          <p:cNvSpPr txBox="1"/>
          <p:nvPr/>
        </p:nvSpPr>
        <p:spPr>
          <a:xfrm>
            <a:off x="718569" y="2591353"/>
            <a:ext cx="1882018"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Lo0 2001:DB8:C::/127</a:t>
            </a:r>
            <a:endParaRPr lang="en-US" sz="1200" b="1" dirty="0"/>
          </a:p>
        </p:txBody>
      </p:sp>
      <p:sp>
        <p:nvSpPr>
          <p:cNvPr id="97" name="TextBox 96"/>
          <p:cNvSpPr txBox="1"/>
          <p:nvPr/>
        </p:nvSpPr>
        <p:spPr>
          <a:xfrm>
            <a:off x="2262520" y="3567590"/>
            <a:ext cx="192519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Lo0 2001:DB8:B::/127</a:t>
            </a:r>
            <a:endParaRPr lang="en-US" sz="1200" b="1" dirty="0"/>
          </a:p>
        </p:txBody>
      </p:sp>
      <p:sp>
        <p:nvSpPr>
          <p:cNvPr id="98" name="Line 47"/>
          <p:cNvSpPr>
            <a:spLocks noChangeShapeType="1"/>
          </p:cNvSpPr>
          <p:nvPr/>
        </p:nvSpPr>
        <p:spPr bwMode="auto">
          <a:xfrm flipV="1">
            <a:off x="3531765" y="2381291"/>
            <a:ext cx="857289"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99"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29806" y="3101302"/>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61081" y="2125065"/>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1" name="TextBox 100"/>
          <p:cNvSpPr txBox="1"/>
          <p:nvPr/>
        </p:nvSpPr>
        <p:spPr>
          <a:xfrm>
            <a:off x="1979802" y="2159030"/>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102" name="TextBox 101"/>
          <p:cNvSpPr txBox="1"/>
          <p:nvPr/>
        </p:nvSpPr>
        <p:spPr>
          <a:xfrm>
            <a:off x="4454652" y="2373077"/>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Branch-2</a:t>
            </a:r>
            <a:endParaRPr lang="en-US" sz="1200" dirty="0">
              <a:solidFill>
                <a:schemeClr val="bg1"/>
              </a:solidFill>
            </a:endParaRPr>
          </a:p>
        </p:txBody>
      </p:sp>
      <p:sp>
        <p:nvSpPr>
          <p:cNvPr id="103" name="TextBox 102"/>
          <p:cNvSpPr txBox="1"/>
          <p:nvPr/>
        </p:nvSpPr>
        <p:spPr>
          <a:xfrm>
            <a:off x="2778075" y="3348007"/>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Branch-3</a:t>
            </a:r>
            <a:endParaRPr lang="en-US" sz="1200" dirty="0">
              <a:solidFill>
                <a:schemeClr val="bg1"/>
              </a:solidFill>
            </a:endParaRPr>
          </a:p>
        </p:txBody>
      </p:sp>
      <p:sp>
        <p:nvSpPr>
          <p:cNvPr id="104" name="TextBox 103"/>
          <p:cNvSpPr txBox="1"/>
          <p:nvPr/>
        </p:nvSpPr>
        <p:spPr>
          <a:xfrm>
            <a:off x="1218104" y="2378288"/>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Branch-4</a:t>
            </a:r>
            <a:endParaRPr lang="en-US" sz="1200" dirty="0">
              <a:solidFill>
                <a:schemeClr val="bg1"/>
              </a:solidFill>
            </a:endParaRPr>
          </a:p>
        </p:txBody>
      </p:sp>
      <p:sp>
        <p:nvSpPr>
          <p:cNvPr id="26" name="TextBox 25"/>
          <p:cNvSpPr txBox="1"/>
          <p:nvPr/>
        </p:nvSpPr>
        <p:spPr>
          <a:xfrm>
            <a:off x="7026567" y="1232766"/>
            <a:ext cx="1061519" cy="276999"/>
          </a:xfrm>
          <a:prstGeom prst="rect">
            <a:avLst/>
          </a:prstGeom>
          <a:noFill/>
        </p:spPr>
        <p:txBody>
          <a:bodyPr wrap="square" rtlCol="0">
            <a:spAutoFit/>
          </a:bodyPr>
          <a:lstStyle/>
          <a:p>
            <a:pPr algn="l" defTabSz="914400">
              <a:buNone/>
            </a:pPr>
            <a:r>
              <a:rPr lang="en-US" sz="1200" b="1" i="0">
                <a:solidFill>
                  <a:srgbClr val="000000"/>
                </a:solidFill>
                <a:latin typeface="Arial"/>
                <a:ea typeface="+mn-ea"/>
                <a:cs typeface="+mn-cs"/>
              </a:rPr>
              <a:t>RID: 1.1.1.1</a:t>
            </a:r>
            <a:endParaRPr lang="en-US" sz="1200" b="1" dirty="0">
              <a:solidFill>
                <a:schemeClr val="bg2"/>
              </a:solidFill>
            </a:endParaRPr>
          </a:p>
        </p:txBody>
      </p:sp>
      <p:sp>
        <p:nvSpPr>
          <p:cNvPr id="27" name="TextBox 26"/>
          <p:cNvSpPr txBox="1"/>
          <p:nvPr/>
        </p:nvSpPr>
        <p:spPr>
          <a:xfrm>
            <a:off x="4312851" y="2645820"/>
            <a:ext cx="1061519" cy="276999"/>
          </a:xfrm>
          <a:prstGeom prst="rect">
            <a:avLst/>
          </a:prstGeom>
          <a:noFill/>
        </p:spPr>
        <p:txBody>
          <a:bodyPr wrap="square" rtlCol="0">
            <a:spAutoFit/>
          </a:bodyPr>
          <a:lstStyle/>
          <a:p>
            <a:pPr algn="l" defTabSz="914400">
              <a:buNone/>
            </a:pPr>
            <a:r>
              <a:rPr lang="en-US" sz="1200" b="1" i="0">
                <a:solidFill>
                  <a:srgbClr val="000000"/>
                </a:solidFill>
                <a:latin typeface="Arial"/>
                <a:ea typeface="+mn-ea"/>
                <a:cs typeface="+mn-cs"/>
              </a:rPr>
              <a:t>RID: 2.2.2.2</a:t>
            </a:r>
            <a:endParaRPr lang="en-US" sz="1200" b="1" dirty="0">
              <a:solidFill>
                <a:schemeClr val="bg2"/>
              </a:solidFill>
            </a:endParaRPr>
          </a:p>
        </p:txBody>
      </p:sp>
    </p:spTree>
    <p:extLst>
      <p:ext uri="{BB962C8B-B14F-4D97-AF65-F5344CB8AC3E}">
        <p14:creationId xmlns="" xmlns:p14="http://schemas.microsoft.com/office/powerpoint/2010/main" val="22376189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396" y="191218"/>
            <a:ext cx="8112125" cy="1079334"/>
          </a:xfrm>
        </p:spPr>
        <p:txBody>
          <a:bodyPr/>
          <a:lstStyle/>
          <a:p>
            <a:pPr marL="0" indent="0" algn="ctr" defTabSz="914400">
              <a:spcBef>
                <a:spcPct val="0"/>
              </a:spcBef>
              <a:buNone/>
            </a:pPr>
            <a:r>
              <a:rPr lang="es-ES_tradnl" sz="6000" b="0" i="0" u="none" strike="noStrike" spc="0" baseline="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Interfaz pasiva</a:t>
            </a:r>
            <a:endParaRPr lang="es-ES_tradnl"/>
          </a:p>
        </p:txBody>
      </p:sp>
      <p:sp>
        <p:nvSpPr>
          <p:cNvPr id="3" name="Freeform 9"/>
          <p:cNvSpPr>
            <a:spLocks/>
          </p:cNvSpPr>
          <p:nvPr/>
        </p:nvSpPr>
        <p:spPr bwMode="auto">
          <a:xfrm rot="18799872">
            <a:off x="2367651" y="2576517"/>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9" name="Line 47"/>
          <p:cNvSpPr>
            <a:spLocks noChangeShapeType="1"/>
          </p:cNvSpPr>
          <p:nvPr/>
        </p:nvSpPr>
        <p:spPr bwMode="auto">
          <a:xfrm>
            <a:off x="1180001" y="2790501"/>
            <a:ext cx="983908" cy="419552"/>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0" name="Line 47"/>
          <p:cNvSpPr>
            <a:spLocks noChangeShapeType="1"/>
          </p:cNvSpPr>
          <p:nvPr/>
        </p:nvSpPr>
        <p:spPr bwMode="auto">
          <a:xfrm flipV="1">
            <a:off x="1282053" y="3446356"/>
            <a:ext cx="948131" cy="288143"/>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14"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63909" y="3075759"/>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22563" y="1813609"/>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 name="Picture 4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67689" y="3592076"/>
            <a:ext cx="735013"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4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59301" y="2790501"/>
            <a:ext cx="735013"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2255351" y="3328533"/>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Branch-1</a:t>
            </a:r>
            <a:endParaRPr lang="en-US" sz="1200" dirty="0">
              <a:solidFill>
                <a:schemeClr val="bg1"/>
              </a:solidFill>
            </a:endParaRPr>
          </a:p>
        </p:txBody>
      </p:sp>
      <p:sp>
        <p:nvSpPr>
          <p:cNvPr id="28" name="TextBox 27"/>
          <p:cNvSpPr txBox="1"/>
          <p:nvPr/>
        </p:nvSpPr>
        <p:spPr>
          <a:xfrm>
            <a:off x="3889675" y="2061621"/>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Branch-2</a:t>
            </a:r>
            <a:endParaRPr lang="en-US" sz="1200" dirty="0">
              <a:solidFill>
                <a:schemeClr val="bg1"/>
              </a:solidFill>
            </a:endParaRPr>
          </a:p>
        </p:txBody>
      </p:sp>
      <p:sp>
        <p:nvSpPr>
          <p:cNvPr id="30" name="TextBox 29"/>
          <p:cNvSpPr txBox="1"/>
          <p:nvPr/>
        </p:nvSpPr>
        <p:spPr>
          <a:xfrm>
            <a:off x="627033" y="2879123"/>
            <a:ext cx="636713"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LAN-1</a:t>
            </a:r>
            <a:endParaRPr lang="en-US" sz="1200" b="1" dirty="0">
              <a:solidFill>
                <a:schemeClr val="bg1"/>
              </a:solidFill>
            </a:endParaRPr>
          </a:p>
        </p:txBody>
      </p:sp>
      <p:sp>
        <p:nvSpPr>
          <p:cNvPr id="31" name="TextBox 30"/>
          <p:cNvSpPr txBox="1"/>
          <p:nvPr/>
        </p:nvSpPr>
        <p:spPr>
          <a:xfrm>
            <a:off x="636820" y="3685865"/>
            <a:ext cx="636713"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LAN-2</a:t>
            </a:r>
            <a:endParaRPr lang="en-US" sz="1200" b="1" dirty="0">
              <a:solidFill>
                <a:schemeClr val="bg1"/>
              </a:solidFill>
            </a:endParaRPr>
          </a:p>
        </p:txBody>
      </p:sp>
      <p:sp>
        <p:nvSpPr>
          <p:cNvPr id="34" name="TextBox 33"/>
          <p:cNvSpPr txBox="1"/>
          <p:nvPr/>
        </p:nvSpPr>
        <p:spPr>
          <a:xfrm>
            <a:off x="3286144" y="2080309"/>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S0/0/0</a:t>
            </a:r>
            <a:endParaRPr lang="en-US" sz="1200" b="1" dirty="0">
              <a:solidFill>
                <a:schemeClr val="bg2"/>
              </a:solidFill>
            </a:endParaRPr>
          </a:p>
        </p:txBody>
      </p:sp>
      <p:sp>
        <p:nvSpPr>
          <p:cNvPr id="37" name="TextBox 36"/>
          <p:cNvSpPr txBox="1"/>
          <p:nvPr/>
        </p:nvSpPr>
        <p:spPr>
          <a:xfrm>
            <a:off x="2302791" y="2861777"/>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S0/0/0</a:t>
            </a:r>
            <a:endParaRPr lang="en-US" sz="1200" b="1" dirty="0">
              <a:solidFill>
                <a:schemeClr val="bg2"/>
              </a:solidFill>
            </a:endParaRPr>
          </a:p>
        </p:txBody>
      </p:sp>
      <p:sp>
        <p:nvSpPr>
          <p:cNvPr id="38" name="TextBox 37"/>
          <p:cNvSpPr txBox="1"/>
          <p:nvPr/>
        </p:nvSpPr>
        <p:spPr>
          <a:xfrm>
            <a:off x="1789674" y="2894198"/>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39" name="TextBox 38"/>
          <p:cNvSpPr txBox="1"/>
          <p:nvPr/>
        </p:nvSpPr>
        <p:spPr>
          <a:xfrm>
            <a:off x="1812584" y="3480253"/>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G0/1</a:t>
            </a:r>
            <a:endParaRPr lang="en-US" sz="1200" b="1" dirty="0">
              <a:solidFill>
                <a:schemeClr val="bg2"/>
              </a:solidFill>
            </a:endParaRPr>
          </a:p>
        </p:txBody>
      </p:sp>
      <p:sp>
        <p:nvSpPr>
          <p:cNvPr id="42" name="TextBox 41"/>
          <p:cNvSpPr txBox="1"/>
          <p:nvPr/>
        </p:nvSpPr>
        <p:spPr>
          <a:xfrm>
            <a:off x="279656" y="2505151"/>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2001:DB8:A::/64</a:t>
            </a:r>
            <a:endParaRPr lang="en-US" sz="1200" b="1" dirty="0"/>
          </a:p>
        </p:txBody>
      </p:sp>
      <p:sp>
        <p:nvSpPr>
          <p:cNvPr id="43" name="TextBox 42"/>
          <p:cNvSpPr txBox="1"/>
          <p:nvPr/>
        </p:nvSpPr>
        <p:spPr>
          <a:xfrm>
            <a:off x="271473" y="3911901"/>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2001:DB8:B::/64</a:t>
            </a:r>
            <a:endParaRPr lang="en-US" sz="1200" b="1" dirty="0"/>
          </a:p>
        </p:txBody>
      </p:sp>
      <p:sp>
        <p:nvSpPr>
          <p:cNvPr id="46" name="TextBox 45"/>
          <p:cNvSpPr txBox="1"/>
          <p:nvPr/>
        </p:nvSpPr>
        <p:spPr>
          <a:xfrm>
            <a:off x="2249866" y="2385950"/>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2001:DB8:C::/64</a:t>
            </a:r>
            <a:endParaRPr lang="en-US" sz="1200" b="1" dirty="0"/>
          </a:p>
        </p:txBody>
      </p:sp>
      <p:sp>
        <p:nvSpPr>
          <p:cNvPr id="2" name="TextBox 1"/>
          <p:cNvSpPr txBox="1"/>
          <p:nvPr/>
        </p:nvSpPr>
        <p:spPr>
          <a:xfrm>
            <a:off x="4911085" y="1721868"/>
            <a:ext cx="3753366" cy="2800767"/>
          </a:xfrm>
          <a:prstGeom prst="rect">
            <a:avLst/>
          </a:prstGeom>
          <a:noFill/>
        </p:spPr>
        <p:txBody>
          <a:bodyPr wrap="square" rtlCol="0">
            <a:spAutoFit/>
          </a:bodyPr>
          <a:lstStyle/>
          <a:p>
            <a:pPr marL="285750" indent="-285750" algn="l" defTabSz="914400">
              <a:buClr>
                <a:srgbClr val="6B308E"/>
              </a:buClr>
              <a:buFont typeface="Arial"/>
              <a:buChar char="•"/>
            </a:pPr>
            <a:r>
              <a:rPr lang="es-ES_tradnl" sz="1600" b="0" i="0" smtClean="0">
                <a:solidFill>
                  <a:srgbClr val="6B308E"/>
                </a:solidFill>
                <a:latin typeface="Arial"/>
                <a:ea typeface="+mn-ea"/>
                <a:cs typeface="+mn-cs"/>
              </a:rPr>
              <a:t>El objetivo del comando de interfaz pasiva es suprimir las actualizaciones de routing al exterior de una interfaz. En cuanto a OSPF, evita que la actualización y los LSA se envíen entre LAN.</a:t>
            </a:r>
          </a:p>
          <a:p>
            <a:pPr marL="285750" indent="-285750" algn="l" defTabSz="914400">
              <a:buClr>
                <a:srgbClr val="6B308E"/>
              </a:buClr>
              <a:buFont typeface="Arial"/>
              <a:buChar char="•"/>
            </a:pPr>
            <a:r>
              <a:rPr lang="es-ES_tradnl" sz="1600" b="0" i="0" smtClean="0">
                <a:solidFill>
                  <a:srgbClr val="6B308E"/>
                </a:solidFill>
                <a:latin typeface="Arial"/>
                <a:ea typeface="+mn-ea"/>
                <a:cs typeface="+mn-cs"/>
              </a:rPr>
              <a:t>Las redes seguirán siendo anunciadas a los routers vecinos, pero no se reenviarán las actualizaciones de routing y los LSA.</a:t>
            </a:r>
            <a:endParaRPr lang="es-ES_tradnl" sz="1600" smtClean="0">
              <a:solidFill>
                <a:schemeClr val="tx2"/>
              </a:solidFill>
            </a:endParaRPr>
          </a:p>
        </p:txBody>
      </p:sp>
      <p:sp>
        <p:nvSpPr>
          <p:cNvPr id="5" name="TextBox 4"/>
          <p:cNvSpPr txBox="1"/>
          <p:nvPr/>
        </p:nvSpPr>
        <p:spPr>
          <a:xfrm>
            <a:off x="2280258" y="4829050"/>
            <a:ext cx="4634602" cy="923330"/>
          </a:xfrm>
          <a:prstGeom prst="rect">
            <a:avLst/>
          </a:prstGeom>
          <a:noFill/>
          <a:ln>
            <a:solidFill>
              <a:schemeClr val="tx2"/>
            </a:solidFill>
          </a:ln>
        </p:spPr>
        <p:txBody>
          <a:bodyPr wrap="none" rtlCol="0">
            <a:spAutoFit/>
          </a:bodyPr>
          <a:lstStyle/>
          <a:p>
            <a:pPr algn="l" defTabSz="914400">
              <a:buNone/>
            </a:pPr>
            <a:r>
              <a:rPr lang="en-US" sz="1800" b="0" i="0">
                <a:solidFill>
                  <a:srgbClr val="000000"/>
                </a:solidFill>
                <a:latin typeface="Arial"/>
                <a:ea typeface="+mn-ea"/>
                <a:cs typeface="+mn-cs"/>
              </a:rPr>
              <a:t>Branch-1(config)# ipv6 router ospf 1</a:t>
            </a:r>
          </a:p>
          <a:p>
            <a:pPr algn="l" defTabSz="914400">
              <a:buNone/>
            </a:pPr>
            <a:r>
              <a:rPr lang="en-US" sz="1800" b="0" i="0">
                <a:solidFill>
                  <a:srgbClr val="000000"/>
                </a:solidFill>
                <a:latin typeface="Arial"/>
                <a:ea typeface="+mn-ea"/>
                <a:cs typeface="+mn-cs"/>
              </a:rPr>
              <a:t>Branch-1(config-rtr)# passive-interface g0/0</a:t>
            </a:r>
          </a:p>
          <a:p>
            <a:pPr algn="l" defTabSz="914400">
              <a:buNone/>
            </a:pPr>
            <a:r>
              <a:rPr lang="en-US" sz="1800" b="0" i="0">
                <a:solidFill>
                  <a:srgbClr val="000000"/>
                </a:solidFill>
                <a:latin typeface="Arial"/>
                <a:ea typeface="+mn-ea"/>
                <a:cs typeface="+mn-cs"/>
              </a:rPr>
              <a:t>Branch-1(config-rtr)# passive-interface g0/1</a:t>
            </a:r>
            <a:endParaRPr lang="en-US" dirty="0">
              <a:solidFill>
                <a:schemeClr val="bg2"/>
              </a:solidFill>
            </a:endParaRPr>
          </a:p>
        </p:txBody>
      </p:sp>
    </p:spTree>
    <p:extLst>
      <p:ext uri="{BB962C8B-B14F-4D97-AF65-F5344CB8AC3E}">
        <p14:creationId xmlns="" xmlns:p14="http://schemas.microsoft.com/office/powerpoint/2010/main" val="38934324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396" y="191218"/>
            <a:ext cx="8112125" cy="1079334"/>
          </a:xfrm>
        </p:spPr>
        <p:txBody>
          <a:bodyPr/>
          <a:lstStyle/>
          <a:p>
            <a:pPr marL="0" indent="0" algn="ctr" defTabSz="914400">
              <a:spcBef>
                <a:spcPct val="0"/>
              </a:spcBef>
              <a:buNone/>
            </a:pPr>
            <a:r>
              <a:rPr lang="es-ES_tradnl" sz="60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Interfaz pasiva</a:t>
            </a:r>
            <a:endParaRPr lang="es-ES_tradnl" dirty="0"/>
          </a:p>
        </p:txBody>
      </p:sp>
      <p:sp>
        <p:nvSpPr>
          <p:cNvPr id="3" name="Freeform 9"/>
          <p:cNvSpPr>
            <a:spLocks/>
          </p:cNvSpPr>
          <p:nvPr/>
        </p:nvSpPr>
        <p:spPr bwMode="auto">
          <a:xfrm rot="18799872">
            <a:off x="2367651" y="1947342"/>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9" name="Line 47"/>
          <p:cNvSpPr>
            <a:spLocks noChangeShapeType="1"/>
          </p:cNvSpPr>
          <p:nvPr/>
        </p:nvSpPr>
        <p:spPr bwMode="auto">
          <a:xfrm>
            <a:off x="1180001" y="2161326"/>
            <a:ext cx="983908" cy="419552"/>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0" name="Line 47"/>
          <p:cNvSpPr>
            <a:spLocks noChangeShapeType="1"/>
          </p:cNvSpPr>
          <p:nvPr/>
        </p:nvSpPr>
        <p:spPr bwMode="auto">
          <a:xfrm flipV="1">
            <a:off x="1282053" y="2817181"/>
            <a:ext cx="948131" cy="288143"/>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14"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63909" y="2446584"/>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22563" y="1184434"/>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 name="Picture 4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67689" y="2962901"/>
            <a:ext cx="735013"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4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59301" y="2161326"/>
            <a:ext cx="735013"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2255351" y="2699358"/>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Branch-1</a:t>
            </a:r>
            <a:endParaRPr lang="en-US" sz="1200" dirty="0">
              <a:solidFill>
                <a:schemeClr val="bg1"/>
              </a:solidFill>
            </a:endParaRPr>
          </a:p>
        </p:txBody>
      </p:sp>
      <p:sp>
        <p:nvSpPr>
          <p:cNvPr id="28" name="TextBox 27"/>
          <p:cNvSpPr txBox="1"/>
          <p:nvPr/>
        </p:nvSpPr>
        <p:spPr>
          <a:xfrm>
            <a:off x="3889675" y="1432446"/>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Branch-2</a:t>
            </a:r>
            <a:endParaRPr lang="en-US" sz="1200" dirty="0">
              <a:solidFill>
                <a:schemeClr val="bg1"/>
              </a:solidFill>
            </a:endParaRPr>
          </a:p>
        </p:txBody>
      </p:sp>
      <p:sp>
        <p:nvSpPr>
          <p:cNvPr id="30" name="TextBox 29"/>
          <p:cNvSpPr txBox="1"/>
          <p:nvPr/>
        </p:nvSpPr>
        <p:spPr>
          <a:xfrm>
            <a:off x="627033" y="2249948"/>
            <a:ext cx="636713"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LAN-1</a:t>
            </a:r>
            <a:endParaRPr lang="en-US" sz="1200" b="1" dirty="0">
              <a:solidFill>
                <a:schemeClr val="bg1"/>
              </a:solidFill>
            </a:endParaRPr>
          </a:p>
        </p:txBody>
      </p:sp>
      <p:sp>
        <p:nvSpPr>
          <p:cNvPr id="31" name="TextBox 30"/>
          <p:cNvSpPr txBox="1"/>
          <p:nvPr/>
        </p:nvSpPr>
        <p:spPr>
          <a:xfrm>
            <a:off x="636820" y="3056690"/>
            <a:ext cx="636713"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LAN-2</a:t>
            </a:r>
            <a:endParaRPr lang="en-US" sz="1200" b="1" dirty="0">
              <a:solidFill>
                <a:schemeClr val="bg1"/>
              </a:solidFill>
            </a:endParaRPr>
          </a:p>
        </p:txBody>
      </p:sp>
      <p:sp>
        <p:nvSpPr>
          <p:cNvPr id="34" name="TextBox 33"/>
          <p:cNvSpPr txBox="1"/>
          <p:nvPr/>
        </p:nvSpPr>
        <p:spPr>
          <a:xfrm>
            <a:off x="3286144" y="1451134"/>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S0/0/0</a:t>
            </a:r>
            <a:endParaRPr lang="en-US" sz="1200" b="1" dirty="0">
              <a:solidFill>
                <a:schemeClr val="bg2"/>
              </a:solidFill>
            </a:endParaRPr>
          </a:p>
        </p:txBody>
      </p:sp>
      <p:sp>
        <p:nvSpPr>
          <p:cNvPr id="37" name="TextBox 36"/>
          <p:cNvSpPr txBox="1"/>
          <p:nvPr/>
        </p:nvSpPr>
        <p:spPr>
          <a:xfrm>
            <a:off x="2302791" y="2232602"/>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S0/0/0</a:t>
            </a:r>
            <a:endParaRPr lang="en-US" sz="1200" b="1" dirty="0">
              <a:solidFill>
                <a:schemeClr val="bg2"/>
              </a:solidFill>
            </a:endParaRPr>
          </a:p>
        </p:txBody>
      </p:sp>
      <p:sp>
        <p:nvSpPr>
          <p:cNvPr id="38" name="TextBox 37"/>
          <p:cNvSpPr txBox="1"/>
          <p:nvPr/>
        </p:nvSpPr>
        <p:spPr>
          <a:xfrm>
            <a:off x="1789674" y="2265023"/>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39" name="TextBox 38"/>
          <p:cNvSpPr txBox="1"/>
          <p:nvPr/>
        </p:nvSpPr>
        <p:spPr>
          <a:xfrm>
            <a:off x="1812584" y="2851078"/>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G0/1</a:t>
            </a:r>
            <a:endParaRPr lang="en-US" sz="1200" b="1" dirty="0">
              <a:solidFill>
                <a:schemeClr val="bg2"/>
              </a:solidFill>
            </a:endParaRPr>
          </a:p>
        </p:txBody>
      </p:sp>
      <p:sp>
        <p:nvSpPr>
          <p:cNvPr id="42" name="TextBox 41"/>
          <p:cNvSpPr txBox="1"/>
          <p:nvPr/>
        </p:nvSpPr>
        <p:spPr>
          <a:xfrm>
            <a:off x="279656" y="1875976"/>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2001:DB8:A::/64</a:t>
            </a:r>
            <a:endParaRPr lang="en-US" sz="1200" b="1" dirty="0"/>
          </a:p>
        </p:txBody>
      </p:sp>
      <p:sp>
        <p:nvSpPr>
          <p:cNvPr id="43" name="TextBox 42"/>
          <p:cNvSpPr txBox="1"/>
          <p:nvPr/>
        </p:nvSpPr>
        <p:spPr>
          <a:xfrm>
            <a:off x="271473" y="3282726"/>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2001:DB8:B::/64</a:t>
            </a:r>
            <a:endParaRPr lang="en-US" sz="1200" b="1" dirty="0"/>
          </a:p>
        </p:txBody>
      </p:sp>
      <p:sp>
        <p:nvSpPr>
          <p:cNvPr id="46" name="TextBox 45"/>
          <p:cNvSpPr txBox="1"/>
          <p:nvPr/>
        </p:nvSpPr>
        <p:spPr>
          <a:xfrm>
            <a:off x="2249866" y="1756775"/>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2001:DB8:C::/64</a:t>
            </a:r>
            <a:endParaRPr lang="en-US" sz="1200" b="1" dirty="0"/>
          </a:p>
        </p:txBody>
      </p:sp>
      <p:sp>
        <p:nvSpPr>
          <p:cNvPr id="5" name="TextBox 4"/>
          <p:cNvSpPr txBox="1"/>
          <p:nvPr/>
        </p:nvSpPr>
        <p:spPr>
          <a:xfrm>
            <a:off x="3537575" y="2713284"/>
            <a:ext cx="5341527" cy="3046988"/>
          </a:xfrm>
          <a:prstGeom prst="rect">
            <a:avLst/>
          </a:prstGeom>
          <a:solidFill>
            <a:schemeClr val="bg1"/>
          </a:solidFill>
          <a:ln>
            <a:solidFill>
              <a:schemeClr val="tx2"/>
            </a:solidFill>
          </a:ln>
        </p:spPr>
        <p:txBody>
          <a:bodyPr wrap="none" rtlCol="0">
            <a:spAutoFit/>
          </a:bodyPr>
          <a:lstStyle/>
          <a:p>
            <a:pPr algn="l" defTabSz="914400">
              <a:buNone/>
            </a:pPr>
            <a:r>
              <a:rPr lang="en-US" sz="1200" b="0" i="0">
                <a:solidFill>
                  <a:srgbClr val="000000"/>
                </a:solidFill>
                <a:latin typeface="Arial"/>
                <a:ea typeface="+mn-ea"/>
                <a:cs typeface="+mn-cs"/>
              </a:rPr>
              <a:t>Branch-2#show ipv6 ospf interface g0/1</a:t>
            </a:r>
          </a:p>
          <a:p>
            <a:pPr algn="l" defTabSz="914400">
              <a:buNone/>
            </a:pPr>
            <a:r>
              <a:rPr lang="en-US" sz="1200" b="0" i="0">
                <a:solidFill>
                  <a:srgbClr val="000000"/>
                </a:solidFill>
                <a:latin typeface="Arial"/>
                <a:ea typeface="+mn-ea"/>
                <a:cs typeface="+mn-cs"/>
              </a:rPr>
              <a:t>GigabitEthernet0/1 is up, line protocol is up</a:t>
            </a:r>
          </a:p>
          <a:p>
            <a:pPr algn="l" defTabSz="914400">
              <a:buNone/>
            </a:pPr>
            <a:r>
              <a:rPr lang="en-US" sz="1200" b="0" i="0">
                <a:solidFill>
                  <a:srgbClr val="000000"/>
                </a:solidFill>
                <a:latin typeface="Arial"/>
                <a:ea typeface="+mn-ea"/>
                <a:cs typeface="+mn-cs"/>
              </a:rPr>
              <a:t>  Link Local Address FE80::202:17FF:FEC2:B902 , Interface ID 2</a:t>
            </a:r>
          </a:p>
          <a:p>
            <a:pPr algn="l" defTabSz="914400">
              <a:buNone/>
            </a:pPr>
            <a:r>
              <a:rPr lang="en-US" sz="1200" b="0" i="0">
                <a:solidFill>
                  <a:srgbClr val="000000"/>
                </a:solidFill>
                <a:latin typeface="Arial"/>
                <a:ea typeface="+mn-ea"/>
                <a:cs typeface="+mn-cs"/>
              </a:rPr>
              <a:t>  Area 0, Process ID 1, Instance ID 0, Router ID 2.2.2.2</a:t>
            </a:r>
          </a:p>
          <a:p>
            <a:pPr algn="l" defTabSz="914400">
              <a:buNone/>
            </a:pPr>
            <a:r>
              <a:rPr lang="en-US" sz="1200" b="0" i="0">
                <a:solidFill>
                  <a:srgbClr val="000000"/>
                </a:solidFill>
                <a:latin typeface="Arial"/>
                <a:ea typeface="+mn-ea"/>
                <a:cs typeface="+mn-cs"/>
              </a:rPr>
              <a:t>  Network Type BROADCAST, Cost: 1</a:t>
            </a:r>
          </a:p>
          <a:p>
            <a:pPr algn="l" defTabSz="914400">
              <a:buNone/>
            </a:pPr>
            <a:r>
              <a:rPr lang="en-US" sz="1200" b="0" i="0">
                <a:solidFill>
                  <a:srgbClr val="000000"/>
                </a:solidFill>
                <a:latin typeface="Arial"/>
                <a:ea typeface="+mn-ea"/>
                <a:cs typeface="+mn-cs"/>
              </a:rPr>
              <a:t>  Transmit Delay is 1 sec, State DR, Priority 1</a:t>
            </a:r>
          </a:p>
          <a:p>
            <a:pPr algn="l" defTabSz="914400">
              <a:buNone/>
            </a:pPr>
            <a:r>
              <a:rPr lang="en-US" sz="1200" b="0" i="0">
                <a:solidFill>
                  <a:srgbClr val="000000"/>
                </a:solidFill>
                <a:latin typeface="Arial"/>
                <a:ea typeface="+mn-ea"/>
                <a:cs typeface="+mn-cs"/>
              </a:rPr>
              <a:t>  Designated Router (ID) 2.2.2.2, local address FE80::202:17FF:FEC2:B902</a:t>
            </a:r>
          </a:p>
          <a:p>
            <a:pPr algn="l" defTabSz="914400">
              <a:buNone/>
            </a:pPr>
            <a:r>
              <a:rPr lang="en-US" sz="1200" b="0" i="0">
                <a:solidFill>
                  <a:srgbClr val="000000"/>
                </a:solidFill>
                <a:latin typeface="Arial"/>
                <a:ea typeface="+mn-ea"/>
                <a:cs typeface="+mn-cs"/>
              </a:rPr>
              <a:t>  No backup designated router on this network</a:t>
            </a:r>
          </a:p>
          <a:p>
            <a:pPr algn="l" defTabSz="914400">
              <a:buNone/>
            </a:pPr>
            <a:r>
              <a:rPr lang="en-US" sz="1200" b="0" i="0">
                <a:solidFill>
                  <a:srgbClr val="000000"/>
                </a:solidFill>
                <a:latin typeface="Arial"/>
                <a:ea typeface="+mn-ea"/>
                <a:cs typeface="+mn-cs"/>
              </a:rPr>
              <a:t>  Timer intervals configured, Hello 10, Dead 40, Wait 40, Retransmit 5</a:t>
            </a:r>
          </a:p>
          <a:p>
            <a:pPr algn="l" defTabSz="914400">
              <a:buNone/>
            </a:pPr>
            <a:r>
              <a:rPr lang="en-US" sz="1200" b="0" i="0">
                <a:solidFill>
                  <a:srgbClr val="000000"/>
                </a:solidFill>
                <a:latin typeface="Arial"/>
                <a:ea typeface="+mn-ea"/>
                <a:cs typeface="+mn-cs"/>
              </a:rPr>
              <a:t>    No Hellos (Passive interface)</a:t>
            </a:r>
          </a:p>
          <a:p>
            <a:pPr algn="l" defTabSz="914400">
              <a:buNone/>
            </a:pPr>
            <a:r>
              <a:rPr lang="en-US" sz="1200" b="0" i="0">
                <a:solidFill>
                  <a:srgbClr val="000000"/>
                </a:solidFill>
                <a:latin typeface="Arial"/>
                <a:ea typeface="+mn-ea"/>
                <a:cs typeface="+mn-cs"/>
              </a:rPr>
              <a:t>  Index 3/3, flood queue length 0</a:t>
            </a:r>
          </a:p>
          <a:p>
            <a:pPr algn="l" defTabSz="914400">
              <a:buNone/>
            </a:pPr>
            <a:r>
              <a:rPr lang="en-US" sz="1200" b="0" i="0">
                <a:solidFill>
                  <a:srgbClr val="000000"/>
                </a:solidFill>
                <a:latin typeface="Arial"/>
                <a:ea typeface="+mn-ea"/>
                <a:cs typeface="+mn-cs"/>
              </a:rPr>
              <a:t>  Next 0x0(0)/0x0(0)</a:t>
            </a:r>
          </a:p>
          <a:p>
            <a:pPr algn="l" defTabSz="914400">
              <a:buNone/>
            </a:pPr>
            <a:r>
              <a:rPr lang="en-US" sz="1200" b="0" i="0">
                <a:solidFill>
                  <a:srgbClr val="000000"/>
                </a:solidFill>
                <a:latin typeface="Arial"/>
                <a:ea typeface="+mn-ea"/>
                <a:cs typeface="+mn-cs"/>
              </a:rPr>
              <a:t>  Last flood scan length is 1, maximum is 1</a:t>
            </a:r>
          </a:p>
          <a:p>
            <a:pPr algn="l" defTabSz="914400">
              <a:buNone/>
            </a:pPr>
            <a:r>
              <a:rPr lang="en-US" sz="1200" b="0" i="0">
                <a:solidFill>
                  <a:srgbClr val="000000"/>
                </a:solidFill>
                <a:latin typeface="Arial"/>
                <a:ea typeface="+mn-ea"/>
                <a:cs typeface="+mn-cs"/>
              </a:rPr>
              <a:t>  Last flood scan time is 0 msec, maximum is 0 msec</a:t>
            </a:r>
            <a:endParaRPr lang="en-US" sz="1200" dirty="0">
              <a:solidFill>
                <a:schemeClr val="bg2"/>
              </a:solidFill>
            </a:endParaRPr>
          </a:p>
          <a:p>
            <a:pPr algn="l" defTabSz="914400">
              <a:buNone/>
            </a:pPr>
            <a:r>
              <a:rPr lang="en-US" sz="1200" b="0" i="0">
                <a:solidFill>
                  <a:srgbClr val="000000"/>
                </a:solidFill>
                <a:latin typeface="Arial"/>
                <a:ea typeface="+mn-ea"/>
                <a:cs typeface="+mn-cs"/>
              </a:rPr>
              <a:t>  Neighbor Count is 0, Adjacent neighbor count is 0</a:t>
            </a:r>
          </a:p>
          <a:p>
            <a:pPr algn="l" defTabSz="914400">
              <a:buNone/>
            </a:pPr>
            <a:r>
              <a:rPr lang="en-US" sz="1200" b="0" i="0">
                <a:solidFill>
                  <a:srgbClr val="000000"/>
                </a:solidFill>
                <a:latin typeface="Arial"/>
                <a:ea typeface="+mn-ea"/>
                <a:cs typeface="+mn-cs"/>
              </a:rPr>
              <a:t>  Suppress hello for 0 neighbor(s)</a:t>
            </a:r>
          </a:p>
        </p:txBody>
      </p:sp>
      <p:sp>
        <p:nvSpPr>
          <p:cNvPr id="24" name="Rounded Rectangle 23"/>
          <p:cNvSpPr/>
          <p:nvPr/>
        </p:nvSpPr>
        <p:spPr>
          <a:xfrm>
            <a:off x="3673177" y="4412608"/>
            <a:ext cx="2098449" cy="213921"/>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TextBox 6"/>
          <p:cNvSpPr txBox="1"/>
          <p:nvPr/>
        </p:nvSpPr>
        <p:spPr>
          <a:xfrm>
            <a:off x="471511" y="3734738"/>
            <a:ext cx="2682145" cy="1569660"/>
          </a:xfrm>
          <a:prstGeom prst="rect">
            <a:avLst/>
          </a:prstGeom>
          <a:noFill/>
          <a:ln>
            <a:solidFill>
              <a:schemeClr val="tx2"/>
            </a:solidFill>
          </a:ln>
        </p:spPr>
        <p:txBody>
          <a:bodyPr wrap="none" rtlCol="0">
            <a:spAutoFit/>
          </a:bodyPr>
          <a:lstStyle/>
          <a:p>
            <a:pPr algn="l" defTabSz="914400">
              <a:buNone/>
            </a:pPr>
            <a:r>
              <a:rPr lang="en-US" sz="1200" b="0" i="0">
                <a:solidFill>
                  <a:srgbClr val="000000"/>
                </a:solidFill>
                <a:latin typeface="Arial"/>
                <a:ea typeface="+mn-ea"/>
                <a:cs typeface="+mn-cs"/>
              </a:rPr>
              <a:t>Branch-2#show ipv6 protocol</a:t>
            </a:r>
          </a:p>
          <a:p>
            <a:pPr algn="l" defTabSz="914400">
              <a:buNone/>
            </a:pPr>
            <a:r>
              <a:rPr lang="en-US" sz="1200" b="0" i="0">
                <a:solidFill>
                  <a:srgbClr val="000000"/>
                </a:solidFill>
                <a:latin typeface="Arial"/>
                <a:ea typeface="+mn-ea"/>
                <a:cs typeface="+mn-cs"/>
              </a:rPr>
              <a:t>IPv6 Routing Protocol is "connected"</a:t>
            </a:r>
          </a:p>
          <a:p>
            <a:pPr algn="l" defTabSz="914400">
              <a:buNone/>
            </a:pPr>
            <a:r>
              <a:rPr lang="en-US" sz="1200" b="0" i="0">
                <a:solidFill>
                  <a:srgbClr val="000000"/>
                </a:solidFill>
                <a:latin typeface="Arial"/>
                <a:ea typeface="+mn-ea"/>
                <a:cs typeface="+mn-cs"/>
              </a:rPr>
              <a:t>IPv6 Routing Protocol is "static</a:t>
            </a:r>
          </a:p>
          <a:p>
            <a:pPr algn="l" defTabSz="914400">
              <a:buNone/>
            </a:pPr>
            <a:r>
              <a:rPr lang="en-US" sz="1200" b="0" i="0">
                <a:solidFill>
                  <a:srgbClr val="000000"/>
                </a:solidFill>
                <a:latin typeface="Arial"/>
                <a:ea typeface="+mn-ea"/>
                <a:cs typeface="+mn-cs"/>
              </a:rPr>
              <a:t>IPv6 Routing Protocol is "ospf 1"</a:t>
            </a:r>
          </a:p>
          <a:p>
            <a:pPr algn="l" defTabSz="914400">
              <a:buNone/>
            </a:pPr>
            <a:r>
              <a:rPr lang="en-US" sz="1200" b="0" i="0">
                <a:solidFill>
                  <a:srgbClr val="000000"/>
                </a:solidFill>
                <a:latin typeface="Arial"/>
                <a:ea typeface="+mn-ea"/>
                <a:cs typeface="+mn-cs"/>
              </a:rPr>
              <a:t>  Interfaces (Area 0)</a:t>
            </a:r>
          </a:p>
          <a:p>
            <a:pPr algn="l" defTabSz="914400">
              <a:buNone/>
            </a:pPr>
            <a:r>
              <a:rPr lang="en-US" sz="1200" b="0" i="0">
                <a:solidFill>
                  <a:srgbClr val="000000"/>
                </a:solidFill>
                <a:latin typeface="Arial"/>
                <a:ea typeface="+mn-ea"/>
                <a:cs typeface="+mn-cs"/>
              </a:rPr>
              <a:t>    GigabitEthernet0/0</a:t>
            </a:r>
          </a:p>
          <a:p>
            <a:pPr algn="l" defTabSz="914400">
              <a:buNone/>
            </a:pPr>
            <a:r>
              <a:rPr lang="en-US" sz="1200" b="0" i="0">
                <a:solidFill>
                  <a:srgbClr val="000000"/>
                </a:solidFill>
                <a:latin typeface="Arial"/>
                <a:ea typeface="+mn-ea"/>
                <a:cs typeface="+mn-cs"/>
              </a:rPr>
              <a:t>    GigabitEthernet0/1</a:t>
            </a:r>
          </a:p>
          <a:p>
            <a:pPr algn="l" defTabSz="914400">
              <a:buNone/>
            </a:pPr>
            <a:r>
              <a:rPr lang="en-US" sz="1200" b="0" i="0">
                <a:solidFill>
                  <a:srgbClr val="000000"/>
                </a:solidFill>
                <a:latin typeface="Arial"/>
                <a:ea typeface="+mn-ea"/>
                <a:cs typeface="+mn-cs"/>
              </a:rPr>
              <a:t>    Serial0/0/1</a:t>
            </a:r>
          </a:p>
        </p:txBody>
      </p:sp>
      <p:sp>
        <p:nvSpPr>
          <p:cNvPr id="11" name="TextBox 10"/>
          <p:cNvSpPr txBox="1"/>
          <p:nvPr/>
        </p:nvSpPr>
        <p:spPr>
          <a:xfrm>
            <a:off x="0" y="5897461"/>
            <a:ext cx="9144000" cy="461665"/>
          </a:xfrm>
          <a:prstGeom prst="rect">
            <a:avLst/>
          </a:prstGeom>
          <a:noFill/>
        </p:spPr>
        <p:txBody>
          <a:bodyPr wrap="square" rtlCol="0">
            <a:spAutoFit/>
          </a:bodyPr>
          <a:lstStyle/>
          <a:p>
            <a:pPr algn="ctr" defTabSz="914400">
              <a:buNone/>
            </a:pPr>
            <a:r>
              <a:rPr lang="en-US" sz="1200" b="0" i="0">
                <a:solidFill>
                  <a:srgbClr val="6B308E"/>
                </a:solidFill>
                <a:latin typeface="Arial"/>
                <a:ea typeface="+mn-ea"/>
                <a:cs typeface="+mn-cs"/>
              </a:rPr>
              <a:t>La interfaz pasiva no aparece en el comando </a:t>
            </a:r>
            <a:r>
              <a:rPr lang="en-US" sz="1200" b="1" i="0">
                <a:solidFill>
                  <a:srgbClr val="000000"/>
                </a:solidFill>
                <a:latin typeface="Arial"/>
                <a:ea typeface="+mn-ea"/>
                <a:cs typeface="+mn-cs"/>
              </a:rPr>
              <a:t>show ipv6 protocols</a:t>
            </a:r>
            <a:r>
              <a:rPr lang="en-US" sz="1200" b="0" i="0">
                <a:solidFill>
                  <a:srgbClr val="6B308E"/>
                </a:solidFill>
                <a:latin typeface="Arial"/>
                <a:ea typeface="+mn-ea"/>
                <a:cs typeface="+mn-cs"/>
              </a:rPr>
              <a:t>. El comando de interfaz </a:t>
            </a:r>
            <a:r>
              <a:rPr lang="en-US" sz="1200" b="1" i="0">
                <a:solidFill>
                  <a:srgbClr val="000000"/>
                </a:solidFill>
                <a:latin typeface="Arial"/>
                <a:ea typeface="+mn-ea"/>
                <a:cs typeface="+mn-cs"/>
              </a:rPr>
              <a:t>show ipv6 ospf</a:t>
            </a:r>
            <a:r>
              <a:rPr lang="en-US" sz="1200" b="0" i="0">
                <a:solidFill>
                  <a:srgbClr val="6B308E"/>
                </a:solidFill>
                <a:latin typeface="Arial"/>
                <a:ea typeface="+mn-ea"/>
                <a:cs typeface="+mn-cs"/>
              </a:rPr>
              <a:t> verifica que se haya configurado la interfaz pasiva. </a:t>
            </a:r>
            <a:endParaRPr lang="en-US" sz="1200" dirty="0">
              <a:solidFill>
                <a:schemeClr val="tx2"/>
              </a:solidFill>
            </a:endParaRPr>
          </a:p>
        </p:txBody>
      </p:sp>
    </p:spTree>
    <p:extLst>
      <p:ext uri="{BB962C8B-B14F-4D97-AF65-F5344CB8AC3E}">
        <p14:creationId xmlns="" xmlns:p14="http://schemas.microsoft.com/office/powerpoint/2010/main" val="36013481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396" y="191218"/>
            <a:ext cx="8112125" cy="1079334"/>
          </a:xfrm>
        </p:spPr>
        <p:txBody>
          <a:bodyPr/>
          <a:lstStyle/>
          <a:p>
            <a:pPr marL="0" indent="0" algn="ctr" defTabSz="914400">
              <a:spcBef>
                <a:spcPct val="0"/>
              </a:spcBef>
              <a:buNone/>
            </a:pPr>
            <a:r>
              <a:rPr lang="es-ES_tradnl" sz="54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Verificación de OSPFv3</a:t>
            </a:r>
            <a:endParaRPr lang="es-ES_tradnl" sz="5400" dirty="0"/>
          </a:p>
        </p:txBody>
      </p:sp>
      <p:sp>
        <p:nvSpPr>
          <p:cNvPr id="49" name="Freeform 9"/>
          <p:cNvSpPr>
            <a:spLocks/>
          </p:cNvSpPr>
          <p:nvPr/>
        </p:nvSpPr>
        <p:spPr bwMode="auto">
          <a:xfrm rot="20459742">
            <a:off x="5155966" y="1914944"/>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50" name="Line 47"/>
          <p:cNvSpPr>
            <a:spLocks noChangeShapeType="1"/>
          </p:cNvSpPr>
          <p:nvPr/>
        </p:nvSpPr>
        <p:spPr bwMode="auto">
          <a:xfrm flipH="1">
            <a:off x="3157870" y="2407258"/>
            <a:ext cx="0" cy="69404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51" name="Line 47"/>
          <p:cNvSpPr>
            <a:spLocks noChangeShapeType="1"/>
          </p:cNvSpPr>
          <p:nvPr/>
        </p:nvSpPr>
        <p:spPr bwMode="auto">
          <a:xfrm flipV="1">
            <a:off x="1996580" y="2381292"/>
            <a:ext cx="947956"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52"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89053" y="2116676"/>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3"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49710" y="1527645"/>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4" name="Picture 4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876088" y="2226214"/>
            <a:ext cx="735013"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7124390" y="1790978"/>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Branch-1</a:t>
            </a:r>
            <a:endParaRPr lang="en-US" sz="1200" dirty="0">
              <a:solidFill>
                <a:schemeClr val="bg1"/>
              </a:solidFill>
            </a:endParaRPr>
          </a:p>
        </p:txBody>
      </p:sp>
      <p:sp>
        <p:nvSpPr>
          <p:cNvPr id="56" name="TextBox 55"/>
          <p:cNvSpPr txBox="1"/>
          <p:nvPr/>
        </p:nvSpPr>
        <p:spPr>
          <a:xfrm>
            <a:off x="6504081" y="1574450"/>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S0/0/0</a:t>
            </a:r>
          </a:p>
        </p:txBody>
      </p:sp>
      <p:sp>
        <p:nvSpPr>
          <p:cNvPr id="57" name="TextBox 56"/>
          <p:cNvSpPr txBox="1"/>
          <p:nvPr/>
        </p:nvSpPr>
        <p:spPr>
          <a:xfrm>
            <a:off x="5203236" y="2155426"/>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S0/0/1</a:t>
            </a:r>
            <a:endParaRPr lang="en-US" sz="1200" b="1" dirty="0">
              <a:solidFill>
                <a:schemeClr val="bg2"/>
              </a:solidFill>
            </a:endParaRPr>
          </a:p>
        </p:txBody>
      </p:sp>
      <p:sp>
        <p:nvSpPr>
          <p:cNvPr id="58" name="TextBox 57"/>
          <p:cNvSpPr txBox="1"/>
          <p:nvPr/>
        </p:nvSpPr>
        <p:spPr>
          <a:xfrm>
            <a:off x="3952020" y="2171405"/>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59" name="TextBox 58"/>
          <p:cNvSpPr txBox="1"/>
          <p:nvPr/>
        </p:nvSpPr>
        <p:spPr>
          <a:xfrm>
            <a:off x="3105890" y="2893531"/>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60" name="TextBox 59"/>
          <p:cNvSpPr txBox="1"/>
          <p:nvPr/>
        </p:nvSpPr>
        <p:spPr>
          <a:xfrm>
            <a:off x="5194847" y="1612120"/>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2001:DB8:1::/64</a:t>
            </a:r>
            <a:endParaRPr lang="en-US" sz="1200" b="1" dirty="0"/>
          </a:p>
        </p:txBody>
      </p:sp>
      <p:sp>
        <p:nvSpPr>
          <p:cNvPr id="61" name="TextBox 60"/>
          <p:cNvSpPr txBox="1"/>
          <p:nvPr/>
        </p:nvSpPr>
        <p:spPr>
          <a:xfrm>
            <a:off x="2585058" y="1949622"/>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2001:DB8:A::/64</a:t>
            </a:r>
            <a:endParaRPr lang="en-US" sz="1200" b="1" dirty="0"/>
          </a:p>
        </p:txBody>
      </p:sp>
      <p:sp>
        <p:nvSpPr>
          <p:cNvPr id="62" name="TextBox 61"/>
          <p:cNvSpPr txBox="1"/>
          <p:nvPr/>
        </p:nvSpPr>
        <p:spPr>
          <a:xfrm>
            <a:off x="718569" y="2591353"/>
            <a:ext cx="1882018"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Lo0 2001:DB8:C::/127</a:t>
            </a:r>
            <a:endParaRPr lang="en-US" sz="1200" b="1" dirty="0"/>
          </a:p>
        </p:txBody>
      </p:sp>
      <p:sp>
        <p:nvSpPr>
          <p:cNvPr id="63" name="TextBox 62"/>
          <p:cNvSpPr txBox="1"/>
          <p:nvPr/>
        </p:nvSpPr>
        <p:spPr>
          <a:xfrm>
            <a:off x="2262520" y="3567590"/>
            <a:ext cx="192519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Lo0 2001:DB8:B::/127</a:t>
            </a:r>
            <a:endParaRPr lang="en-US" sz="1200" b="1" dirty="0"/>
          </a:p>
        </p:txBody>
      </p:sp>
      <p:sp>
        <p:nvSpPr>
          <p:cNvPr id="64" name="Line 47"/>
          <p:cNvSpPr>
            <a:spLocks noChangeShapeType="1"/>
          </p:cNvSpPr>
          <p:nvPr/>
        </p:nvSpPr>
        <p:spPr bwMode="auto">
          <a:xfrm flipV="1">
            <a:off x="3531765" y="2381291"/>
            <a:ext cx="857289"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65"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29806" y="3101302"/>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6"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61081" y="2125065"/>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7" name="TextBox 66"/>
          <p:cNvSpPr txBox="1"/>
          <p:nvPr/>
        </p:nvSpPr>
        <p:spPr>
          <a:xfrm>
            <a:off x="1979802" y="2159030"/>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68" name="TextBox 67"/>
          <p:cNvSpPr txBox="1"/>
          <p:nvPr/>
        </p:nvSpPr>
        <p:spPr>
          <a:xfrm>
            <a:off x="4454652" y="2373077"/>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Branch-2</a:t>
            </a:r>
            <a:endParaRPr lang="en-US" sz="1200" dirty="0">
              <a:solidFill>
                <a:schemeClr val="bg1"/>
              </a:solidFill>
            </a:endParaRPr>
          </a:p>
        </p:txBody>
      </p:sp>
      <p:sp>
        <p:nvSpPr>
          <p:cNvPr id="69" name="TextBox 68"/>
          <p:cNvSpPr txBox="1"/>
          <p:nvPr/>
        </p:nvSpPr>
        <p:spPr>
          <a:xfrm>
            <a:off x="2778075" y="3348007"/>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Branch-3</a:t>
            </a:r>
            <a:endParaRPr lang="en-US" sz="1200" dirty="0">
              <a:solidFill>
                <a:schemeClr val="bg1"/>
              </a:solidFill>
            </a:endParaRPr>
          </a:p>
        </p:txBody>
      </p:sp>
      <p:sp>
        <p:nvSpPr>
          <p:cNvPr id="70" name="TextBox 69"/>
          <p:cNvSpPr txBox="1"/>
          <p:nvPr/>
        </p:nvSpPr>
        <p:spPr>
          <a:xfrm>
            <a:off x="1218104" y="2378288"/>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Branch-4</a:t>
            </a:r>
            <a:endParaRPr lang="en-US" sz="1200" dirty="0">
              <a:solidFill>
                <a:schemeClr val="bg1"/>
              </a:solidFill>
            </a:endParaRPr>
          </a:p>
        </p:txBody>
      </p:sp>
      <p:sp>
        <p:nvSpPr>
          <p:cNvPr id="5" name="Rectangle 4"/>
          <p:cNvSpPr/>
          <p:nvPr/>
        </p:nvSpPr>
        <p:spPr>
          <a:xfrm>
            <a:off x="1842885" y="4068510"/>
            <a:ext cx="5998797" cy="2246769"/>
          </a:xfrm>
          <a:prstGeom prst="rect">
            <a:avLst/>
          </a:prstGeom>
        </p:spPr>
        <p:txBody>
          <a:bodyPr wrap="square">
            <a:spAutoFit/>
          </a:bodyPr>
          <a:lstStyle/>
          <a:p>
            <a:pPr algn="l" defTabSz="914400">
              <a:buNone/>
            </a:pPr>
            <a:r>
              <a:rPr lang="es-ES_tradnl" sz="2000" b="0" i="0" dirty="0" smtClean="0">
                <a:solidFill>
                  <a:srgbClr val="6B308E"/>
                </a:solidFill>
                <a:latin typeface="Arial"/>
                <a:ea typeface="+mn-ea"/>
                <a:cs typeface="+mn-cs"/>
              </a:rPr>
              <a:t>Existen diferentes comandos show que se pueden utilizar para verificar y mostrar configuraciones de OSPFv3:</a:t>
            </a:r>
          </a:p>
          <a:p>
            <a:pPr marL="285750" indent="-285750" algn="l" defTabSz="914400">
              <a:buClr>
                <a:srgbClr val="6B308E"/>
              </a:buClr>
              <a:buFont typeface="Arial"/>
              <a:buChar char="•"/>
            </a:pPr>
            <a:r>
              <a:rPr lang="es-ES_tradnl" sz="2000" b="0" i="0" dirty="0" smtClean="0">
                <a:solidFill>
                  <a:srgbClr val="6B308E"/>
                </a:solidFill>
                <a:latin typeface="Arial"/>
                <a:ea typeface="+mn-ea"/>
                <a:cs typeface="+mn-cs"/>
              </a:rPr>
              <a:t>Show ipv6 </a:t>
            </a:r>
            <a:r>
              <a:rPr lang="es-ES_tradnl" sz="2000" b="0" i="0" dirty="0" err="1" smtClean="0">
                <a:solidFill>
                  <a:srgbClr val="6B308E"/>
                </a:solidFill>
                <a:latin typeface="Arial"/>
                <a:ea typeface="+mn-ea"/>
                <a:cs typeface="+mn-cs"/>
              </a:rPr>
              <a:t>ospf</a:t>
            </a:r>
            <a:r>
              <a:rPr lang="es-ES_tradnl" sz="2000" b="0" i="0" dirty="0" smtClean="0">
                <a:solidFill>
                  <a:srgbClr val="6B308E"/>
                </a:solidFill>
                <a:latin typeface="Arial"/>
                <a:ea typeface="+mn-ea"/>
                <a:cs typeface="+mn-cs"/>
              </a:rPr>
              <a:t> </a:t>
            </a:r>
            <a:r>
              <a:rPr lang="es-ES_tradnl" sz="2000" b="0" i="0" dirty="0" err="1" smtClean="0">
                <a:solidFill>
                  <a:srgbClr val="6B308E"/>
                </a:solidFill>
                <a:latin typeface="Arial"/>
                <a:ea typeface="+mn-ea"/>
                <a:cs typeface="+mn-cs"/>
              </a:rPr>
              <a:t>neighbor</a:t>
            </a:r>
            <a:endParaRPr lang="es-ES_tradnl" sz="2000" b="0" i="0" dirty="0" smtClean="0">
              <a:solidFill>
                <a:srgbClr val="6B308E"/>
              </a:solidFill>
              <a:latin typeface="Arial"/>
              <a:ea typeface="+mn-ea"/>
              <a:cs typeface="+mn-cs"/>
            </a:endParaRPr>
          </a:p>
          <a:p>
            <a:pPr marL="285750" indent="-285750" algn="l" defTabSz="914400">
              <a:buClr>
                <a:srgbClr val="6B308E"/>
              </a:buClr>
              <a:buFont typeface="Arial"/>
              <a:buChar char="•"/>
            </a:pPr>
            <a:r>
              <a:rPr lang="es-ES_tradnl" sz="2000" b="0" i="0" dirty="0" smtClean="0">
                <a:solidFill>
                  <a:srgbClr val="6B308E"/>
                </a:solidFill>
                <a:latin typeface="Arial"/>
                <a:ea typeface="+mn-ea"/>
                <a:cs typeface="+mn-cs"/>
              </a:rPr>
              <a:t>Show ipv6 </a:t>
            </a:r>
            <a:r>
              <a:rPr lang="es-ES_tradnl" sz="2000" b="0" i="0" dirty="0" err="1" smtClean="0">
                <a:solidFill>
                  <a:srgbClr val="6B308E"/>
                </a:solidFill>
                <a:latin typeface="Arial"/>
                <a:ea typeface="+mn-ea"/>
                <a:cs typeface="+mn-cs"/>
              </a:rPr>
              <a:t>ospf</a:t>
            </a:r>
            <a:r>
              <a:rPr lang="es-ES_tradnl" sz="2000" b="0" i="0" dirty="0" smtClean="0">
                <a:solidFill>
                  <a:srgbClr val="6B308E"/>
                </a:solidFill>
                <a:latin typeface="Arial"/>
                <a:ea typeface="+mn-ea"/>
                <a:cs typeface="+mn-cs"/>
              </a:rPr>
              <a:t> </a:t>
            </a:r>
            <a:r>
              <a:rPr lang="es-ES_tradnl" sz="2000" b="0" i="0" dirty="0" err="1" smtClean="0">
                <a:solidFill>
                  <a:srgbClr val="6B308E"/>
                </a:solidFill>
                <a:latin typeface="Arial"/>
                <a:ea typeface="+mn-ea"/>
                <a:cs typeface="+mn-cs"/>
              </a:rPr>
              <a:t>database</a:t>
            </a:r>
            <a:endParaRPr lang="es-ES_tradnl" sz="2000" b="0" i="0" dirty="0" smtClean="0">
              <a:solidFill>
                <a:srgbClr val="6B308E"/>
              </a:solidFill>
              <a:latin typeface="Arial"/>
              <a:ea typeface="+mn-ea"/>
              <a:cs typeface="+mn-cs"/>
            </a:endParaRPr>
          </a:p>
          <a:p>
            <a:pPr marL="285750" indent="-285750" algn="l" defTabSz="914400">
              <a:buClr>
                <a:srgbClr val="6B308E"/>
              </a:buClr>
              <a:buFont typeface="Arial"/>
              <a:buChar char="•"/>
            </a:pPr>
            <a:r>
              <a:rPr lang="es-ES_tradnl" sz="2000" b="0" i="0" dirty="0" smtClean="0">
                <a:solidFill>
                  <a:srgbClr val="6B308E"/>
                </a:solidFill>
                <a:latin typeface="Arial"/>
                <a:ea typeface="+mn-ea"/>
                <a:cs typeface="+mn-cs"/>
              </a:rPr>
              <a:t>Show ipv6 </a:t>
            </a:r>
            <a:r>
              <a:rPr lang="es-ES_tradnl" sz="2000" b="0" i="0" dirty="0" err="1" smtClean="0">
                <a:solidFill>
                  <a:srgbClr val="6B308E"/>
                </a:solidFill>
                <a:latin typeface="Arial"/>
                <a:ea typeface="+mn-ea"/>
                <a:cs typeface="+mn-cs"/>
              </a:rPr>
              <a:t>route</a:t>
            </a:r>
            <a:endParaRPr lang="es-ES_tradnl" sz="2000" b="0" i="0" dirty="0" smtClean="0">
              <a:solidFill>
                <a:srgbClr val="6B308E"/>
              </a:solidFill>
              <a:latin typeface="Arial"/>
              <a:ea typeface="+mn-ea"/>
              <a:cs typeface="+mn-cs"/>
            </a:endParaRPr>
          </a:p>
          <a:p>
            <a:pPr marL="285750" indent="-285750" algn="l" defTabSz="914400">
              <a:buClr>
                <a:srgbClr val="6B308E"/>
              </a:buClr>
              <a:buFont typeface="Arial"/>
              <a:buChar char="•"/>
            </a:pPr>
            <a:r>
              <a:rPr lang="es-ES_tradnl" sz="2000" b="0" i="0" dirty="0" smtClean="0">
                <a:solidFill>
                  <a:srgbClr val="6B308E"/>
                </a:solidFill>
                <a:latin typeface="Arial"/>
                <a:ea typeface="+mn-ea"/>
                <a:cs typeface="+mn-cs"/>
              </a:rPr>
              <a:t>Show ipv6 </a:t>
            </a:r>
            <a:r>
              <a:rPr lang="es-ES_tradnl" sz="2000" b="0" i="0" dirty="0" err="1" smtClean="0">
                <a:solidFill>
                  <a:srgbClr val="6B308E"/>
                </a:solidFill>
                <a:latin typeface="Arial"/>
                <a:ea typeface="+mn-ea"/>
                <a:cs typeface="+mn-cs"/>
              </a:rPr>
              <a:t>protocols</a:t>
            </a:r>
            <a:endParaRPr lang="es-ES_tradnl" sz="2000" dirty="0" smtClean="0">
              <a:solidFill>
                <a:schemeClr val="tx2"/>
              </a:solidFill>
            </a:endParaRPr>
          </a:p>
        </p:txBody>
      </p:sp>
    </p:spTree>
    <p:extLst>
      <p:ext uri="{BB962C8B-B14F-4D97-AF65-F5344CB8AC3E}">
        <p14:creationId xmlns="" xmlns:p14="http://schemas.microsoft.com/office/powerpoint/2010/main" val="9929196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396" y="191218"/>
            <a:ext cx="8112125" cy="1079334"/>
          </a:xfrm>
        </p:spPr>
        <p:txBody>
          <a:bodyPr/>
          <a:lstStyle/>
          <a:p>
            <a:pPr marL="0" indent="0" algn="ctr" defTabSz="914400">
              <a:spcBef>
                <a:spcPct val="0"/>
              </a:spcBef>
              <a:buNone/>
            </a:pPr>
            <a:r>
              <a:rPr lang="es-ES_tradnl" sz="5400" b="0" i="0" u="none" strike="noStrike" spc="0" baseline="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Verificación de OSPFv3</a:t>
            </a:r>
            <a:endParaRPr lang="es-ES_tradnl" sz="5400"/>
          </a:p>
        </p:txBody>
      </p:sp>
      <p:sp>
        <p:nvSpPr>
          <p:cNvPr id="49" name="Freeform 9"/>
          <p:cNvSpPr>
            <a:spLocks/>
          </p:cNvSpPr>
          <p:nvPr/>
        </p:nvSpPr>
        <p:spPr bwMode="auto">
          <a:xfrm rot="20459742">
            <a:off x="5155966" y="1545828"/>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50" name="Line 47"/>
          <p:cNvSpPr>
            <a:spLocks noChangeShapeType="1"/>
          </p:cNvSpPr>
          <p:nvPr/>
        </p:nvSpPr>
        <p:spPr bwMode="auto">
          <a:xfrm flipH="1">
            <a:off x="3157870" y="2038142"/>
            <a:ext cx="0" cy="69404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51" name="Line 47"/>
          <p:cNvSpPr>
            <a:spLocks noChangeShapeType="1"/>
          </p:cNvSpPr>
          <p:nvPr/>
        </p:nvSpPr>
        <p:spPr bwMode="auto">
          <a:xfrm flipV="1">
            <a:off x="1996580" y="2012176"/>
            <a:ext cx="947956"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52"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89053" y="1747560"/>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3"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49710" y="1158529"/>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4" name="Picture 4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876088" y="1857098"/>
            <a:ext cx="735013"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7124390" y="1421862"/>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Branch-1</a:t>
            </a:r>
            <a:endParaRPr lang="en-US" sz="1200" dirty="0">
              <a:solidFill>
                <a:schemeClr val="bg1"/>
              </a:solidFill>
            </a:endParaRPr>
          </a:p>
        </p:txBody>
      </p:sp>
      <p:sp>
        <p:nvSpPr>
          <p:cNvPr id="56" name="TextBox 55"/>
          <p:cNvSpPr txBox="1"/>
          <p:nvPr/>
        </p:nvSpPr>
        <p:spPr>
          <a:xfrm>
            <a:off x="6504081" y="1205334"/>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S0/0/0</a:t>
            </a:r>
          </a:p>
        </p:txBody>
      </p:sp>
      <p:sp>
        <p:nvSpPr>
          <p:cNvPr id="57" name="TextBox 56"/>
          <p:cNvSpPr txBox="1"/>
          <p:nvPr/>
        </p:nvSpPr>
        <p:spPr>
          <a:xfrm>
            <a:off x="5203236" y="1786310"/>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S0/0/1</a:t>
            </a:r>
            <a:endParaRPr lang="en-US" sz="1200" b="1" dirty="0">
              <a:solidFill>
                <a:schemeClr val="bg2"/>
              </a:solidFill>
            </a:endParaRPr>
          </a:p>
        </p:txBody>
      </p:sp>
      <p:sp>
        <p:nvSpPr>
          <p:cNvPr id="58" name="TextBox 57"/>
          <p:cNvSpPr txBox="1"/>
          <p:nvPr/>
        </p:nvSpPr>
        <p:spPr>
          <a:xfrm>
            <a:off x="3952020" y="1802289"/>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59" name="TextBox 58"/>
          <p:cNvSpPr txBox="1"/>
          <p:nvPr/>
        </p:nvSpPr>
        <p:spPr>
          <a:xfrm>
            <a:off x="3105890" y="2524415"/>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60" name="TextBox 59"/>
          <p:cNvSpPr txBox="1"/>
          <p:nvPr/>
        </p:nvSpPr>
        <p:spPr>
          <a:xfrm>
            <a:off x="5194847" y="1243004"/>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2001:DB8:1::/64</a:t>
            </a:r>
            <a:endParaRPr lang="en-US" sz="1200" b="1" dirty="0"/>
          </a:p>
        </p:txBody>
      </p:sp>
      <p:sp>
        <p:nvSpPr>
          <p:cNvPr id="61" name="TextBox 60"/>
          <p:cNvSpPr txBox="1"/>
          <p:nvPr/>
        </p:nvSpPr>
        <p:spPr>
          <a:xfrm>
            <a:off x="2585058" y="1580506"/>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2001:DB8:A::/64</a:t>
            </a:r>
            <a:endParaRPr lang="en-US" sz="1200" b="1" dirty="0"/>
          </a:p>
        </p:txBody>
      </p:sp>
      <p:sp>
        <p:nvSpPr>
          <p:cNvPr id="62" name="TextBox 61"/>
          <p:cNvSpPr txBox="1"/>
          <p:nvPr/>
        </p:nvSpPr>
        <p:spPr>
          <a:xfrm>
            <a:off x="718569" y="2222237"/>
            <a:ext cx="1882018"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Lo0 2001:DB8:C::/127</a:t>
            </a:r>
            <a:endParaRPr lang="en-US" sz="1200" b="1" dirty="0"/>
          </a:p>
        </p:txBody>
      </p:sp>
      <p:sp>
        <p:nvSpPr>
          <p:cNvPr id="63" name="TextBox 62"/>
          <p:cNvSpPr txBox="1"/>
          <p:nvPr/>
        </p:nvSpPr>
        <p:spPr>
          <a:xfrm>
            <a:off x="2238847" y="3290591"/>
            <a:ext cx="192519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Lo0 2001:DB8:B::/127</a:t>
            </a:r>
            <a:endParaRPr lang="en-US" sz="1200" b="1" dirty="0"/>
          </a:p>
        </p:txBody>
      </p:sp>
      <p:sp>
        <p:nvSpPr>
          <p:cNvPr id="64" name="Line 47"/>
          <p:cNvSpPr>
            <a:spLocks noChangeShapeType="1"/>
          </p:cNvSpPr>
          <p:nvPr/>
        </p:nvSpPr>
        <p:spPr bwMode="auto">
          <a:xfrm flipV="1">
            <a:off x="3531765" y="2012175"/>
            <a:ext cx="857289"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65"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29806" y="2732186"/>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6"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61081" y="1755949"/>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7" name="TextBox 66"/>
          <p:cNvSpPr txBox="1"/>
          <p:nvPr/>
        </p:nvSpPr>
        <p:spPr>
          <a:xfrm>
            <a:off x="1979802" y="1789914"/>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68" name="TextBox 67"/>
          <p:cNvSpPr txBox="1"/>
          <p:nvPr/>
        </p:nvSpPr>
        <p:spPr>
          <a:xfrm>
            <a:off x="4454652" y="2003961"/>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Branch-2</a:t>
            </a:r>
            <a:endParaRPr lang="en-US" sz="1200" dirty="0">
              <a:solidFill>
                <a:schemeClr val="bg1"/>
              </a:solidFill>
            </a:endParaRPr>
          </a:p>
        </p:txBody>
      </p:sp>
      <p:sp>
        <p:nvSpPr>
          <p:cNvPr id="69" name="TextBox 68"/>
          <p:cNvSpPr txBox="1"/>
          <p:nvPr/>
        </p:nvSpPr>
        <p:spPr>
          <a:xfrm>
            <a:off x="2778075" y="2978891"/>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Branch-3</a:t>
            </a:r>
            <a:endParaRPr lang="en-US" sz="1200" dirty="0">
              <a:solidFill>
                <a:schemeClr val="bg1"/>
              </a:solidFill>
            </a:endParaRPr>
          </a:p>
        </p:txBody>
      </p:sp>
      <p:sp>
        <p:nvSpPr>
          <p:cNvPr id="70" name="TextBox 69"/>
          <p:cNvSpPr txBox="1"/>
          <p:nvPr/>
        </p:nvSpPr>
        <p:spPr>
          <a:xfrm>
            <a:off x="1218104" y="2009172"/>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Branch-4</a:t>
            </a:r>
            <a:endParaRPr lang="en-US" sz="1200" dirty="0">
              <a:solidFill>
                <a:schemeClr val="bg1"/>
              </a:solidFill>
            </a:endParaRPr>
          </a:p>
        </p:txBody>
      </p:sp>
      <p:sp>
        <p:nvSpPr>
          <p:cNvPr id="26" name="Rectangle 25"/>
          <p:cNvSpPr/>
          <p:nvPr/>
        </p:nvSpPr>
        <p:spPr>
          <a:xfrm>
            <a:off x="718569" y="3567590"/>
            <a:ext cx="7074407" cy="1384995"/>
          </a:xfrm>
          <a:prstGeom prst="rect">
            <a:avLst/>
          </a:prstGeom>
          <a:ln>
            <a:solidFill>
              <a:schemeClr val="tx2"/>
            </a:solidFill>
          </a:ln>
        </p:spPr>
        <p:txBody>
          <a:bodyPr wrap="square">
            <a:spAutoFit/>
          </a:bodyPr>
          <a:lstStyle/>
          <a:p>
            <a:pPr algn="l" defTabSz="914400">
              <a:buNone/>
            </a:pPr>
            <a:r>
              <a:rPr lang="en-US" sz="1400" b="0" i="0">
                <a:solidFill>
                  <a:srgbClr val="000000"/>
                </a:solidFill>
                <a:latin typeface="Arial"/>
                <a:ea typeface="+mn-ea"/>
                <a:cs typeface="+mn-cs"/>
              </a:rPr>
              <a:t>Branch-2#show ipv6 ospf neighbor</a:t>
            </a:r>
          </a:p>
          <a:p>
            <a:pPr algn="l" defTabSz="914400">
              <a:buNone/>
            </a:pPr>
            <a:endParaRPr lang="en-US" sz="1400" dirty="0">
              <a:solidFill>
                <a:schemeClr val="bg2"/>
              </a:solidFill>
            </a:endParaRPr>
          </a:p>
          <a:p>
            <a:pPr algn="l" defTabSz="914400">
              <a:buNone/>
            </a:pPr>
            <a:r>
              <a:rPr lang="en-US" sz="1400" b="0" i="0">
                <a:solidFill>
                  <a:srgbClr val="000000"/>
                </a:solidFill>
                <a:latin typeface="Arial"/>
                <a:ea typeface="+mn-ea"/>
                <a:cs typeface="+mn-cs"/>
              </a:rPr>
              <a:t>Neighbor ID    Pri      State           	       Dead Time    Interface ID              Interface</a:t>
            </a:r>
            <a:endParaRPr lang="en-US" sz="1400" dirty="0">
              <a:solidFill>
                <a:schemeClr val="bg2"/>
              </a:solidFill>
            </a:endParaRPr>
          </a:p>
          <a:p>
            <a:pPr algn="l" defTabSz="914400">
              <a:buNone/>
            </a:pPr>
            <a:r>
              <a:rPr lang="en-US" sz="1400" b="0" i="0">
                <a:solidFill>
                  <a:srgbClr val="000000"/>
                </a:solidFill>
                <a:latin typeface="Arial"/>
                <a:ea typeface="+mn-ea"/>
                <a:cs typeface="+mn-cs"/>
              </a:rPr>
              <a:t>    4.4.4.4         1   FULL/BDR        	        00:00:36             1                GigabitEthernet0/0</a:t>
            </a:r>
            <a:endParaRPr lang="en-US" sz="1400" dirty="0">
              <a:solidFill>
                <a:schemeClr val="bg2"/>
              </a:solidFill>
            </a:endParaRPr>
          </a:p>
          <a:p>
            <a:pPr algn="l" defTabSz="914400">
              <a:buNone/>
            </a:pPr>
            <a:r>
              <a:rPr lang="en-US" sz="1400" b="0" i="0">
                <a:solidFill>
                  <a:srgbClr val="000000"/>
                </a:solidFill>
                <a:latin typeface="Arial"/>
                <a:ea typeface="+mn-ea"/>
                <a:cs typeface="+mn-cs"/>
              </a:rPr>
              <a:t>    3.3.3.3         1   FULL/DROTHER       00:00:33             1                 GigabitEthernet0/0</a:t>
            </a:r>
            <a:endParaRPr lang="en-US" sz="1400" dirty="0">
              <a:solidFill>
                <a:schemeClr val="bg2"/>
              </a:solidFill>
            </a:endParaRPr>
          </a:p>
          <a:p>
            <a:pPr algn="l" defTabSz="914400">
              <a:buNone/>
            </a:pPr>
            <a:r>
              <a:rPr lang="en-US" sz="1400" b="0" i="0">
                <a:solidFill>
                  <a:srgbClr val="000000"/>
                </a:solidFill>
                <a:latin typeface="Arial"/>
                <a:ea typeface="+mn-ea"/>
                <a:cs typeface="+mn-cs"/>
              </a:rPr>
              <a:t>    1.1.1.1         0   FULL/  -        	        00:00:37             3                        Serial0/0/1</a:t>
            </a:r>
            <a:endParaRPr lang="en-US" sz="1400" dirty="0">
              <a:solidFill>
                <a:schemeClr val="bg2"/>
              </a:solidFill>
            </a:endParaRPr>
          </a:p>
        </p:txBody>
      </p:sp>
      <p:sp>
        <p:nvSpPr>
          <p:cNvPr id="27" name="Rounded Rectangle 26"/>
          <p:cNvSpPr/>
          <p:nvPr/>
        </p:nvSpPr>
        <p:spPr>
          <a:xfrm>
            <a:off x="947559" y="4260087"/>
            <a:ext cx="704675" cy="692498"/>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8" name="Rounded Rectangle 27"/>
          <p:cNvSpPr/>
          <p:nvPr/>
        </p:nvSpPr>
        <p:spPr>
          <a:xfrm>
            <a:off x="2198917" y="4260087"/>
            <a:ext cx="1391174" cy="692498"/>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9" name="Rounded Rectangle 28"/>
          <p:cNvSpPr/>
          <p:nvPr/>
        </p:nvSpPr>
        <p:spPr>
          <a:xfrm>
            <a:off x="3886721" y="4260087"/>
            <a:ext cx="822559" cy="692498"/>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0" name="Rounded Rectangle 29"/>
          <p:cNvSpPr/>
          <p:nvPr/>
        </p:nvSpPr>
        <p:spPr>
          <a:xfrm>
            <a:off x="5184327" y="4260087"/>
            <a:ext cx="268120" cy="692498"/>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cxnSp>
        <p:nvCxnSpPr>
          <p:cNvPr id="31" name="Straight Arrow Connector 30"/>
          <p:cNvCxnSpPr/>
          <p:nvPr/>
        </p:nvCxnSpPr>
        <p:spPr>
          <a:xfrm flipV="1">
            <a:off x="1299896" y="5052595"/>
            <a:ext cx="0" cy="383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2894504" y="5052594"/>
            <a:ext cx="0" cy="389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298000" y="5052595"/>
            <a:ext cx="0" cy="3936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5452448" y="5060282"/>
            <a:ext cx="629570" cy="329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11618" y="5390230"/>
            <a:ext cx="1176556" cy="461665"/>
          </a:xfrm>
          <a:prstGeom prst="rect">
            <a:avLst/>
          </a:prstGeom>
        </p:spPr>
        <p:txBody>
          <a:bodyPr wrap="square">
            <a:spAutoFit/>
          </a:bodyPr>
          <a:lstStyle/>
          <a:p>
            <a:pPr algn="ctr" defTabSz="914400">
              <a:buNone/>
            </a:pPr>
            <a:r>
              <a:rPr lang="es-ES_tradnl" sz="1200" b="1" i="0" smtClean="0">
                <a:solidFill>
                  <a:sysClr val="windowText" lastClr="000000"/>
                </a:solidFill>
                <a:latin typeface="Arial"/>
                <a:ea typeface="+mn-ea"/>
                <a:cs typeface="+mn-cs"/>
              </a:rPr>
              <a:t>Id. de IPv6 vecino</a:t>
            </a:r>
            <a:endParaRPr lang="es-ES_tradnl" sz="1200" b="1">
              <a:solidFill>
                <a:sysClr val="windowText" lastClr="000000"/>
              </a:solidFill>
            </a:endParaRPr>
          </a:p>
        </p:txBody>
      </p:sp>
      <p:sp>
        <p:nvSpPr>
          <p:cNvPr id="36" name="Rectangle 35"/>
          <p:cNvSpPr/>
          <p:nvPr/>
        </p:nvSpPr>
        <p:spPr>
          <a:xfrm>
            <a:off x="2591185" y="5390230"/>
            <a:ext cx="732819" cy="276999"/>
          </a:xfrm>
          <a:prstGeom prst="rect">
            <a:avLst/>
          </a:prstGeom>
        </p:spPr>
        <p:txBody>
          <a:bodyPr wrap="square">
            <a:spAutoFit/>
          </a:bodyPr>
          <a:lstStyle/>
          <a:p>
            <a:pPr algn="l" defTabSz="914400">
              <a:buNone/>
            </a:pPr>
            <a:r>
              <a:rPr lang="es-ES_tradnl" sz="1200" b="1" i="0" dirty="0" smtClean="0">
                <a:solidFill>
                  <a:srgbClr val="000000"/>
                </a:solidFill>
                <a:latin typeface="Arial"/>
                <a:ea typeface="+mn-ea"/>
                <a:cs typeface="+mn-cs"/>
              </a:rPr>
              <a:t> </a:t>
            </a:r>
            <a:r>
              <a:rPr lang="es-ES_tradnl" sz="1200" b="1" i="0" dirty="0" err="1" smtClean="0">
                <a:solidFill>
                  <a:srgbClr val="000000"/>
                </a:solidFill>
                <a:latin typeface="Arial"/>
                <a:ea typeface="+mn-ea"/>
                <a:cs typeface="+mn-cs"/>
              </a:rPr>
              <a:t>stado</a:t>
            </a:r>
            <a:endParaRPr lang="es-ES_tradnl" sz="1200" b="1" dirty="0">
              <a:solidFill>
                <a:schemeClr val="bg2"/>
              </a:solidFill>
            </a:endParaRPr>
          </a:p>
        </p:txBody>
      </p:sp>
      <p:sp>
        <p:nvSpPr>
          <p:cNvPr id="37" name="Rectangle 36"/>
          <p:cNvSpPr/>
          <p:nvPr/>
        </p:nvSpPr>
        <p:spPr>
          <a:xfrm>
            <a:off x="3723354" y="5390230"/>
            <a:ext cx="1597946" cy="1015663"/>
          </a:xfrm>
          <a:prstGeom prst="rect">
            <a:avLst/>
          </a:prstGeom>
        </p:spPr>
        <p:txBody>
          <a:bodyPr wrap="square">
            <a:spAutoFit/>
          </a:bodyPr>
          <a:lstStyle/>
          <a:p>
            <a:pPr algn="l" defTabSz="914400">
              <a:buNone/>
            </a:pPr>
            <a:r>
              <a:rPr lang="es-ES_tradnl" sz="1200" b="1" i="0" dirty="0" smtClean="0">
                <a:solidFill>
                  <a:srgbClr val="000000"/>
                </a:solidFill>
                <a:latin typeface="Arial"/>
                <a:ea typeface="+mn-ea"/>
                <a:cs typeface="+mn-cs"/>
              </a:rPr>
              <a:t>Tiempo esperado antes de que el software Cisco IOS declare inactivo al vecino.</a:t>
            </a:r>
            <a:endParaRPr lang="es-ES_tradnl" sz="1200" b="1" i="0" dirty="0">
              <a:solidFill>
                <a:srgbClr val="000000"/>
              </a:solidFill>
              <a:latin typeface="Arial"/>
              <a:ea typeface="+mn-ea"/>
              <a:cs typeface="+mn-cs"/>
            </a:endParaRPr>
          </a:p>
        </p:txBody>
      </p:sp>
      <p:sp>
        <p:nvSpPr>
          <p:cNvPr id="38" name="Rectangle 1"/>
          <p:cNvSpPr>
            <a:spLocks noChangeArrowheads="1"/>
          </p:cNvSpPr>
          <p:nvPr/>
        </p:nvSpPr>
        <p:spPr bwMode="auto">
          <a:xfrm>
            <a:off x="5476109" y="5390230"/>
            <a:ext cx="1724791" cy="677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indent="0" algn="l" defTabSz="914400">
              <a:lnSpc>
                <a:spcPct val="100000"/>
              </a:lnSpc>
              <a:spcBef>
                <a:spcPct val="0"/>
              </a:spcBef>
              <a:spcAft>
                <a:spcPct val="0"/>
              </a:spcAft>
              <a:buNone/>
              <a:tabLst/>
            </a:pPr>
            <a:r>
              <a:rPr lang="es-ES_tradnl" sz="1100" b="1" i="0" u="none" strike="noStrike" cap="none" baseline="0" dirty="0" smtClean="0">
                <a:ln>
                  <a:noFill/>
                </a:ln>
                <a:solidFill>
                  <a:srgbClr val="000000"/>
                </a:solidFill>
                <a:effectLst/>
                <a:latin typeface="Arial"/>
                <a:ea typeface="+mn-ea"/>
                <a:cs typeface="Arial"/>
              </a:rPr>
              <a:t>Toda interfaz recibe un Id. de interfaz, que la identifica de manera única con el </a:t>
            </a:r>
            <a:r>
              <a:rPr lang="es-ES_tradnl" sz="1100" b="1" i="0" u="none" strike="noStrike" cap="none" baseline="0" dirty="0" err="1" smtClean="0">
                <a:ln>
                  <a:noFill/>
                </a:ln>
                <a:solidFill>
                  <a:srgbClr val="000000"/>
                </a:solidFill>
                <a:effectLst/>
                <a:latin typeface="Arial"/>
                <a:ea typeface="+mn-ea"/>
                <a:cs typeface="Arial"/>
              </a:rPr>
              <a:t>router</a:t>
            </a:r>
            <a:r>
              <a:rPr lang="es-ES_tradnl" sz="1100" b="1" i="0" u="none" strike="noStrike" cap="none" baseline="0" dirty="0" smtClean="0">
                <a:ln>
                  <a:noFill/>
                </a:ln>
                <a:solidFill>
                  <a:srgbClr val="000000"/>
                </a:solidFill>
                <a:effectLst/>
                <a:latin typeface="Arial"/>
                <a:ea typeface="+mn-ea"/>
                <a:cs typeface="Arial"/>
              </a:rPr>
              <a:t>.</a:t>
            </a:r>
            <a:r>
              <a:rPr lang="es-ES_tradnl" sz="1100" b="1" i="0" u="none" strike="noStrike" cap="none" baseline="0" dirty="0" smtClean="0">
                <a:ln>
                  <a:noFill/>
                </a:ln>
                <a:solidFill>
                  <a:srgbClr val="2AA7DF"/>
                </a:solidFill>
                <a:effectLst/>
                <a:latin typeface="Arial"/>
                <a:ea typeface="+mn-ea"/>
                <a:cs typeface="Arial"/>
              </a:rPr>
              <a:t> </a:t>
            </a:r>
            <a:endParaRPr lang="es-ES_tradnl" sz="1100" b="1" i="0" u="none" strike="noStrike" cap="none" baseline="0" dirty="0">
              <a:ln>
                <a:noFill/>
              </a:ln>
              <a:solidFill>
                <a:srgbClr val="2AA7DF"/>
              </a:solidFill>
              <a:effectLst/>
              <a:latin typeface="Arial"/>
              <a:ea typeface="+mn-ea"/>
              <a:cs typeface="Arial"/>
            </a:endParaRPr>
          </a:p>
        </p:txBody>
      </p:sp>
      <p:cxnSp>
        <p:nvCxnSpPr>
          <p:cNvPr id="12" name="Straight Arrow Connector 11"/>
          <p:cNvCxnSpPr/>
          <p:nvPr/>
        </p:nvCxnSpPr>
        <p:spPr>
          <a:xfrm flipV="1">
            <a:off x="2067543" y="5051893"/>
            <a:ext cx="0" cy="394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78466" y="5390230"/>
            <a:ext cx="850434" cy="261610"/>
          </a:xfrm>
          <a:prstGeom prst="rect">
            <a:avLst/>
          </a:prstGeom>
          <a:noFill/>
        </p:spPr>
        <p:txBody>
          <a:bodyPr wrap="square" rtlCol="0">
            <a:spAutoFit/>
          </a:bodyPr>
          <a:lstStyle/>
          <a:p>
            <a:pPr algn="l" defTabSz="914400">
              <a:buNone/>
            </a:pPr>
            <a:r>
              <a:rPr lang="es-ES_tradnl" sz="1100" b="1" i="0" dirty="0" smtClean="0">
                <a:solidFill>
                  <a:srgbClr val="000000"/>
                </a:solidFill>
                <a:latin typeface="Arial"/>
                <a:ea typeface="+mn-ea"/>
                <a:cs typeface="+mn-cs"/>
              </a:rPr>
              <a:t>Prioridad</a:t>
            </a:r>
            <a:endParaRPr lang="es-ES_tradnl" sz="1100" b="1" dirty="0">
              <a:solidFill>
                <a:schemeClr val="bg2"/>
              </a:solidFill>
            </a:endParaRPr>
          </a:p>
        </p:txBody>
      </p:sp>
      <p:sp>
        <p:nvSpPr>
          <p:cNvPr id="71" name="Rounded Rectangle 70"/>
          <p:cNvSpPr/>
          <p:nvPr/>
        </p:nvSpPr>
        <p:spPr>
          <a:xfrm>
            <a:off x="1979802" y="4260087"/>
            <a:ext cx="144710" cy="692498"/>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 xmlns:p14="http://schemas.microsoft.com/office/powerpoint/2010/main" val="40204593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396" y="191218"/>
            <a:ext cx="8112125" cy="1079334"/>
          </a:xfrm>
        </p:spPr>
        <p:txBody>
          <a:bodyPr/>
          <a:lstStyle/>
          <a:p>
            <a:pPr marL="0" indent="0" algn="ctr" defTabSz="914400">
              <a:spcBef>
                <a:spcPct val="0"/>
              </a:spcBef>
              <a:buNone/>
            </a:pPr>
            <a:r>
              <a:rPr lang="es-ES_tradnl" sz="5400" b="0" i="0" u="none" strike="noStrike" spc="0" baseline="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Verificación de OSPFv3</a:t>
            </a:r>
            <a:endParaRPr lang="es-ES_tradnl" sz="5400"/>
          </a:p>
        </p:txBody>
      </p:sp>
      <p:sp>
        <p:nvSpPr>
          <p:cNvPr id="3" name="Rectangle 2"/>
          <p:cNvSpPr/>
          <p:nvPr/>
        </p:nvSpPr>
        <p:spPr>
          <a:xfrm>
            <a:off x="830684" y="1710709"/>
            <a:ext cx="3976207" cy="3323987"/>
          </a:xfrm>
          <a:prstGeom prst="rect">
            <a:avLst/>
          </a:prstGeom>
          <a:ln>
            <a:solidFill>
              <a:schemeClr val="tx2"/>
            </a:solidFill>
          </a:ln>
        </p:spPr>
        <p:txBody>
          <a:bodyPr wrap="square">
            <a:spAutoFit/>
          </a:bodyPr>
          <a:lstStyle/>
          <a:p>
            <a:pPr algn="l" defTabSz="914400">
              <a:buNone/>
            </a:pPr>
            <a:r>
              <a:rPr lang="en-US" sz="1400" b="0" i="0">
                <a:solidFill>
                  <a:srgbClr val="000000"/>
                </a:solidFill>
                <a:latin typeface="Arial"/>
                <a:ea typeface="+mn-ea"/>
                <a:cs typeface="+mn-cs"/>
              </a:rPr>
              <a:t>Branch-1#show ipv6 route</a:t>
            </a:r>
          </a:p>
          <a:p>
            <a:pPr algn="l" defTabSz="914400">
              <a:buNone/>
            </a:pPr>
            <a:r>
              <a:rPr lang="en-US" sz="1400" b="0" i="0">
                <a:solidFill>
                  <a:srgbClr val="000000"/>
                </a:solidFill>
                <a:latin typeface="Arial"/>
                <a:ea typeface="+mn-ea"/>
                <a:cs typeface="+mn-cs"/>
              </a:rPr>
              <a:t> </a:t>
            </a:r>
            <a:r>
              <a:rPr lang="en-US" sz="1400" b="1" i="0">
                <a:solidFill>
                  <a:srgbClr val="000000"/>
                </a:solidFill>
                <a:latin typeface="Arial"/>
                <a:ea typeface="+mn-ea"/>
                <a:cs typeface="+mn-cs"/>
              </a:rPr>
              <a:t>(Resultado omitido)</a:t>
            </a:r>
            <a:endParaRPr lang="en-US" sz="1400" dirty="0">
              <a:solidFill>
                <a:schemeClr val="bg2"/>
              </a:solidFill>
            </a:endParaRPr>
          </a:p>
          <a:p>
            <a:pPr algn="l" defTabSz="914400">
              <a:buNone/>
            </a:pPr>
            <a:r>
              <a:rPr lang="en-US" sz="1400" b="0" i="0">
                <a:solidFill>
                  <a:srgbClr val="000000"/>
                </a:solidFill>
                <a:latin typeface="Arial"/>
                <a:ea typeface="+mn-ea"/>
                <a:cs typeface="+mn-cs"/>
              </a:rPr>
              <a:t>IPv6 Routing Table - 4 entries</a:t>
            </a:r>
          </a:p>
          <a:p>
            <a:pPr algn="l" defTabSz="914400">
              <a:buNone/>
            </a:pPr>
            <a:r>
              <a:rPr lang="en-US" sz="1400" b="0" i="0">
                <a:solidFill>
                  <a:srgbClr val="000000"/>
                </a:solidFill>
                <a:latin typeface="Arial"/>
                <a:ea typeface="+mn-ea"/>
                <a:cs typeface="+mn-cs"/>
              </a:rPr>
              <a:t>Codes: C - Connected, L – Local</a:t>
            </a:r>
          </a:p>
          <a:p>
            <a:pPr algn="l" defTabSz="914400">
              <a:buNone/>
            </a:pPr>
            <a:r>
              <a:rPr lang="en-US" sz="1400" b="0" i="0">
                <a:solidFill>
                  <a:srgbClr val="000000"/>
                </a:solidFill>
                <a:latin typeface="Arial"/>
                <a:ea typeface="+mn-ea"/>
                <a:cs typeface="+mn-cs"/>
              </a:rPr>
              <a:t>O - OSPF intra, OI - OSPF inter, OE1 - OSPF ext 1, OE2 - OSPF ext 2</a:t>
            </a:r>
          </a:p>
          <a:p>
            <a:pPr algn="l" defTabSz="914400">
              <a:buNone/>
            </a:pPr>
            <a:r>
              <a:rPr lang="en-US" sz="1400" b="0" i="0">
                <a:solidFill>
                  <a:srgbClr val="000000"/>
                </a:solidFill>
                <a:latin typeface="Arial"/>
                <a:ea typeface="+mn-ea"/>
                <a:cs typeface="+mn-cs"/>
              </a:rPr>
              <a:t>C   2001:DB8:1::/64 [0/0]</a:t>
            </a:r>
          </a:p>
          <a:p>
            <a:pPr algn="l" defTabSz="914400">
              <a:buNone/>
            </a:pPr>
            <a:r>
              <a:rPr lang="en-US" sz="1400" b="0" i="0">
                <a:solidFill>
                  <a:srgbClr val="000000"/>
                </a:solidFill>
                <a:latin typeface="Arial"/>
                <a:ea typeface="+mn-ea"/>
                <a:cs typeface="+mn-cs"/>
              </a:rPr>
              <a:t>     via ::, Serial0/0/0</a:t>
            </a:r>
          </a:p>
          <a:p>
            <a:pPr algn="l" defTabSz="914400">
              <a:buNone/>
            </a:pPr>
            <a:r>
              <a:rPr lang="en-US" sz="1400" b="0" i="0">
                <a:solidFill>
                  <a:srgbClr val="000000"/>
                </a:solidFill>
                <a:latin typeface="Arial"/>
                <a:ea typeface="+mn-ea"/>
                <a:cs typeface="+mn-cs"/>
              </a:rPr>
              <a:t>L   2001:DB8:1::/128 [0/0]</a:t>
            </a:r>
          </a:p>
          <a:p>
            <a:pPr algn="l" defTabSz="914400">
              <a:buNone/>
            </a:pPr>
            <a:r>
              <a:rPr lang="en-US" sz="1400" b="0" i="0">
                <a:solidFill>
                  <a:srgbClr val="000000"/>
                </a:solidFill>
                <a:latin typeface="Arial"/>
                <a:ea typeface="+mn-ea"/>
                <a:cs typeface="+mn-cs"/>
              </a:rPr>
              <a:t>     via ::, Serial0/0/0</a:t>
            </a:r>
          </a:p>
          <a:p>
            <a:pPr algn="l" defTabSz="914400">
              <a:buNone/>
            </a:pPr>
            <a:r>
              <a:rPr lang="en-US" sz="1400" b="0" i="0">
                <a:solidFill>
                  <a:srgbClr val="000000"/>
                </a:solidFill>
                <a:latin typeface="Arial"/>
                <a:ea typeface="+mn-ea"/>
                <a:cs typeface="+mn-cs"/>
              </a:rPr>
              <a:t>O   2001:DB8:A::/64 [110/65]</a:t>
            </a:r>
          </a:p>
          <a:p>
            <a:pPr algn="l" defTabSz="914400">
              <a:buNone/>
            </a:pPr>
            <a:r>
              <a:rPr lang="en-US" sz="1400" b="0" i="0">
                <a:solidFill>
                  <a:srgbClr val="000000"/>
                </a:solidFill>
                <a:latin typeface="Arial"/>
                <a:ea typeface="+mn-ea"/>
                <a:cs typeface="+mn-cs"/>
              </a:rPr>
              <a:t>     via FE80::2E0:8FFF:FE0A:5302, Serial0/0/0</a:t>
            </a:r>
          </a:p>
          <a:p>
            <a:pPr algn="l" defTabSz="914400">
              <a:buNone/>
            </a:pPr>
            <a:r>
              <a:rPr lang="en-US" sz="1400" b="0" i="0">
                <a:solidFill>
                  <a:srgbClr val="000000"/>
                </a:solidFill>
                <a:latin typeface="Arial"/>
                <a:ea typeface="+mn-ea"/>
                <a:cs typeface="+mn-cs"/>
              </a:rPr>
              <a:t>L   FF00::/8 [0/0]</a:t>
            </a:r>
          </a:p>
          <a:p>
            <a:pPr algn="l" defTabSz="914400">
              <a:buNone/>
            </a:pPr>
            <a:r>
              <a:rPr lang="en-US" sz="1400" b="0" i="0">
                <a:solidFill>
                  <a:srgbClr val="000000"/>
                </a:solidFill>
                <a:latin typeface="Arial"/>
                <a:ea typeface="+mn-ea"/>
                <a:cs typeface="+mn-cs"/>
              </a:rPr>
              <a:t>     via ::, Null0</a:t>
            </a:r>
          </a:p>
          <a:p>
            <a:pPr algn="l" defTabSz="914400">
              <a:buNone/>
            </a:pPr>
            <a:r>
              <a:rPr lang="en-US" sz="1400" b="0" i="0">
                <a:solidFill>
                  <a:srgbClr val="000000"/>
                </a:solidFill>
                <a:latin typeface="Arial"/>
                <a:ea typeface="+mn-ea"/>
                <a:cs typeface="+mn-cs"/>
              </a:rPr>
              <a:t>Branch-1#</a:t>
            </a:r>
          </a:p>
        </p:txBody>
      </p:sp>
      <p:sp>
        <p:nvSpPr>
          <p:cNvPr id="28" name="Rounded Rectangle 27"/>
          <p:cNvSpPr/>
          <p:nvPr/>
        </p:nvSpPr>
        <p:spPr>
          <a:xfrm>
            <a:off x="830684" y="3882502"/>
            <a:ext cx="3892317" cy="420109"/>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TextBox 6"/>
          <p:cNvSpPr txBox="1"/>
          <p:nvPr/>
        </p:nvSpPr>
        <p:spPr>
          <a:xfrm>
            <a:off x="5100507" y="2524055"/>
            <a:ext cx="3733101" cy="1323439"/>
          </a:xfrm>
          <a:prstGeom prst="rect">
            <a:avLst/>
          </a:prstGeom>
          <a:noFill/>
        </p:spPr>
        <p:txBody>
          <a:bodyPr wrap="square" rtlCol="0">
            <a:spAutoFit/>
          </a:bodyPr>
          <a:lstStyle/>
          <a:p>
            <a:pPr algn="l" defTabSz="914400">
              <a:buNone/>
            </a:pPr>
            <a:r>
              <a:rPr lang="es-ES_tradnl" sz="1600" b="0" i="0" smtClean="0">
                <a:solidFill>
                  <a:srgbClr val="6B308E"/>
                </a:solidFill>
                <a:latin typeface="Arial"/>
                <a:ea typeface="+mn-ea"/>
                <a:cs typeface="+mn-cs"/>
              </a:rPr>
              <a:t>En la tabla de routing de Branch-1, se indica que se aprendió una ruta mediante OSPF y que S0/0/0 es la interfaz de salida para alcanzar la dirección.</a:t>
            </a:r>
            <a:endParaRPr lang="es-ES_tradnl" sz="1600">
              <a:solidFill>
                <a:schemeClr val="tx2"/>
              </a:solidFill>
            </a:endParaRPr>
          </a:p>
        </p:txBody>
      </p:sp>
    </p:spTree>
    <p:extLst>
      <p:ext uri="{BB962C8B-B14F-4D97-AF65-F5344CB8AC3E}">
        <p14:creationId xmlns="" xmlns:p14="http://schemas.microsoft.com/office/powerpoint/2010/main" val="447133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393" y="1248230"/>
            <a:ext cx="8528907" cy="1118956"/>
          </a:xfrm>
        </p:spPr>
        <p:txBody>
          <a:bodyPr/>
          <a:lstStyle/>
          <a:p>
            <a:r>
              <a:rPr lang="es-ES_tradnl" dirty="0" smtClean="0"/>
              <a:t>OSPFv3 de diversas áreas</a:t>
            </a:r>
            <a:endParaRPr lang="es-ES_tradnl" dirty="0"/>
          </a:p>
        </p:txBody>
      </p:sp>
    </p:spTree>
    <p:extLst>
      <p:ext uri="{BB962C8B-B14F-4D97-AF65-F5344CB8AC3E}">
        <p14:creationId xmlns="" xmlns:p14="http://schemas.microsoft.com/office/powerpoint/2010/main" val="22805703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OSPFv3 de diversas áreas</a:t>
            </a:r>
            <a:endParaRPr lang="es-ES_tradnl"/>
          </a:p>
        </p:txBody>
      </p:sp>
      <p:sp>
        <p:nvSpPr>
          <p:cNvPr id="4" name="Text Placeholder 3"/>
          <p:cNvSpPr>
            <a:spLocks noGrp="1"/>
          </p:cNvSpPr>
          <p:nvPr>
            <p:ph type="body" sz="quarter" idx="10"/>
          </p:nvPr>
        </p:nvSpPr>
        <p:spPr>
          <a:xfrm>
            <a:off x="228600" y="1553893"/>
            <a:ext cx="8577072" cy="4284845"/>
          </a:xfrm>
        </p:spPr>
        <p:txBody>
          <a:bodyPr/>
          <a:lstStyle/>
          <a:p>
            <a:pPr marL="228600" indent="-228600" algn="l" defTabSz="914400">
              <a:spcBef>
                <a:spcPts val="1440"/>
              </a:spcBef>
              <a:buClr>
                <a:srgbClr val="493B93"/>
              </a:buClr>
              <a:buSzPct val="90000"/>
              <a:buFont typeface="Arial"/>
              <a:buChar char="•"/>
            </a:pPr>
            <a:r>
              <a:rPr lang="es-ES_tradnl" sz="2200" b="1" i="0" dirty="0" smtClean="0">
                <a:solidFill>
                  <a:srgbClr val="000000"/>
                </a:solidFill>
                <a:latin typeface="Arial"/>
                <a:ea typeface="+mn-ea"/>
                <a:cs typeface="+mn-cs"/>
              </a:rPr>
              <a:t>Área de red troncal (área 0):</a:t>
            </a:r>
            <a:r>
              <a:rPr lang="es-ES_tradnl" sz="2200" b="0" i="0" dirty="0" smtClean="0">
                <a:solidFill>
                  <a:srgbClr val="6B308E"/>
                </a:solidFill>
                <a:latin typeface="Arial"/>
                <a:ea typeface="+mn-ea"/>
                <a:cs typeface="+mn-cs"/>
              </a:rPr>
              <a:t> OSPF tiene restricciones especiales cuando se involucran diversas áreas. Si se configura más de un área, una de estas áreas tiene que ser el área 0. Todas las áreas deben estar conectadas físicamente a la red troncal. La razón detrás de esto es que OSPF espera que todas las áreas inserten información de </a:t>
            </a:r>
            <a:r>
              <a:rPr lang="es-ES_tradnl" sz="2200" b="0" i="0" dirty="0" err="1" smtClean="0">
                <a:solidFill>
                  <a:srgbClr val="6B308E"/>
                </a:solidFill>
                <a:latin typeface="Arial"/>
                <a:ea typeface="+mn-ea"/>
                <a:cs typeface="+mn-cs"/>
              </a:rPr>
              <a:t>routing</a:t>
            </a:r>
            <a:r>
              <a:rPr lang="es-ES_tradnl" sz="2200" b="0" i="0" dirty="0" smtClean="0">
                <a:solidFill>
                  <a:srgbClr val="6B308E"/>
                </a:solidFill>
                <a:latin typeface="Arial"/>
                <a:ea typeface="+mn-ea"/>
                <a:cs typeface="+mn-cs"/>
              </a:rPr>
              <a:t> en la red troncal y, a su vez, la red troncal disemine dicha información en otras áreas.</a:t>
            </a:r>
            <a:endParaRPr lang="es-ES_tradnl" dirty="0" smtClean="0">
              <a:solidFill>
                <a:schemeClr val="tx2"/>
              </a:solidFill>
            </a:endParaRPr>
          </a:p>
          <a:p>
            <a:pPr marL="228600" indent="-228600" algn="l" defTabSz="914400">
              <a:spcBef>
                <a:spcPts val="1440"/>
              </a:spcBef>
              <a:buClr>
                <a:srgbClr val="493B93"/>
              </a:buClr>
              <a:buSzPct val="90000"/>
              <a:buFont typeface="Arial"/>
              <a:buChar char="•"/>
            </a:pPr>
            <a:r>
              <a:rPr lang="es-ES_tradnl" b="1" dirty="0">
                <a:solidFill>
                  <a:schemeClr val="bg2"/>
                </a:solidFill>
              </a:rPr>
              <a:t>Área regular (no área troncal): </a:t>
            </a:r>
            <a:r>
              <a:rPr lang="es-ES_tradnl" dirty="0">
                <a:solidFill>
                  <a:srgbClr val="6B308E"/>
                </a:solidFill>
                <a:latin typeface="Arial"/>
              </a:rPr>
              <a:t>conecta usuarios y recursos. </a:t>
            </a:r>
            <a:r>
              <a:rPr lang="es-ES_tradnl" sz="2200" b="0" i="0" dirty="0" smtClean="0">
                <a:solidFill>
                  <a:srgbClr val="6B308E"/>
                </a:solidFill>
                <a:latin typeface="Arial"/>
                <a:ea typeface="+mn-ea"/>
                <a:cs typeface="+mn-cs"/>
              </a:rPr>
              <a:t>Las áreas regulares se configuran generalmente en grupos funcionales o geográficos. De manera predeterminada, un área regular no permite que el tráfico de otra área utilice sus enlaces para alcanzar otras áreas. Todo el tráfico de otras áreas debe atravesar el área 0.</a:t>
            </a:r>
            <a:endParaRPr lang="es-ES_tradnl" dirty="0" smtClean="0">
              <a:solidFill>
                <a:schemeClr val="tx2"/>
              </a:solidFill>
            </a:endParaRPr>
          </a:p>
          <a:p>
            <a:pPr marL="228600" indent="-228600" algn="l" defTabSz="914400">
              <a:spcBef>
                <a:spcPts val="1440"/>
              </a:spcBef>
              <a:buClr>
                <a:srgbClr val="493B93"/>
              </a:buClr>
              <a:buSzPct val="90000"/>
              <a:buFont typeface="Arial"/>
              <a:buChar char="•"/>
            </a:pPr>
            <a:endParaRPr lang="es-ES_tradnl" dirty="0">
              <a:solidFill>
                <a:schemeClr val="tx2"/>
              </a:solidFill>
            </a:endParaRPr>
          </a:p>
        </p:txBody>
      </p:sp>
    </p:spTree>
    <p:extLst>
      <p:ext uri="{BB962C8B-B14F-4D97-AF65-F5344CB8AC3E}">
        <p14:creationId xmlns="" xmlns:p14="http://schemas.microsoft.com/office/powerpoint/2010/main" val="15310621"/>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556" y="277091"/>
            <a:ext cx="8588861" cy="720436"/>
          </a:xfrm>
        </p:spPr>
        <p:txBody>
          <a:bodyPr/>
          <a:lstStyle/>
          <a:p>
            <a:pPr algn="ctr" defTabSz="914400">
              <a:spcBef>
                <a:spcPct val="0"/>
              </a:spcBef>
              <a:buNone/>
            </a:pPr>
            <a:r>
              <a:rPr lang="es-ES_tradnl" sz="54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Tipos de router OSPF</a:t>
            </a:r>
            <a:endParaRPr lang="es-ES_tradnl" sz="5400"/>
          </a:p>
        </p:txBody>
      </p:sp>
      <p:sp>
        <p:nvSpPr>
          <p:cNvPr id="3" name="Text Placeholder 2"/>
          <p:cNvSpPr>
            <a:spLocks noGrp="1"/>
          </p:cNvSpPr>
          <p:nvPr>
            <p:ph type="body" sz="quarter" idx="10"/>
          </p:nvPr>
        </p:nvSpPr>
        <p:spPr>
          <a:xfrm>
            <a:off x="228600" y="969818"/>
            <a:ext cx="8577072" cy="5339542"/>
          </a:xfrm>
        </p:spPr>
        <p:txBody>
          <a:bodyPr/>
          <a:lstStyle/>
          <a:p>
            <a:pPr marL="228600" indent="-228600" algn="l" defTabSz="914400">
              <a:spcBef>
                <a:spcPts val="1440"/>
              </a:spcBef>
              <a:buClr>
                <a:srgbClr val="493B93"/>
              </a:buClr>
              <a:buSzPct val="90000"/>
              <a:buFont typeface="Arial"/>
              <a:buChar char="•"/>
            </a:pPr>
            <a:r>
              <a:rPr lang="es-ES_tradnl" sz="2200" b="0" i="0" dirty="0" smtClean="0">
                <a:solidFill>
                  <a:srgbClr val="6B308E"/>
                </a:solidFill>
                <a:latin typeface="Arial"/>
                <a:ea typeface="+mn-ea"/>
                <a:cs typeface="+mn-cs"/>
              </a:rPr>
              <a:t>Existen cuatro tipos de </a:t>
            </a:r>
            <a:r>
              <a:rPr lang="es-ES_tradnl" sz="2200" b="0" i="0" dirty="0" err="1" smtClean="0">
                <a:solidFill>
                  <a:srgbClr val="6B308E"/>
                </a:solidFill>
                <a:latin typeface="Arial"/>
                <a:ea typeface="+mn-ea"/>
                <a:cs typeface="+mn-cs"/>
              </a:rPr>
              <a:t>router</a:t>
            </a:r>
            <a:r>
              <a:rPr lang="es-ES_tradnl" sz="2200" b="0" i="0" dirty="0" smtClean="0">
                <a:solidFill>
                  <a:srgbClr val="6B308E"/>
                </a:solidFill>
                <a:latin typeface="Arial"/>
                <a:ea typeface="+mn-ea"/>
                <a:cs typeface="+mn-cs"/>
              </a:rPr>
              <a:t> OSPF.</a:t>
            </a:r>
          </a:p>
          <a:p>
            <a:pPr marL="406359" lvl="1" indent="0" algn="l" defTabSz="914400">
              <a:spcBef>
                <a:spcPts val="840"/>
              </a:spcBef>
              <a:buNone/>
            </a:pPr>
            <a:r>
              <a:rPr lang="es-ES_tradnl" sz="1800" b="0" i="0" dirty="0" smtClean="0">
                <a:solidFill>
                  <a:srgbClr val="6B308E"/>
                </a:solidFill>
                <a:latin typeface="Arial"/>
                <a:ea typeface="+mn-ea"/>
                <a:cs typeface="+mn-cs"/>
              </a:rPr>
              <a:t>- </a:t>
            </a:r>
            <a:r>
              <a:rPr lang="es-ES_tradnl" sz="1800" b="1" i="0" dirty="0" err="1" smtClean="0">
                <a:solidFill>
                  <a:srgbClr val="000000"/>
                </a:solidFill>
                <a:latin typeface="Arial"/>
                <a:ea typeface="+mn-ea"/>
                <a:cs typeface="+mn-cs"/>
              </a:rPr>
              <a:t>Router</a:t>
            </a:r>
            <a:r>
              <a:rPr lang="es-ES_tradnl" sz="1800" b="1" i="0" dirty="0" smtClean="0">
                <a:solidFill>
                  <a:srgbClr val="000000"/>
                </a:solidFill>
                <a:latin typeface="Arial"/>
                <a:ea typeface="+mn-ea"/>
                <a:cs typeface="+mn-cs"/>
              </a:rPr>
              <a:t> interno (IR)</a:t>
            </a:r>
            <a:r>
              <a:rPr lang="es-ES_tradnl" sz="1800" b="0" i="0" dirty="0" smtClean="0">
                <a:solidFill>
                  <a:srgbClr val="000000"/>
                </a:solidFill>
                <a:latin typeface="Arial"/>
                <a:ea typeface="+mn-ea"/>
                <a:cs typeface="+mn-cs"/>
              </a:rPr>
              <a:t>:</a:t>
            </a:r>
            <a:r>
              <a:rPr lang="es-ES_tradnl" sz="1800" b="0" i="0" dirty="0" smtClean="0">
                <a:solidFill>
                  <a:srgbClr val="6B308E"/>
                </a:solidFill>
                <a:latin typeface="Arial"/>
                <a:ea typeface="+mn-ea"/>
                <a:cs typeface="+mn-cs"/>
              </a:rPr>
              <a:t> un </a:t>
            </a:r>
            <a:r>
              <a:rPr lang="es-ES_tradnl" sz="1800" b="0" i="0" dirty="0" err="1" smtClean="0">
                <a:solidFill>
                  <a:srgbClr val="6B308E"/>
                </a:solidFill>
                <a:latin typeface="Arial"/>
                <a:ea typeface="+mn-ea"/>
                <a:cs typeface="+mn-cs"/>
              </a:rPr>
              <a:t>router</a:t>
            </a:r>
            <a:r>
              <a:rPr lang="es-ES_tradnl" sz="1800" b="0" i="0" dirty="0" smtClean="0">
                <a:solidFill>
                  <a:srgbClr val="6B308E"/>
                </a:solidFill>
                <a:latin typeface="Arial"/>
                <a:ea typeface="+mn-ea"/>
                <a:cs typeface="+mn-cs"/>
              </a:rPr>
              <a:t> que tiene todas sus interfaces en la misma área.</a:t>
            </a:r>
          </a:p>
          <a:p>
            <a:pPr marL="406359" lvl="1" indent="0" algn="l" defTabSz="914400">
              <a:spcBef>
                <a:spcPts val="840"/>
              </a:spcBef>
              <a:buClr>
                <a:srgbClr val="000000"/>
              </a:buClr>
              <a:buFontTx/>
              <a:buChar char="-"/>
            </a:pPr>
            <a:r>
              <a:rPr lang="es-ES_tradnl" sz="1800" b="1" i="0" dirty="0" smtClean="0">
                <a:solidFill>
                  <a:srgbClr val="000000"/>
                </a:solidFill>
                <a:latin typeface="Arial"/>
                <a:ea typeface="+mn-ea"/>
                <a:cs typeface="+mn-cs"/>
              </a:rPr>
              <a:t> </a:t>
            </a:r>
            <a:r>
              <a:rPr lang="es-ES_tradnl" sz="1800" b="1" i="0" dirty="0" err="1" smtClean="0">
                <a:solidFill>
                  <a:srgbClr val="000000"/>
                </a:solidFill>
                <a:latin typeface="Arial"/>
                <a:ea typeface="+mn-ea"/>
                <a:cs typeface="+mn-cs"/>
              </a:rPr>
              <a:t>Router</a:t>
            </a:r>
            <a:r>
              <a:rPr lang="es-ES_tradnl" sz="1800" b="1" i="0" dirty="0" smtClean="0">
                <a:solidFill>
                  <a:srgbClr val="000000"/>
                </a:solidFill>
                <a:latin typeface="Arial"/>
                <a:ea typeface="+mn-ea"/>
                <a:cs typeface="+mn-cs"/>
              </a:rPr>
              <a:t> </a:t>
            </a:r>
            <a:r>
              <a:rPr lang="es-ES_tradnl" sz="1800" b="1" i="0" dirty="0" smtClean="0">
                <a:solidFill>
                  <a:srgbClr val="000000"/>
                </a:solidFill>
                <a:latin typeface="Arial"/>
                <a:ea typeface="+mn-ea"/>
                <a:cs typeface="+mn-cs"/>
              </a:rPr>
              <a:t>de frontera de área (ABR)</a:t>
            </a:r>
            <a:r>
              <a:rPr lang="es-ES_tradnl" sz="1800" b="0" i="0" dirty="0" smtClean="0">
                <a:latin typeface="Arial"/>
                <a:ea typeface="+mn-ea"/>
                <a:cs typeface="+mn-cs"/>
              </a:rPr>
              <a:t>:</a:t>
            </a:r>
            <a:r>
              <a:rPr lang="es-ES_tradnl" sz="1800" b="0" i="0" dirty="0" smtClean="0">
                <a:solidFill>
                  <a:srgbClr val="6B308E"/>
                </a:solidFill>
                <a:latin typeface="Arial"/>
                <a:ea typeface="+mn-ea"/>
                <a:cs typeface="+mn-cs"/>
              </a:rPr>
              <a:t> </a:t>
            </a:r>
            <a:r>
              <a:rPr lang="es-ES_tradnl" sz="1800" b="1" i="0" dirty="0" smtClean="0">
                <a:solidFill>
                  <a:srgbClr val="6B308E"/>
                </a:solidFill>
                <a:latin typeface="Arial"/>
                <a:ea typeface="+mn-ea"/>
                <a:cs typeface="+mn-cs"/>
              </a:rPr>
              <a:t>u</a:t>
            </a:r>
            <a:r>
              <a:rPr lang="es-ES_tradnl" sz="1800" b="0" i="0" dirty="0" smtClean="0">
                <a:solidFill>
                  <a:srgbClr val="6B308E"/>
                </a:solidFill>
                <a:latin typeface="Arial"/>
                <a:ea typeface="+mn-ea"/>
                <a:cs typeface="+mn-cs"/>
              </a:rPr>
              <a:t>n </a:t>
            </a:r>
            <a:r>
              <a:rPr lang="es-ES_tradnl" sz="1800" b="0" i="0" dirty="0" err="1" smtClean="0">
                <a:solidFill>
                  <a:srgbClr val="6B308E"/>
                </a:solidFill>
                <a:latin typeface="Arial"/>
                <a:ea typeface="+mn-ea"/>
                <a:cs typeface="+mn-cs"/>
              </a:rPr>
              <a:t>router</a:t>
            </a:r>
            <a:r>
              <a:rPr lang="es-ES_tradnl" sz="1800" b="0" i="0" dirty="0" smtClean="0">
                <a:solidFill>
                  <a:srgbClr val="6B308E"/>
                </a:solidFill>
                <a:latin typeface="Arial"/>
                <a:ea typeface="+mn-ea"/>
                <a:cs typeface="+mn-cs"/>
              </a:rPr>
              <a:t> con una interfaz en diversas áreas y genera LSA de resumen. Conecta una o más áreas a la red troncal principal.</a:t>
            </a:r>
            <a:endParaRPr lang="es-ES_tradnl" dirty="0" smtClean="0">
              <a:solidFill>
                <a:schemeClr val="tx2"/>
              </a:solidFill>
            </a:endParaRPr>
          </a:p>
          <a:p>
            <a:pPr marL="406359" lvl="1" indent="0" algn="l" defTabSz="914400">
              <a:spcBef>
                <a:spcPts val="840"/>
              </a:spcBef>
              <a:buClr>
                <a:srgbClr val="6B308E"/>
              </a:buClr>
              <a:buFontTx/>
              <a:buChar char="-"/>
            </a:pPr>
            <a:r>
              <a:rPr lang="es-ES_tradnl" sz="1800" b="0" i="0" dirty="0" smtClean="0">
                <a:solidFill>
                  <a:srgbClr val="6B308E"/>
                </a:solidFill>
                <a:latin typeface="Arial"/>
                <a:ea typeface="+mn-ea"/>
                <a:cs typeface="+mn-cs"/>
              </a:rPr>
              <a:t> </a:t>
            </a:r>
            <a:r>
              <a:rPr lang="es-ES_tradnl" sz="1800" b="1" i="0" dirty="0" err="1" smtClean="0">
                <a:solidFill>
                  <a:srgbClr val="000000"/>
                </a:solidFill>
                <a:latin typeface="Arial"/>
                <a:ea typeface="+mn-ea"/>
                <a:cs typeface="+mn-cs"/>
              </a:rPr>
              <a:t>Router</a:t>
            </a:r>
            <a:r>
              <a:rPr lang="es-ES_tradnl" sz="1800" b="1" i="0" dirty="0" smtClean="0">
                <a:solidFill>
                  <a:srgbClr val="000000"/>
                </a:solidFill>
                <a:latin typeface="Arial"/>
                <a:ea typeface="+mn-ea"/>
                <a:cs typeface="+mn-cs"/>
              </a:rPr>
              <a:t> de frontera de sistema autónomo (ASBR)</a:t>
            </a:r>
            <a:r>
              <a:rPr lang="es-ES_tradnl" sz="1800" b="0" i="0" dirty="0" smtClean="0">
                <a:solidFill>
                  <a:srgbClr val="6B308E"/>
                </a:solidFill>
                <a:latin typeface="Arial"/>
                <a:ea typeface="+mn-ea"/>
                <a:cs typeface="+mn-cs"/>
              </a:rPr>
              <a:t>: un </a:t>
            </a:r>
            <a:r>
              <a:rPr lang="es-ES_tradnl" sz="1800" b="0" i="0" dirty="0" err="1" smtClean="0">
                <a:solidFill>
                  <a:srgbClr val="6B308E"/>
                </a:solidFill>
                <a:latin typeface="Arial"/>
                <a:ea typeface="+mn-ea"/>
                <a:cs typeface="+mn-cs"/>
              </a:rPr>
              <a:t>router</a:t>
            </a:r>
            <a:r>
              <a:rPr lang="es-ES_tradnl" sz="1800" b="0" i="0" dirty="0" smtClean="0">
                <a:solidFill>
                  <a:srgbClr val="6B308E"/>
                </a:solidFill>
                <a:latin typeface="Arial"/>
                <a:ea typeface="+mn-ea"/>
                <a:cs typeface="+mn-cs"/>
              </a:rPr>
              <a:t> que está conectado a más de un protocolo de </a:t>
            </a:r>
            <a:r>
              <a:rPr lang="es-ES_tradnl" sz="1800" b="0" i="0" dirty="0" err="1" smtClean="0">
                <a:solidFill>
                  <a:srgbClr val="6B308E"/>
                </a:solidFill>
                <a:latin typeface="Arial"/>
                <a:ea typeface="+mn-ea"/>
                <a:cs typeface="+mn-cs"/>
              </a:rPr>
              <a:t>routing</a:t>
            </a:r>
            <a:r>
              <a:rPr lang="es-ES_tradnl" sz="1800" b="0" i="0" dirty="0" smtClean="0">
                <a:solidFill>
                  <a:srgbClr val="6B308E"/>
                </a:solidFill>
                <a:latin typeface="Arial"/>
                <a:ea typeface="+mn-ea"/>
                <a:cs typeface="+mn-cs"/>
              </a:rPr>
              <a:t> o tiene al menos una interfaz afuera de OSPF. Se utiliza para distribuir rutas recibidas de otros LSA externos en todo el sistema autónomo propio.</a:t>
            </a:r>
            <a:endParaRPr lang="es-ES_tradnl" dirty="0" smtClean="0">
              <a:solidFill>
                <a:schemeClr val="tx2"/>
              </a:solidFill>
            </a:endParaRPr>
          </a:p>
          <a:p>
            <a:pPr marL="406359" lvl="1" indent="0" algn="l" defTabSz="914400">
              <a:spcBef>
                <a:spcPts val="840"/>
              </a:spcBef>
              <a:buClr>
                <a:srgbClr val="6B308E"/>
              </a:buClr>
              <a:buFontTx/>
              <a:buChar char="-"/>
            </a:pPr>
            <a:r>
              <a:rPr lang="es-ES_tradnl" sz="1800" b="0" i="0" dirty="0" smtClean="0">
                <a:solidFill>
                  <a:srgbClr val="6B308E"/>
                </a:solidFill>
                <a:latin typeface="Arial"/>
                <a:ea typeface="+mn-ea"/>
                <a:cs typeface="+mn-cs"/>
              </a:rPr>
              <a:t> </a:t>
            </a:r>
            <a:r>
              <a:rPr lang="es-ES_tradnl" sz="1800" b="1" i="0" dirty="0" err="1" smtClean="0">
                <a:solidFill>
                  <a:srgbClr val="000000"/>
                </a:solidFill>
                <a:latin typeface="Arial"/>
                <a:ea typeface="+mn-ea"/>
                <a:cs typeface="+mn-cs"/>
              </a:rPr>
              <a:t>Router</a:t>
            </a:r>
            <a:r>
              <a:rPr lang="es-ES_tradnl" sz="1800" b="1" i="0" dirty="0" smtClean="0">
                <a:solidFill>
                  <a:srgbClr val="000000"/>
                </a:solidFill>
                <a:latin typeface="Arial"/>
                <a:ea typeface="+mn-ea"/>
                <a:cs typeface="+mn-cs"/>
              </a:rPr>
              <a:t> de red troncal (BR)</a:t>
            </a:r>
            <a:r>
              <a:rPr lang="es-ES_tradnl" sz="1800" b="0" i="0" dirty="0" smtClean="0">
                <a:solidFill>
                  <a:srgbClr val="6B308E"/>
                </a:solidFill>
                <a:latin typeface="Arial"/>
                <a:ea typeface="+mn-ea"/>
                <a:cs typeface="+mn-cs"/>
              </a:rPr>
              <a:t>: un </a:t>
            </a:r>
            <a:r>
              <a:rPr lang="es-ES_tradnl" sz="1800" b="0" i="0" dirty="0" err="1" smtClean="0">
                <a:solidFill>
                  <a:srgbClr val="6B308E"/>
                </a:solidFill>
                <a:latin typeface="Arial"/>
                <a:ea typeface="+mn-ea"/>
                <a:cs typeface="+mn-cs"/>
              </a:rPr>
              <a:t>router</a:t>
            </a:r>
            <a:r>
              <a:rPr lang="es-ES_tradnl" sz="1800" b="0" i="0" dirty="0" smtClean="0">
                <a:solidFill>
                  <a:srgbClr val="6B308E"/>
                </a:solidFill>
                <a:latin typeface="Arial"/>
                <a:ea typeface="+mn-ea"/>
                <a:cs typeface="+mn-cs"/>
              </a:rPr>
              <a:t> que se conecta al área de red troncal.</a:t>
            </a:r>
            <a:endParaRPr lang="es-ES_tradnl" dirty="0" smtClean="0">
              <a:solidFill>
                <a:schemeClr val="tx2"/>
              </a:solidFill>
            </a:endParaRPr>
          </a:p>
          <a:p>
            <a:pPr marL="228600" indent="-228600" algn="l" defTabSz="914400">
              <a:spcBef>
                <a:spcPts val="1440"/>
              </a:spcBef>
              <a:buClr>
                <a:srgbClr val="493B93"/>
              </a:buClr>
              <a:buSzPct val="90000"/>
              <a:buFont typeface="Arial"/>
              <a:buChar char="•"/>
            </a:pPr>
            <a:endParaRPr lang="es-ES_tradnl" dirty="0" smtClean="0">
              <a:solidFill>
                <a:schemeClr val="tx2"/>
              </a:solidFill>
            </a:endParaRPr>
          </a:p>
        </p:txBody>
      </p:sp>
      <p:pic>
        <p:nvPicPr>
          <p:cNvPr id="48130" name="Picture 2"/>
          <p:cNvPicPr>
            <a:picLocks noChangeAspect="1" noChangeArrowheads="1"/>
          </p:cNvPicPr>
          <p:nvPr/>
        </p:nvPicPr>
        <p:blipFill>
          <a:blip r:embed="rId3" cstate="print"/>
          <a:stretch>
            <a:fillRect/>
          </a:stretch>
        </p:blipFill>
        <p:spPr bwMode="auto">
          <a:xfrm>
            <a:off x="298741" y="4336473"/>
            <a:ext cx="8471174" cy="187945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563" y="33556"/>
            <a:ext cx="8112125" cy="1291905"/>
          </a:xfrm>
        </p:spPr>
        <p:txBody>
          <a:bodyPr/>
          <a:lstStyle/>
          <a:p>
            <a:pPr marL="0" indent="0" algn="ctr" defTabSz="914400">
              <a:spcBef>
                <a:spcPct val="0"/>
              </a:spcBef>
              <a:buNone/>
            </a:pPr>
            <a:r>
              <a:rPr lang="es-ES_tradnl" sz="5400" b="0" i="0" u="none" strike="noStrike" spc="0" baseline="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¿Cómo funciona OSPF?</a:t>
            </a:r>
            <a:endParaRPr lang="es-ES_tradnl" sz="5400"/>
          </a:p>
        </p:txBody>
      </p:sp>
      <p:sp>
        <p:nvSpPr>
          <p:cNvPr id="3" name="Rectangle 2"/>
          <p:cNvSpPr/>
          <p:nvPr/>
        </p:nvSpPr>
        <p:spPr>
          <a:xfrm>
            <a:off x="327171" y="1426130"/>
            <a:ext cx="8489657" cy="4832092"/>
          </a:xfrm>
          <a:prstGeom prst="rect">
            <a:avLst/>
          </a:prstGeom>
        </p:spPr>
        <p:txBody>
          <a:bodyPr wrap="square">
            <a:spAutoFit/>
          </a:bodyPr>
          <a:lstStyle/>
          <a:p>
            <a:pPr marL="285750" indent="-285750" algn="l" defTabSz="914400">
              <a:buClr>
                <a:srgbClr val="6B308E"/>
              </a:buClr>
              <a:buFont typeface="Arial"/>
              <a:buChar char="•"/>
            </a:pPr>
            <a:r>
              <a:rPr lang="es-ES_tradnl" sz="2200" b="0" i="0" dirty="0" smtClean="0">
                <a:solidFill>
                  <a:srgbClr val="6B308E"/>
                </a:solidFill>
                <a:latin typeface="Arial"/>
                <a:ea typeface="+mn-ea"/>
                <a:cs typeface="+mn-cs"/>
              </a:rPr>
              <a:t>OSPF es un protocolo de </a:t>
            </a:r>
            <a:r>
              <a:rPr lang="es-ES_tradnl" sz="2200" b="0" i="0" dirty="0" err="1" smtClean="0">
                <a:solidFill>
                  <a:srgbClr val="6B308E"/>
                </a:solidFill>
                <a:latin typeface="Arial"/>
                <a:ea typeface="+mn-ea"/>
                <a:cs typeface="+mn-cs"/>
              </a:rPr>
              <a:t>routing</a:t>
            </a:r>
            <a:r>
              <a:rPr lang="es-ES_tradnl" sz="2200" b="0" i="0" dirty="0" smtClean="0">
                <a:solidFill>
                  <a:srgbClr val="6B308E"/>
                </a:solidFill>
                <a:latin typeface="Arial"/>
                <a:ea typeface="+mn-ea"/>
                <a:cs typeface="+mn-cs"/>
              </a:rPr>
              <a:t> de estado de enlaces, que toma decisiones de </a:t>
            </a:r>
            <a:r>
              <a:rPr lang="es-ES_tradnl" sz="2200" b="0" i="0" dirty="0" err="1" smtClean="0">
                <a:solidFill>
                  <a:srgbClr val="6B308E"/>
                </a:solidFill>
                <a:latin typeface="Arial"/>
                <a:ea typeface="+mn-ea"/>
                <a:cs typeface="+mn-cs"/>
              </a:rPr>
              <a:t>routing</a:t>
            </a:r>
            <a:r>
              <a:rPr lang="es-ES_tradnl" sz="2200" b="0" i="0" dirty="0" smtClean="0">
                <a:solidFill>
                  <a:srgbClr val="6B308E"/>
                </a:solidFill>
                <a:latin typeface="Arial"/>
                <a:ea typeface="+mn-ea"/>
                <a:cs typeface="+mn-cs"/>
              </a:rPr>
              <a:t> según el estado de los enlaces que conectan los dispositivos de origen y destino.</a:t>
            </a:r>
            <a:endParaRPr lang="es-ES_tradnl" sz="2200" dirty="0" smtClean="0">
              <a:solidFill>
                <a:schemeClr val="tx2"/>
              </a:solidFill>
            </a:endParaRPr>
          </a:p>
          <a:p>
            <a:pPr marL="285750" indent="-285750" algn="l" defTabSz="914400">
              <a:buClr>
                <a:srgbClr val="6B308E"/>
              </a:buClr>
              <a:buFont typeface="Arial"/>
              <a:buChar char="•"/>
            </a:pPr>
            <a:r>
              <a:rPr lang="es-ES_tradnl" sz="2200" b="0" i="0" dirty="0" smtClean="0">
                <a:solidFill>
                  <a:srgbClr val="6B308E"/>
                </a:solidFill>
                <a:latin typeface="Arial"/>
                <a:ea typeface="+mn-ea"/>
                <a:cs typeface="+mn-cs"/>
              </a:rPr>
              <a:t>La información de la interfaz incluye el prefijo IPv6 en la interfaz, el tipo de red a la que está conectado y los </a:t>
            </a:r>
            <a:r>
              <a:rPr lang="es-ES_tradnl" sz="2200" b="0" i="0" dirty="0" err="1" smtClean="0">
                <a:solidFill>
                  <a:srgbClr val="6B308E"/>
                </a:solidFill>
                <a:latin typeface="Arial"/>
                <a:ea typeface="+mn-ea"/>
                <a:cs typeface="+mn-cs"/>
              </a:rPr>
              <a:t>routers</a:t>
            </a:r>
            <a:r>
              <a:rPr lang="es-ES_tradnl" sz="2200" b="0" i="0" dirty="0" smtClean="0">
                <a:solidFill>
                  <a:srgbClr val="6B308E"/>
                </a:solidFill>
                <a:latin typeface="Arial"/>
                <a:ea typeface="+mn-ea"/>
                <a:cs typeface="+mn-cs"/>
              </a:rPr>
              <a:t> conectados a dicha red.</a:t>
            </a:r>
            <a:endParaRPr lang="es-ES_tradnl" sz="2200" dirty="0" smtClean="0">
              <a:solidFill>
                <a:schemeClr val="tx2"/>
              </a:solidFill>
            </a:endParaRPr>
          </a:p>
          <a:p>
            <a:pPr marL="285750" indent="-285750" algn="l" defTabSz="914400">
              <a:buClr>
                <a:srgbClr val="6B308E"/>
              </a:buClr>
              <a:buFont typeface="Arial"/>
              <a:buChar char="•"/>
            </a:pPr>
            <a:r>
              <a:rPr lang="es-ES_tradnl" sz="2200" b="0" i="0" dirty="0" smtClean="0">
                <a:solidFill>
                  <a:srgbClr val="6B308E"/>
                </a:solidFill>
                <a:latin typeface="Arial"/>
                <a:ea typeface="+mn-ea"/>
                <a:cs typeface="+mn-cs"/>
              </a:rPr>
              <a:t>Los </a:t>
            </a:r>
            <a:r>
              <a:rPr lang="es-ES_tradnl" sz="2200" b="0" i="0" dirty="0" err="1" smtClean="0">
                <a:solidFill>
                  <a:srgbClr val="6B308E"/>
                </a:solidFill>
                <a:latin typeface="Arial"/>
                <a:ea typeface="+mn-ea"/>
                <a:cs typeface="+mn-cs"/>
              </a:rPr>
              <a:t>routers</a:t>
            </a:r>
            <a:r>
              <a:rPr lang="es-ES_tradnl" sz="2200" b="0" i="0" dirty="0" smtClean="0">
                <a:solidFill>
                  <a:srgbClr val="6B308E"/>
                </a:solidFill>
                <a:latin typeface="Arial"/>
                <a:ea typeface="+mn-ea"/>
                <a:cs typeface="+mn-cs"/>
              </a:rPr>
              <a:t> de OSPF generan actualizaciones del </a:t>
            </a:r>
            <a:r>
              <a:rPr lang="es-ES_tradnl" sz="2200" b="0" i="0" dirty="0" err="1" smtClean="0">
                <a:solidFill>
                  <a:srgbClr val="6B308E"/>
                </a:solidFill>
                <a:latin typeface="Arial"/>
                <a:ea typeface="+mn-ea"/>
                <a:cs typeface="+mn-cs"/>
              </a:rPr>
              <a:t>routing</a:t>
            </a:r>
            <a:r>
              <a:rPr lang="es-ES_tradnl" sz="2200" b="0" i="0" dirty="0" smtClean="0">
                <a:solidFill>
                  <a:srgbClr val="6B308E"/>
                </a:solidFill>
                <a:latin typeface="Arial"/>
                <a:ea typeface="+mn-ea"/>
                <a:cs typeface="+mn-cs"/>
              </a:rPr>
              <a:t> solo cuando se produce un cambio en la topología de la red.</a:t>
            </a:r>
          </a:p>
          <a:p>
            <a:pPr marL="285750" indent="-285750" algn="l" defTabSz="914400">
              <a:buClr>
                <a:srgbClr val="6B308E"/>
              </a:buClr>
              <a:buFont typeface="Arial"/>
              <a:buChar char="•"/>
            </a:pPr>
            <a:r>
              <a:rPr lang="es-ES_tradnl" sz="2200" b="0" i="0" dirty="0" smtClean="0">
                <a:solidFill>
                  <a:srgbClr val="6B308E"/>
                </a:solidFill>
                <a:latin typeface="Arial"/>
                <a:ea typeface="+mn-ea"/>
                <a:cs typeface="+mn-cs"/>
              </a:rPr>
              <a:t>Cuando cambia el estado de un enlace, el dispositivo que detecta el cambio crea un LSA y lo reenvía al DR mediante una dirección </a:t>
            </a:r>
            <a:r>
              <a:rPr lang="es-ES_tradnl" sz="2200" b="0" i="0" dirty="0" err="1" smtClean="0">
                <a:solidFill>
                  <a:srgbClr val="6B308E"/>
                </a:solidFill>
                <a:latin typeface="Arial"/>
                <a:ea typeface="+mn-ea"/>
                <a:cs typeface="+mn-cs"/>
              </a:rPr>
              <a:t>multicast</a:t>
            </a:r>
            <a:r>
              <a:rPr lang="es-ES_tradnl" sz="2200" b="0" i="0" dirty="0" smtClean="0">
                <a:solidFill>
                  <a:srgbClr val="6B308E"/>
                </a:solidFill>
                <a:latin typeface="Arial"/>
                <a:ea typeface="+mn-ea"/>
                <a:cs typeface="+mn-cs"/>
              </a:rPr>
              <a:t> FF02::6 que informa a todos los dispositivos del área mediante una dirección </a:t>
            </a:r>
            <a:r>
              <a:rPr lang="es-ES_tradnl" sz="2200" b="0" i="0" dirty="0" err="1" smtClean="0">
                <a:solidFill>
                  <a:srgbClr val="6B308E"/>
                </a:solidFill>
                <a:latin typeface="Arial"/>
                <a:ea typeface="+mn-ea"/>
                <a:cs typeface="+mn-cs"/>
              </a:rPr>
              <a:t>multicast</a:t>
            </a:r>
            <a:r>
              <a:rPr lang="es-ES_tradnl" sz="2200" b="0" i="0" dirty="0" smtClean="0">
                <a:solidFill>
                  <a:srgbClr val="6B308E"/>
                </a:solidFill>
                <a:latin typeface="Arial"/>
                <a:ea typeface="+mn-ea"/>
                <a:cs typeface="+mn-cs"/>
              </a:rPr>
              <a:t> FF02::5. Luego, cada dispositivo actualiza la base de datos de estado de enlace.</a:t>
            </a:r>
          </a:p>
          <a:p>
            <a:pPr marL="285750" indent="-285750" algn="l" defTabSz="914400">
              <a:buFont typeface="Arial"/>
              <a:buChar char="•"/>
            </a:pPr>
            <a:endParaRPr lang="es-ES_tradnl" sz="2200" dirty="0">
              <a:solidFill>
                <a:schemeClr val="tx2"/>
              </a:solidFill>
            </a:endParaRPr>
          </a:p>
        </p:txBody>
      </p:sp>
    </p:spTree>
    <p:extLst>
      <p:ext uri="{BB962C8B-B14F-4D97-AF65-F5344CB8AC3E}">
        <p14:creationId xmlns="" xmlns:p14="http://schemas.microsoft.com/office/powerpoint/2010/main" val="19670270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396" y="191218"/>
            <a:ext cx="8070635" cy="1293634"/>
          </a:xfrm>
        </p:spPr>
        <p:txBody>
          <a:bodyPr/>
          <a:lstStyle/>
          <a:p>
            <a:pPr marL="0" indent="0" algn="ctr" defTabSz="914400">
              <a:spcBef>
                <a:spcPct val="0"/>
              </a:spcBef>
              <a:buNone/>
            </a:pPr>
            <a:r>
              <a:rPr lang="es-ES_tradnl" sz="48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Configuración de OSPFv3 de diversas áreas</a:t>
            </a:r>
            <a:endParaRPr lang="es-ES_tradnl" sz="4800" dirty="0"/>
          </a:p>
        </p:txBody>
      </p:sp>
      <p:sp>
        <p:nvSpPr>
          <p:cNvPr id="83" name="Freeform 9"/>
          <p:cNvSpPr>
            <a:spLocks/>
          </p:cNvSpPr>
          <p:nvPr/>
        </p:nvSpPr>
        <p:spPr bwMode="auto">
          <a:xfrm rot="20459742">
            <a:off x="5155966" y="1864610"/>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84" name="Line 47"/>
          <p:cNvSpPr>
            <a:spLocks noChangeShapeType="1"/>
          </p:cNvSpPr>
          <p:nvPr/>
        </p:nvSpPr>
        <p:spPr bwMode="auto">
          <a:xfrm flipH="1">
            <a:off x="3157870" y="2356924"/>
            <a:ext cx="0" cy="69404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85" name="Line 47"/>
          <p:cNvSpPr>
            <a:spLocks noChangeShapeType="1"/>
          </p:cNvSpPr>
          <p:nvPr/>
        </p:nvSpPr>
        <p:spPr bwMode="auto">
          <a:xfrm flipV="1">
            <a:off x="1996580" y="2330958"/>
            <a:ext cx="947956"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86"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89053" y="2066342"/>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7"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49710" y="1477311"/>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8" name="Picture 4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876088" y="2175880"/>
            <a:ext cx="735013"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9" name="TextBox 88"/>
          <p:cNvSpPr txBox="1"/>
          <p:nvPr/>
        </p:nvSpPr>
        <p:spPr>
          <a:xfrm>
            <a:off x="7124390" y="1740644"/>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Branch-1</a:t>
            </a:r>
            <a:endParaRPr lang="en-US" sz="1200" dirty="0">
              <a:solidFill>
                <a:schemeClr val="bg1"/>
              </a:solidFill>
            </a:endParaRPr>
          </a:p>
        </p:txBody>
      </p:sp>
      <p:sp>
        <p:nvSpPr>
          <p:cNvPr id="90" name="TextBox 89"/>
          <p:cNvSpPr txBox="1"/>
          <p:nvPr/>
        </p:nvSpPr>
        <p:spPr>
          <a:xfrm>
            <a:off x="6504081" y="1524116"/>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S0/0/0</a:t>
            </a:r>
          </a:p>
        </p:txBody>
      </p:sp>
      <p:sp>
        <p:nvSpPr>
          <p:cNvPr id="91" name="TextBox 90"/>
          <p:cNvSpPr txBox="1"/>
          <p:nvPr/>
        </p:nvSpPr>
        <p:spPr>
          <a:xfrm>
            <a:off x="5203236" y="2105092"/>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S0/0/1</a:t>
            </a:r>
            <a:endParaRPr lang="en-US" sz="1200" b="1" dirty="0">
              <a:solidFill>
                <a:schemeClr val="bg2"/>
              </a:solidFill>
            </a:endParaRPr>
          </a:p>
        </p:txBody>
      </p:sp>
      <p:sp>
        <p:nvSpPr>
          <p:cNvPr id="92" name="TextBox 91"/>
          <p:cNvSpPr txBox="1"/>
          <p:nvPr/>
        </p:nvSpPr>
        <p:spPr>
          <a:xfrm>
            <a:off x="3952020" y="2121071"/>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93" name="TextBox 92"/>
          <p:cNvSpPr txBox="1"/>
          <p:nvPr/>
        </p:nvSpPr>
        <p:spPr>
          <a:xfrm>
            <a:off x="3105890" y="2843197"/>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94" name="TextBox 93"/>
          <p:cNvSpPr txBox="1"/>
          <p:nvPr/>
        </p:nvSpPr>
        <p:spPr>
          <a:xfrm>
            <a:off x="5194847" y="1561786"/>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2001:DB8:1::/64</a:t>
            </a:r>
            <a:endParaRPr lang="en-US" sz="1200" b="1" dirty="0"/>
          </a:p>
        </p:txBody>
      </p:sp>
      <p:sp>
        <p:nvSpPr>
          <p:cNvPr id="95" name="TextBox 94"/>
          <p:cNvSpPr txBox="1"/>
          <p:nvPr/>
        </p:nvSpPr>
        <p:spPr>
          <a:xfrm>
            <a:off x="2585058" y="1899288"/>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2001:DB8:A::/64</a:t>
            </a:r>
            <a:endParaRPr lang="en-US" sz="1200" b="1" dirty="0"/>
          </a:p>
        </p:txBody>
      </p:sp>
      <p:sp>
        <p:nvSpPr>
          <p:cNvPr id="96" name="TextBox 95"/>
          <p:cNvSpPr txBox="1"/>
          <p:nvPr/>
        </p:nvSpPr>
        <p:spPr>
          <a:xfrm>
            <a:off x="718569" y="2541019"/>
            <a:ext cx="1882018"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Lo0 2001:DB8:C::/127</a:t>
            </a:r>
            <a:endParaRPr lang="en-US" sz="1200" b="1" dirty="0"/>
          </a:p>
        </p:txBody>
      </p:sp>
      <p:sp>
        <p:nvSpPr>
          <p:cNvPr id="97" name="TextBox 96"/>
          <p:cNvSpPr txBox="1"/>
          <p:nvPr/>
        </p:nvSpPr>
        <p:spPr>
          <a:xfrm>
            <a:off x="2262520" y="3517256"/>
            <a:ext cx="192519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Lo0 2001:DB8:B::/127</a:t>
            </a:r>
            <a:endParaRPr lang="en-US" sz="1200" b="1" dirty="0"/>
          </a:p>
        </p:txBody>
      </p:sp>
      <p:sp>
        <p:nvSpPr>
          <p:cNvPr id="98" name="Line 47"/>
          <p:cNvSpPr>
            <a:spLocks noChangeShapeType="1"/>
          </p:cNvSpPr>
          <p:nvPr/>
        </p:nvSpPr>
        <p:spPr bwMode="auto">
          <a:xfrm flipV="1">
            <a:off x="3531765" y="2330957"/>
            <a:ext cx="857289"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99"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29806" y="3050968"/>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61081" y="2074731"/>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1" name="TextBox 100"/>
          <p:cNvSpPr txBox="1"/>
          <p:nvPr/>
        </p:nvSpPr>
        <p:spPr>
          <a:xfrm>
            <a:off x="1979802" y="2108696"/>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102" name="TextBox 101"/>
          <p:cNvSpPr txBox="1"/>
          <p:nvPr/>
        </p:nvSpPr>
        <p:spPr>
          <a:xfrm>
            <a:off x="4454652" y="2322743"/>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Branch-2</a:t>
            </a:r>
            <a:endParaRPr lang="en-US" sz="1200" dirty="0">
              <a:solidFill>
                <a:schemeClr val="bg1"/>
              </a:solidFill>
            </a:endParaRPr>
          </a:p>
        </p:txBody>
      </p:sp>
      <p:sp>
        <p:nvSpPr>
          <p:cNvPr id="103" name="TextBox 102"/>
          <p:cNvSpPr txBox="1"/>
          <p:nvPr/>
        </p:nvSpPr>
        <p:spPr>
          <a:xfrm>
            <a:off x="2778075" y="3297673"/>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Branch-3</a:t>
            </a:r>
            <a:endParaRPr lang="en-US" sz="1200" dirty="0">
              <a:solidFill>
                <a:schemeClr val="bg1"/>
              </a:solidFill>
            </a:endParaRPr>
          </a:p>
        </p:txBody>
      </p:sp>
      <p:sp>
        <p:nvSpPr>
          <p:cNvPr id="104" name="TextBox 103"/>
          <p:cNvSpPr txBox="1"/>
          <p:nvPr/>
        </p:nvSpPr>
        <p:spPr>
          <a:xfrm>
            <a:off x="1218104" y="2327954"/>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Branch-4</a:t>
            </a:r>
            <a:endParaRPr lang="en-US" sz="1200" dirty="0">
              <a:solidFill>
                <a:schemeClr val="bg1"/>
              </a:solidFill>
            </a:endParaRPr>
          </a:p>
        </p:txBody>
      </p:sp>
      <p:sp>
        <p:nvSpPr>
          <p:cNvPr id="5" name="Rounded Rectangle 4"/>
          <p:cNvSpPr/>
          <p:nvPr/>
        </p:nvSpPr>
        <p:spPr>
          <a:xfrm>
            <a:off x="718570" y="1895713"/>
            <a:ext cx="3670484" cy="1894967"/>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1" name="TextBox 10"/>
          <p:cNvSpPr txBox="1"/>
          <p:nvPr/>
        </p:nvSpPr>
        <p:spPr>
          <a:xfrm>
            <a:off x="2077120" y="1593701"/>
            <a:ext cx="1368354" cy="369332"/>
          </a:xfrm>
          <a:prstGeom prst="rect">
            <a:avLst/>
          </a:prstGeom>
          <a:noFill/>
        </p:spPr>
        <p:txBody>
          <a:bodyPr wrap="square" rtlCol="0">
            <a:spAutoFit/>
          </a:bodyPr>
          <a:lstStyle/>
          <a:p>
            <a:pPr algn="l" defTabSz="914400">
              <a:buNone/>
            </a:pPr>
            <a:r>
              <a:rPr lang="en-US" sz="1800" b="1" i="0" dirty="0">
                <a:solidFill>
                  <a:srgbClr val="6B308E"/>
                </a:solidFill>
                <a:latin typeface="Arial"/>
                <a:ea typeface="+mn-ea"/>
                <a:cs typeface="+mn-cs"/>
              </a:rPr>
              <a:t>Area 51</a:t>
            </a:r>
            <a:endParaRPr lang="en-US" b="1" dirty="0">
              <a:solidFill>
                <a:schemeClr val="tx2"/>
              </a:solidFill>
            </a:endParaRPr>
          </a:p>
        </p:txBody>
      </p:sp>
      <p:sp>
        <p:nvSpPr>
          <p:cNvPr id="12" name="Rounded Rectangle 11"/>
          <p:cNvSpPr/>
          <p:nvPr/>
        </p:nvSpPr>
        <p:spPr>
          <a:xfrm>
            <a:off x="5257209" y="1367837"/>
            <a:ext cx="1788427" cy="1190392"/>
          </a:xfrm>
          <a:prstGeom prst="roundRect">
            <a:avLst/>
          </a:prstGeom>
          <a:solidFill>
            <a:schemeClr val="tx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5" name="TextBox 104"/>
          <p:cNvSpPr txBox="1"/>
          <p:nvPr/>
        </p:nvSpPr>
        <p:spPr>
          <a:xfrm>
            <a:off x="5714600" y="2648188"/>
            <a:ext cx="1004982" cy="369332"/>
          </a:xfrm>
          <a:prstGeom prst="rect">
            <a:avLst/>
          </a:prstGeom>
          <a:solidFill>
            <a:schemeClr val="bg1"/>
          </a:solidFill>
        </p:spPr>
        <p:txBody>
          <a:bodyPr wrap="square" rtlCol="0">
            <a:spAutoFit/>
          </a:bodyPr>
          <a:lstStyle/>
          <a:p>
            <a:pPr algn="l" defTabSz="914400">
              <a:buNone/>
            </a:pPr>
            <a:r>
              <a:rPr lang="en-US" sz="1800" b="1" i="0">
                <a:solidFill>
                  <a:schemeClr val="tx1"/>
                </a:solidFill>
                <a:latin typeface="Arial"/>
                <a:ea typeface="+mn-ea"/>
                <a:cs typeface="+mn-cs"/>
              </a:rPr>
              <a:t>Area 0</a:t>
            </a:r>
            <a:endParaRPr lang="en-US" b="1" dirty="0"/>
          </a:p>
        </p:txBody>
      </p:sp>
      <p:sp>
        <p:nvSpPr>
          <p:cNvPr id="17" name="Rectangle 16"/>
          <p:cNvSpPr/>
          <p:nvPr/>
        </p:nvSpPr>
        <p:spPr>
          <a:xfrm>
            <a:off x="559187" y="3836200"/>
            <a:ext cx="7813026" cy="2354491"/>
          </a:xfrm>
          <a:prstGeom prst="rect">
            <a:avLst/>
          </a:prstGeom>
          <a:ln>
            <a:solidFill>
              <a:schemeClr val="tx2"/>
            </a:solidFill>
          </a:ln>
        </p:spPr>
        <p:txBody>
          <a:bodyPr wrap="square">
            <a:spAutoFit/>
          </a:bodyPr>
          <a:lstStyle/>
          <a:p>
            <a:pPr algn="l" defTabSz="914400">
              <a:buNone/>
            </a:pPr>
            <a:r>
              <a:rPr lang="en-US" sz="1050" b="0" i="0">
                <a:solidFill>
                  <a:srgbClr val="000000"/>
                </a:solidFill>
                <a:latin typeface="Arial"/>
                <a:ea typeface="+mn-ea"/>
                <a:cs typeface="+mn-cs"/>
              </a:rPr>
              <a:t>Branch-2(config)#int s0/0/1</a:t>
            </a:r>
          </a:p>
          <a:p>
            <a:pPr algn="l" defTabSz="914400">
              <a:buNone/>
            </a:pPr>
            <a:r>
              <a:rPr lang="en-US" sz="1050" b="0" i="0">
                <a:solidFill>
                  <a:srgbClr val="000000"/>
                </a:solidFill>
                <a:latin typeface="Arial"/>
                <a:ea typeface="+mn-ea"/>
                <a:cs typeface="+mn-cs"/>
              </a:rPr>
              <a:t>Branch-2(config-if)#ipv6 ospf 1 area 0</a:t>
            </a:r>
          </a:p>
          <a:p>
            <a:pPr algn="l" defTabSz="914400">
              <a:buNone/>
            </a:pPr>
            <a:r>
              <a:rPr lang="en-US" sz="1050" b="0" i="0">
                <a:solidFill>
                  <a:srgbClr val="000000"/>
                </a:solidFill>
                <a:latin typeface="Arial"/>
                <a:ea typeface="+mn-ea"/>
                <a:cs typeface="+mn-cs"/>
              </a:rPr>
              <a:t>Branch-2(config-if)#int g0/0</a:t>
            </a:r>
          </a:p>
          <a:p>
            <a:pPr algn="l" defTabSz="914400">
              <a:buNone/>
            </a:pPr>
            <a:r>
              <a:rPr lang="en-US" sz="1050" b="0" i="0">
                <a:solidFill>
                  <a:srgbClr val="000000"/>
                </a:solidFill>
                <a:latin typeface="Arial"/>
                <a:ea typeface="+mn-ea"/>
                <a:cs typeface="+mn-cs"/>
              </a:rPr>
              <a:t>Branch-2(config-if)#ipv6 ospf 1 area 51</a:t>
            </a:r>
          </a:p>
          <a:p>
            <a:pPr algn="l" defTabSz="914400">
              <a:buNone/>
            </a:pPr>
            <a:r>
              <a:rPr lang="en-US" sz="1050" b="0" i="0">
                <a:solidFill>
                  <a:srgbClr val="000000"/>
                </a:solidFill>
                <a:latin typeface="Arial"/>
                <a:ea typeface="+mn-ea"/>
                <a:cs typeface="+mn-cs"/>
              </a:rPr>
              <a:t>00:11:25: %OSPFv3-5-ADJCHG: Process 1, Nbr 1.1.1.1 on Serial0/0/1 from LOADING to FULL, Loading Done</a:t>
            </a:r>
          </a:p>
          <a:p>
            <a:pPr algn="l" defTabSz="914400">
              <a:buNone/>
            </a:pPr>
            <a:endParaRPr lang="en-US" sz="1050" dirty="0" smtClean="0">
              <a:solidFill>
                <a:schemeClr val="bg2"/>
              </a:solidFill>
            </a:endParaRPr>
          </a:p>
          <a:p>
            <a:pPr algn="l" defTabSz="914400">
              <a:buNone/>
            </a:pPr>
            <a:r>
              <a:rPr lang="en-US" sz="1050" b="0" i="0">
                <a:solidFill>
                  <a:srgbClr val="000000"/>
                </a:solidFill>
                <a:latin typeface="Arial"/>
                <a:ea typeface="+mn-ea"/>
                <a:cs typeface="+mn-cs"/>
              </a:rPr>
              <a:t>Branch-2(config-if)#</a:t>
            </a:r>
          </a:p>
          <a:p>
            <a:pPr algn="l" defTabSz="914400">
              <a:buNone/>
            </a:pPr>
            <a:r>
              <a:rPr lang="en-US" sz="1050" b="0" i="0">
                <a:solidFill>
                  <a:srgbClr val="000000"/>
                </a:solidFill>
                <a:latin typeface="Arial"/>
                <a:ea typeface="+mn-ea"/>
                <a:cs typeface="+mn-cs"/>
              </a:rPr>
              <a:t>00:11:27: %OSPFv3-5-ADJCHG: Process 1, Nbr 3.3.3.3 on GigabitEthernet0/0 from LOADING to FULL, Loading Done</a:t>
            </a:r>
          </a:p>
          <a:p>
            <a:pPr algn="l" defTabSz="914400">
              <a:buNone/>
            </a:pPr>
            <a:endParaRPr lang="en-US" sz="1050" dirty="0" smtClean="0">
              <a:solidFill>
                <a:schemeClr val="bg2"/>
              </a:solidFill>
            </a:endParaRPr>
          </a:p>
          <a:p>
            <a:pPr algn="l" defTabSz="914400">
              <a:buNone/>
            </a:pPr>
            <a:r>
              <a:rPr lang="en-US" sz="1050" b="0" i="0">
                <a:solidFill>
                  <a:srgbClr val="000000"/>
                </a:solidFill>
                <a:latin typeface="Arial"/>
                <a:ea typeface="+mn-ea"/>
                <a:cs typeface="+mn-cs"/>
              </a:rPr>
              <a:t>00:11:30: %OSPF-5-ADJCHG: Process 1, Nbr 4.4.4.4 on GigabitEthernet0/0 from FULL to DOWN, Neighbor Down: Dead timer expired</a:t>
            </a:r>
          </a:p>
          <a:p>
            <a:pPr algn="l" defTabSz="914400">
              <a:buNone/>
            </a:pPr>
            <a:endParaRPr lang="en-US" sz="1050" dirty="0" smtClean="0">
              <a:solidFill>
                <a:schemeClr val="bg2"/>
              </a:solidFill>
            </a:endParaRPr>
          </a:p>
          <a:p>
            <a:pPr algn="l" defTabSz="914400">
              <a:buNone/>
            </a:pPr>
            <a:r>
              <a:rPr lang="en-US" sz="1050" b="0" i="0">
                <a:solidFill>
                  <a:srgbClr val="000000"/>
                </a:solidFill>
                <a:latin typeface="Arial"/>
                <a:ea typeface="+mn-ea"/>
                <a:cs typeface="+mn-cs"/>
              </a:rPr>
              <a:t>00:11:30: %OSPFv3-5-ADJCHG: Process 1, Nbr 4.4.4.4 on GigabitEthernet0/0 from FULL to DOWN, Neighbor Down: Interface down or detached</a:t>
            </a:r>
            <a:endParaRPr lang="en-US" sz="1050" dirty="0">
              <a:solidFill>
                <a:schemeClr val="bg2"/>
              </a:solidFill>
            </a:endParaRPr>
          </a:p>
        </p:txBody>
      </p:sp>
    </p:spTree>
    <p:extLst>
      <p:ext uri="{BB962C8B-B14F-4D97-AF65-F5344CB8AC3E}">
        <p14:creationId xmlns="" xmlns:p14="http://schemas.microsoft.com/office/powerpoint/2010/main" val="28011203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defTabSz="914400">
              <a:spcBef>
                <a:spcPct val="0"/>
              </a:spcBef>
              <a:buNone/>
            </a:pPr>
            <a:r>
              <a:rPr lang="en-US" sz="3600" b="0" i="0" u="none" strike="noStrike" spc="0" baseline="0">
                <a:ln>
                  <a:noFill/>
                </a:ln>
                <a:gradFill flip="none" rotWithShape="1">
                  <a:gsLst>
                    <a:gs pos="16000">
                      <a:schemeClr val="tx2"/>
                    </a:gs>
                    <a:gs pos="100000">
                      <a:srgbClr val="28A7DF"/>
                    </a:gs>
                  </a:gsLst>
                  <a:lin ang="1800000" scaled="0"/>
                  <a:tileRect/>
                </a:gradFill>
                <a:effectLst/>
                <a:latin typeface="Arial"/>
                <a:ea typeface="+mj-ea"/>
                <a:cs typeface="Arial"/>
              </a:rPr>
              <a:t>Verificación de OSPFv3 de diversas áreas</a:t>
            </a:r>
            <a:endParaRPr lang="en-US" dirty="0"/>
          </a:p>
        </p:txBody>
      </p:sp>
      <p:sp>
        <p:nvSpPr>
          <p:cNvPr id="5" name="Rectangle 4"/>
          <p:cNvSpPr/>
          <p:nvPr/>
        </p:nvSpPr>
        <p:spPr>
          <a:xfrm>
            <a:off x="0" y="1432366"/>
            <a:ext cx="4320074" cy="4324261"/>
          </a:xfrm>
          <a:prstGeom prst="rect">
            <a:avLst/>
          </a:prstGeom>
          <a:ln>
            <a:solidFill>
              <a:schemeClr val="tx2"/>
            </a:solidFill>
          </a:ln>
        </p:spPr>
        <p:txBody>
          <a:bodyPr wrap="square">
            <a:spAutoFit/>
          </a:bodyPr>
          <a:lstStyle/>
          <a:p>
            <a:pPr algn="l" defTabSz="914400">
              <a:buNone/>
            </a:pPr>
            <a:r>
              <a:rPr lang="en-US" sz="1100" b="0" i="0">
                <a:solidFill>
                  <a:srgbClr val="000000"/>
                </a:solidFill>
                <a:latin typeface="Arial"/>
                <a:ea typeface="+mn-ea"/>
                <a:cs typeface="+mn-cs"/>
              </a:rPr>
              <a:t>Branch-2# show ipv6 ospf database</a:t>
            </a:r>
          </a:p>
          <a:p>
            <a:pPr algn="l" defTabSz="914400">
              <a:buNone/>
            </a:pPr>
            <a:r>
              <a:rPr lang="en-US" sz="1100" b="0" i="0">
                <a:solidFill>
                  <a:srgbClr val="000000"/>
                </a:solidFill>
                <a:latin typeface="Arial"/>
                <a:ea typeface="+mn-ea"/>
                <a:cs typeface="+mn-cs"/>
              </a:rPr>
              <a:t>            </a:t>
            </a:r>
          </a:p>
          <a:p>
            <a:pPr algn="l" defTabSz="914400">
              <a:buNone/>
            </a:pPr>
            <a:r>
              <a:rPr lang="en-US" sz="1100" b="0" i="0">
                <a:solidFill>
                  <a:srgbClr val="000000"/>
                </a:solidFill>
                <a:latin typeface="Arial"/>
                <a:ea typeface="+mn-ea"/>
                <a:cs typeface="+mn-cs"/>
              </a:rPr>
              <a:t>OSPF Router with ID (2.2.2.2) (Process ID 1)</a:t>
            </a:r>
            <a:endParaRPr lang="en-US" sz="1100" dirty="0">
              <a:solidFill>
                <a:schemeClr val="bg2"/>
              </a:solidFill>
            </a:endParaRPr>
          </a:p>
          <a:p>
            <a:pPr algn="l" defTabSz="914400">
              <a:buNone/>
            </a:pPr>
            <a:r>
              <a:rPr lang="en-US" sz="1100" b="0" i="0">
                <a:solidFill>
                  <a:srgbClr val="000000"/>
                </a:solidFill>
                <a:latin typeface="Arial"/>
                <a:ea typeface="+mn-ea"/>
                <a:cs typeface="+mn-cs"/>
              </a:rPr>
              <a:t>              </a:t>
            </a:r>
          </a:p>
          <a:p>
            <a:pPr algn="l" defTabSz="914400">
              <a:buNone/>
            </a:pPr>
            <a:r>
              <a:rPr lang="en-US" sz="1100" b="0" i="0">
                <a:solidFill>
                  <a:srgbClr val="000000"/>
                </a:solidFill>
                <a:latin typeface="Arial"/>
                <a:ea typeface="+mn-ea"/>
                <a:cs typeface="+mn-cs"/>
              </a:rPr>
              <a:t> Router Link States (Area 0)</a:t>
            </a:r>
          </a:p>
          <a:p>
            <a:pPr algn="l" defTabSz="914400">
              <a:buNone/>
            </a:pPr>
            <a:endParaRPr lang="en-US" sz="1100" dirty="0">
              <a:solidFill>
                <a:schemeClr val="bg2"/>
              </a:solidFill>
            </a:endParaRPr>
          </a:p>
          <a:p>
            <a:pPr algn="l" defTabSz="914400">
              <a:buNone/>
            </a:pPr>
            <a:r>
              <a:rPr lang="en-US" sz="1100" b="0" i="0">
                <a:solidFill>
                  <a:srgbClr val="000000"/>
                </a:solidFill>
                <a:latin typeface="Arial"/>
                <a:ea typeface="+mn-ea"/>
                <a:cs typeface="+mn-cs"/>
              </a:rPr>
              <a:t>ADV Router      Age              Seq#       Fragment ID  Link count Bits</a:t>
            </a:r>
          </a:p>
          <a:p>
            <a:pPr algn="l" defTabSz="914400">
              <a:buNone/>
            </a:pPr>
            <a:r>
              <a:rPr lang="en-US" sz="1100" b="0" i="0">
                <a:solidFill>
                  <a:srgbClr val="000000"/>
                </a:solidFill>
                <a:latin typeface="Arial"/>
                <a:ea typeface="+mn-ea"/>
                <a:cs typeface="+mn-cs"/>
              </a:rPr>
              <a:t>   2.2.2.2           291         0x80000003           0            1          B</a:t>
            </a:r>
          </a:p>
          <a:p>
            <a:pPr algn="l" defTabSz="914400">
              <a:buNone/>
            </a:pPr>
            <a:r>
              <a:rPr lang="en-US" sz="1100" b="0" i="0">
                <a:solidFill>
                  <a:srgbClr val="000000"/>
                </a:solidFill>
                <a:latin typeface="Arial"/>
                <a:ea typeface="+mn-ea"/>
                <a:cs typeface="+mn-cs"/>
              </a:rPr>
              <a:t>   1.1.1.1           292         0x80000003           0            1          </a:t>
            </a:r>
          </a:p>
          <a:p>
            <a:pPr algn="l" defTabSz="914400">
              <a:buNone/>
            </a:pPr>
            <a:endParaRPr lang="en-US" sz="1100" dirty="0">
              <a:solidFill>
                <a:schemeClr val="bg2"/>
              </a:solidFill>
            </a:endParaRPr>
          </a:p>
          <a:p>
            <a:pPr algn="l" defTabSz="914400">
              <a:buNone/>
            </a:pPr>
            <a:r>
              <a:rPr lang="en-US" sz="1100" b="0" i="0">
                <a:solidFill>
                  <a:srgbClr val="000000"/>
                </a:solidFill>
                <a:latin typeface="Arial"/>
                <a:ea typeface="+mn-ea"/>
                <a:cs typeface="+mn-cs"/>
              </a:rPr>
              <a:t>                Inter Area Prefix Link States (Area 0)</a:t>
            </a:r>
          </a:p>
          <a:p>
            <a:pPr algn="l" defTabSz="914400">
              <a:buNone/>
            </a:pPr>
            <a:r>
              <a:rPr lang="en-US" sz="1100" b="0" i="0">
                <a:solidFill>
                  <a:srgbClr val="000000"/>
                </a:solidFill>
                <a:latin typeface="Arial"/>
                <a:ea typeface="+mn-ea"/>
                <a:cs typeface="+mn-cs"/>
              </a:rPr>
              <a:t>ADV Router      Age             Seq#           Metric        Prefix</a:t>
            </a:r>
            <a:endParaRPr lang="en-US" sz="1100" dirty="0">
              <a:solidFill>
                <a:schemeClr val="bg2"/>
              </a:solidFill>
            </a:endParaRPr>
          </a:p>
          <a:p>
            <a:pPr algn="l" defTabSz="914400">
              <a:buNone/>
            </a:pPr>
            <a:r>
              <a:rPr lang="en-US" sz="1100" b="0" i="0">
                <a:solidFill>
                  <a:srgbClr val="000000"/>
                </a:solidFill>
                <a:latin typeface="Arial"/>
                <a:ea typeface="+mn-ea"/>
                <a:cs typeface="+mn-cs"/>
              </a:rPr>
              <a:t>   2.2.2.2           296         0x80000002       1      2001:DB8:A::/64</a:t>
            </a:r>
          </a:p>
          <a:p>
            <a:pPr algn="l" defTabSz="914400">
              <a:buNone/>
            </a:pPr>
            <a:r>
              <a:rPr lang="en-US" sz="1100" b="0" i="0">
                <a:solidFill>
                  <a:srgbClr val="000000"/>
                </a:solidFill>
                <a:latin typeface="Arial"/>
                <a:ea typeface="+mn-ea"/>
                <a:cs typeface="+mn-cs"/>
              </a:rPr>
              <a:t> </a:t>
            </a:r>
            <a:endParaRPr lang="en-US" sz="1100" dirty="0">
              <a:solidFill>
                <a:schemeClr val="bg2"/>
              </a:solidFill>
            </a:endParaRPr>
          </a:p>
          <a:p>
            <a:pPr algn="l" defTabSz="914400">
              <a:buNone/>
            </a:pPr>
            <a:r>
              <a:rPr lang="en-US" sz="1100" b="0" i="0">
                <a:solidFill>
                  <a:srgbClr val="000000"/>
                </a:solidFill>
                <a:latin typeface="Arial"/>
                <a:ea typeface="+mn-ea"/>
                <a:cs typeface="+mn-cs"/>
              </a:rPr>
              <a:t>                Link (Type-8) Link States (Area 0)</a:t>
            </a:r>
          </a:p>
          <a:p>
            <a:pPr algn="l" defTabSz="914400">
              <a:buNone/>
            </a:pPr>
            <a:r>
              <a:rPr lang="en-US" sz="1100" b="0" i="0">
                <a:solidFill>
                  <a:srgbClr val="000000"/>
                </a:solidFill>
                <a:latin typeface="Arial"/>
                <a:ea typeface="+mn-ea"/>
                <a:cs typeface="+mn-cs"/>
              </a:rPr>
              <a:t>ADV Router      Age             Seq#       Link ID    Interface</a:t>
            </a:r>
          </a:p>
          <a:p>
            <a:pPr algn="l" defTabSz="914400">
              <a:buNone/>
            </a:pPr>
            <a:r>
              <a:rPr lang="en-US" sz="1100" b="0" i="0">
                <a:solidFill>
                  <a:srgbClr val="000000"/>
                </a:solidFill>
                <a:latin typeface="Arial"/>
                <a:ea typeface="+mn-ea"/>
                <a:cs typeface="+mn-cs"/>
              </a:rPr>
              <a:t>   2.2.2.2           291         0x80000003    4          Se0/0/1</a:t>
            </a:r>
          </a:p>
          <a:p>
            <a:pPr algn="l" defTabSz="914400">
              <a:buNone/>
            </a:pPr>
            <a:r>
              <a:rPr lang="en-US" sz="1100" b="0" i="0">
                <a:solidFill>
                  <a:srgbClr val="000000"/>
                </a:solidFill>
                <a:latin typeface="Arial"/>
                <a:ea typeface="+mn-ea"/>
                <a:cs typeface="+mn-cs"/>
              </a:rPr>
              <a:t>   1.1.1.1           293         0x80000003    3          Se0/0/0</a:t>
            </a:r>
          </a:p>
          <a:p>
            <a:pPr algn="l" defTabSz="914400">
              <a:buNone/>
            </a:pPr>
            <a:endParaRPr lang="en-US" sz="1100" dirty="0">
              <a:solidFill>
                <a:schemeClr val="bg2"/>
              </a:solidFill>
            </a:endParaRPr>
          </a:p>
          <a:p>
            <a:pPr algn="l" defTabSz="914400">
              <a:buNone/>
            </a:pPr>
            <a:r>
              <a:rPr lang="en-US" sz="1100" b="0" i="0">
                <a:solidFill>
                  <a:srgbClr val="000000"/>
                </a:solidFill>
                <a:latin typeface="Arial"/>
                <a:ea typeface="+mn-ea"/>
                <a:cs typeface="+mn-cs"/>
              </a:rPr>
              <a:t>                Intra Area Prefix Link States (Area 0)</a:t>
            </a:r>
          </a:p>
          <a:p>
            <a:pPr algn="l" defTabSz="914400">
              <a:buNone/>
            </a:pPr>
            <a:r>
              <a:rPr lang="en-US" sz="1100" b="0" i="0">
                <a:solidFill>
                  <a:srgbClr val="000000"/>
                </a:solidFill>
                <a:latin typeface="Arial"/>
                <a:ea typeface="+mn-ea"/>
                <a:cs typeface="+mn-cs"/>
              </a:rPr>
              <a:t>ADV Router      Age            Seq#       Link ID    Ref-lstype  </a:t>
            </a:r>
            <a:r>
              <a:rPr lang="en-US" sz="1050" b="0" i="0">
                <a:solidFill>
                  <a:srgbClr val="000000"/>
                </a:solidFill>
                <a:latin typeface="Arial"/>
                <a:ea typeface="+mn-ea"/>
                <a:cs typeface="+mn-cs"/>
              </a:rPr>
              <a:t>Ref-LSID</a:t>
            </a:r>
          </a:p>
          <a:p>
            <a:pPr algn="l" defTabSz="914400">
              <a:buNone/>
            </a:pPr>
            <a:r>
              <a:rPr lang="en-US" sz="1100" b="0" i="0">
                <a:solidFill>
                  <a:srgbClr val="000000"/>
                </a:solidFill>
                <a:latin typeface="Arial"/>
                <a:ea typeface="+mn-ea"/>
                <a:cs typeface="+mn-cs"/>
              </a:rPr>
              <a:t>   2.2.2.2           292         0x80000002   2            0x2001      0</a:t>
            </a:r>
          </a:p>
          <a:p>
            <a:pPr algn="l" defTabSz="914400">
              <a:buNone/>
            </a:pPr>
            <a:r>
              <a:rPr lang="en-US" sz="1100" b="0" i="0">
                <a:solidFill>
                  <a:srgbClr val="000000"/>
                </a:solidFill>
                <a:latin typeface="Arial"/>
                <a:ea typeface="+mn-ea"/>
                <a:cs typeface="+mn-cs"/>
              </a:rPr>
              <a:t>   1.1.1.1           300         0x80000002   2            0x2001      0</a:t>
            </a:r>
          </a:p>
          <a:p>
            <a:pPr algn="l" defTabSz="914400">
              <a:buNone/>
            </a:pPr>
            <a:r>
              <a:rPr lang="en-US" sz="1100" b="0" i="0">
                <a:solidFill>
                  <a:srgbClr val="000000"/>
                </a:solidFill>
                <a:latin typeface="Arial"/>
                <a:ea typeface="+mn-ea"/>
                <a:cs typeface="+mn-cs"/>
              </a:rPr>
              <a:t>            OSPF Router with ID (2.2.2.2) (Process ID 1)</a:t>
            </a:r>
          </a:p>
          <a:p>
            <a:pPr algn="l" defTabSz="914400">
              <a:buNone/>
            </a:pPr>
            <a:endParaRPr lang="en-US" sz="1100" dirty="0">
              <a:solidFill>
                <a:schemeClr val="bg2"/>
              </a:solidFill>
            </a:endParaRPr>
          </a:p>
        </p:txBody>
      </p:sp>
      <p:sp>
        <p:nvSpPr>
          <p:cNvPr id="6" name="Rectangle 5"/>
          <p:cNvSpPr/>
          <p:nvPr/>
        </p:nvSpPr>
        <p:spPr>
          <a:xfrm>
            <a:off x="4385388" y="1433512"/>
            <a:ext cx="4758612" cy="4324261"/>
          </a:xfrm>
          <a:prstGeom prst="rect">
            <a:avLst/>
          </a:prstGeom>
          <a:ln>
            <a:solidFill>
              <a:schemeClr val="tx2"/>
            </a:solidFill>
          </a:ln>
        </p:spPr>
        <p:txBody>
          <a:bodyPr wrap="square">
            <a:spAutoFit/>
          </a:bodyPr>
          <a:lstStyle/>
          <a:p>
            <a:pPr algn="l" defTabSz="914400">
              <a:buNone/>
            </a:pPr>
            <a:r>
              <a:rPr lang="en-US" sz="1100" b="0" i="0">
                <a:solidFill>
                  <a:srgbClr val="000000"/>
                </a:solidFill>
                <a:latin typeface="Arial"/>
                <a:ea typeface="+mn-ea"/>
                <a:cs typeface="+mn-cs"/>
              </a:rPr>
              <a:t> Router Link States (Area 51)</a:t>
            </a:r>
          </a:p>
          <a:p>
            <a:pPr algn="l" defTabSz="914400">
              <a:buNone/>
            </a:pPr>
            <a:endParaRPr lang="en-US" sz="1100" dirty="0" smtClean="0">
              <a:solidFill>
                <a:schemeClr val="bg2"/>
              </a:solidFill>
            </a:endParaRPr>
          </a:p>
          <a:p>
            <a:pPr algn="l" defTabSz="914400">
              <a:buNone/>
            </a:pPr>
            <a:r>
              <a:rPr lang="en-US" sz="1100" b="0" i="0">
                <a:solidFill>
                  <a:srgbClr val="000000"/>
                </a:solidFill>
                <a:latin typeface="Arial"/>
                <a:ea typeface="+mn-ea"/>
                <a:cs typeface="+mn-cs"/>
              </a:rPr>
              <a:t>ADV Router      Age             Seq#     Fragment ID  Link count Bits</a:t>
            </a:r>
          </a:p>
          <a:p>
            <a:pPr algn="l" defTabSz="914400">
              <a:buNone/>
            </a:pPr>
            <a:r>
              <a:rPr lang="en-US" sz="1100" b="0" i="0">
                <a:solidFill>
                  <a:srgbClr val="000000"/>
                </a:solidFill>
                <a:latin typeface="Arial"/>
                <a:ea typeface="+mn-ea"/>
                <a:cs typeface="+mn-cs"/>
              </a:rPr>
              <a:t>   2.2.2.2           261      0x80000004         0                 1            B</a:t>
            </a:r>
          </a:p>
          <a:p>
            <a:pPr algn="l" defTabSz="914400">
              <a:buNone/>
            </a:pPr>
            <a:r>
              <a:rPr lang="en-US" sz="1100" b="0" i="0">
                <a:solidFill>
                  <a:srgbClr val="000000"/>
                </a:solidFill>
                <a:latin typeface="Arial"/>
                <a:ea typeface="+mn-ea"/>
                <a:cs typeface="+mn-cs"/>
              </a:rPr>
              <a:t>   3.3.3.3           262      0x80000003         0                 1          </a:t>
            </a:r>
          </a:p>
          <a:p>
            <a:pPr algn="l" defTabSz="914400">
              <a:buNone/>
            </a:pPr>
            <a:endParaRPr lang="en-US" sz="1100" dirty="0" smtClean="0">
              <a:solidFill>
                <a:schemeClr val="bg2"/>
              </a:solidFill>
            </a:endParaRPr>
          </a:p>
          <a:p>
            <a:pPr algn="l" defTabSz="914400">
              <a:buNone/>
            </a:pPr>
            <a:r>
              <a:rPr lang="en-US" sz="1100" b="0" i="0">
                <a:solidFill>
                  <a:srgbClr val="000000"/>
                </a:solidFill>
                <a:latin typeface="Arial"/>
                <a:ea typeface="+mn-ea"/>
                <a:cs typeface="+mn-cs"/>
              </a:rPr>
              <a:t>                Net Link States (Area 51)</a:t>
            </a:r>
          </a:p>
          <a:p>
            <a:pPr algn="l" defTabSz="914400">
              <a:buNone/>
            </a:pPr>
            <a:r>
              <a:rPr lang="en-US" sz="1100" b="0" i="0">
                <a:solidFill>
                  <a:srgbClr val="000000"/>
                </a:solidFill>
                <a:latin typeface="Arial"/>
                <a:ea typeface="+mn-ea"/>
                <a:cs typeface="+mn-cs"/>
              </a:rPr>
              <a:t>ADV Router      Age             Seq#        Link ID (DR)   Rtr count</a:t>
            </a:r>
          </a:p>
          <a:p>
            <a:pPr algn="l" defTabSz="914400">
              <a:buNone/>
            </a:pPr>
            <a:r>
              <a:rPr lang="en-US" sz="1100" b="0" i="0">
                <a:solidFill>
                  <a:srgbClr val="000000"/>
                </a:solidFill>
                <a:latin typeface="Arial"/>
                <a:ea typeface="+mn-ea"/>
                <a:cs typeface="+mn-cs"/>
              </a:rPr>
              <a:t>   3.3.3.3           262       0x80000002         1                    2</a:t>
            </a:r>
          </a:p>
          <a:p>
            <a:pPr algn="l" defTabSz="914400">
              <a:buNone/>
            </a:pPr>
            <a:endParaRPr lang="en-US" sz="1100" dirty="0" smtClean="0">
              <a:solidFill>
                <a:schemeClr val="bg2"/>
              </a:solidFill>
            </a:endParaRPr>
          </a:p>
          <a:p>
            <a:pPr algn="l" defTabSz="914400">
              <a:buNone/>
            </a:pPr>
            <a:r>
              <a:rPr lang="en-US" sz="1100" b="0" i="0">
                <a:solidFill>
                  <a:srgbClr val="000000"/>
                </a:solidFill>
                <a:latin typeface="Arial"/>
                <a:ea typeface="+mn-ea"/>
                <a:cs typeface="+mn-cs"/>
              </a:rPr>
              <a:t>                Inter Area Prefix Link States (Area 51)</a:t>
            </a:r>
          </a:p>
          <a:p>
            <a:pPr algn="l" defTabSz="914400">
              <a:buNone/>
            </a:pPr>
            <a:r>
              <a:rPr lang="en-US" sz="1100" b="0" i="0">
                <a:solidFill>
                  <a:srgbClr val="000000"/>
                </a:solidFill>
                <a:latin typeface="Arial"/>
                <a:ea typeface="+mn-ea"/>
                <a:cs typeface="+mn-cs"/>
              </a:rPr>
              <a:t>ADV Router      Age              Seq#       Metric         Prefix</a:t>
            </a:r>
          </a:p>
          <a:p>
            <a:pPr algn="l" defTabSz="914400">
              <a:buNone/>
            </a:pPr>
            <a:r>
              <a:rPr lang="en-US" sz="1100" b="0" i="0">
                <a:solidFill>
                  <a:srgbClr val="000000"/>
                </a:solidFill>
                <a:latin typeface="Arial"/>
                <a:ea typeface="+mn-ea"/>
                <a:cs typeface="+mn-cs"/>
              </a:rPr>
              <a:t>   2.2.2.2           286         0x80000002     64     2001:DB8:1::/64</a:t>
            </a:r>
          </a:p>
          <a:p>
            <a:pPr algn="l" defTabSz="914400">
              <a:buNone/>
            </a:pPr>
            <a:endParaRPr lang="en-US" sz="1100" dirty="0" smtClean="0">
              <a:solidFill>
                <a:schemeClr val="bg2"/>
              </a:solidFill>
            </a:endParaRPr>
          </a:p>
          <a:p>
            <a:pPr algn="l" defTabSz="914400">
              <a:buNone/>
            </a:pPr>
            <a:r>
              <a:rPr lang="en-US" sz="1100" b="0" i="0">
                <a:solidFill>
                  <a:srgbClr val="000000"/>
                </a:solidFill>
                <a:latin typeface="Arial"/>
                <a:ea typeface="+mn-ea"/>
                <a:cs typeface="+mn-cs"/>
              </a:rPr>
              <a:t>                Link (Type-8) Link States (Area 51)</a:t>
            </a:r>
          </a:p>
          <a:p>
            <a:pPr algn="l" defTabSz="914400">
              <a:buNone/>
            </a:pPr>
            <a:r>
              <a:rPr lang="en-US" sz="1100" b="0" i="0">
                <a:solidFill>
                  <a:srgbClr val="000000"/>
                </a:solidFill>
                <a:latin typeface="Arial"/>
                <a:ea typeface="+mn-ea"/>
                <a:cs typeface="+mn-cs"/>
              </a:rPr>
              <a:t>ADV Router      Age             Seq#       Link ID      Interface</a:t>
            </a:r>
          </a:p>
          <a:p>
            <a:pPr algn="l" defTabSz="914400">
              <a:buNone/>
            </a:pPr>
            <a:r>
              <a:rPr lang="en-US" sz="1100" b="0" i="0">
                <a:solidFill>
                  <a:srgbClr val="000000"/>
                </a:solidFill>
                <a:latin typeface="Arial"/>
                <a:ea typeface="+mn-ea"/>
                <a:cs typeface="+mn-cs"/>
              </a:rPr>
              <a:t>   2.2.2.2           271         0x80000003       1          Gi0/0</a:t>
            </a:r>
          </a:p>
          <a:p>
            <a:pPr algn="l" defTabSz="914400">
              <a:buNone/>
            </a:pPr>
            <a:r>
              <a:rPr lang="en-US" sz="1100" b="0" i="0">
                <a:solidFill>
                  <a:srgbClr val="000000"/>
                </a:solidFill>
                <a:latin typeface="Arial"/>
                <a:ea typeface="+mn-ea"/>
                <a:cs typeface="+mn-cs"/>
              </a:rPr>
              <a:t>   3.3.3.3           262         0x80000003       1          Gi0/0</a:t>
            </a:r>
          </a:p>
          <a:p>
            <a:pPr algn="l" defTabSz="914400">
              <a:buNone/>
            </a:pPr>
            <a:endParaRPr lang="en-US" sz="1100" dirty="0" smtClean="0">
              <a:solidFill>
                <a:schemeClr val="bg2"/>
              </a:solidFill>
            </a:endParaRPr>
          </a:p>
          <a:p>
            <a:pPr algn="l" defTabSz="914400">
              <a:buNone/>
            </a:pPr>
            <a:r>
              <a:rPr lang="en-US" sz="1100" b="0" i="0">
                <a:solidFill>
                  <a:srgbClr val="000000"/>
                </a:solidFill>
                <a:latin typeface="Arial"/>
                <a:ea typeface="+mn-ea"/>
                <a:cs typeface="+mn-cs"/>
              </a:rPr>
              <a:t>                Intra Area Prefix Link States (Area 51)</a:t>
            </a:r>
          </a:p>
          <a:p>
            <a:pPr algn="l" defTabSz="914400">
              <a:buNone/>
            </a:pPr>
            <a:r>
              <a:rPr lang="en-US" sz="1100" b="0" i="0">
                <a:solidFill>
                  <a:srgbClr val="000000"/>
                </a:solidFill>
                <a:latin typeface="Arial"/>
                <a:ea typeface="+mn-ea"/>
                <a:cs typeface="+mn-cs"/>
              </a:rPr>
              <a:t>ADV Router      Age            Seq#       Link ID    Ref-lstype  Ref-LSID</a:t>
            </a:r>
          </a:p>
          <a:p>
            <a:pPr algn="l" defTabSz="914400">
              <a:buNone/>
            </a:pPr>
            <a:r>
              <a:rPr lang="en-US" sz="1100" b="0" i="0">
                <a:solidFill>
                  <a:srgbClr val="000000"/>
                </a:solidFill>
                <a:latin typeface="Arial"/>
                <a:ea typeface="+mn-ea"/>
                <a:cs typeface="+mn-cs"/>
              </a:rPr>
              <a:t>    2.2.2.2         300         0x80000002     2          0x2001          0</a:t>
            </a:r>
          </a:p>
          <a:p>
            <a:pPr algn="l" defTabSz="914400">
              <a:buNone/>
            </a:pPr>
            <a:r>
              <a:rPr lang="en-US" sz="1100" b="0" i="0">
                <a:solidFill>
                  <a:srgbClr val="000000"/>
                </a:solidFill>
                <a:latin typeface="Arial"/>
                <a:ea typeface="+mn-ea"/>
                <a:cs typeface="+mn-cs"/>
              </a:rPr>
              <a:t>    3.3.3.3         300         0x80000003     2          0x2001          0</a:t>
            </a:r>
          </a:p>
          <a:p>
            <a:pPr algn="l" defTabSz="914400">
              <a:buNone/>
            </a:pPr>
            <a:r>
              <a:rPr lang="en-US" sz="1100" b="0" i="0">
                <a:solidFill>
                  <a:srgbClr val="000000"/>
                </a:solidFill>
                <a:latin typeface="Arial"/>
                <a:ea typeface="+mn-ea"/>
                <a:cs typeface="+mn-cs"/>
              </a:rPr>
              <a:t>    3.3.3.3         262         0x80000004     1          0x2002          1</a:t>
            </a:r>
          </a:p>
          <a:p>
            <a:pPr algn="l" defTabSz="914400">
              <a:buNone/>
            </a:pPr>
            <a:r>
              <a:rPr lang="en-US" sz="1100" b="0" i="0">
                <a:solidFill>
                  <a:srgbClr val="000000"/>
                </a:solidFill>
                <a:latin typeface="Arial"/>
                <a:ea typeface="+mn-ea"/>
                <a:cs typeface="+mn-cs"/>
              </a:rPr>
              <a:t>Branch-2#</a:t>
            </a:r>
            <a:endParaRPr lang="en-US" sz="1100" dirty="0">
              <a:solidFill>
                <a:schemeClr val="bg2"/>
              </a:solidFill>
            </a:endParaRPr>
          </a:p>
        </p:txBody>
      </p:sp>
    </p:spTree>
    <p:extLst>
      <p:ext uri="{BB962C8B-B14F-4D97-AF65-F5344CB8AC3E}">
        <p14:creationId xmlns="" xmlns:p14="http://schemas.microsoft.com/office/powerpoint/2010/main" val="2784576938"/>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defTabSz="914400">
              <a:spcBef>
                <a:spcPct val="0"/>
              </a:spcBef>
              <a:buNone/>
            </a:pPr>
            <a:r>
              <a:rPr lang="en-US" sz="3600" b="0" i="0" u="none" strike="noStrike" spc="0" baseline="0">
                <a:ln>
                  <a:noFill/>
                </a:ln>
                <a:gradFill flip="none" rotWithShape="1">
                  <a:gsLst>
                    <a:gs pos="16000">
                      <a:schemeClr val="tx2"/>
                    </a:gs>
                    <a:gs pos="100000">
                      <a:srgbClr val="28A7DF"/>
                    </a:gs>
                  </a:gsLst>
                  <a:lin ang="1800000" scaled="0"/>
                  <a:tileRect/>
                </a:gradFill>
                <a:effectLst/>
                <a:latin typeface="Arial"/>
                <a:ea typeface="+mj-ea"/>
                <a:cs typeface="Arial"/>
              </a:rPr>
              <a:t>OSPFv2</a:t>
            </a:r>
            <a:endParaRPr lang="en-US" dirty="0"/>
          </a:p>
        </p:txBody>
      </p:sp>
      <p:sp>
        <p:nvSpPr>
          <p:cNvPr id="3" name="Content Placeholder 2"/>
          <p:cNvSpPr>
            <a:spLocks noGrp="1"/>
          </p:cNvSpPr>
          <p:nvPr>
            <p:ph type="body" sz="quarter" idx="11"/>
          </p:nvPr>
        </p:nvSpPr>
        <p:spPr>
          <a:xfrm>
            <a:off x="219455" y="811248"/>
            <a:ext cx="4142232" cy="4979952"/>
          </a:xfrm>
        </p:spPr>
        <p:txBody>
          <a:bodyPr/>
          <a:lstStyle/>
          <a:p>
            <a:pPr marL="0" indent="0" algn="l" defTabSz="914400">
              <a:spcBef>
                <a:spcPts val="1440"/>
              </a:spcBef>
              <a:buClr>
                <a:srgbClr val="6B308E"/>
              </a:buClr>
              <a:buFont typeface="Arial"/>
              <a:buChar char="•"/>
            </a:pPr>
            <a:r>
              <a:rPr lang="es-ES_tradnl" sz="1700" b="0" i="0" dirty="0" smtClean="0">
                <a:solidFill>
                  <a:srgbClr val="6B308E"/>
                </a:solidFill>
                <a:latin typeface="Arial"/>
                <a:ea typeface="+mn-ea"/>
                <a:cs typeface="+mn-cs"/>
              </a:rPr>
              <a:t> Anuncia rutas de IPv4.</a:t>
            </a:r>
          </a:p>
          <a:p>
            <a:pPr marL="0" indent="0" algn="l" defTabSz="914400">
              <a:spcBef>
                <a:spcPts val="1440"/>
              </a:spcBef>
              <a:buClr>
                <a:srgbClr val="6B308E"/>
              </a:buClr>
              <a:buFont typeface="Arial"/>
              <a:buChar char="•"/>
            </a:pPr>
            <a:r>
              <a:rPr lang="es-ES_tradnl" sz="1700" b="0" i="0" dirty="0" smtClean="0">
                <a:solidFill>
                  <a:srgbClr val="6B308E"/>
                </a:solidFill>
                <a:latin typeface="Arial"/>
                <a:ea typeface="+mn-ea"/>
                <a:cs typeface="+mn-cs"/>
              </a:rPr>
              <a:t> Los mensajes de OSPF se originan de la dirección IPv4 de la interfaz de salida.</a:t>
            </a:r>
          </a:p>
          <a:p>
            <a:pPr marL="0" indent="0" algn="l" defTabSz="914400">
              <a:spcBef>
                <a:spcPts val="1440"/>
              </a:spcBef>
              <a:buClr>
                <a:srgbClr val="6B308E"/>
              </a:buClr>
              <a:buFont typeface="Arial"/>
              <a:buChar char="•"/>
            </a:pPr>
            <a:r>
              <a:rPr lang="es-ES_tradnl" sz="1700" b="0" i="0" dirty="0" smtClean="0">
                <a:solidFill>
                  <a:srgbClr val="6B308E"/>
                </a:solidFill>
                <a:latin typeface="Arial"/>
                <a:ea typeface="+mn-ea"/>
                <a:cs typeface="+mn-cs"/>
              </a:rPr>
              <a:t> Utiliza </a:t>
            </a:r>
            <a:r>
              <a:rPr lang="es-ES_tradnl" sz="1700" b="1" i="0" dirty="0" smtClean="0">
                <a:solidFill>
                  <a:srgbClr val="6B308E"/>
                </a:solidFill>
                <a:latin typeface="Arial"/>
                <a:ea typeface="+mn-ea"/>
                <a:cs typeface="+mn-cs"/>
              </a:rPr>
              <a:t>224.0.0.6</a:t>
            </a:r>
            <a:r>
              <a:rPr lang="es-ES_tradnl" sz="1700" b="0" i="0" dirty="0" smtClean="0">
                <a:solidFill>
                  <a:srgbClr val="6B308E"/>
                </a:solidFill>
                <a:latin typeface="Arial"/>
                <a:ea typeface="+mn-ea"/>
                <a:cs typeface="+mn-cs"/>
              </a:rPr>
              <a:t> como dirección </a:t>
            </a:r>
            <a:r>
              <a:rPr lang="es-ES_tradnl" sz="1700" b="0" i="0" dirty="0" err="1" smtClean="0">
                <a:solidFill>
                  <a:srgbClr val="6B308E"/>
                </a:solidFill>
                <a:latin typeface="Arial"/>
                <a:ea typeface="+mn-ea"/>
                <a:cs typeface="+mn-cs"/>
              </a:rPr>
              <a:t>multicast</a:t>
            </a:r>
            <a:r>
              <a:rPr lang="es-ES_tradnl" sz="1700" b="0" i="0" dirty="0" smtClean="0">
                <a:solidFill>
                  <a:srgbClr val="6B308E"/>
                </a:solidFill>
                <a:latin typeface="Arial"/>
                <a:ea typeface="+mn-ea"/>
                <a:cs typeface="+mn-cs"/>
              </a:rPr>
              <a:t> de DR/BDR y </a:t>
            </a:r>
            <a:r>
              <a:rPr lang="es-ES_tradnl" sz="1700" b="1" i="0" dirty="0" smtClean="0">
                <a:solidFill>
                  <a:srgbClr val="6B308E"/>
                </a:solidFill>
                <a:latin typeface="Arial"/>
                <a:ea typeface="+mn-ea"/>
                <a:cs typeface="+mn-cs"/>
              </a:rPr>
              <a:t>224.0.0.5</a:t>
            </a:r>
            <a:r>
              <a:rPr lang="es-ES_tradnl" sz="1700" b="0" i="0" dirty="0" smtClean="0">
                <a:solidFill>
                  <a:srgbClr val="6B308E"/>
                </a:solidFill>
                <a:latin typeface="Arial"/>
                <a:ea typeface="+mn-ea"/>
                <a:cs typeface="+mn-cs"/>
              </a:rPr>
              <a:t> como dirección </a:t>
            </a:r>
            <a:r>
              <a:rPr lang="es-ES_tradnl" sz="1700" b="0" i="0" dirty="0" err="1" smtClean="0">
                <a:solidFill>
                  <a:srgbClr val="6B308E"/>
                </a:solidFill>
                <a:latin typeface="Arial"/>
                <a:ea typeface="+mn-ea"/>
                <a:cs typeface="+mn-cs"/>
              </a:rPr>
              <a:t>multicast</a:t>
            </a:r>
            <a:r>
              <a:rPr lang="es-ES_tradnl" sz="1700" b="0" i="0" dirty="0" smtClean="0">
                <a:solidFill>
                  <a:srgbClr val="6B308E"/>
                </a:solidFill>
                <a:latin typeface="Arial"/>
                <a:ea typeface="+mn-ea"/>
                <a:cs typeface="+mn-cs"/>
              </a:rPr>
              <a:t> de todos los </a:t>
            </a:r>
            <a:r>
              <a:rPr lang="es-ES_tradnl" sz="1700" b="0" i="0" dirty="0" err="1" smtClean="0">
                <a:solidFill>
                  <a:srgbClr val="6B308E"/>
                </a:solidFill>
                <a:latin typeface="Arial"/>
                <a:ea typeface="+mn-ea"/>
                <a:cs typeface="+mn-cs"/>
              </a:rPr>
              <a:t>routers</a:t>
            </a:r>
            <a:r>
              <a:rPr lang="es-ES_tradnl" sz="1700" b="0" i="0" dirty="0" smtClean="0">
                <a:solidFill>
                  <a:srgbClr val="6B308E"/>
                </a:solidFill>
                <a:latin typeface="Arial"/>
                <a:ea typeface="+mn-ea"/>
                <a:cs typeface="+mn-cs"/>
              </a:rPr>
              <a:t> de OSPF.</a:t>
            </a:r>
          </a:p>
          <a:p>
            <a:pPr marL="0" indent="0" algn="l" defTabSz="914400">
              <a:spcBef>
                <a:spcPts val="1440"/>
              </a:spcBef>
              <a:buClr>
                <a:srgbClr val="6B308E"/>
              </a:buClr>
              <a:buFont typeface="Arial"/>
              <a:buChar char="•"/>
            </a:pPr>
            <a:r>
              <a:rPr lang="es-ES_tradnl" sz="1700" b="0" i="0" dirty="0" smtClean="0">
                <a:solidFill>
                  <a:srgbClr val="6B308E"/>
                </a:solidFill>
                <a:latin typeface="Arial"/>
                <a:ea typeface="+mn-ea"/>
                <a:cs typeface="+mn-cs"/>
              </a:rPr>
              <a:t> Anuncia redes mediante el comando </a:t>
            </a:r>
            <a:r>
              <a:rPr lang="es-ES_tradnl" sz="1700" b="1" i="0" dirty="0" err="1" smtClean="0">
                <a:solidFill>
                  <a:srgbClr val="6B308E"/>
                </a:solidFill>
                <a:latin typeface="Arial"/>
                <a:ea typeface="+mn-ea"/>
                <a:cs typeface="+mn-cs"/>
              </a:rPr>
              <a:t>network</a:t>
            </a:r>
            <a:r>
              <a:rPr lang="es-ES_tradnl" sz="1700" b="0" i="0" dirty="0" smtClean="0">
                <a:solidFill>
                  <a:srgbClr val="6B308E"/>
                </a:solidFill>
                <a:latin typeface="Arial"/>
                <a:ea typeface="+mn-ea"/>
                <a:cs typeface="+mn-cs"/>
              </a:rPr>
              <a:t> del modo de configuración del </a:t>
            </a:r>
            <a:r>
              <a:rPr lang="es-ES_tradnl" sz="1700" b="0" i="0" dirty="0" err="1" smtClean="0">
                <a:solidFill>
                  <a:srgbClr val="6B308E"/>
                </a:solidFill>
                <a:latin typeface="Arial"/>
                <a:ea typeface="+mn-ea"/>
                <a:cs typeface="+mn-cs"/>
              </a:rPr>
              <a:t>router</a:t>
            </a:r>
            <a:r>
              <a:rPr lang="es-ES_tradnl" sz="1700" b="0" i="0" dirty="0" smtClean="0">
                <a:solidFill>
                  <a:srgbClr val="6B308E"/>
                </a:solidFill>
                <a:latin typeface="Arial"/>
                <a:ea typeface="+mn-ea"/>
                <a:cs typeface="+mn-cs"/>
              </a:rPr>
              <a:t>.</a:t>
            </a:r>
          </a:p>
          <a:p>
            <a:pPr marL="0" indent="0" algn="l" defTabSz="914400">
              <a:spcBef>
                <a:spcPts val="1440"/>
              </a:spcBef>
              <a:buClr>
                <a:srgbClr val="6B308E"/>
              </a:buClr>
              <a:buFont typeface="Arial"/>
              <a:buChar char="•"/>
            </a:pPr>
            <a:r>
              <a:rPr lang="es-ES_tradnl" sz="1700" b="0" i="0" dirty="0" smtClean="0">
                <a:solidFill>
                  <a:srgbClr val="6B308E"/>
                </a:solidFill>
                <a:latin typeface="Arial"/>
                <a:ea typeface="+mn-ea"/>
                <a:cs typeface="+mn-cs"/>
              </a:rPr>
              <a:t> Las interfaces se activan indirectamente mediante el modo de configuración del </a:t>
            </a:r>
            <a:r>
              <a:rPr lang="es-ES_tradnl" sz="1700" b="0" i="0" dirty="0" err="1" smtClean="0">
                <a:solidFill>
                  <a:srgbClr val="6B308E"/>
                </a:solidFill>
                <a:latin typeface="Arial"/>
                <a:ea typeface="+mn-ea"/>
                <a:cs typeface="+mn-cs"/>
              </a:rPr>
              <a:t>router</a:t>
            </a:r>
            <a:r>
              <a:rPr lang="es-ES_tradnl" sz="1700" b="0" i="0" dirty="0" smtClean="0">
                <a:solidFill>
                  <a:srgbClr val="6B308E"/>
                </a:solidFill>
                <a:latin typeface="Arial"/>
                <a:ea typeface="+mn-ea"/>
                <a:cs typeface="+mn-cs"/>
              </a:rPr>
              <a:t>.</a:t>
            </a:r>
            <a:endParaRPr lang="es-ES_tradnl" sz="1700" b="0" i="0" dirty="0">
              <a:solidFill>
                <a:srgbClr val="6B308E"/>
              </a:solidFill>
              <a:latin typeface="Arial"/>
              <a:ea typeface="+mn-ea"/>
              <a:cs typeface="+mn-cs"/>
            </a:endParaRPr>
          </a:p>
        </p:txBody>
      </p:sp>
      <p:sp>
        <p:nvSpPr>
          <p:cNvPr id="18" name="Content Placeholder 17"/>
          <p:cNvSpPr>
            <a:spLocks noGrp="1"/>
          </p:cNvSpPr>
          <p:nvPr>
            <p:ph type="body" sz="quarter" idx="12"/>
          </p:nvPr>
        </p:nvSpPr>
        <p:spPr>
          <a:xfrm>
            <a:off x="4818888" y="754374"/>
            <a:ext cx="4005072" cy="5654815"/>
          </a:xfrm>
        </p:spPr>
        <p:txBody>
          <a:bodyPr/>
          <a:lstStyle/>
          <a:p>
            <a:pPr marL="0" indent="0" algn="l" defTabSz="914400">
              <a:spcBef>
                <a:spcPts val="1440"/>
              </a:spcBef>
              <a:buClr>
                <a:srgbClr val="234493"/>
              </a:buClr>
              <a:buFont typeface="Arial"/>
              <a:buChar char="•"/>
            </a:pPr>
            <a:r>
              <a:rPr lang="es-ES_tradnl" sz="1700" b="0" i="0" smtClean="0">
                <a:solidFill>
                  <a:srgbClr val="234493"/>
                </a:solidFill>
                <a:latin typeface="Arial"/>
                <a:ea typeface="+mn-ea"/>
                <a:cs typeface="+mn-cs"/>
              </a:rPr>
              <a:t> Anuncia rutas de IPv6.</a:t>
            </a:r>
          </a:p>
          <a:p>
            <a:pPr marL="0" indent="0" algn="l" defTabSz="914400">
              <a:spcBef>
                <a:spcPts val="1440"/>
              </a:spcBef>
              <a:buClr>
                <a:srgbClr val="234493"/>
              </a:buClr>
              <a:buFont typeface="Arial"/>
              <a:buChar char="•"/>
            </a:pPr>
            <a:r>
              <a:rPr lang="es-ES_tradnl" sz="1700" b="0" i="0" smtClean="0">
                <a:solidFill>
                  <a:srgbClr val="234493"/>
                </a:solidFill>
                <a:latin typeface="Arial"/>
                <a:ea typeface="+mn-ea"/>
                <a:cs typeface="+mn-cs"/>
              </a:rPr>
              <a:t> Los mensajes de OSPF se originan mediante la dirección local de enlaces de la interfaz de salida.</a:t>
            </a:r>
          </a:p>
          <a:p>
            <a:pPr marL="0" indent="0" algn="l" defTabSz="914400">
              <a:spcBef>
                <a:spcPts val="1440"/>
              </a:spcBef>
              <a:buClr>
                <a:srgbClr val="234493"/>
              </a:buClr>
              <a:buFont typeface="Arial"/>
              <a:buChar char="•"/>
            </a:pPr>
            <a:r>
              <a:rPr lang="es-ES_tradnl" sz="1700" b="0" i="0" smtClean="0">
                <a:solidFill>
                  <a:srgbClr val="234493"/>
                </a:solidFill>
                <a:latin typeface="Arial"/>
                <a:ea typeface="+mn-ea"/>
                <a:cs typeface="+mn-cs"/>
              </a:rPr>
              <a:t> Utiliza </a:t>
            </a:r>
            <a:r>
              <a:rPr lang="es-ES_tradnl" sz="1700" b="1" i="0" smtClean="0">
                <a:solidFill>
                  <a:srgbClr val="234493"/>
                </a:solidFill>
                <a:latin typeface="Arial"/>
                <a:ea typeface="+mn-ea"/>
                <a:cs typeface="+mn-cs"/>
              </a:rPr>
              <a:t>FF02::6 </a:t>
            </a:r>
            <a:r>
              <a:rPr lang="es-ES_tradnl" sz="1700" b="0" i="0" smtClean="0">
                <a:solidFill>
                  <a:srgbClr val="234493"/>
                </a:solidFill>
                <a:latin typeface="Arial"/>
                <a:ea typeface="+mn-ea"/>
                <a:cs typeface="+mn-cs"/>
              </a:rPr>
              <a:t>como dirección multicast de DR/BDR y </a:t>
            </a:r>
            <a:r>
              <a:rPr lang="es-ES_tradnl" sz="1700" b="1" i="0" smtClean="0">
                <a:solidFill>
                  <a:srgbClr val="234493"/>
                </a:solidFill>
                <a:latin typeface="Arial"/>
                <a:ea typeface="+mn-ea"/>
                <a:cs typeface="+mn-cs"/>
              </a:rPr>
              <a:t>FF02::5</a:t>
            </a:r>
            <a:r>
              <a:rPr lang="es-ES_tradnl" sz="1700" b="0" i="0" smtClean="0">
                <a:solidFill>
                  <a:srgbClr val="234493"/>
                </a:solidFill>
                <a:latin typeface="Arial"/>
                <a:ea typeface="+mn-ea"/>
                <a:cs typeface="+mn-cs"/>
              </a:rPr>
              <a:t> como dirección multicast de todos los routers OSPF.</a:t>
            </a:r>
          </a:p>
          <a:p>
            <a:pPr marL="0" indent="0" algn="l" defTabSz="914400">
              <a:spcBef>
                <a:spcPts val="1440"/>
              </a:spcBef>
              <a:buClr>
                <a:srgbClr val="234493"/>
              </a:buClr>
              <a:buFont typeface="Arial"/>
              <a:buChar char="•"/>
            </a:pPr>
            <a:r>
              <a:rPr lang="es-ES_tradnl" sz="1700" b="0" i="0" smtClean="0">
                <a:solidFill>
                  <a:srgbClr val="234493"/>
                </a:solidFill>
                <a:latin typeface="Arial"/>
                <a:ea typeface="+mn-ea"/>
                <a:cs typeface="+mn-cs"/>
              </a:rPr>
              <a:t> El comando </a:t>
            </a:r>
            <a:r>
              <a:rPr lang="es-ES_tradnl" sz="1700" b="1" i="0" smtClean="0">
                <a:solidFill>
                  <a:srgbClr val="234493"/>
                </a:solidFill>
                <a:latin typeface="Arial"/>
                <a:ea typeface="+mn-ea"/>
                <a:cs typeface="+mn-cs"/>
              </a:rPr>
              <a:t>ipv6 ospf </a:t>
            </a:r>
            <a:r>
              <a:rPr lang="es-ES_tradnl" sz="1700" b="1" i="1" smtClean="0">
                <a:solidFill>
                  <a:srgbClr val="234493"/>
                </a:solidFill>
                <a:latin typeface="Arial"/>
                <a:ea typeface="+mn-ea"/>
                <a:cs typeface="+mn-cs"/>
              </a:rPr>
              <a:t>Id. de proceso</a:t>
            </a:r>
            <a:r>
              <a:rPr lang="es-ES_tradnl" sz="1700" b="1" i="0" smtClean="0">
                <a:solidFill>
                  <a:srgbClr val="234493"/>
                </a:solidFill>
                <a:latin typeface="Arial"/>
                <a:ea typeface="+mn-ea"/>
                <a:cs typeface="+mn-cs"/>
              </a:rPr>
              <a:t> area</a:t>
            </a:r>
            <a:r>
              <a:rPr lang="es-ES_tradnl" sz="1700" b="1" i="1" smtClean="0">
                <a:solidFill>
                  <a:srgbClr val="234493"/>
                </a:solidFill>
                <a:latin typeface="Arial"/>
                <a:ea typeface="+mn-ea"/>
                <a:cs typeface="+mn-cs"/>
              </a:rPr>
              <a:t> Id. de área</a:t>
            </a:r>
            <a:r>
              <a:rPr lang="es-ES_tradnl" sz="1700" b="0" i="1" smtClean="0">
                <a:solidFill>
                  <a:srgbClr val="234493"/>
                </a:solidFill>
                <a:latin typeface="Arial"/>
                <a:ea typeface="+mn-ea"/>
                <a:cs typeface="+mn-cs"/>
              </a:rPr>
              <a:t> </a:t>
            </a:r>
            <a:r>
              <a:rPr lang="es-ES_tradnl" sz="1700" b="0" i="0" smtClean="0">
                <a:solidFill>
                  <a:srgbClr val="234493"/>
                </a:solidFill>
                <a:latin typeface="Arial"/>
                <a:ea typeface="+mn-ea"/>
                <a:cs typeface="+mn-cs"/>
              </a:rPr>
              <a:t>permite crear el proceso de routing y su configuración asociada, pero las instrucciones </a:t>
            </a:r>
            <a:r>
              <a:rPr lang="es-ES_tradnl" sz="1700" b="1" i="0" smtClean="0">
                <a:solidFill>
                  <a:srgbClr val="234493"/>
                </a:solidFill>
                <a:latin typeface="Arial"/>
                <a:ea typeface="+mn-ea"/>
                <a:cs typeface="+mn-cs"/>
              </a:rPr>
              <a:t>network</a:t>
            </a:r>
            <a:r>
              <a:rPr lang="es-ES_tradnl" sz="1700" b="0" i="0" smtClean="0">
                <a:solidFill>
                  <a:srgbClr val="234493"/>
                </a:solidFill>
                <a:latin typeface="Arial"/>
                <a:ea typeface="+mn-ea"/>
                <a:cs typeface="+mn-cs"/>
              </a:rPr>
              <a:t> no se utilizarán más.</a:t>
            </a:r>
          </a:p>
          <a:p>
            <a:pPr marL="0" indent="0" algn="l" defTabSz="914400">
              <a:spcBef>
                <a:spcPts val="1440"/>
              </a:spcBef>
              <a:buClr>
                <a:srgbClr val="234493"/>
              </a:buClr>
              <a:buFont typeface="Arial"/>
              <a:buChar char="•"/>
            </a:pPr>
            <a:r>
              <a:rPr lang="es-ES_tradnl" sz="1700" b="0" i="0" smtClean="0">
                <a:solidFill>
                  <a:srgbClr val="234493"/>
                </a:solidFill>
                <a:latin typeface="Arial"/>
                <a:ea typeface="+mn-ea"/>
                <a:cs typeface="+mn-cs"/>
              </a:rPr>
              <a:t> Las interfaces se deben activar mediante </a:t>
            </a:r>
            <a:r>
              <a:rPr lang="es-ES_tradnl" sz="1700" b="1" i="0" smtClean="0">
                <a:solidFill>
                  <a:srgbClr val="234493"/>
                </a:solidFill>
                <a:latin typeface="Arial"/>
                <a:ea typeface="+mn-ea"/>
                <a:cs typeface="+mn-cs"/>
              </a:rPr>
              <a:t>ipv6 ospf </a:t>
            </a:r>
            <a:r>
              <a:rPr lang="es-ES_tradnl" sz="1700" b="1" i="1" smtClean="0">
                <a:solidFill>
                  <a:srgbClr val="234493"/>
                </a:solidFill>
                <a:latin typeface="Arial"/>
                <a:ea typeface="+mn-ea"/>
                <a:cs typeface="+mn-cs"/>
              </a:rPr>
              <a:t>Id. de proceso</a:t>
            </a:r>
            <a:r>
              <a:rPr lang="es-ES_tradnl" sz="1700" b="0" i="0" smtClean="0">
                <a:solidFill>
                  <a:srgbClr val="234493"/>
                </a:solidFill>
                <a:latin typeface="Arial"/>
                <a:ea typeface="+mn-ea"/>
                <a:cs typeface="+mn-cs"/>
              </a:rPr>
              <a:t> </a:t>
            </a:r>
            <a:r>
              <a:rPr lang="es-ES_tradnl" sz="1700" b="1" i="0" smtClean="0">
                <a:solidFill>
                  <a:srgbClr val="234493"/>
                </a:solidFill>
                <a:latin typeface="Arial"/>
                <a:ea typeface="+mn-ea"/>
                <a:cs typeface="+mn-cs"/>
              </a:rPr>
              <a:t>area </a:t>
            </a:r>
            <a:r>
              <a:rPr lang="es-ES_tradnl" sz="1700" b="1" i="1" smtClean="0">
                <a:solidFill>
                  <a:srgbClr val="234493"/>
                </a:solidFill>
                <a:latin typeface="Arial"/>
                <a:ea typeface="+mn-ea"/>
                <a:cs typeface="+mn-cs"/>
              </a:rPr>
              <a:t>Id. de área</a:t>
            </a:r>
            <a:r>
              <a:rPr lang="es-ES_tradnl" sz="1700" b="0" i="0" smtClean="0">
                <a:solidFill>
                  <a:srgbClr val="234493"/>
                </a:solidFill>
                <a:latin typeface="Arial"/>
                <a:ea typeface="+mn-ea"/>
                <a:cs typeface="+mn-cs"/>
              </a:rPr>
              <a:t> en el modo de configuración de interfaz.</a:t>
            </a:r>
            <a:endParaRPr lang="es-ES_tradnl" sz="1700" smtClean="0">
              <a:solidFill>
                <a:schemeClr val="accent4"/>
              </a:solidFill>
            </a:endParaRPr>
          </a:p>
        </p:txBody>
      </p:sp>
      <p:sp>
        <p:nvSpPr>
          <p:cNvPr id="7" name="Text Placeholder 6"/>
          <p:cNvSpPr>
            <a:spLocks noGrp="1"/>
          </p:cNvSpPr>
          <p:nvPr>
            <p:ph type="body" sz="quarter" idx="13"/>
          </p:nvPr>
        </p:nvSpPr>
        <p:spPr/>
        <p:txBody>
          <a:bodyPr/>
          <a:lstStyle/>
          <a:p>
            <a:pPr marL="0" marR="0" indent="0" algn="ctr" defTabSz="914400">
              <a:spcBef>
                <a:spcPts val="1440"/>
              </a:spcBef>
              <a:buNone/>
            </a:pPr>
            <a:r>
              <a:rPr lang="en-US" sz="3600" b="0" i="0" u="none" strike="noStrike" spc="0" baseline="0">
                <a:ln>
                  <a:noFill/>
                </a:ln>
                <a:gradFill flip="none" rotWithShape="1">
                  <a:gsLst>
                    <a:gs pos="16000">
                      <a:schemeClr val="tx2"/>
                    </a:gs>
                    <a:gs pos="100000">
                      <a:srgbClr val="28A7DF"/>
                    </a:gs>
                  </a:gsLst>
                  <a:lin ang="1800000" scaled="0"/>
                  <a:tileRect/>
                </a:gradFill>
                <a:effectLst/>
                <a:latin typeface="Arial"/>
                <a:ea typeface="+mj-ea"/>
                <a:cs typeface="Arial"/>
              </a:rPr>
              <a:t>OSPFv3</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9815"/>
            <a:ext cx="9144000" cy="838200"/>
          </a:xfrm>
        </p:spPr>
        <p:txBody>
          <a:bodyPr/>
          <a:lstStyle/>
          <a:p>
            <a:pPr algn="ctr" defTabSz="914400">
              <a:spcBef>
                <a:spcPct val="0"/>
              </a:spcBef>
              <a:buNone/>
            </a:pPr>
            <a:r>
              <a:rPr lang="es-ES_tradnl" sz="5000" b="0" i="0" u="none" strike="noStrike" spc="0" baseline="0" dirty="0" smtClean="0">
                <a:ln>
                  <a:noFill/>
                </a:ln>
                <a:gradFill flip="none" rotWithShape="1">
                  <a:gsLst>
                    <a:gs pos="16000">
                      <a:schemeClr val="tx2"/>
                    </a:gs>
                    <a:gs pos="100000">
                      <a:srgbClr val="28A7DF"/>
                    </a:gs>
                  </a:gsLst>
                  <a:lin ang="1800000" scaled="0"/>
                  <a:tileRect/>
                </a:gradFill>
                <a:effectLst/>
                <a:latin typeface="Arial"/>
                <a:ea typeface="+mj-ea"/>
                <a:cs typeface="Arial"/>
              </a:rPr>
              <a:t>Anuncios de estado del enlace</a:t>
            </a:r>
            <a:endParaRPr lang="es-ES_tradnl" sz="5000" dirty="0"/>
          </a:p>
        </p:txBody>
      </p:sp>
      <p:graphicFrame>
        <p:nvGraphicFramePr>
          <p:cNvPr id="4" name="Table 3"/>
          <p:cNvGraphicFramePr>
            <a:graphicFrameLocks noGrp="1"/>
          </p:cNvGraphicFramePr>
          <p:nvPr>
            <p:extLst>
              <p:ext uri="{D42A27DB-BD31-4B8C-83A1-F6EECF244321}">
                <p14:modId xmlns="" xmlns:p14="http://schemas.microsoft.com/office/powerpoint/2010/main" val="312197638"/>
              </p:ext>
            </p:extLst>
          </p:nvPr>
        </p:nvGraphicFramePr>
        <p:xfrm>
          <a:off x="335433" y="1399037"/>
          <a:ext cx="8478981" cy="4728842"/>
        </p:xfrm>
        <a:graphic>
          <a:graphicData uri="http://schemas.openxmlformats.org/drawingml/2006/table">
            <a:tbl>
              <a:tblPr firstRow="1" bandRow="1">
                <a:tableStyleId>{5C22544A-7EE6-4342-B048-85BDC9FD1C3A}</a:tableStyleId>
              </a:tblPr>
              <a:tblGrid>
                <a:gridCol w="2229967"/>
                <a:gridCol w="2997200"/>
                <a:gridCol w="3251814"/>
              </a:tblGrid>
              <a:tr h="870901">
                <a:tc>
                  <a:txBody>
                    <a:bodyPr/>
                    <a:lstStyle/>
                    <a:p>
                      <a:pPr marL="0" algn="ctr" defTabSz="914400">
                        <a:buNone/>
                      </a:pPr>
                      <a:r>
                        <a:rPr lang="es-ES_tradnl" sz="3200" b="1" i="0" noProof="0" smtClean="0">
                          <a:solidFill>
                            <a:schemeClr val="lt1"/>
                          </a:solidFill>
                          <a:latin typeface="Arial"/>
                          <a:ea typeface="+mn-ea"/>
                          <a:cs typeface="+mn-cs"/>
                        </a:rPr>
                        <a:t>Tipo</a:t>
                      </a:r>
                      <a:endParaRPr lang="es-ES_tradnl" sz="3200" b="1" noProof="0"/>
                    </a:p>
                  </a:txBody>
                  <a:tcPr/>
                </a:tc>
                <a:tc>
                  <a:txBody>
                    <a:bodyPr/>
                    <a:lstStyle/>
                    <a:p>
                      <a:pPr marL="0" algn="ctr" defTabSz="914400">
                        <a:buNone/>
                      </a:pPr>
                      <a:r>
                        <a:rPr lang="es-ES_tradnl" sz="3200" b="1" i="0" noProof="0" smtClean="0">
                          <a:solidFill>
                            <a:schemeClr val="lt1"/>
                          </a:solidFill>
                          <a:latin typeface="Arial"/>
                          <a:ea typeface="+mn-ea"/>
                          <a:cs typeface="+mn-cs"/>
                        </a:rPr>
                        <a:t>Nombre</a:t>
                      </a:r>
                      <a:endParaRPr lang="es-ES_tradnl" sz="3200" noProof="0"/>
                    </a:p>
                  </a:txBody>
                  <a:tcPr/>
                </a:tc>
                <a:tc>
                  <a:txBody>
                    <a:bodyPr/>
                    <a:lstStyle/>
                    <a:p>
                      <a:pPr marL="0" algn="ctr" defTabSz="914400">
                        <a:buNone/>
                      </a:pPr>
                      <a:r>
                        <a:rPr lang="es-ES_tradnl" sz="3200" b="1" i="0" noProof="0" smtClean="0">
                          <a:solidFill>
                            <a:schemeClr val="lt1"/>
                          </a:solidFill>
                          <a:latin typeface="Arial"/>
                          <a:ea typeface="+mn-ea"/>
                          <a:cs typeface="+mn-cs"/>
                        </a:rPr>
                        <a:t>Descripción</a:t>
                      </a:r>
                      <a:endParaRPr lang="es-ES_tradnl" sz="3200" noProof="0"/>
                    </a:p>
                  </a:txBody>
                  <a:tcPr/>
                </a:tc>
              </a:tr>
              <a:tr h="870901">
                <a:tc>
                  <a:txBody>
                    <a:bodyPr/>
                    <a:lstStyle/>
                    <a:p>
                      <a:pPr marL="0" algn="ctr" defTabSz="914400">
                        <a:buNone/>
                      </a:pPr>
                      <a:r>
                        <a:rPr lang="es-ES_tradnl" sz="2800" b="1" i="0" noProof="0" smtClean="0">
                          <a:solidFill>
                            <a:schemeClr val="dk1"/>
                          </a:solidFill>
                          <a:latin typeface="Arial"/>
                          <a:ea typeface="+mn-ea"/>
                          <a:cs typeface="+mn-cs"/>
                        </a:rPr>
                        <a:t>1</a:t>
                      </a:r>
                      <a:endParaRPr lang="es-ES_tradnl" sz="2800" b="1" noProof="0"/>
                    </a:p>
                  </a:txBody>
                  <a:tcPr/>
                </a:tc>
                <a:tc>
                  <a:txBody>
                    <a:bodyPr/>
                    <a:lstStyle/>
                    <a:p>
                      <a:pPr marL="0" algn="ctr" defTabSz="914400">
                        <a:buNone/>
                      </a:pPr>
                      <a:r>
                        <a:rPr lang="es-ES_tradnl" sz="2400" b="1" i="0" noProof="0" dirty="0" smtClean="0">
                          <a:solidFill>
                            <a:schemeClr val="dk1"/>
                          </a:solidFill>
                          <a:latin typeface="Arial"/>
                          <a:ea typeface="+mn-ea"/>
                          <a:cs typeface="+mn-cs"/>
                        </a:rPr>
                        <a:t>LSA del </a:t>
                      </a:r>
                      <a:r>
                        <a:rPr lang="es-ES_tradnl" sz="2400" b="1" i="0" noProof="0" dirty="0" err="1" smtClean="0">
                          <a:solidFill>
                            <a:schemeClr val="dk1"/>
                          </a:solidFill>
                          <a:latin typeface="Arial"/>
                          <a:ea typeface="+mn-ea"/>
                          <a:cs typeface="+mn-cs"/>
                        </a:rPr>
                        <a:t>router</a:t>
                      </a:r>
                      <a:endParaRPr lang="es-ES_tradnl" sz="2400" b="1" noProof="0" dirty="0"/>
                    </a:p>
                  </a:txBody>
                  <a:tcPr/>
                </a:tc>
                <a:tc>
                  <a:txBody>
                    <a:bodyPr/>
                    <a:lstStyle/>
                    <a:p>
                      <a:pPr marL="0" algn="ctr" defTabSz="914400">
                        <a:buNone/>
                      </a:pPr>
                      <a:r>
                        <a:rPr lang="es-ES_tradnl" sz="1100" b="0" i="0" noProof="0" smtClean="0">
                          <a:solidFill>
                            <a:schemeClr val="dk1"/>
                          </a:solidFill>
                          <a:latin typeface="Arial"/>
                          <a:ea typeface="+mn-ea"/>
                          <a:cs typeface="+mn-cs"/>
                        </a:rPr>
                        <a:t>Creado por todos los routers e inundado solo dentro de un área. Describe el estado del enlace y el costo de los enlaces del router al área. Se envía al DR en un acceso múltiple de no difusión (NBMA).</a:t>
                      </a:r>
                      <a:endParaRPr lang="es-ES_tradnl" sz="1100" b="0" noProof="0"/>
                    </a:p>
                  </a:txBody>
                  <a:tcPr/>
                </a:tc>
              </a:tr>
              <a:tr h="870901">
                <a:tc>
                  <a:txBody>
                    <a:bodyPr/>
                    <a:lstStyle/>
                    <a:p>
                      <a:pPr marL="0" algn="ctr" defTabSz="914400">
                        <a:buNone/>
                      </a:pPr>
                      <a:r>
                        <a:rPr lang="es-ES_tradnl" sz="2800" b="1" i="0" noProof="0" smtClean="0">
                          <a:solidFill>
                            <a:schemeClr val="dk1"/>
                          </a:solidFill>
                          <a:latin typeface="Arial"/>
                          <a:ea typeface="+mn-ea"/>
                          <a:cs typeface="+mn-cs"/>
                        </a:rPr>
                        <a:t>2</a:t>
                      </a:r>
                      <a:endParaRPr lang="es-ES_tradnl" sz="2800" b="1" noProof="0"/>
                    </a:p>
                  </a:txBody>
                  <a:tcPr/>
                </a:tc>
                <a:tc>
                  <a:txBody>
                    <a:bodyPr/>
                    <a:lstStyle/>
                    <a:p>
                      <a:pPr marL="0" algn="ctr" defTabSz="914400">
                        <a:buNone/>
                      </a:pPr>
                      <a:r>
                        <a:rPr lang="es-ES_tradnl" sz="2400" b="1" i="0" noProof="0" smtClean="0">
                          <a:solidFill>
                            <a:schemeClr val="dk1"/>
                          </a:solidFill>
                          <a:latin typeface="Arial"/>
                          <a:ea typeface="+mn-ea"/>
                          <a:cs typeface="+mn-cs"/>
                        </a:rPr>
                        <a:t>LSA de la red</a:t>
                      </a:r>
                      <a:endParaRPr lang="es-ES_tradnl" sz="2400" b="1" noProof="0"/>
                    </a:p>
                  </a:txBody>
                  <a:tcPr/>
                </a:tc>
                <a:tc>
                  <a:txBody>
                    <a:bodyPr/>
                    <a:lstStyle/>
                    <a:p>
                      <a:pPr marL="0" algn="ctr" defTabSz="914400">
                        <a:buNone/>
                      </a:pPr>
                      <a:r>
                        <a:rPr lang="es-ES_tradnl" sz="1050" b="0" i="0" u="none" strike="noStrike" kern="1200" baseline="0" noProof="0" smtClean="0">
                          <a:solidFill>
                            <a:schemeClr val="dk1"/>
                          </a:solidFill>
                          <a:latin typeface="Arial"/>
                          <a:ea typeface="+mn-ea"/>
                          <a:cs typeface="+mn-cs"/>
                        </a:rPr>
                        <a:t>Describe el estado del enlace y la información sobre el costo de todos los routers de la red. Este LSA es un agregado de todos los estados de enlace y toda la información del costo de la red. Solo un router designado realiza el seguimiento de esta información y puede generar un LSA en la red.</a:t>
                      </a:r>
                      <a:endParaRPr lang="es-ES_tradnl" sz="1050" noProof="0"/>
                    </a:p>
                  </a:txBody>
                  <a:tcPr/>
                </a:tc>
              </a:tr>
              <a:tr h="870901">
                <a:tc>
                  <a:txBody>
                    <a:bodyPr/>
                    <a:lstStyle/>
                    <a:p>
                      <a:pPr marL="0" algn="ctr" defTabSz="914400">
                        <a:buNone/>
                      </a:pPr>
                      <a:r>
                        <a:rPr lang="es-ES_tradnl" sz="2800" b="1" i="0" noProof="0" smtClean="0">
                          <a:solidFill>
                            <a:schemeClr val="dk1"/>
                          </a:solidFill>
                          <a:latin typeface="Arial"/>
                          <a:ea typeface="+mn-ea"/>
                          <a:cs typeface="+mn-cs"/>
                        </a:rPr>
                        <a:t>3</a:t>
                      </a:r>
                      <a:endParaRPr lang="es-ES_tradnl" sz="2800" b="1" noProof="0"/>
                    </a:p>
                  </a:txBody>
                  <a:tcPr/>
                </a:tc>
                <a:tc>
                  <a:txBody>
                    <a:bodyPr/>
                    <a:lstStyle/>
                    <a:p>
                      <a:pPr marL="0" algn="ctr" defTabSz="914400">
                        <a:buNone/>
                      </a:pPr>
                      <a:r>
                        <a:rPr lang="es-ES_tradnl" sz="2400" b="1" i="0" noProof="0" smtClean="0">
                          <a:solidFill>
                            <a:schemeClr val="dk1"/>
                          </a:solidFill>
                          <a:latin typeface="Arial"/>
                          <a:ea typeface="+mn-ea"/>
                          <a:cs typeface="+mn-cs"/>
                        </a:rPr>
                        <a:t>LSA de resumen</a:t>
                      </a:r>
                      <a:endParaRPr lang="es-ES_tradnl" sz="2400" b="1" noProof="0"/>
                    </a:p>
                  </a:txBody>
                  <a:tcPr/>
                </a:tc>
                <a:tc>
                  <a:txBody>
                    <a:bodyPr/>
                    <a:lstStyle/>
                    <a:p>
                      <a:pPr marL="0" algn="ctr" defTabSz="914400">
                        <a:buNone/>
                      </a:pPr>
                      <a:r>
                        <a:rPr lang="es-ES_tradnl" sz="1050" b="0" i="0" u="none" strike="noStrike" kern="1200" baseline="0" noProof="0" smtClean="0">
                          <a:solidFill>
                            <a:schemeClr val="dk1"/>
                          </a:solidFill>
                          <a:latin typeface="Arial"/>
                          <a:ea typeface="+mn-ea"/>
                          <a:cs typeface="+mn-cs"/>
                        </a:rPr>
                        <a:t>Anuncia las redes internas a los routers de otras áreas. Los LSA de tipo 3 reúnen una red única o un conjunto de redes en un solo aviso. Solo los ABR generan LSA de resumen.</a:t>
                      </a:r>
                      <a:endParaRPr lang="es-ES_tradnl" sz="1050" noProof="0"/>
                    </a:p>
                  </a:txBody>
                  <a:tcPr/>
                </a:tc>
              </a:tr>
              <a:tr h="1000611">
                <a:tc>
                  <a:txBody>
                    <a:bodyPr/>
                    <a:lstStyle/>
                    <a:p>
                      <a:pPr marL="0" algn="ctr" defTabSz="914400">
                        <a:buNone/>
                      </a:pPr>
                      <a:r>
                        <a:rPr lang="es-ES_tradnl" sz="2800" b="1" i="0" noProof="0" smtClean="0">
                          <a:solidFill>
                            <a:schemeClr val="dk1"/>
                          </a:solidFill>
                          <a:latin typeface="Arial"/>
                          <a:ea typeface="+mn-ea"/>
                          <a:cs typeface="+mn-cs"/>
                        </a:rPr>
                        <a:t>5</a:t>
                      </a:r>
                      <a:endParaRPr lang="es-ES_tradnl" sz="2800" b="1" noProof="0"/>
                    </a:p>
                  </a:txBody>
                  <a:tcPr/>
                </a:tc>
                <a:tc>
                  <a:txBody>
                    <a:bodyPr/>
                    <a:lstStyle/>
                    <a:p>
                      <a:pPr marL="0" algn="ctr" defTabSz="914400">
                        <a:buNone/>
                      </a:pPr>
                      <a:r>
                        <a:rPr lang="es-ES_tradnl" sz="2400" b="1" i="0" noProof="0" smtClean="0">
                          <a:solidFill>
                            <a:schemeClr val="dk1"/>
                          </a:solidFill>
                          <a:latin typeface="Arial"/>
                          <a:ea typeface="+mn-ea"/>
                          <a:cs typeface="+mn-cs"/>
                        </a:rPr>
                        <a:t>LSA externo</a:t>
                      </a:r>
                      <a:endParaRPr lang="es-ES_tradnl" sz="2400" b="1" noProof="0"/>
                    </a:p>
                  </a:txBody>
                  <a:tcPr/>
                </a:tc>
                <a:tc>
                  <a:txBody>
                    <a:bodyPr/>
                    <a:lstStyle/>
                    <a:p>
                      <a:pPr marL="0" algn="ctr" defTabSz="914400">
                        <a:buNone/>
                      </a:pPr>
                      <a:r>
                        <a:rPr lang="es-ES_tradnl" sz="1200" b="0" i="0" u="none" strike="noStrike" kern="1200" baseline="0" noProof="0" dirty="0" smtClean="0">
                          <a:solidFill>
                            <a:schemeClr val="dk1"/>
                          </a:solidFill>
                          <a:latin typeface="Arial"/>
                          <a:ea typeface="+mn-ea"/>
                          <a:cs typeface="+mn-cs"/>
                        </a:rPr>
                        <a:t>Redistribuye rutas desde otro AS, en general, desde un protocolo de </a:t>
                      </a:r>
                      <a:r>
                        <a:rPr lang="es-ES_tradnl" sz="1200" b="0" i="0" u="none" strike="noStrike" kern="1200" baseline="0" noProof="0" dirty="0" err="1" smtClean="0">
                          <a:solidFill>
                            <a:schemeClr val="dk1"/>
                          </a:solidFill>
                          <a:latin typeface="Arial"/>
                          <a:ea typeface="+mn-ea"/>
                          <a:cs typeface="+mn-cs"/>
                        </a:rPr>
                        <a:t>routing</a:t>
                      </a:r>
                      <a:r>
                        <a:rPr lang="es-ES_tradnl" sz="1200" b="0" i="0" u="none" strike="noStrike" kern="1200" baseline="0" noProof="0" dirty="0" smtClean="0">
                          <a:solidFill>
                            <a:schemeClr val="dk1"/>
                          </a:solidFill>
                          <a:latin typeface="Arial"/>
                          <a:ea typeface="+mn-ea"/>
                          <a:cs typeface="+mn-cs"/>
                        </a:rPr>
                        <a:t> diferente, hacia OSPFv3. Una ruta predeterminada se propaga a todo el AS de OSPF como red externa.</a:t>
                      </a:r>
                      <a:endParaRPr lang="es-ES_tradnl" sz="1200" noProof="0" dirty="0"/>
                    </a:p>
                  </a:txBody>
                  <a:tcPr/>
                </a:tc>
              </a:tr>
            </a:tbl>
          </a:graphicData>
        </a:graphic>
      </p:graphicFrame>
    </p:spTree>
    <p:extLst>
      <p:ext uri="{BB962C8B-B14F-4D97-AF65-F5344CB8AC3E}">
        <p14:creationId xmlns="" xmlns:p14="http://schemas.microsoft.com/office/powerpoint/2010/main" val="2211490909"/>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2" y="163767"/>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Nuevos anuncios de estado del enlace </a:t>
            </a:r>
            <a:endParaRPr lang="es-ES_tradnl"/>
          </a:p>
        </p:txBody>
      </p:sp>
      <p:sp>
        <p:nvSpPr>
          <p:cNvPr id="3" name="Text Placeholder 2"/>
          <p:cNvSpPr>
            <a:spLocks noGrp="1"/>
          </p:cNvSpPr>
          <p:nvPr>
            <p:ph type="body" sz="quarter" idx="10"/>
          </p:nvPr>
        </p:nvSpPr>
        <p:spPr>
          <a:xfrm>
            <a:off x="228600" y="989901"/>
            <a:ext cx="8577072" cy="5319459"/>
          </a:xfrm>
        </p:spPr>
        <p:txBody>
          <a:bodyPr/>
          <a:lstStyle/>
          <a:p>
            <a:pPr marL="228600" indent="-228600" algn="l" defTabSz="914400">
              <a:spcBef>
                <a:spcPts val="1440"/>
              </a:spcBef>
              <a:buClr>
                <a:srgbClr val="493B93"/>
              </a:buClr>
              <a:buSzPct val="90000"/>
              <a:buFont typeface="Arial"/>
              <a:buChar char="•"/>
            </a:pPr>
            <a:r>
              <a:rPr lang="es-ES_tradnl" sz="2200" b="1" i="0" smtClean="0">
                <a:solidFill>
                  <a:srgbClr val="435153"/>
                </a:solidFill>
                <a:latin typeface="Arial"/>
                <a:ea typeface="+mn-ea"/>
                <a:cs typeface="+mn-cs"/>
              </a:rPr>
              <a:t>LSA de tipo 8 (LSA de enlace)</a:t>
            </a:r>
            <a:r>
              <a:rPr lang="es-ES_tradnl" sz="2200" b="0" i="0" smtClean="0">
                <a:solidFill>
                  <a:srgbClr val="435153"/>
                </a:solidFill>
                <a:latin typeface="Arial"/>
                <a:ea typeface="+mn-ea"/>
                <a:cs typeface="+mn-cs"/>
              </a:rPr>
              <a:t>: solo se envía a otros routers conectados al mismo enlace. Los LSA de enlace proporcionan la dirección local del enlace del router al resto de los routers conectados al enlace, informan a los otros routers conectados al enlace sobre la lista de prefijos asociados con el enlace y le permiten al router confirmar un conjunto de bits de opción que se asociarán con el LSA de la red originado por el DR en un enlace NBMA.</a:t>
            </a:r>
          </a:p>
          <a:p>
            <a:pPr marL="228600" indent="-228600" algn="l" defTabSz="914400">
              <a:spcBef>
                <a:spcPts val="1440"/>
              </a:spcBef>
              <a:buClr>
                <a:srgbClr val="493B93"/>
              </a:buClr>
              <a:buSzPct val="90000"/>
              <a:buFont typeface="Arial"/>
              <a:buChar char="•"/>
            </a:pPr>
            <a:r>
              <a:rPr lang="es-ES_tradnl" sz="2400" b="1" i="0" smtClean="0">
                <a:solidFill>
                  <a:srgbClr val="435153"/>
                </a:solidFill>
                <a:latin typeface="Arial"/>
                <a:ea typeface="+mn-ea"/>
                <a:cs typeface="+mn-cs"/>
              </a:rPr>
              <a:t>LSA de tipo 9 (LSA con prefijo intraárea)</a:t>
            </a:r>
            <a:r>
              <a:rPr lang="es-ES_tradnl" sz="2400" b="0" i="0" smtClean="0">
                <a:solidFill>
                  <a:srgbClr val="435153"/>
                </a:solidFill>
                <a:latin typeface="Arial"/>
                <a:ea typeface="+mn-ea"/>
                <a:cs typeface="+mn-cs"/>
              </a:rPr>
              <a:t>: un router que origina varios LSA con prefijo intraárea para cada router o red de tránsito, con un único Id. de estado del enlace. El Id. de estado del enlace para cada LSA con prefijo intraárea describe su asociación con el LSA del router o LSA de la red, y contiene prefijos para redes stub o de tránsito.</a:t>
            </a:r>
            <a:endParaRPr lang="es-ES_tradnl" sz="2400" b="0" i="0">
              <a:solidFill>
                <a:srgbClr val="435153"/>
              </a:solidFill>
              <a:latin typeface="Arial"/>
              <a:ea typeface="+mn-ea"/>
              <a:cs typeface="+mn-cs"/>
            </a:endParaRPr>
          </a:p>
        </p:txBody>
      </p:sp>
    </p:spTree>
    <p:extLst>
      <p:ext uri="{BB962C8B-B14F-4D97-AF65-F5344CB8AC3E}">
        <p14:creationId xmlns="" xmlns:p14="http://schemas.microsoft.com/office/powerpoint/2010/main" val="4132128347"/>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2" y="208271"/>
            <a:ext cx="8588861" cy="838200"/>
          </a:xfrm>
        </p:spPr>
        <p:txBody>
          <a:bodyPr/>
          <a:lstStyle/>
          <a:p>
            <a:pPr algn="ctr" defTabSz="914400">
              <a:spcBef>
                <a:spcPct val="0"/>
              </a:spcBef>
              <a:buNone/>
            </a:pPr>
            <a:r>
              <a:rPr lang="es-ES_tradnl" sz="3600" b="0" i="0" u="none" strike="noStrike" spc="0" baseline="0" dirty="0" smtClean="0">
                <a:ln>
                  <a:noFill/>
                </a:ln>
                <a:gradFill flip="none" rotWithShape="1">
                  <a:gsLst>
                    <a:gs pos="16000">
                      <a:schemeClr val="tx2"/>
                    </a:gs>
                    <a:gs pos="100000">
                      <a:srgbClr val="28A7DF"/>
                    </a:gs>
                  </a:gsLst>
                  <a:lin ang="1800000" scaled="0"/>
                  <a:tileRect/>
                </a:gradFill>
                <a:effectLst/>
                <a:latin typeface="Arial"/>
                <a:ea typeface="+mj-ea"/>
                <a:cs typeface="Arial"/>
              </a:rPr>
              <a:t>LSA de tipo 8 (LSA de enlace)</a:t>
            </a:r>
            <a:endParaRPr lang="es-ES_tradnl" dirty="0"/>
          </a:p>
        </p:txBody>
      </p:sp>
      <p:sp>
        <p:nvSpPr>
          <p:cNvPr id="4" name="Rectangle 3"/>
          <p:cNvSpPr/>
          <p:nvPr/>
        </p:nvSpPr>
        <p:spPr>
          <a:xfrm>
            <a:off x="1959420" y="1402457"/>
            <a:ext cx="5122440" cy="4339650"/>
          </a:xfrm>
          <a:prstGeom prst="rect">
            <a:avLst/>
          </a:prstGeom>
          <a:ln>
            <a:solidFill>
              <a:schemeClr val="tx2"/>
            </a:solidFill>
          </a:ln>
        </p:spPr>
        <p:txBody>
          <a:bodyPr wrap="square">
            <a:spAutoFit/>
          </a:bodyPr>
          <a:lstStyle/>
          <a:p>
            <a:pPr algn="l" defTabSz="914400">
              <a:buNone/>
            </a:pPr>
            <a:r>
              <a:rPr lang="en-US" sz="1200" b="0" i="0" dirty="0">
                <a:solidFill>
                  <a:srgbClr val="000000"/>
                </a:solidFill>
                <a:latin typeface="Arial"/>
                <a:ea typeface="+mn-ea"/>
                <a:cs typeface="+mn-cs"/>
              </a:rPr>
              <a:t>Branch-2# show ipv6 </a:t>
            </a:r>
            <a:r>
              <a:rPr lang="en-US" sz="1200" b="0" i="0" dirty="0" err="1">
                <a:solidFill>
                  <a:srgbClr val="000000"/>
                </a:solidFill>
                <a:latin typeface="Arial"/>
                <a:ea typeface="+mn-ea"/>
                <a:cs typeface="+mn-cs"/>
              </a:rPr>
              <a:t>ospf</a:t>
            </a:r>
            <a:r>
              <a:rPr lang="en-US" sz="1200" b="0" i="0" dirty="0">
                <a:solidFill>
                  <a:srgbClr val="000000"/>
                </a:solidFill>
                <a:latin typeface="Arial"/>
                <a:ea typeface="+mn-ea"/>
                <a:cs typeface="+mn-cs"/>
              </a:rPr>
              <a:t> database </a:t>
            </a:r>
          </a:p>
          <a:p>
            <a:pPr algn="l" defTabSz="914400">
              <a:buNone/>
            </a:pPr>
            <a:r>
              <a:rPr lang="en-US" sz="1200" b="0" i="0" dirty="0">
                <a:solidFill>
                  <a:srgbClr val="000000"/>
                </a:solidFill>
                <a:latin typeface="Arial"/>
                <a:ea typeface="+mn-ea"/>
                <a:cs typeface="+mn-cs"/>
              </a:rPr>
              <a:t>            OSPF Router with ID (2.2.2.2) (Process ID 1)</a:t>
            </a:r>
          </a:p>
          <a:p>
            <a:pPr algn="l" defTabSz="914400">
              <a:buNone/>
            </a:pPr>
            <a:endParaRPr lang="en-US" sz="1200" dirty="0" smtClean="0">
              <a:solidFill>
                <a:schemeClr val="bg2"/>
              </a:solidFill>
            </a:endParaRPr>
          </a:p>
          <a:p>
            <a:pPr algn="l" defTabSz="914400">
              <a:buNone/>
            </a:pPr>
            <a:r>
              <a:rPr lang="en-US" sz="1200" b="0" i="0" dirty="0">
                <a:solidFill>
                  <a:srgbClr val="000000"/>
                </a:solidFill>
                <a:latin typeface="Arial"/>
                <a:ea typeface="+mn-ea"/>
                <a:cs typeface="+mn-cs"/>
              </a:rPr>
              <a:t>                Router Link States (Area 0)</a:t>
            </a:r>
          </a:p>
          <a:p>
            <a:pPr algn="l" defTabSz="914400">
              <a:buNone/>
            </a:pPr>
            <a:endParaRPr lang="en-US" sz="1200" dirty="0" smtClean="0">
              <a:solidFill>
                <a:schemeClr val="bg2"/>
              </a:solidFill>
            </a:endParaRPr>
          </a:p>
          <a:p>
            <a:pPr algn="l" defTabSz="914400">
              <a:buNone/>
            </a:pPr>
            <a:r>
              <a:rPr lang="en-US" sz="1200" b="0" i="0" dirty="0">
                <a:solidFill>
                  <a:srgbClr val="000000"/>
                </a:solidFill>
                <a:latin typeface="Arial"/>
                <a:ea typeface="+mn-ea"/>
                <a:cs typeface="+mn-cs"/>
              </a:rPr>
              <a:t>ADV Router     Age              </a:t>
            </a:r>
            <a:r>
              <a:rPr lang="en-US" sz="1200" b="0" i="0" dirty="0" err="1">
                <a:solidFill>
                  <a:srgbClr val="000000"/>
                </a:solidFill>
                <a:latin typeface="Arial"/>
                <a:ea typeface="+mn-ea"/>
                <a:cs typeface="+mn-cs"/>
              </a:rPr>
              <a:t>Seq</a:t>
            </a:r>
            <a:r>
              <a:rPr lang="en-US" sz="1200" b="0" i="0" dirty="0">
                <a:solidFill>
                  <a:srgbClr val="000000"/>
                </a:solidFill>
                <a:latin typeface="Arial"/>
                <a:ea typeface="+mn-ea"/>
                <a:cs typeface="+mn-cs"/>
              </a:rPr>
              <a:t>#       Fragment ID  Link count Bits</a:t>
            </a:r>
          </a:p>
          <a:p>
            <a:pPr algn="l" defTabSz="914400">
              <a:buNone/>
            </a:pPr>
            <a:r>
              <a:rPr lang="en-US" sz="1200" b="0" i="0" dirty="0">
                <a:solidFill>
                  <a:srgbClr val="000000"/>
                </a:solidFill>
                <a:latin typeface="Arial"/>
                <a:ea typeface="+mn-ea"/>
                <a:cs typeface="+mn-cs"/>
              </a:rPr>
              <a:t>    2.2.2.2         127         0x80000002        0                  1            B</a:t>
            </a:r>
          </a:p>
          <a:p>
            <a:pPr algn="l" defTabSz="914400">
              <a:buNone/>
            </a:pPr>
            <a:r>
              <a:rPr lang="en-US" sz="1200" b="0" i="0" dirty="0">
                <a:solidFill>
                  <a:srgbClr val="000000"/>
                </a:solidFill>
                <a:latin typeface="Arial"/>
                <a:ea typeface="+mn-ea"/>
                <a:cs typeface="+mn-cs"/>
              </a:rPr>
              <a:t>    1.1.1.1         127         0x80000002        0                  1          </a:t>
            </a:r>
          </a:p>
          <a:p>
            <a:pPr algn="l" defTabSz="914400">
              <a:buNone/>
            </a:pPr>
            <a:endParaRPr lang="en-US" sz="1200" dirty="0" smtClean="0">
              <a:solidFill>
                <a:schemeClr val="bg2"/>
              </a:solidFill>
            </a:endParaRPr>
          </a:p>
          <a:p>
            <a:pPr algn="l" defTabSz="914400">
              <a:buNone/>
            </a:pPr>
            <a:r>
              <a:rPr lang="en-US" sz="1200" b="0" i="0" dirty="0">
                <a:solidFill>
                  <a:srgbClr val="000000"/>
                </a:solidFill>
                <a:latin typeface="Arial"/>
                <a:ea typeface="+mn-ea"/>
                <a:cs typeface="+mn-cs"/>
              </a:rPr>
              <a:t>                Inter Area Prefix Link States (Area 0)</a:t>
            </a:r>
          </a:p>
          <a:p>
            <a:pPr algn="l" defTabSz="914400">
              <a:buNone/>
            </a:pPr>
            <a:r>
              <a:rPr lang="en-US" sz="1200" b="0" i="0" dirty="0">
                <a:solidFill>
                  <a:srgbClr val="000000"/>
                </a:solidFill>
                <a:latin typeface="Arial"/>
                <a:ea typeface="+mn-ea"/>
                <a:cs typeface="+mn-cs"/>
              </a:rPr>
              <a:t>ADV Router      Age             </a:t>
            </a:r>
            <a:r>
              <a:rPr lang="en-US" sz="1200" b="0" i="0" dirty="0" err="1">
                <a:solidFill>
                  <a:srgbClr val="000000"/>
                </a:solidFill>
                <a:latin typeface="Arial"/>
                <a:ea typeface="+mn-ea"/>
                <a:cs typeface="+mn-cs"/>
              </a:rPr>
              <a:t>Seq</a:t>
            </a:r>
            <a:r>
              <a:rPr lang="en-US" sz="1200" b="0" i="0" dirty="0">
                <a:solidFill>
                  <a:srgbClr val="000000"/>
                </a:solidFill>
                <a:latin typeface="Arial"/>
                <a:ea typeface="+mn-ea"/>
                <a:cs typeface="+mn-cs"/>
              </a:rPr>
              <a:t>#                  Metric Prefix</a:t>
            </a:r>
          </a:p>
          <a:p>
            <a:pPr algn="l" defTabSz="914400">
              <a:buNone/>
            </a:pPr>
            <a:r>
              <a:rPr lang="en-US" sz="1200" b="0" i="0" dirty="0">
                <a:solidFill>
                  <a:srgbClr val="000000"/>
                </a:solidFill>
                <a:latin typeface="Arial"/>
                <a:ea typeface="+mn-ea"/>
                <a:cs typeface="+mn-cs"/>
              </a:rPr>
              <a:t>2.2.2.2              132         0x80000001 1      2001:DB8:A::/64</a:t>
            </a:r>
          </a:p>
          <a:p>
            <a:pPr algn="l" defTabSz="914400">
              <a:buNone/>
            </a:pPr>
            <a:endParaRPr lang="en-US" sz="1200" dirty="0" smtClean="0">
              <a:solidFill>
                <a:schemeClr val="bg2"/>
              </a:solidFill>
            </a:endParaRPr>
          </a:p>
          <a:p>
            <a:pPr algn="l" defTabSz="914400">
              <a:buNone/>
            </a:pPr>
            <a:r>
              <a:rPr lang="en-US" sz="1200" b="0" i="0" dirty="0">
                <a:solidFill>
                  <a:srgbClr val="000000"/>
                </a:solidFill>
                <a:latin typeface="Arial"/>
                <a:ea typeface="+mn-ea"/>
                <a:cs typeface="+mn-cs"/>
              </a:rPr>
              <a:t>                Link (Type-8) Link States (Area 0)</a:t>
            </a:r>
          </a:p>
          <a:p>
            <a:pPr algn="l" defTabSz="914400">
              <a:buNone/>
            </a:pPr>
            <a:r>
              <a:rPr lang="en-US" sz="1200" b="0" i="0" dirty="0">
                <a:solidFill>
                  <a:srgbClr val="000000"/>
                </a:solidFill>
                <a:latin typeface="Arial"/>
                <a:ea typeface="+mn-ea"/>
                <a:cs typeface="+mn-cs"/>
              </a:rPr>
              <a:t>ADV Router      Age             </a:t>
            </a:r>
            <a:r>
              <a:rPr lang="en-US" sz="1200" b="0" i="0" dirty="0" err="1">
                <a:solidFill>
                  <a:srgbClr val="000000"/>
                </a:solidFill>
                <a:latin typeface="Arial"/>
                <a:ea typeface="+mn-ea"/>
                <a:cs typeface="+mn-cs"/>
              </a:rPr>
              <a:t>Seq</a:t>
            </a:r>
            <a:r>
              <a:rPr lang="en-US" sz="1200" b="0" i="0" dirty="0">
                <a:solidFill>
                  <a:srgbClr val="000000"/>
                </a:solidFill>
                <a:latin typeface="Arial"/>
                <a:ea typeface="+mn-ea"/>
                <a:cs typeface="+mn-cs"/>
              </a:rPr>
              <a:t>#       Link ID      Interface</a:t>
            </a:r>
          </a:p>
          <a:p>
            <a:pPr algn="l" defTabSz="914400">
              <a:buNone/>
            </a:pPr>
            <a:r>
              <a:rPr lang="en-US" sz="1200" b="0" i="0" dirty="0">
                <a:solidFill>
                  <a:srgbClr val="000000"/>
                </a:solidFill>
                <a:latin typeface="Arial"/>
                <a:ea typeface="+mn-ea"/>
                <a:cs typeface="+mn-cs"/>
              </a:rPr>
              <a:t>     2.2.2.2         127         0x80000002      4          Se0/0/1</a:t>
            </a:r>
          </a:p>
          <a:p>
            <a:pPr algn="l" defTabSz="914400">
              <a:buNone/>
            </a:pPr>
            <a:r>
              <a:rPr lang="en-US" sz="1200" b="0" i="0" dirty="0">
                <a:solidFill>
                  <a:srgbClr val="000000"/>
                </a:solidFill>
                <a:latin typeface="Arial"/>
                <a:ea typeface="+mn-ea"/>
                <a:cs typeface="+mn-cs"/>
              </a:rPr>
              <a:t>     1.1.1.1         128         0x80000002      3          Se0/0/0</a:t>
            </a:r>
          </a:p>
          <a:p>
            <a:pPr algn="l" defTabSz="914400">
              <a:buNone/>
            </a:pPr>
            <a:endParaRPr lang="en-US" sz="1200" dirty="0" smtClean="0">
              <a:solidFill>
                <a:schemeClr val="bg2"/>
              </a:solidFill>
            </a:endParaRPr>
          </a:p>
          <a:p>
            <a:pPr algn="l" defTabSz="914400">
              <a:buNone/>
            </a:pPr>
            <a:r>
              <a:rPr lang="en-US" sz="1200" b="0" i="0" dirty="0">
                <a:solidFill>
                  <a:srgbClr val="000000"/>
                </a:solidFill>
                <a:latin typeface="Arial"/>
                <a:ea typeface="+mn-ea"/>
                <a:cs typeface="+mn-cs"/>
              </a:rPr>
              <a:t>                Intra Area Prefix Link States (Area 0)</a:t>
            </a:r>
          </a:p>
          <a:p>
            <a:pPr algn="l" defTabSz="914400">
              <a:buNone/>
            </a:pPr>
            <a:r>
              <a:rPr lang="en-US" sz="1200" b="0" i="0" dirty="0">
                <a:solidFill>
                  <a:srgbClr val="000000"/>
                </a:solidFill>
                <a:latin typeface="Arial"/>
                <a:ea typeface="+mn-ea"/>
                <a:cs typeface="+mn-cs"/>
              </a:rPr>
              <a:t>ADV Router      Age             </a:t>
            </a:r>
            <a:r>
              <a:rPr lang="en-US" sz="1200" b="0" i="0" dirty="0" err="1">
                <a:solidFill>
                  <a:srgbClr val="000000"/>
                </a:solidFill>
                <a:latin typeface="Arial"/>
                <a:ea typeface="+mn-ea"/>
                <a:cs typeface="+mn-cs"/>
              </a:rPr>
              <a:t>Seq</a:t>
            </a:r>
            <a:r>
              <a:rPr lang="en-US" sz="1200" b="0" i="0" dirty="0">
                <a:solidFill>
                  <a:srgbClr val="000000"/>
                </a:solidFill>
                <a:latin typeface="Arial"/>
                <a:ea typeface="+mn-ea"/>
                <a:cs typeface="+mn-cs"/>
              </a:rPr>
              <a:t>#       Link ID    Ref-</a:t>
            </a:r>
            <a:r>
              <a:rPr lang="en-US" sz="1200" b="0" i="0" dirty="0" err="1">
                <a:solidFill>
                  <a:srgbClr val="000000"/>
                </a:solidFill>
                <a:latin typeface="Arial"/>
                <a:ea typeface="+mn-ea"/>
                <a:cs typeface="+mn-cs"/>
              </a:rPr>
              <a:t>lstype</a:t>
            </a:r>
            <a:r>
              <a:rPr lang="en-US" sz="1200" b="0" i="0" dirty="0">
                <a:solidFill>
                  <a:srgbClr val="000000"/>
                </a:solidFill>
                <a:latin typeface="Arial"/>
                <a:ea typeface="+mn-ea"/>
                <a:cs typeface="+mn-cs"/>
              </a:rPr>
              <a:t>  Ref-LSID</a:t>
            </a:r>
          </a:p>
          <a:p>
            <a:pPr algn="l" defTabSz="914400">
              <a:buNone/>
            </a:pPr>
            <a:r>
              <a:rPr lang="en-US" sz="1200" b="0" i="0" dirty="0">
                <a:solidFill>
                  <a:srgbClr val="000000"/>
                </a:solidFill>
                <a:latin typeface="Arial"/>
                <a:ea typeface="+mn-ea"/>
                <a:cs typeface="+mn-cs"/>
              </a:rPr>
              <a:t>     2.2.2.2         128         0x80000001     2           0x2001           0</a:t>
            </a:r>
          </a:p>
          <a:p>
            <a:pPr algn="l" defTabSz="914400">
              <a:buNone/>
            </a:pPr>
            <a:r>
              <a:rPr lang="en-US" sz="1200" b="0" i="0" dirty="0">
                <a:solidFill>
                  <a:srgbClr val="000000"/>
                </a:solidFill>
                <a:latin typeface="Arial"/>
                <a:ea typeface="+mn-ea"/>
                <a:cs typeface="+mn-cs"/>
              </a:rPr>
              <a:t>     1.1.1.1         136         0x80000001     2           0x2001           0</a:t>
            </a:r>
          </a:p>
          <a:p>
            <a:pPr algn="l" defTabSz="914400">
              <a:buNone/>
            </a:pPr>
            <a:r>
              <a:rPr lang="en-US" sz="1200" b="0" i="0" dirty="0">
                <a:solidFill>
                  <a:srgbClr val="000000"/>
                </a:solidFill>
                <a:latin typeface="Arial"/>
                <a:ea typeface="+mn-ea"/>
                <a:cs typeface="+mn-cs"/>
              </a:rPr>
              <a:t>                      OSPF Router with ID (2.2.2.2) (Process ID 1)</a:t>
            </a:r>
            <a:endParaRPr lang="en-US" sz="1200" dirty="0">
              <a:solidFill>
                <a:schemeClr val="bg2"/>
              </a:solidFill>
            </a:endParaRPr>
          </a:p>
        </p:txBody>
      </p:sp>
      <p:sp>
        <p:nvSpPr>
          <p:cNvPr id="5" name="Rounded Rectangle 4"/>
          <p:cNvSpPr/>
          <p:nvPr/>
        </p:nvSpPr>
        <p:spPr>
          <a:xfrm>
            <a:off x="2687216" y="3834882"/>
            <a:ext cx="2369976" cy="195942"/>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 xmlns:p14="http://schemas.microsoft.com/office/powerpoint/2010/main" val="1887780437"/>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396" y="191218"/>
            <a:ext cx="8112125" cy="1079334"/>
          </a:xfrm>
        </p:spPr>
        <p:txBody>
          <a:bodyPr/>
          <a:lstStyle/>
          <a:p>
            <a:pPr marL="0" indent="0" algn="ctr" defTabSz="914400">
              <a:spcBef>
                <a:spcPct val="0"/>
              </a:spcBef>
              <a:buNone/>
            </a:pPr>
            <a:r>
              <a:rPr lang="es-ES_tradnl" sz="4900" b="0" i="0" u="none" strike="noStrike" spc="0" baseline="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Requisitos de configuración</a:t>
            </a:r>
            <a:endParaRPr lang="es-ES_tradnl" sz="4900"/>
          </a:p>
        </p:txBody>
      </p:sp>
      <p:sp>
        <p:nvSpPr>
          <p:cNvPr id="3" name="Freeform 9"/>
          <p:cNvSpPr>
            <a:spLocks/>
          </p:cNvSpPr>
          <p:nvPr/>
        </p:nvSpPr>
        <p:spPr bwMode="auto">
          <a:xfrm rot="20459742">
            <a:off x="5155966" y="1982056"/>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9" name="Line 47"/>
          <p:cNvSpPr>
            <a:spLocks noChangeShapeType="1"/>
          </p:cNvSpPr>
          <p:nvPr/>
        </p:nvSpPr>
        <p:spPr bwMode="auto">
          <a:xfrm flipH="1">
            <a:off x="3157870" y="2474370"/>
            <a:ext cx="0" cy="69404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0" name="Line 47"/>
          <p:cNvSpPr>
            <a:spLocks noChangeShapeType="1"/>
          </p:cNvSpPr>
          <p:nvPr/>
        </p:nvSpPr>
        <p:spPr bwMode="auto">
          <a:xfrm flipV="1">
            <a:off x="1996580" y="2448404"/>
            <a:ext cx="947956"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14"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89053" y="2183788"/>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49710" y="1594757"/>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4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876088" y="2293326"/>
            <a:ext cx="735013"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7124390" y="1858090"/>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Branch-1</a:t>
            </a:r>
            <a:endParaRPr lang="en-US" sz="1200" dirty="0">
              <a:solidFill>
                <a:schemeClr val="bg1"/>
              </a:solidFill>
            </a:endParaRPr>
          </a:p>
        </p:txBody>
      </p:sp>
      <p:sp>
        <p:nvSpPr>
          <p:cNvPr id="34" name="TextBox 33"/>
          <p:cNvSpPr txBox="1"/>
          <p:nvPr/>
        </p:nvSpPr>
        <p:spPr>
          <a:xfrm>
            <a:off x="6504081" y="1641562"/>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S0/0/0</a:t>
            </a:r>
          </a:p>
        </p:txBody>
      </p:sp>
      <p:sp>
        <p:nvSpPr>
          <p:cNvPr id="37" name="TextBox 36"/>
          <p:cNvSpPr txBox="1"/>
          <p:nvPr/>
        </p:nvSpPr>
        <p:spPr>
          <a:xfrm>
            <a:off x="5203236" y="2222538"/>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S0/0/1</a:t>
            </a:r>
            <a:endParaRPr lang="en-US" sz="1200" b="1" dirty="0">
              <a:solidFill>
                <a:schemeClr val="bg2"/>
              </a:solidFill>
            </a:endParaRPr>
          </a:p>
        </p:txBody>
      </p:sp>
      <p:sp>
        <p:nvSpPr>
          <p:cNvPr id="38" name="TextBox 37"/>
          <p:cNvSpPr txBox="1"/>
          <p:nvPr/>
        </p:nvSpPr>
        <p:spPr>
          <a:xfrm>
            <a:off x="3952020" y="2238517"/>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39" name="TextBox 38"/>
          <p:cNvSpPr txBox="1"/>
          <p:nvPr/>
        </p:nvSpPr>
        <p:spPr>
          <a:xfrm>
            <a:off x="3105890" y="2960643"/>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42" name="TextBox 41"/>
          <p:cNvSpPr txBox="1"/>
          <p:nvPr/>
        </p:nvSpPr>
        <p:spPr>
          <a:xfrm>
            <a:off x="5194847" y="1679232"/>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2001:DB8:1::/64</a:t>
            </a:r>
            <a:endParaRPr lang="en-US" sz="1200" b="1" dirty="0"/>
          </a:p>
        </p:txBody>
      </p:sp>
      <p:sp>
        <p:nvSpPr>
          <p:cNvPr id="43" name="TextBox 42"/>
          <p:cNvSpPr txBox="1"/>
          <p:nvPr/>
        </p:nvSpPr>
        <p:spPr>
          <a:xfrm>
            <a:off x="2585058" y="2016734"/>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2001:DB8:A::/64</a:t>
            </a:r>
            <a:endParaRPr lang="en-US" sz="1200" b="1" dirty="0"/>
          </a:p>
        </p:txBody>
      </p:sp>
      <p:sp>
        <p:nvSpPr>
          <p:cNvPr id="46" name="TextBox 45"/>
          <p:cNvSpPr txBox="1"/>
          <p:nvPr/>
        </p:nvSpPr>
        <p:spPr>
          <a:xfrm>
            <a:off x="718569" y="2658465"/>
            <a:ext cx="1882018"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Lo0 2001:DB8:C::/127</a:t>
            </a:r>
            <a:endParaRPr lang="en-US" sz="1200" b="1" dirty="0"/>
          </a:p>
        </p:txBody>
      </p:sp>
      <p:sp>
        <p:nvSpPr>
          <p:cNvPr id="47" name="TextBox 46"/>
          <p:cNvSpPr txBox="1"/>
          <p:nvPr/>
        </p:nvSpPr>
        <p:spPr>
          <a:xfrm>
            <a:off x="2262520" y="3634702"/>
            <a:ext cx="192519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Lo0 2001:DB8:B::/127</a:t>
            </a:r>
            <a:endParaRPr lang="en-US" sz="1200" b="1" dirty="0"/>
          </a:p>
        </p:txBody>
      </p:sp>
      <p:sp>
        <p:nvSpPr>
          <p:cNvPr id="48" name="Rectangle 47"/>
          <p:cNvSpPr/>
          <p:nvPr/>
        </p:nvSpPr>
        <p:spPr>
          <a:xfrm>
            <a:off x="2604782" y="4351357"/>
            <a:ext cx="4572000" cy="1477328"/>
          </a:xfrm>
          <a:prstGeom prst="rect">
            <a:avLst/>
          </a:prstGeom>
        </p:spPr>
        <p:txBody>
          <a:bodyPr>
            <a:spAutoFit/>
          </a:bodyPr>
          <a:lstStyle/>
          <a:p>
            <a:pPr algn="l" defTabSz="914400">
              <a:buNone/>
            </a:pPr>
            <a:r>
              <a:rPr lang="es-ES_tradnl" sz="1800" b="0" i="0" smtClean="0">
                <a:solidFill>
                  <a:srgbClr val="6B308E"/>
                </a:solidFill>
                <a:latin typeface="Arial"/>
                <a:ea typeface="+mn-ea"/>
                <a:cs typeface="+mn-cs"/>
              </a:rPr>
              <a:t>Requisitos de configuración de OSPFv3:</a:t>
            </a:r>
          </a:p>
          <a:p>
            <a:pPr algn="l" defTabSz="914400">
              <a:buClr>
                <a:srgbClr val="6B308E"/>
              </a:buClr>
              <a:buFont typeface="Arial"/>
              <a:buChar char="•"/>
            </a:pPr>
            <a:r>
              <a:rPr lang="es-ES_tradnl" sz="1800" b="0" i="0" smtClean="0">
                <a:solidFill>
                  <a:srgbClr val="6B308E"/>
                </a:solidFill>
                <a:latin typeface="Arial"/>
                <a:ea typeface="+mn-ea"/>
                <a:cs typeface="+mn-cs"/>
              </a:rPr>
              <a:t> Habilite el routing IPv6 unicast </a:t>
            </a:r>
          </a:p>
          <a:p>
            <a:pPr algn="l" defTabSz="914400">
              <a:buClr>
                <a:srgbClr val="6B308E"/>
              </a:buClr>
              <a:buFont typeface="Arial"/>
              <a:buChar char="•"/>
            </a:pPr>
            <a:r>
              <a:rPr lang="es-ES_tradnl" sz="1800" b="0" i="0" smtClean="0">
                <a:solidFill>
                  <a:srgbClr val="6B308E"/>
                </a:solidFill>
                <a:latin typeface="Arial"/>
                <a:ea typeface="+mn-ea"/>
                <a:cs typeface="+mn-cs"/>
              </a:rPr>
              <a:t> Habilite el proceso de routing de OSPFv3</a:t>
            </a:r>
          </a:p>
          <a:p>
            <a:pPr algn="l" defTabSz="914400">
              <a:buClr>
                <a:srgbClr val="6B308E"/>
              </a:buClr>
              <a:buFont typeface="Arial"/>
              <a:buChar char="•"/>
            </a:pPr>
            <a:r>
              <a:rPr lang="es-ES_tradnl" sz="1800" b="0" i="0" smtClean="0">
                <a:solidFill>
                  <a:srgbClr val="6B308E"/>
                </a:solidFill>
                <a:latin typeface="Arial"/>
                <a:ea typeface="+mn-ea"/>
                <a:cs typeface="+mn-cs"/>
              </a:rPr>
              <a:t> Habilite OSPFv3 en la interfaz</a:t>
            </a:r>
          </a:p>
          <a:p>
            <a:pPr algn="l" defTabSz="914400">
              <a:buClr>
                <a:srgbClr val="6B308E"/>
              </a:buClr>
              <a:buFont typeface="Arial"/>
              <a:buChar char="•"/>
            </a:pPr>
            <a:r>
              <a:rPr lang="es-ES_tradnl" sz="1800" b="0" i="0" smtClean="0">
                <a:solidFill>
                  <a:srgbClr val="6B308E"/>
                </a:solidFill>
                <a:latin typeface="Arial"/>
                <a:ea typeface="+mn-ea"/>
                <a:cs typeface="+mn-cs"/>
              </a:rPr>
              <a:t> Configure interfaces pasivas</a:t>
            </a:r>
            <a:endParaRPr lang="es-ES_tradnl" smtClean="0">
              <a:solidFill>
                <a:schemeClr val="tx2"/>
              </a:solidFill>
            </a:endParaRPr>
          </a:p>
        </p:txBody>
      </p:sp>
      <p:sp>
        <p:nvSpPr>
          <p:cNvPr id="49" name="Line 47"/>
          <p:cNvSpPr>
            <a:spLocks noChangeShapeType="1"/>
          </p:cNvSpPr>
          <p:nvPr/>
        </p:nvSpPr>
        <p:spPr bwMode="auto">
          <a:xfrm flipV="1">
            <a:off x="3531765" y="2448403"/>
            <a:ext cx="857289"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52"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29806" y="3168414"/>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3"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61081" y="2192177"/>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1979802" y="2226142"/>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55" name="TextBox 54"/>
          <p:cNvSpPr txBox="1"/>
          <p:nvPr/>
        </p:nvSpPr>
        <p:spPr>
          <a:xfrm>
            <a:off x="4454652" y="2440189"/>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Branch-2</a:t>
            </a:r>
            <a:endParaRPr lang="en-US" sz="1200" dirty="0">
              <a:solidFill>
                <a:schemeClr val="bg1"/>
              </a:solidFill>
            </a:endParaRPr>
          </a:p>
        </p:txBody>
      </p:sp>
      <p:sp>
        <p:nvSpPr>
          <p:cNvPr id="56" name="TextBox 55"/>
          <p:cNvSpPr txBox="1"/>
          <p:nvPr/>
        </p:nvSpPr>
        <p:spPr>
          <a:xfrm>
            <a:off x="2778075" y="3415119"/>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Branch-3</a:t>
            </a:r>
            <a:endParaRPr lang="en-US" sz="1200" dirty="0">
              <a:solidFill>
                <a:schemeClr val="bg1"/>
              </a:solidFill>
            </a:endParaRPr>
          </a:p>
        </p:txBody>
      </p:sp>
      <p:sp>
        <p:nvSpPr>
          <p:cNvPr id="57" name="TextBox 56"/>
          <p:cNvSpPr txBox="1"/>
          <p:nvPr/>
        </p:nvSpPr>
        <p:spPr>
          <a:xfrm>
            <a:off x="1218104" y="2445400"/>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Branch-4</a:t>
            </a:r>
            <a:endParaRPr lang="en-US" sz="1200" dirty="0">
              <a:solidFill>
                <a:schemeClr val="bg1"/>
              </a:solidFill>
            </a:endParaRPr>
          </a:p>
        </p:txBody>
      </p:sp>
    </p:spTree>
    <p:extLst>
      <p:ext uri="{BB962C8B-B14F-4D97-AF65-F5344CB8AC3E}">
        <p14:creationId xmlns="" xmlns:p14="http://schemas.microsoft.com/office/powerpoint/2010/main" val="30760755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191218"/>
            <a:ext cx="9144000" cy="983241"/>
          </a:xfrm>
        </p:spPr>
        <p:txBody>
          <a:bodyPr/>
          <a:lstStyle/>
          <a:p>
            <a:pPr marL="0" indent="0" algn="ctr" defTabSz="914400">
              <a:spcBef>
                <a:spcPct val="0"/>
              </a:spcBef>
              <a:buNone/>
            </a:pPr>
            <a:r>
              <a:rPr lang="es-ES_tradnl" sz="5400" b="0" i="0" u="none" strike="noStrike" spc="0" baseline="0" dirty="0" smtClean="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Configuración de OSPFv3</a:t>
            </a:r>
            <a:endParaRPr lang="es-ES_tradnl" sz="5400" dirty="0"/>
          </a:p>
        </p:txBody>
      </p:sp>
      <p:sp>
        <p:nvSpPr>
          <p:cNvPr id="2" name="TextBox 1"/>
          <p:cNvSpPr txBox="1"/>
          <p:nvPr/>
        </p:nvSpPr>
        <p:spPr>
          <a:xfrm>
            <a:off x="478172" y="1510019"/>
            <a:ext cx="7835318" cy="2554545"/>
          </a:xfrm>
          <a:prstGeom prst="rect">
            <a:avLst/>
          </a:prstGeom>
          <a:noFill/>
        </p:spPr>
        <p:txBody>
          <a:bodyPr wrap="square" rtlCol="0">
            <a:spAutoFit/>
          </a:bodyPr>
          <a:lstStyle/>
          <a:p>
            <a:pPr marL="342900" indent="-342900" algn="l" defTabSz="914400">
              <a:buClr>
                <a:srgbClr val="6B308E"/>
              </a:buClr>
              <a:buFont typeface="Arial"/>
              <a:buChar char="•"/>
            </a:pPr>
            <a:r>
              <a:rPr lang="es-ES_tradnl" sz="1600" b="0" i="0" smtClean="0">
                <a:solidFill>
                  <a:srgbClr val="6B308E"/>
                </a:solidFill>
                <a:latin typeface="Arial"/>
                <a:ea typeface="+mn-ea"/>
                <a:cs typeface="+mn-cs"/>
              </a:rPr>
              <a:t>El reenvío de paquetes de IPv4 está activado de manera predeterminada, mientras que el reenvío de paquetes de IPv6 está desactivado de manera predeterminada.  </a:t>
            </a:r>
            <a:endParaRPr lang="es-ES_tradnl" sz="1600" smtClean="0">
              <a:solidFill>
                <a:schemeClr val="tx2"/>
              </a:solidFill>
            </a:endParaRPr>
          </a:p>
          <a:p>
            <a:pPr marL="342900" indent="-342900" algn="l" defTabSz="914400">
              <a:buClr>
                <a:srgbClr val="6B308E"/>
              </a:buClr>
              <a:buFont typeface="Arial"/>
              <a:buChar char="•"/>
            </a:pPr>
            <a:r>
              <a:rPr lang="es-ES_tradnl" sz="1600" b="0" i="0" smtClean="0">
                <a:solidFill>
                  <a:srgbClr val="6B308E"/>
                </a:solidFill>
                <a:latin typeface="Arial"/>
                <a:ea typeface="+mn-ea"/>
                <a:cs typeface="+mn-cs"/>
              </a:rPr>
              <a:t>Para activar el reenvío de paquetes de IPv6, utilice el comando </a:t>
            </a:r>
            <a:r>
              <a:rPr lang="es-ES_tradnl" sz="1600" b="1" i="0" smtClean="0">
                <a:solidFill>
                  <a:srgbClr val="000000"/>
                </a:solidFill>
                <a:latin typeface="Arial"/>
                <a:ea typeface="+mn-ea"/>
                <a:cs typeface="+mn-cs"/>
              </a:rPr>
              <a:t>ipv6 unicast-routing</a:t>
            </a:r>
            <a:r>
              <a:rPr lang="es-ES_tradnl" sz="1600" b="0" i="0" smtClean="0">
                <a:solidFill>
                  <a:srgbClr val="6B308E"/>
                </a:solidFill>
                <a:latin typeface="Arial"/>
                <a:ea typeface="+mn-ea"/>
                <a:cs typeface="+mn-cs"/>
              </a:rPr>
              <a:t> en el modo de configuración global antes de activar OSPF.</a:t>
            </a:r>
            <a:endParaRPr lang="es-ES_tradnl" sz="1600" smtClean="0">
              <a:solidFill>
                <a:schemeClr val="tx2"/>
              </a:solidFill>
            </a:endParaRPr>
          </a:p>
          <a:p>
            <a:pPr marL="342900" indent="-342900" algn="l" defTabSz="914400">
              <a:buClr>
                <a:srgbClr val="6B308E"/>
              </a:buClr>
              <a:buFont typeface="Arial"/>
              <a:buChar char="•"/>
            </a:pPr>
            <a:r>
              <a:rPr lang="es-ES_tradnl" sz="1600" b="0" i="0" smtClean="0">
                <a:solidFill>
                  <a:srgbClr val="6B308E"/>
                </a:solidFill>
                <a:latin typeface="Arial"/>
                <a:ea typeface="+mn-ea"/>
                <a:cs typeface="+mn-cs"/>
              </a:rPr>
              <a:t>Una vez que el reenvío de paquetes de IPv6 se activa, podemos activar el proceso de routing de OSPF de IPv6.</a:t>
            </a:r>
          </a:p>
          <a:p>
            <a:pPr marL="342900" indent="-342900" algn="l" defTabSz="914400">
              <a:buClr>
                <a:srgbClr val="6B308E"/>
              </a:buClr>
              <a:buFont typeface="Arial"/>
              <a:buChar char="•"/>
            </a:pPr>
            <a:r>
              <a:rPr lang="es-ES_tradnl" sz="1600" b="0" i="0" smtClean="0">
                <a:solidFill>
                  <a:srgbClr val="6B308E"/>
                </a:solidFill>
                <a:latin typeface="Arial"/>
                <a:ea typeface="+mn-ea"/>
                <a:cs typeface="+mn-cs"/>
              </a:rPr>
              <a:t>OSPFv3 continúa utilizando una dirección de 32 bits de IPv4 para el Id. del router. Debido a que no existen direcciones IPv4 configuradas en los routers, se debe asignar manualmente el Id. del router mediante el comando</a:t>
            </a:r>
            <a:r>
              <a:rPr lang="es-ES_tradnl" sz="1600" b="1" i="0" smtClean="0">
                <a:solidFill>
                  <a:srgbClr val="6B308E"/>
                </a:solidFill>
                <a:latin typeface="Arial"/>
                <a:ea typeface="+mn-ea"/>
                <a:cs typeface="+mn-cs"/>
              </a:rPr>
              <a:t> </a:t>
            </a:r>
            <a:r>
              <a:rPr lang="es-ES_tradnl" sz="1600" b="1" i="0" smtClean="0">
                <a:solidFill>
                  <a:srgbClr val="000000"/>
                </a:solidFill>
                <a:latin typeface="Arial"/>
                <a:ea typeface="+mn-ea"/>
                <a:cs typeface="+mn-cs"/>
              </a:rPr>
              <a:t>router-id</a:t>
            </a:r>
            <a:r>
              <a:rPr lang="es-ES_tradnl" sz="1600" b="0" i="0" smtClean="0">
                <a:solidFill>
                  <a:srgbClr val="6B308E"/>
                </a:solidFill>
                <a:latin typeface="Arial"/>
                <a:ea typeface="+mn-ea"/>
                <a:cs typeface="+mn-cs"/>
              </a:rPr>
              <a:t>. </a:t>
            </a:r>
            <a:endParaRPr lang="es-ES_tradnl" sz="1600" smtClean="0">
              <a:solidFill>
                <a:schemeClr val="tx2"/>
              </a:solidFill>
            </a:endParaRPr>
          </a:p>
        </p:txBody>
      </p:sp>
      <p:sp>
        <p:nvSpPr>
          <p:cNvPr id="83" name="Freeform 9"/>
          <p:cNvSpPr>
            <a:spLocks/>
          </p:cNvSpPr>
          <p:nvPr/>
        </p:nvSpPr>
        <p:spPr bwMode="auto">
          <a:xfrm rot="20459742">
            <a:off x="5155966" y="4416730"/>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84" name="Line 47"/>
          <p:cNvSpPr>
            <a:spLocks noChangeShapeType="1"/>
          </p:cNvSpPr>
          <p:nvPr/>
        </p:nvSpPr>
        <p:spPr bwMode="auto">
          <a:xfrm flipH="1">
            <a:off x="3157870" y="4909044"/>
            <a:ext cx="0" cy="69404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85" name="Line 47"/>
          <p:cNvSpPr>
            <a:spLocks noChangeShapeType="1"/>
          </p:cNvSpPr>
          <p:nvPr/>
        </p:nvSpPr>
        <p:spPr bwMode="auto">
          <a:xfrm flipV="1">
            <a:off x="1996580" y="4883078"/>
            <a:ext cx="947956"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86"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89053" y="4618462"/>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7"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49710" y="4029431"/>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8" name="Picture 4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876088" y="4728000"/>
            <a:ext cx="735013"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9" name="TextBox 88"/>
          <p:cNvSpPr txBox="1"/>
          <p:nvPr/>
        </p:nvSpPr>
        <p:spPr>
          <a:xfrm>
            <a:off x="7124390" y="4292764"/>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Branch-1</a:t>
            </a:r>
            <a:endParaRPr lang="en-US" sz="1200" dirty="0">
              <a:solidFill>
                <a:schemeClr val="bg1"/>
              </a:solidFill>
            </a:endParaRPr>
          </a:p>
        </p:txBody>
      </p:sp>
      <p:sp>
        <p:nvSpPr>
          <p:cNvPr id="90" name="TextBox 89"/>
          <p:cNvSpPr txBox="1"/>
          <p:nvPr/>
        </p:nvSpPr>
        <p:spPr>
          <a:xfrm>
            <a:off x="6504081" y="4076236"/>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S0/0/0</a:t>
            </a:r>
          </a:p>
        </p:txBody>
      </p:sp>
      <p:sp>
        <p:nvSpPr>
          <p:cNvPr id="91" name="TextBox 90"/>
          <p:cNvSpPr txBox="1"/>
          <p:nvPr/>
        </p:nvSpPr>
        <p:spPr>
          <a:xfrm>
            <a:off x="5203236" y="4657212"/>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S0/0/1</a:t>
            </a:r>
            <a:endParaRPr lang="en-US" sz="1200" b="1" dirty="0">
              <a:solidFill>
                <a:schemeClr val="bg2"/>
              </a:solidFill>
            </a:endParaRPr>
          </a:p>
        </p:txBody>
      </p:sp>
      <p:sp>
        <p:nvSpPr>
          <p:cNvPr id="92" name="TextBox 91"/>
          <p:cNvSpPr txBox="1"/>
          <p:nvPr/>
        </p:nvSpPr>
        <p:spPr>
          <a:xfrm>
            <a:off x="3952020" y="4673191"/>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93" name="TextBox 92"/>
          <p:cNvSpPr txBox="1"/>
          <p:nvPr/>
        </p:nvSpPr>
        <p:spPr>
          <a:xfrm>
            <a:off x="3105890" y="5395317"/>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94" name="TextBox 93"/>
          <p:cNvSpPr txBox="1"/>
          <p:nvPr/>
        </p:nvSpPr>
        <p:spPr>
          <a:xfrm>
            <a:off x="5194847" y="4113906"/>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2001:DB8:1::/64</a:t>
            </a:r>
            <a:endParaRPr lang="en-US" sz="1200" b="1" dirty="0"/>
          </a:p>
        </p:txBody>
      </p:sp>
      <p:sp>
        <p:nvSpPr>
          <p:cNvPr id="95" name="TextBox 94"/>
          <p:cNvSpPr txBox="1"/>
          <p:nvPr/>
        </p:nvSpPr>
        <p:spPr>
          <a:xfrm>
            <a:off x="2585058" y="4451408"/>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2001:DB8:A::/64</a:t>
            </a:r>
            <a:endParaRPr lang="en-US" sz="1200" b="1" dirty="0"/>
          </a:p>
        </p:txBody>
      </p:sp>
      <p:sp>
        <p:nvSpPr>
          <p:cNvPr id="96" name="TextBox 95"/>
          <p:cNvSpPr txBox="1"/>
          <p:nvPr/>
        </p:nvSpPr>
        <p:spPr>
          <a:xfrm>
            <a:off x="718569" y="5093139"/>
            <a:ext cx="1882018"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Lo0 2001:DB8:C::/127</a:t>
            </a:r>
            <a:endParaRPr lang="en-US" sz="1200" b="1" dirty="0"/>
          </a:p>
        </p:txBody>
      </p:sp>
      <p:sp>
        <p:nvSpPr>
          <p:cNvPr id="97" name="TextBox 96"/>
          <p:cNvSpPr txBox="1"/>
          <p:nvPr/>
        </p:nvSpPr>
        <p:spPr>
          <a:xfrm>
            <a:off x="2262520" y="6069376"/>
            <a:ext cx="192519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Lo0 2001:DB8:B::/127</a:t>
            </a:r>
            <a:endParaRPr lang="en-US" sz="1200" b="1" dirty="0"/>
          </a:p>
        </p:txBody>
      </p:sp>
      <p:sp>
        <p:nvSpPr>
          <p:cNvPr id="98" name="Line 47"/>
          <p:cNvSpPr>
            <a:spLocks noChangeShapeType="1"/>
          </p:cNvSpPr>
          <p:nvPr/>
        </p:nvSpPr>
        <p:spPr bwMode="auto">
          <a:xfrm flipV="1">
            <a:off x="3531765" y="4883077"/>
            <a:ext cx="857289"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99"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29806" y="5603088"/>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61081" y="4626851"/>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1" name="TextBox 100"/>
          <p:cNvSpPr txBox="1"/>
          <p:nvPr/>
        </p:nvSpPr>
        <p:spPr>
          <a:xfrm>
            <a:off x="1979802" y="4660816"/>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102" name="TextBox 101"/>
          <p:cNvSpPr txBox="1"/>
          <p:nvPr/>
        </p:nvSpPr>
        <p:spPr>
          <a:xfrm>
            <a:off x="4454652" y="4874863"/>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Branch-2</a:t>
            </a:r>
            <a:endParaRPr lang="en-US" sz="1200" dirty="0">
              <a:solidFill>
                <a:schemeClr val="bg1"/>
              </a:solidFill>
            </a:endParaRPr>
          </a:p>
        </p:txBody>
      </p:sp>
      <p:sp>
        <p:nvSpPr>
          <p:cNvPr id="103" name="TextBox 102"/>
          <p:cNvSpPr txBox="1"/>
          <p:nvPr/>
        </p:nvSpPr>
        <p:spPr>
          <a:xfrm>
            <a:off x="2778075" y="5849793"/>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Branch-3</a:t>
            </a:r>
            <a:endParaRPr lang="en-US" sz="1200" dirty="0">
              <a:solidFill>
                <a:schemeClr val="bg1"/>
              </a:solidFill>
            </a:endParaRPr>
          </a:p>
        </p:txBody>
      </p:sp>
      <p:sp>
        <p:nvSpPr>
          <p:cNvPr id="104" name="TextBox 103"/>
          <p:cNvSpPr txBox="1"/>
          <p:nvPr/>
        </p:nvSpPr>
        <p:spPr>
          <a:xfrm>
            <a:off x="1218104" y="4880074"/>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Branch-4</a:t>
            </a:r>
            <a:endParaRPr lang="en-US" sz="1200" dirty="0">
              <a:solidFill>
                <a:schemeClr val="bg1"/>
              </a:solidFill>
            </a:endParaRPr>
          </a:p>
        </p:txBody>
      </p:sp>
    </p:spTree>
    <p:extLst>
      <p:ext uri="{BB962C8B-B14F-4D97-AF65-F5344CB8AC3E}">
        <p14:creationId xmlns="" xmlns:p14="http://schemas.microsoft.com/office/powerpoint/2010/main" val="24471582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191218"/>
            <a:ext cx="9144000" cy="1079334"/>
          </a:xfrm>
        </p:spPr>
        <p:txBody>
          <a:bodyPr/>
          <a:lstStyle/>
          <a:p>
            <a:pPr marL="0" indent="0" algn="ctr" defTabSz="914400">
              <a:spcBef>
                <a:spcPct val="0"/>
              </a:spcBef>
              <a:buNone/>
            </a:pPr>
            <a:r>
              <a:rPr lang="en-US" sz="5400" b="0" i="0" u="none" strike="noStrike" spc="0" baseline="0" dirty="0" err="1">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Configuración</a:t>
            </a:r>
            <a:r>
              <a:rPr lang="en-US" sz="5400" b="0" i="0" u="none" strike="noStrike" spc="0" baseline="0" dirty="0">
                <a:ln>
                  <a:noFill/>
                </a:ln>
                <a:gradFill flip="none" rotWithShape="1">
                  <a:gsLst>
                    <a:gs pos="16000">
                      <a:srgbClr val="6B308D">
                        <a:lumMod val="80000"/>
                        <a:lumOff val="20000"/>
                      </a:srgbClr>
                    </a:gs>
                    <a:gs pos="100000">
                      <a:srgbClr val="28A7DF"/>
                    </a:gs>
                  </a:gsLst>
                  <a:lin ang="1800000" scaled="0"/>
                  <a:tileRect/>
                </a:gradFill>
                <a:effectLst/>
                <a:latin typeface="Arial"/>
                <a:ea typeface="+mj-ea"/>
                <a:cs typeface="Arial"/>
              </a:rPr>
              <a:t> de OSPFv3</a:t>
            </a:r>
            <a:endParaRPr lang="en-US" sz="5400" dirty="0"/>
          </a:p>
        </p:txBody>
      </p:sp>
      <p:sp>
        <p:nvSpPr>
          <p:cNvPr id="48" name="Rectangle 47"/>
          <p:cNvSpPr/>
          <p:nvPr/>
        </p:nvSpPr>
        <p:spPr>
          <a:xfrm>
            <a:off x="577988" y="3644624"/>
            <a:ext cx="8029118" cy="2585323"/>
          </a:xfrm>
          <a:prstGeom prst="rect">
            <a:avLst/>
          </a:prstGeom>
          <a:ln>
            <a:solidFill>
              <a:schemeClr val="tx2"/>
            </a:solidFill>
          </a:ln>
        </p:spPr>
        <p:txBody>
          <a:bodyPr wrap="square">
            <a:spAutoFit/>
          </a:bodyPr>
          <a:lstStyle/>
          <a:p>
            <a:pPr algn="l" defTabSz="914400">
              <a:buNone/>
            </a:pPr>
            <a:r>
              <a:rPr lang="en-US" sz="1800" b="0" i="0">
                <a:solidFill>
                  <a:srgbClr val="000000"/>
                </a:solidFill>
                <a:latin typeface="Arial"/>
                <a:ea typeface="+mn-ea"/>
                <a:cs typeface="+mn-cs"/>
              </a:rPr>
              <a:t>Branch-2(config)# ipv6 router ospf 1</a:t>
            </a:r>
          </a:p>
          <a:p>
            <a:pPr algn="l" defTabSz="914400">
              <a:buNone/>
            </a:pPr>
            <a:r>
              <a:rPr lang="en-US" sz="1800" b="0" i="0">
                <a:solidFill>
                  <a:srgbClr val="000000"/>
                </a:solidFill>
                <a:latin typeface="Arial"/>
                <a:ea typeface="+mn-ea"/>
                <a:cs typeface="+mn-cs"/>
              </a:rPr>
              <a:t>% IPv6 routing not enabled</a:t>
            </a:r>
          </a:p>
          <a:p>
            <a:pPr algn="l" defTabSz="914400">
              <a:buNone/>
            </a:pPr>
            <a:r>
              <a:rPr lang="en-US" sz="1800" b="0" i="0">
                <a:solidFill>
                  <a:srgbClr val="000000"/>
                </a:solidFill>
                <a:latin typeface="Arial"/>
                <a:ea typeface="+mn-ea"/>
                <a:cs typeface="+mn-cs"/>
              </a:rPr>
              <a:t>Branch-2(config)# ipv6 unicast-routing</a:t>
            </a:r>
          </a:p>
          <a:p>
            <a:pPr algn="l" defTabSz="914400">
              <a:buNone/>
            </a:pPr>
            <a:r>
              <a:rPr lang="en-US" sz="1800" b="0" i="0">
                <a:solidFill>
                  <a:srgbClr val="000000"/>
                </a:solidFill>
                <a:latin typeface="Arial"/>
                <a:ea typeface="+mn-ea"/>
                <a:cs typeface="+mn-cs"/>
              </a:rPr>
              <a:t>Branch_2(config)# ipv6 router ospf 1</a:t>
            </a:r>
          </a:p>
          <a:p>
            <a:pPr algn="l" defTabSz="914400">
              <a:buNone/>
            </a:pPr>
            <a:r>
              <a:rPr lang="en-US" sz="1800" b="0" i="0">
                <a:solidFill>
                  <a:srgbClr val="000000"/>
                </a:solidFill>
                <a:latin typeface="Arial"/>
                <a:ea typeface="+mn-ea"/>
                <a:cs typeface="+mn-cs"/>
              </a:rPr>
              <a:t>%OSPFv3-4-NORTRID: OSPFv3 process 1 could not pick a router-id,please configure manually</a:t>
            </a:r>
          </a:p>
          <a:p>
            <a:pPr algn="l" defTabSz="914400">
              <a:buNone/>
            </a:pPr>
            <a:r>
              <a:rPr lang="en-US" sz="1800" b="0" i="0">
                <a:solidFill>
                  <a:srgbClr val="000000"/>
                </a:solidFill>
                <a:latin typeface="Arial"/>
                <a:ea typeface="+mn-ea"/>
                <a:cs typeface="+mn-cs"/>
              </a:rPr>
              <a:t>Branch-2(config-rtr)# router-id 2.2.2.2</a:t>
            </a:r>
          </a:p>
          <a:p>
            <a:pPr algn="l" defTabSz="914400">
              <a:buNone/>
            </a:pPr>
            <a:r>
              <a:rPr lang="en-US" sz="1800" b="0" i="0">
                <a:solidFill>
                  <a:srgbClr val="000000"/>
                </a:solidFill>
                <a:latin typeface="Arial"/>
                <a:ea typeface="+mn-ea"/>
                <a:cs typeface="+mn-cs"/>
              </a:rPr>
              <a:t>Branch-2(config-rtr)#</a:t>
            </a:r>
          </a:p>
          <a:p>
            <a:pPr algn="l" defTabSz="914400">
              <a:buNone/>
            </a:pPr>
            <a:endParaRPr lang="en-US" dirty="0">
              <a:solidFill>
                <a:schemeClr val="bg2"/>
              </a:solidFill>
            </a:endParaRPr>
          </a:p>
        </p:txBody>
      </p:sp>
      <p:sp>
        <p:nvSpPr>
          <p:cNvPr id="49" name="Freeform 9"/>
          <p:cNvSpPr>
            <a:spLocks/>
          </p:cNvSpPr>
          <p:nvPr/>
        </p:nvSpPr>
        <p:spPr bwMode="auto">
          <a:xfrm rot="20459742">
            <a:off x="5155966" y="1663274"/>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50" name="Line 47"/>
          <p:cNvSpPr>
            <a:spLocks noChangeShapeType="1"/>
          </p:cNvSpPr>
          <p:nvPr/>
        </p:nvSpPr>
        <p:spPr bwMode="auto">
          <a:xfrm flipH="1">
            <a:off x="3157870" y="2155588"/>
            <a:ext cx="0" cy="69404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51" name="Line 47"/>
          <p:cNvSpPr>
            <a:spLocks noChangeShapeType="1"/>
          </p:cNvSpPr>
          <p:nvPr/>
        </p:nvSpPr>
        <p:spPr bwMode="auto">
          <a:xfrm flipV="1">
            <a:off x="1996580" y="2129622"/>
            <a:ext cx="947956"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52"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89053" y="1865006"/>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3"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49710" y="1275975"/>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4" name="Picture 4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876088" y="1974544"/>
            <a:ext cx="735013"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7124390" y="1539308"/>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Branch-1</a:t>
            </a:r>
            <a:endParaRPr lang="en-US" sz="1200" dirty="0">
              <a:solidFill>
                <a:schemeClr val="bg1"/>
              </a:solidFill>
            </a:endParaRPr>
          </a:p>
        </p:txBody>
      </p:sp>
      <p:sp>
        <p:nvSpPr>
          <p:cNvPr id="56" name="TextBox 55"/>
          <p:cNvSpPr txBox="1"/>
          <p:nvPr/>
        </p:nvSpPr>
        <p:spPr>
          <a:xfrm>
            <a:off x="6504081" y="1322780"/>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S0/0/0</a:t>
            </a:r>
          </a:p>
        </p:txBody>
      </p:sp>
      <p:sp>
        <p:nvSpPr>
          <p:cNvPr id="57" name="TextBox 56"/>
          <p:cNvSpPr txBox="1"/>
          <p:nvPr/>
        </p:nvSpPr>
        <p:spPr>
          <a:xfrm>
            <a:off x="5203236" y="1903756"/>
            <a:ext cx="628698"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S0/0/1</a:t>
            </a:r>
            <a:endParaRPr lang="en-US" sz="1200" b="1" dirty="0">
              <a:solidFill>
                <a:schemeClr val="bg2"/>
              </a:solidFill>
            </a:endParaRPr>
          </a:p>
        </p:txBody>
      </p:sp>
      <p:sp>
        <p:nvSpPr>
          <p:cNvPr id="58" name="TextBox 57"/>
          <p:cNvSpPr txBox="1"/>
          <p:nvPr/>
        </p:nvSpPr>
        <p:spPr>
          <a:xfrm>
            <a:off x="3952020" y="1919735"/>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59" name="TextBox 58"/>
          <p:cNvSpPr txBox="1"/>
          <p:nvPr/>
        </p:nvSpPr>
        <p:spPr>
          <a:xfrm>
            <a:off x="3105890" y="2641861"/>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60" name="TextBox 59"/>
          <p:cNvSpPr txBox="1"/>
          <p:nvPr/>
        </p:nvSpPr>
        <p:spPr>
          <a:xfrm>
            <a:off x="5194847" y="1360450"/>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2001:DB8:1::/64</a:t>
            </a:r>
            <a:endParaRPr lang="en-US" sz="1200" b="1" dirty="0"/>
          </a:p>
        </p:txBody>
      </p:sp>
      <p:sp>
        <p:nvSpPr>
          <p:cNvPr id="61" name="TextBox 60"/>
          <p:cNvSpPr txBox="1"/>
          <p:nvPr/>
        </p:nvSpPr>
        <p:spPr>
          <a:xfrm>
            <a:off x="2585058" y="1697952"/>
            <a:ext cx="135062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2001:DB8:A::/64</a:t>
            </a:r>
            <a:endParaRPr lang="en-US" sz="1200" b="1" dirty="0"/>
          </a:p>
        </p:txBody>
      </p:sp>
      <p:sp>
        <p:nvSpPr>
          <p:cNvPr id="62" name="TextBox 61"/>
          <p:cNvSpPr txBox="1"/>
          <p:nvPr/>
        </p:nvSpPr>
        <p:spPr>
          <a:xfrm>
            <a:off x="718569" y="2339683"/>
            <a:ext cx="1882018"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Lo0 2001:DB8:C::/127</a:t>
            </a:r>
            <a:endParaRPr lang="en-US" sz="1200" b="1" dirty="0"/>
          </a:p>
        </p:txBody>
      </p:sp>
      <p:sp>
        <p:nvSpPr>
          <p:cNvPr id="63" name="TextBox 62"/>
          <p:cNvSpPr txBox="1"/>
          <p:nvPr/>
        </p:nvSpPr>
        <p:spPr>
          <a:xfrm>
            <a:off x="2262520" y="3315920"/>
            <a:ext cx="1925197" cy="276999"/>
          </a:xfrm>
          <a:prstGeom prst="rect">
            <a:avLst/>
          </a:prstGeom>
          <a:noFill/>
        </p:spPr>
        <p:txBody>
          <a:bodyPr wrap="square" rtlCol="0">
            <a:spAutoFit/>
          </a:bodyPr>
          <a:lstStyle/>
          <a:p>
            <a:pPr algn="l" defTabSz="914400">
              <a:buNone/>
            </a:pPr>
            <a:r>
              <a:rPr lang="en-US" sz="1200" b="1" i="0">
                <a:solidFill>
                  <a:schemeClr val="tx1"/>
                </a:solidFill>
                <a:latin typeface="Arial"/>
                <a:ea typeface="+mn-ea"/>
                <a:cs typeface="+mn-cs"/>
              </a:rPr>
              <a:t>Lo0 2001:DB8:B::/127</a:t>
            </a:r>
            <a:endParaRPr lang="en-US" sz="1200" b="1" dirty="0"/>
          </a:p>
        </p:txBody>
      </p:sp>
      <p:sp>
        <p:nvSpPr>
          <p:cNvPr id="64" name="Line 47"/>
          <p:cNvSpPr>
            <a:spLocks noChangeShapeType="1"/>
          </p:cNvSpPr>
          <p:nvPr/>
        </p:nvSpPr>
        <p:spPr bwMode="auto">
          <a:xfrm flipV="1">
            <a:off x="3531765" y="2129621"/>
            <a:ext cx="857289"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65"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29806" y="2849632"/>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6"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61081" y="1873395"/>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7" name="TextBox 66"/>
          <p:cNvSpPr txBox="1"/>
          <p:nvPr/>
        </p:nvSpPr>
        <p:spPr>
          <a:xfrm>
            <a:off x="1979802" y="1907360"/>
            <a:ext cx="518091"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G0/0</a:t>
            </a:r>
            <a:endParaRPr lang="en-US" sz="1200" b="1" dirty="0">
              <a:solidFill>
                <a:schemeClr val="bg2"/>
              </a:solidFill>
            </a:endParaRPr>
          </a:p>
        </p:txBody>
      </p:sp>
      <p:sp>
        <p:nvSpPr>
          <p:cNvPr id="68" name="TextBox 67"/>
          <p:cNvSpPr txBox="1"/>
          <p:nvPr/>
        </p:nvSpPr>
        <p:spPr>
          <a:xfrm>
            <a:off x="4454652" y="2121407"/>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Branch-2</a:t>
            </a:r>
            <a:endParaRPr lang="en-US" sz="1200" dirty="0">
              <a:solidFill>
                <a:schemeClr val="bg1"/>
              </a:solidFill>
            </a:endParaRPr>
          </a:p>
        </p:txBody>
      </p:sp>
      <p:sp>
        <p:nvSpPr>
          <p:cNvPr id="69" name="TextBox 68"/>
          <p:cNvSpPr txBox="1"/>
          <p:nvPr/>
        </p:nvSpPr>
        <p:spPr>
          <a:xfrm>
            <a:off x="2778075" y="3096337"/>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Branch-3</a:t>
            </a:r>
            <a:endParaRPr lang="en-US" sz="1200" dirty="0">
              <a:solidFill>
                <a:schemeClr val="bg1"/>
              </a:solidFill>
            </a:endParaRPr>
          </a:p>
        </p:txBody>
      </p:sp>
      <p:sp>
        <p:nvSpPr>
          <p:cNvPr id="70" name="TextBox 69"/>
          <p:cNvSpPr txBox="1"/>
          <p:nvPr/>
        </p:nvSpPr>
        <p:spPr>
          <a:xfrm>
            <a:off x="1218104" y="2126618"/>
            <a:ext cx="806631" cy="276999"/>
          </a:xfrm>
          <a:prstGeom prst="rect">
            <a:avLst/>
          </a:prstGeom>
          <a:noFill/>
        </p:spPr>
        <p:txBody>
          <a:bodyPr wrap="none" rtlCol="0">
            <a:spAutoFit/>
          </a:bodyPr>
          <a:lstStyle/>
          <a:p>
            <a:pPr algn="l" defTabSz="914400">
              <a:buNone/>
            </a:pPr>
            <a:r>
              <a:rPr lang="en-US" sz="1200" b="0" i="0">
                <a:solidFill>
                  <a:srgbClr val="FFFFFF"/>
                </a:solidFill>
                <a:latin typeface="Arial"/>
                <a:ea typeface="+mn-ea"/>
                <a:cs typeface="+mn-cs"/>
              </a:rPr>
              <a:t>Branch-4</a:t>
            </a:r>
            <a:endParaRPr lang="en-US" sz="1200" dirty="0">
              <a:solidFill>
                <a:schemeClr val="bg1"/>
              </a:solidFill>
            </a:endParaRPr>
          </a:p>
        </p:txBody>
      </p:sp>
      <p:sp>
        <p:nvSpPr>
          <p:cNvPr id="27" name="Rounded Rectangle 26"/>
          <p:cNvSpPr/>
          <p:nvPr/>
        </p:nvSpPr>
        <p:spPr>
          <a:xfrm>
            <a:off x="655677" y="4219662"/>
            <a:ext cx="3892317" cy="293616"/>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8" name="Rounded Rectangle 27"/>
          <p:cNvSpPr/>
          <p:nvPr/>
        </p:nvSpPr>
        <p:spPr>
          <a:xfrm>
            <a:off x="654428" y="4773335"/>
            <a:ext cx="7793286" cy="553674"/>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9" name="TextBox 28"/>
          <p:cNvSpPr txBox="1"/>
          <p:nvPr/>
        </p:nvSpPr>
        <p:spPr>
          <a:xfrm>
            <a:off x="6972181" y="1809375"/>
            <a:ext cx="1061519" cy="276999"/>
          </a:xfrm>
          <a:prstGeom prst="rect">
            <a:avLst/>
          </a:prstGeom>
          <a:noFill/>
        </p:spPr>
        <p:txBody>
          <a:bodyPr wrap="square" rtlCol="0">
            <a:spAutoFit/>
          </a:bodyPr>
          <a:lstStyle/>
          <a:p>
            <a:pPr algn="l" defTabSz="914400">
              <a:buNone/>
            </a:pPr>
            <a:r>
              <a:rPr lang="en-US" sz="1200" b="1" i="0">
                <a:solidFill>
                  <a:srgbClr val="000000"/>
                </a:solidFill>
                <a:latin typeface="Arial"/>
                <a:ea typeface="+mn-ea"/>
                <a:cs typeface="+mn-cs"/>
              </a:rPr>
              <a:t>RID: 1.1.1.1</a:t>
            </a:r>
            <a:endParaRPr lang="en-US" sz="1200" b="1" dirty="0">
              <a:solidFill>
                <a:schemeClr val="bg2"/>
              </a:solidFill>
            </a:endParaRPr>
          </a:p>
        </p:txBody>
      </p:sp>
      <p:sp>
        <p:nvSpPr>
          <p:cNvPr id="30" name="TextBox 29"/>
          <p:cNvSpPr txBox="1"/>
          <p:nvPr/>
        </p:nvSpPr>
        <p:spPr>
          <a:xfrm>
            <a:off x="4377316" y="2398406"/>
            <a:ext cx="1061519" cy="276999"/>
          </a:xfrm>
          <a:prstGeom prst="rect">
            <a:avLst/>
          </a:prstGeom>
          <a:noFill/>
        </p:spPr>
        <p:txBody>
          <a:bodyPr wrap="square" rtlCol="0">
            <a:spAutoFit/>
          </a:bodyPr>
          <a:lstStyle/>
          <a:p>
            <a:pPr algn="l" defTabSz="914400">
              <a:buNone/>
            </a:pPr>
            <a:r>
              <a:rPr lang="en-US" sz="1200" b="1" i="0">
                <a:solidFill>
                  <a:srgbClr val="000000"/>
                </a:solidFill>
                <a:latin typeface="Arial"/>
                <a:ea typeface="+mn-ea"/>
                <a:cs typeface="+mn-cs"/>
              </a:rPr>
              <a:t>RID: 2.2.2.2</a:t>
            </a:r>
            <a:endParaRPr lang="en-US" sz="1200" b="1" dirty="0">
              <a:solidFill>
                <a:schemeClr val="bg2"/>
              </a:solidFill>
            </a:endParaRPr>
          </a:p>
        </p:txBody>
      </p:sp>
    </p:spTree>
    <p:extLst>
      <p:ext uri="{BB962C8B-B14F-4D97-AF65-F5344CB8AC3E}">
        <p14:creationId xmlns="" xmlns:p14="http://schemas.microsoft.com/office/powerpoint/2010/main" val="17568427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1013</TotalTime>
  <Words>3036</Words>
  <Application>Microsoft Office PowerPoint</Application>
  <PresentationFormat>On-screen Show (4:3)</PresentationFormat>
  <Paragraphs>407</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NetAcad_White_PPT_Template 05Oct12</vt:lpstr>
      <vt:lpstr>OSPFv3</vt:lpstr>
      <vt:lpstr>¿Cómo funciona OSPF?</vt:lpstr>
      <vt:lpstr>OSPFv2</vt:lpstr>
      <vt:lpstr>Anuncios de estado del enlace</vt:lpstr>
      <vt:lpstr>Nuevos anuncios de estado del enlace </vt:lpstr>
      <vt:lpstr>LSA de tipo 8 (LSA de enlace)</vt:lpstr>
      <vt:lpstr>Requisitos de configuración</vt:lpstr>
      <vt:lpstr>Configuración de OSPFv3</vt:lpstr>
      <vt:lpstr>Configuración de OSPFv3</vt:lpstr>
      <vt:lpstr>Configuración de OSPFv3</vt:lpstr>
      <vt:lpstr>Ejemplo de configuración</vt:lpstr>
      <vt:lpstr>Interfaz pasiva</vt:lpstr>
      <vt:lpstr>Interfaz pasiva</vt:lpstr>
      <vt:lpstr>Verificación de OSPFv3</vt:lpstr>
      <vt:lpstr>Verificación de OSPFv3</vt:lpstr>
      <vt:lpstr>Verificación de OSPFv3</vt:lpstr>
      <vt:lpstr>OSPFv3 de diversas áreas</vt:lpstr>
      <vt:lpstr>OSPFv3 de diversas áreas</vt:lpstr>
      <vt:lpstr>Tipos de router OSPF</vt:lpstr>
      <vt:lpstr>Configuración de OSPFv3 de diversas áreas</vt:lpstr>
      <vt:lpstr>Verificación de OSPFv3 de diversas áreas</vt:lpstr>
      <vt:lpstr>Slide 22</vt:lpstr>
    </vt:vector>
  </TitlesOfParts>
  <Company>Cisco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Windows User</cp:lastModifiedBy>
  <cp:revision>92</cp:revision>
  <cp:lastPrinted>2013-07-26T17:11:30Z</cp:lastPrinted>
  <dcterms:created xsi:type="dcterms:W3CDTF">2012-10-09T16:58:47Z</dcterms:created>
  <dcterms:modified xsi:type="dcterms:W3CDTF">2013-09-16T09:02:30Z</dcterms:modified>
</cp:coreProperties>
</file>