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25"/>
  </p:notesMasterIdLst>
  <p:sldIdLst>
    <p:sldId id="270" r:id="rId2"/>
    <p:sldId id="257" r:id="rId3"/>
    <p:sldId id="258" r:id="rId4"/>
    <p:sldId id="259" r:id="rId5"/>
    <p:sldId id="268" r:id="rId6"/>
    <p:sldId id="269" r:id="rId7"/>
    <p:sldId id="275" r:id="rId8"/>
    <p:sldId id="276" r:id="rId9"/>
    <p:sldId id="273" r:id="rId10"/>
    <p:sldId id="261" r:id="rId11"/>
    <p:sldId id="262" r:id="rId12"/>
    <p:sldId id="263" r:id="rId13"/>
    <p:sldId id="264" r:id="rId14"/>
    <p:sldId id="277" r:id="rId15"/>
    <p:sldId id="265" r:id="rId16"/>
    <p:sldId id="266" r:id="rId17"/>
    <p:sldId id="278" r:id="rId18"/>
    <p:sldId id="279" r:id="rId19"/>
    <p:sldId id="280" r:id="rId20"/>
    <p:sldId id="267" r:id="rId21"/>
    <p:sldId id="281" r:id="rId22"/>
    <p:sldId id="274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7AF"/>
    <a:srgbClr val="A7D4A9"/>
    <a:srgbClr val="0000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2" autoAdjust="0"/>
    <p:restoredTop sz="92115" autoAdjust="0"/>
  </p:normalViewPr>
  <p:slideViewPr>
    <p:cSldViewPr snapToGrid="0">
      <p:cViewPr>
        <p:scale>
          <a:sx n="66" d="100"/>
          <a:sy n="66" d="100"/>
        </p:scale>
        <p:origin x="-918" y="-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-204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3C011-300C-48AD-9618-6DEF30C04FBD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7940B-BF6B-4506-A473-A6E68CBFD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341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238A00D1-20B3-46AA-8D6C-456D83022366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6263" y="573088"/>
            <a:ext cx="5761037" cy="324167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289425"/>
            <a:ext cx="5988050" cy="4167188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2932660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940B-BF6B-4506-A473-A6E68CBFD0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1520827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1520827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304800"/>
            <a:ext cx="10860616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74185" y="1520827"/>
            <a:ext cx="5192183" cy="357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1520827"/>
            <a:ext cx="5192184" cy="357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1474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270" y="432215"/>
            <a:ext cx="11451814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269" y="1339745"/>
            <a:ext cx="11401921" cy="496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338"/>
          <p:cNvSpPr>
            <a:spLocks noChangeArrowheads="1"/>
          </p:cNvSpPr>
          <p:nvPr/>
        </p:nvSpPr>
        <p:spPr bwMode="auto">
          <a:xfrm>
            <a:off x="11566287" y="6595449"/>
            <a:ext cx="323030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89466399-F591-40A3-BF53-5111C08C9A47}" type="slidenum">
              <a:rPr lang="en-US" sz="1000" b="0" i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45"/>
          <p:cNvSpPr>
            <a:spLocks noChangeArrowheads="1"/>
          </p:cNvSpPr>
          <p:nvPr/>
        </p:nvSpPr>
        <p:spPr bwMode="auto">
          <a:xfrm>
            <a:off x="3707954" y="6598624"/>
            <a:ext cx="5563163" cy="2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ctr" defTabSz="814365">
              <a:lnSpc>
                <a:spcPct val="100000"/>
              </a:lnSpc>
              <a:buNone/>
            </a:pPr>
            <a:r>
              <a:rPr lang="es-ES_tradnl" sz="1000" b="0" i="0" noProof="0" smtClean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/>
              </a:rPr>
              <a:t>© 2013 Cisco Systems, Inc. Todos los derechos reservados. Información confidencial de Cisco.</a:t>
            </a:r>
            <a:endParaRPr lang="es-ES_tradnl" sz="1000" b="0" noProof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46"/>
          <p:cNvSpPr>
            <a:spLocks noChangeArrowheads="1"/>
          </p:cNvSpPr>
          <p:nvPr/>
        </p:nvSpPr>
        <p:spPr bwMode="auto">
          <a:xfrm>
            <a:off x="101600" y="6598624"/>
            <a:ext cx="3365500" cy="2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_tradnl" sz="1000" b="0" i="0" noProof="0" smtClean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/>
              </a:rPr>
              <a:t>Cisco Networking</a:t>
            </a:r>
            <a:r>
              <a:rPr lang="es-ES_tradnl" sz="1000" b="0" i="0" baseline="0" noProof="0" smtClean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/>
              </a:rPr>
              <a:t> Academy, Estados Unidos/Canadá</a:t>
            </a:r>
            <a:endParaRPr lang="es-ES_tradnl" sz="1000" b="0" noProof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3600" b="0" kern="0" spc="0" baseline="0" dirty="0"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rgbClr val="0070C0"/>
              </a:gs>
            </a:gsLst>
            <a:lin ang="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440"/>
        </a:spcBef>
        <a:buClr>
          <a:schemeClr val="accent6">
            <a:lumMod val="75000"/>
          </a:schemeClr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396875" indent="-168275" algn="l" defTabSz="914400" rtl="0" eaLnBrk="1" latinLnBrk="0" hangingPunct="1">
        <a:lnSpc>
          <a:spcPct val="100000"/>
        </a:lnSpc>
        <a:spcBef>
          <a:spcPts val="840"/>
        </a:spcBef>
        <a:buClr>
          <a:srgbClr val="0070C0"/>
        </a:buClr>
        <a:buFont typeface="Arial" pitchFamily="34" charset="0"/>
        <a:buChar char="•"/>
        <a:defRPr lang="en-US" sz="1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576263" indent="-177800" algn="l" defTabSz="914400" rtl="0" eaLnBrk="1" latinLnBrk="0" hangingPunct="1">
        <a:lnSpc>
          <a:spcPct val="100000"/>
        </a:lnSpc>
        <a:spcBef>
          <a:spcPts val="840"/>
        </a:spcBef>
        <a:buClr>
          <a:srgbClr val="00B0F0"/>
        </a:buClr>
        <a:buFont typeface="Arial" pitchFamily="34" charset="0"/>
        <a:buChar char="•"/>
        <a:defRPr lang="en-US" sz="16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688975" indent="-112713" algn="l" defTabSz="914400" rtl="0" eaLnBrk="1" latinLnBrk="0" hangingPunct="1">
        <a:lnSpc>
          <a:spcPct val="100000"/>
        </a:lnSpc>
        <a:spcBef>
          <a:spcPts val="840"/>
        </a:spcBef>
        <a:buClr>
          <a:srgbClr val="00B0F0"/>
        </a:buClr>
        <a:buFont typeface="Arial" pitchFamily="34" charset="0"/>
        <a:buChar char="•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801688" indent="-115888" algn="l" defTabSz="914400" rtl="0" eaLnBrk="1" latinLnBrk="0" hangingPunct="1">
        <a:lnSpc>
          <a:spcPct val="100000"/>
        </a:lnSpc>
        <a:spcBef>
          <a:spcPts val="840"/>
        </a:spcBef>
        <a:buClr>
          <a:srgbClr val="00B0F0"/>
        </a:buClr>
        <a:buFont typeface="Arial" pitchFamily="34" charset="0"/>
        <a:buChar char="•"/>
        <a:defRPr lang="en-US" sz="1400" kern="1200" dirty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ibproxy.ecpi.edu:2555/9780133363289/gloss0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59" y="1"/>
            <a:ext cx="12213972" cy="687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89239" y="265046"/>
            <a:ext cx="957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_tradnl" sz="4000" b="0" i="0" smtClean="0">
                <a:solidFill>
                  <a:srgbClr val="0096D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Capacitación para los instructores de hoy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_tradnl" sz="4000" b="0" i="0" smtClean="0">
                <a:solidFill>
                  <a:srgbClr val="0096D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para los estudiantes del mañana</a:t>
            </a:r>
            <a:endParaRPr lang="es-ES_tradnl" sz="4000" b="0" i="0">
              <a:solidFill>
                <a:srgbClr val="0096D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86769" y="2279367"/>
            <a:ext cx="626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buNone/>
            </a:pPr>
            <a:r>
              <a:rPr lang="es-ES_tradnl" sz="2400" b="1" i="0" smtClean="0">
                <a:solidFill>
                  <a:srgbClr val="FFFFFF"/>
                </a:solidFill>
                <a:latin typeface="CiscoSans ExtraLight"/>
                <a:ea typeface="+mn-ea"/>
                <a:cs typeface="+mn-cs"/>
              </a:rPr>
              <a:t>Cisco Networking Academy</a:t>
            </a:r>
            <a:endParaRPr lang="es-ES_tradnl" sz="2400" b="1" i="0">
              <a:solidFill>
                <a:srgbClr val="FFFFFF"/>
              </a:solidFill>
              <a:latin typeface="CiscoSans ExtraLight"/>
              <a:ea typeface="+mn-ea"/>
              <a:cs typeface="+mn-cs"/>
            </a:endParaRPr>
          </a:p>
        </p:txBody>
      </p:sp>
      <p:sp>
        <p:nvSpPr>
          <p:cNvPr id="14" name="Rectangle 209"/>
          <p:cNvSpPr txBox="1">
            <a:spLocks noChangeArrowheads="1"/>
          </p:cNvSpPr>
          <p:nvPr/>
        </p:nvSpPr>
        <p:spPr bwMode="white">
          <a:xfrm>
            <a:off x="345559" y="2305879"/>
            <a:ext cx="10986638" cy="3761545"/>
          </a:xfrm>
          <a:prstGeom prst="rect">
            <a:avLst/>
          </a:prstGeo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algn="l" defTabSz="814365">
              <a:buNone/>
            </a:pPr>
            <a:endParaRPr lang="es-ES_tradnl" sz="1200" kern="0" smtClean="0">
              <a:solidFill>
                <a:schemeClr val="bg1"/>
              </a:solidFill>
            </a:endParaRPr>
          </a:p>
          <a:p>
            <a:pPr algn="l" defTabSz="814365">
              <a:buNone/>
            </a:pPr>
            <a:r>
              <a:rPr lang="es-ES_tradnl" sz="3600" b="0" i="0" kern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Syslog, SNMP</a:t>
            </a:r>
            <a:endParaRPr lang="es-ES_tradnl" sz="3600" kern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 defTabSz="814365">
              <a:buNone/>
            </a:pPr>
            <a:endParaRPr lang="es-ES_tradnl" sz="900" kern="0" smtClean="0">
              <a:solidFill>
                <a:schemeClr val="bg1"/>
              </a:solidFill>
            </a:endParaRPr>
          </a:p>
          <a:p>
            <a:pPr algn="l" defTabSz="814365">
              <a:buNone/>
            </a:pPr>
            <a:endParaRPr lang="es-ES_tradnl" sz="1800" kern="0" smtClean="0">
              <a:solidFill>
                <a:schemeClr val="bg1"/>
              </a:solidFill>
            </a:endParaRPr>
          </a:p>
          <a:p>
            <a:pPr algn="l" defTabSz="814365">
              <a:buNone/>
            </a:pPr>
            <a:r>
              <a:rPr lang="es-ES_tradnl" sz="2400" b="1" i="0" kern="0" smtClean="0">
                <a:solidFill>
                  <a:srgbClr val="FFFFFF"/>
                </a:solidFill>
                <a:latin typeface="CiscoSans ExtraLight"/>
                <a:ea typeface="+mn-ea"/>
                <a:cs typeface="+mn-cs"/>
              </a:rPr>
              <a:t>Vijay Bhuse, Ph.D.</a:t>
            </a:r>
            <a:endParaRPr lang="es-ES_tradnl" sz="2400" b="1" kern="0" smtClean="0">
              <a:solidFill>
                <a:schemeClr val="bg1"/>
              </a:solidFill>
            </a:endParaRPr>
          </a:p>
          <a:p>
            <a:pPr algn="l" defTabSz="814365">
              <a:buNone/>
            </a:pPr>
            <a:r>
              <a:rPr lang="es-ES_tradnl" sz="2200" b="0" i="0" kern="0" smtClean="0">
                <a:solidFill>
                  <a:srgbClr val="FFFFFF"/>
                </a:solidFill>
                <a:latin typeface="CiscoSans ExtraLight"/>
                <a:ea typeface="+mn-ea"/>
                <a:cs typeface="+mn-cs"/>
              </a:rPr>
              <a:t>Instructor</a:t>
            </a:r>
            <a:endParaRPr lang="es-ES_tradnl" sz="2200" kern="0" smtClean="0">
              <a:solidFill>
                <a:schemeClr val="bg1"/>
              </a:solidFill>
            </a:endParaRPr>
          </a:p>
          <a:p>
            <a:pPr algn="l" defTabSz="814365">
              <a:buNone/>
            </a:pPr>
            <a:r>
              <a:rPr lang="es-ES_tradnl" sz="2200" b="0" i="0" kern="0" smtClean="0">
                <a:solidFill>
                  <a:srgbClr val="FFFFFF"/>
                </a:solidFill>
                <a:latin typeface="CiscoSans ExtraLight"/>
                <a:ea typeface="+mn-ea"/>
                <a:cs typeface="+mn-cs"/>
              </a:rPr>
              <a:t>ECPI University</a:t>
            </a:r>
            <a:endParaRPr lang="es-ES_tradnl" sz="2200" ker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2" y="260904"/>
            <a:ext cx="690287" cy="3519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93397" y="1543883"/>
            <a:ext cx="626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buNone/>
            </a:pPr>
            <a:r>
              <a:rPr lang="es-ES_tradnl" sz="3200" b="1" i="0" smtClean="0">
                <a:solidFill>
                  <a:srgbClr val="000058"/>
                </a:solidFill>
                <a:latin typeface="CiscoSans ExtraLight"/>
                <a:ea typeface="+mn-ea"/>
                <a:cs typeface="+mn-cs"/>
              </a:rPr>
              <a:t>Conferencia de Academy 2013</a:t>
            </a:r>
            <a:endParaRPr lang="es-ES_tradnl" sz="3200" b="1" i="0">
              <a:solidFill>
                <a:srgbClr val="000058"/>
              </a:solidFill>
              <a:latin typeface="CiscoSans Extra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7251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Configuración de SNMPv2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1440"/>
              </a:spcBef>
              <a:buNone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Existen dos tipos de cadenas de comunidad en la versión 2c de SNMP: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1" i="0">
                <a:solidFill>
                  <a:srgbClr val="0096D6">
                    <a:lumMod val="75000"/>
                  </a:srgbClr>
                </a:solidFill>
                <a:latin typeface="Arial"/>
                <a:ea typeface="+mn-ea"/>
                <a:cs typeface="Arial"/>
              </a:rPr>
              <a:t>Solo lectura (RO)</a:t>
            </a: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: proporciona acceso a las variables de MIB, pero no permite realizar cambios a estas variables, solo leerlas. La seguridad de la versión 2c es tan débil que muchas organizaciones utilizan SNMP únicamente en el modo de solo lectura.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1" i="0">
                <a:solidFill>
                  <a:srgbClr val="0096D6">
                    <a:lumMod val="75000"/>
                  </a:srgbClr>
                </a:solidFill>
                <a:latin typeface="Arial"/>
                <a:ea typeface="+mn-ea"/>
                <a:cs typeface="Arial"/>
              </a:rPr>
              <a:t>Lectura y escritura (RW)</a:t>
            </a: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: proporciona acceso para lectura y escritura a todos los objetos de la MIB.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873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0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Configuración de SNMP versión 2c para acceso de solo lectura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69" y="1615317"/>
            <a:ext cx="11401921" cy="4965700"/>
          </a:xfrm>
        </p:spPr>
        <p:txBody>
          <a:bodyPr>
            <a:noAutofit/>
          </a:bodyPr>
          <a:lstStyle/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R1(config)#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ip access-list standard ACL_PROTECTSNMP 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R1(config-std-nacl)#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permit host 10.10.10.101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R1(config-std-nacl)#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exit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R1(config)#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snmp-server community V011eyB@11!!! RO ACL_PROTECTSNMP 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R1(config)#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snmp-server location Tampa 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R1(config)#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snmp-server contact Anthony Sequeira 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R1(config)#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R1#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2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Configuración de SNMP versión 2c para acceso de lectura y escritura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69" y="1603331"/>
            <a:ext cx="11401921" cy="4702113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R2(config)#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ip access-list standard ACL_PROTECTSNMP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R2(config-std-nacl)#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permit host 10.20.20.201 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R2(config-std-nacl)#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exit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R2(config)#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snmp-server community T3nn1sB@ll RW ACL_PROTECTSNMP 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R2(config)#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snmp-server location New York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R2(config)#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snmp-server contact John Sequeira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R2(config)# </a:t>
            </a:r>
            <a:r>
              <a:rPr lang="en-US" sz="2200" b="1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2200" b="0" i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R2#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97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SNMPv3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1" i="0">
                <a:solidFill>
                  <a:srgbClr val="0096D6">
                    <a:lumMod val="75000"/>
                  </a:srgbClr>
                </a:solidFill>
                <a:latin typeface="Arial"/>
                <a:ea typeface="+mn-ea"/>
                <a:cs typeface="Arial"/>
              </a:rPr>
              <a:t>Integridad del mensaje: </a:t>
            </a: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garantiza que no se haya alterado un paquete durante la transferencia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1" i="0">
                <a:solidFill>
                  <a:srgbClr val="0096D6">
                    <a:lumMod val="75000"/>
                  </a:srgbClr>
                </a:solidFill>
                <a:latin typeface="Arial"/>
                <a:ea typeface="+mn-ea"/>
                <a:cs typeface="Arial"/>
              </a:rPr>
              <a:t>Autenticación:</a:t>
            </a: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garantiza que el paquete proviene de un origen conocido y confiable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1" i="0">
                <a:solidFill>
                  <a:srgbClr val="0096D6">
                    <a:lumMod val="75000"/>
                  </a:srgbClr>
                </a:solidFill>
                <a:latin typeface="Arial"/>
                <a:ea typeface="+mn-ea"/>
                <a:cs typeface="Arial"/>
              </a:rPr>
              <a:t>Cifrado: </a:t>
            </a: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garantiza que la información no sea leída si los datos se capturan durante la transferencia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869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Modos de seguridad posibles en SNMPv3</a:t>
            </a:r>
            <a:endParaRPr lang="en-US" kern="0" dirty="0"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4640" y="1703130"/>
            <a:ext cx="11426812" cy="317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869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Syslog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Syslog permite que diferentes dispositivos de Cisco (y algunos de otras empresas) envíen sus mensajes de sistema por medio de la red hacia los servidores Syslog.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Incluso pueden crear una red fuera de banda (OOB) especial con este objetivo.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Existen varios paquetes diferentes de software para servidores Syslog para Windows y UNIX.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675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Destinos populares para mensajes de Syslog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69" y="1603331"/>
            <a:ext cx="11401921" cy="4702113"/>
          </a:xfrm>
        </p:spPr>
        <p:txBody>
          <a:bodyPr>
            <a:normAutofit/>
          </a:bodyPr>
          <a:lstStyle/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Búfer de registros (RAM en el router o switch)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La línea de consola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Las líneas de terminales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Un servidor Syslog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9232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70" y="196241"/>
            <a:ext cx="11451814" cy="838200"/>
          </a:xfrm>
        </p:spPr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Syslog en la red</a:t>
            </a:r>
            <a:endParaRPr lang="en-US" kern="0" dirty="0"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815" y="1333180"/>
            <a:ext cx="8216052" cy="49791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32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Formato de mensaje del sistema</a:t>
            </a:r>
            <a:endParaRPr lang="en-US" kern="0" dirty="0"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69" y="2949677"/>
            <a:ext cx="11401921" cy="3355767"/>
          </a:xfrm>
        </p:spPr>
        <p:txBody>
          <a:bodyPr>
            <a:normAutofit lnSpcReduction="10000"/>
          </a:bodyPr>
          <a:lstStyle/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Marca de fecha y hora:</a:t>
            </a: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*Dec 18 17:10:15.079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La parte del router que generó el mensaje:</a:t>
            </a: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%LINEPROTO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El nivel de gravedad:</a:t>
            </a: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5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Una regla nemotécnica para el mensaje:</a:t>
            </a: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UPDOWN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La descripción del mensaje:</a:t>
            </a: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Line protocol on Interface FastEthernet0/0, changed state to down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962" y="1415846"/>
            <a:ext cx="11194022" cy="131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232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Modificación de mensaje del sistema</a:t>
            </a:r>
            <a:endParaRPr lang="en-US" kern="0" dirty="0"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887" y="1588832"/>
            <a:ext cx="11624736" cy="282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232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s-ES_tradnl" sz="3600" b="0" i="0" kern="0" spc="0" baseline="0" smtClean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SNMP</a:t>
            </a:r>
            <a:endParaRPr lang="es-ES_tradnl" sz="3600" b="0" i="0" kern="0" spc="0" baseline="0"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atin typeface="Arial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s-ES_tradnl" sz="2800" b="0" i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SNMP es un protocolo de capas de aplicaciones que brinda un formato de mensaje para la comunicación entre lo que llamamos </a:t>
            </a:r>
            <a:r>
              <a:rPr lang="es-ES_tradnl" sz="2800" b="1" i="0" dirty="0" smtClean="0">
                <a:solidFill>
                  <a:srgbClr val="0096D6">
                    <a:lumMod val="75000"/>
                  </a:srgbClr>
                </a:solidFill>
                <a:latin typeface="Arial"/>
                <a:ea typeface="+mn-ea"/>
                <a:cs typeface="Arial"/>
              </a:rPr>
              <a:t>administradores</a:t>
            </a:r>
            <a:r>
              <a:rPr lang="es-ES_tradnl" sz="2800" b="0" i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y </a:t>
            </a:r>
            <a:r>
              <a:rPr lang="es-ES_tradnl" sz="2800" b="1" i="0" dirty="0" smtClean="0">
                <a:solidFill>
                  <a:srgbClr val="0096D6">
                    <a:lumMod val="75000"/>
                  </a:srgbClr>
                </a:solidFill>
                <a:latin typeface="Arial"/>
                <a:ea typeface="+mn-ea"/>
                <a:cs typeface="Arial"/>
              </a:rPr>
              <a:t>agentes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s-ES_tradnl" sz="2800" b="0" i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Los componentes incluyen:</a:t>
            </a:r>
          </a:p>
          <a:p>
            <a:pPr marL="396850" lvl="1" indent="-168250" algn="l" defTabSz="914400">
              <a:spcBef>
                <a:spcPts val="840"/>
              </a:spcBef>
              <a:buClr>
                <a:srgbClr val="0070C0"/>
              </a:buClr>
              <a:buFont typeface="Arial"/>
              <a:buChar char="•"/>
            </a:pPr>
            <a:r>
              <a:rPr lang="es-ES_tradnl" sz="2400" b="0" i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Administrador de SNMP</a:t>
            </a:r>
          </a:p>
          <a:p>
            <a:pPr marL="396850" lvl="1" indent="-168250" algn="l" defTabSz="914400">
              <a:spcBef>
                <a:spcPts val="840"/>
              </a:spcBef>
              <a:buClr>
                <a:srgbClr val="0070C0"/>
              </a:buClr>
              <a:buFont typeface="Arial"/>
              <a:buChar char="•"/>
            </a:pPr>
            <a:r>
              <a:rPr lang="es-ES_tradnl" sz="2400" b="0" i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Agente de SNMP</a:t>
            </a:r>
          </a:p>
          <a:p>
            <a:pPr marL="396850" lvl="1" indent="-168250" algn="l" defTabSz="914400">
              <a:spcBef>
                <a:spcPts val="840"/>
              </a:spcBef>
              <a:buClr>
                <a:srgbClr val="0070C0"/>
              </a:buClr>
              <a:buFont typeface="Arial"/>
              <a:buChar char="•"/>
            </a:pPr>
            <a:r>
              <a:rPr lang="es-ES_tradnl" sz="2400" b="0" i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Base de información de administración </a:t>
            </a:r>
            <a:endParaRPr lang="es-ES_tradnl" sz="2400" dirty="0"/>
          </a:p>
        </p:txBody>
      </p:sp>
    </p:spTree>
    <p:extLst>
      <p:ext uri="{BB962C8B-B14F-4D97-AF65-F5344CB8AC3E}">
        <p14:creationId xmlns="" xmlns:p14="http://schemas.microsoft.com/office/powerpoint/2010/main" val="9538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Niveles de gravedad de mensaje del sistema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763" y="1647247"/>
            <a:ext cx="9770145" cy="39130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03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Configuración y </a:t>
            </a:r>
            <a:r>
              <a:rPr lang="en-US" sz="3600" b="0" i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verificación de </a:t>
            </a: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Syslog</a:t>
            </a:r>
            <a:endParaRPr lang="en-US" kern="0" dirty="0"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306270" y="1520827"/>
            <a:ext cx="11155481" cy="490947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32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R1(config)#logging 192.168.1.101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32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R1(config)#logging trap 4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32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De forma predeterminada, los routers y switches de Cisco envían mensajes de registro a la consola para todos los niveles de gravedad. En algunas versiones de IOS, el dispositivo también almacena los mensajes de registro de manera predeterminada</a:t>
            </a:r>
          </a:p>
          <a:p>
            <a:pPr marL="396850" lvl="1" indent="-168250" algn="l" defTabSz="914400">
              <a:spcBef>
                <a:spcPts val="840"/>
              </a:spcBef>
              <a:buClr>
                <a:srgbClr val="0070C0"/>
              </a:buClr>
              <a:buFont typeface="Arial"/>
              <a:buChar char="•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R1(config)# </a:t>
            </a:r>
            <a:r>
              <a:rPr lang="en-US" sz="30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logging console</a:t>
            </a:r>
          </a:p>
          <a:p>
            <a:pPr marL="396850" lvl="1" indent="-168250" algn="l" defTabSz="914400">
              <a:spcBef>
                <a:spcPts val="840"/>
              </a:spcBef>
              <a:buClr>
                <a:srgbClr val="0070C0"/>
              </a:buClr>
              <a:buFont typeface="Arial"/>
              <a:buChar char="•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R1(config)# </a:t>
            </a:r>
            <a:r>
              <a:rPr lang="en-US" sz="30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logging buffered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32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R1#  show logging	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232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432215"/>
            <a:ext cx="11323975" cy="838200"/>
          </a:xfrm>
        </p:spPr>
        <p:txBody>
          <a:bodyPr/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Referencias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270" y="1520827"/>
            <a:ext cx="11155481" cy="3571875"/>
          </a:xfrm>
        </p:spPr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Wendell Odom, "Cisco CCNA Routing and Switching ICND2 200-101 Official Cert Guide", Cisco Press, 14 de mayo de 2013.</a:t>
            </a:r>
          </a:p>
        </p:txBody>
      </p:sp>
    </p:spTree>
    <p:extLst>
      <p:ext uri="{BB962C8B-B14F-4D97-AF65-F5344CB8AC3E}">
        <p14:creationId xmlns="" xmlns:p14="http://schemas.microsoft.com/office/powerpoint/2010/main" val="9141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778" y="2910379"/>
            <a:ext cx="11448832" cy="838200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n-US" sz="3600" b="0" i="0" spc="0" baseline="0" dirty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Gracias.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47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s-ES_tradnl" sz="3600" b="0" i="0" kern="0" spc="0" baseline="0" smtClean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Mensajes de SNMP</a:t>
            </a:r>
            <a:endParaRPr lang="es-ES_tradnl" sz="3600" b="0" i="0" kern="0" spc="0" baseline="0"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atin typeface="Arial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s-ES_tradnl" sz="2800" b="0" i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Get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s-ES_tradnl" sz="2800" b="0" i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Set 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s-ES_tradnl" sz="2800" b="0" i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Trap - unreliable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s-ES_tradnl" sz="2800" b="0" i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Trap (SNMPv3 usa ACK) - reliable</a:t>
            </a:r>
            <a:endParaRPr lang="es-ES_tradnl" sz="2800"/>
          </a:p>
        </p:txBody>
      </p:sp>
    </p:spTree>
    <p:extLst>
      <p:ext uri="{BB962C8B-B14F-4D97-AF65-F5344CB8AC3E}">
        <p14:creationId xmlns="" xmlns:p14="http://schemas.microsoft.com/office/powerpoint/2010/main" val="36747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5450" y="1990725"/>
            <a:ext cx="8801099" cy="28765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s-ES_tradnl" sz="3600" b="0" i="0" kern="0" spc="0" baseline="0" dirty="0" smtClean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Elementos del protocolo simple de administración de redes</a:t>
            </a:r>
            <a:endParaRPr lang="es-ES_tradnl" sz="3600" b="0" i="0" kern="0" spc="0" baseline="0" dirty="0"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38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SNMP en uso para supervisión de la 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6350" y="1828800"/>
            <a:ext cx="9639300" cy="3200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03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kern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SNMP en uso para supervisión de la 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6776" y="1714500"/>
            <a:ext cx="8943974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01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La base de información administrada (MIB)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7575"/>
            <a:ext cx="11250990" cy="4697870"/>
          </a:xfrm>
        </p:spPr>
        <p:txBody>
          <a:bodyPr>
            <a:normAutofit/>
          </a:bodyPr>
          <a:lstStyle/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4000" b="0" i="0" baseline="-25000">
                <a:solidFill>
                  <a:srgbClr val="000000"/>
                </a:solidFill>
                <a:latin typeface="Arial"/>
                <a:ea typeface="+mn-ea"/>
                <a:cs typeface="Arial"/>
              </a:rPr>
              <a:t>MIB define cada variable como un Id. de objeto (</a:t>
            </a:r>
            <a:r>
              <a:rPr lang="en-US" sz="4000" b="0" i="0" baseline="-25000">
                <a:solidFill>
                  <a:srgbClr val="000000"/>
                </a:solidFill>
                <a:latin typeface="Arial"/>
                <a:ea typeface="+mn-ea"/>
                <a:cs typeface="Arial"/>
                <a:hlinkClick r:id="rId3"/>
              </a:rPr>
              <a:t>OID</a:t>
            </a:r>
            <a:r>
              <a:rPr lang="en-US" sz="4000" b="0" i="0" baseline="-25000">
                <a:solidFill>
                  <a:srgbClr val="000000"/>
                </a:solidFill>
                <a:latin typeface="Arial"/>
                <a:ea typeface="+mn-ea"/>
                <a:cs typeface="Arial"/>
              </a:rPr>
              <a:t>)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4000" b="0" i="0" baseline="-25000">
                <a:solidFill>
                  <a:srgbClr val="000000"/>
                </a:solidFill>
                <a:latin typeface="Arial"/>
                <a:ea typeface="+mn-ea"/>
                <a:cs typeface="Arial"/>
              </a:rPr>
              <a:t>Organiza la MIB con una jerarquía de OID, que generalmente se muestra como un árbol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4000" b="0" i="0" baseline="-25000">
                <a:solidFill>
                  <a:srgbClr val="000000"/>
                </a:solidFill>
                <a:latin typeface="Arial"/>
                <a:ea typeface="+mn-ea"/>
                <a:cs typeface="Arial"/>
              </a:rPr>
              <a:t>La MIB para cualquier dispositivo incluye algunas ramas del árbol con variables comunes a muchos dispositivos de red y ramas con variables específicas a dicho dispositivo.</a:t>
            </a:r>
          </a:p>
          <a:p>
            <a:pPr marL="228600" indent="-228600" algn="l" defTabSz="914400">
              <a:lnSpc>
                <a:spcPct val="100000"/>
              </a:lnSpc>
              <a:spcBef>
                <a:spcPts val="1440"/>
              </a:spcBef>
              <a:buClr>
                <a:srgbClr val="652D89">
                  <a:lumMod val="75000"/>
                </a:srgbClr>
              </a:buClr>
              <a:buSzPct val="90000"/>
              <a:buFont typeface="Arial"/>
              <a:buChar char="•"/>
            </a:pPr>
            <a:r>
              <a:rPr lang="en-US" sz="4000" b="0" i="0" baseline="-25000">
                <a:solidFill>
                  <a:srgbClr val="000000"/>
                </a:solidFill>
                <a:latin typeface="Arial"/>
                <a:ea typeface="+mn-ea"/>
                <a:cs typeface="Arial"/>
              </a:rPr>
              <a:t>Los proveedores de equipos de red, como Cisco, definen sus propias ramas del árbol</a:t>
            </a:r>
          </a:p>
        </p:txBody>
      </p:sp>
    </p:spTree>
    <p:extLst>
      <p:ext uri="{BB962C8B-B14F-4D97-AF65-F5344CB8AC3E}">
        <p14:creationId xmlns="" xmlns:p14="http://schemas.microsoft.com/office/powerpoint/2010/main" val="40731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2528" y="181493"/>
            <a:ext cx="11451814" cy="838200"/>
          </a:xfrm>
        </p:spPr>
        <p:txBody>
          <a:bodyPr/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Árbol de MIB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7727" y="988143"/>
            <a:ext cx="5308278" cy="55456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31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5677" y="3469710"/>
            <a:ext cx="764087" cy="375780"/>
          </a:xfrm>
          <a:prstGeom prst="rect">
            <a:avLst/>
          </a:prstGeom>
          <a:solidFill>
            <a:srgbClr val="ADD7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0" i="0" spc="0" baseline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Arial"/>
                <a:ea typeface="+mj-ea"/>
                <a:cs typeface="Arial"/>
              </a:rPr>
              <a:t>Obtención del valor MIB snmpget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443231"/>
            <a:ext cx="9467709" cy="17884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7764" y="4135676"/>
            <a:ext cx="1939447" cy="375780"/>
          </a:xfrm>
          <a:prstGeom prst="rect">
            <a:avLst/>
          </a:prstGeom>
          <a:solidFill>
            <a:srgbClr val="ADD7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29851" y="4814169"/>
            <a:ext cx="2062620" cy="375780"/>
          </a:xfrm>
          <a:prstGeom prst="rect">
            <a:avLst/>
          </a:prstGeom>
          <a:solidFill>
            <a:srgbClr val="ADD7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29852" y="5478045"/>
            <a:ext cx="3427956" cy="375780"/>
          </a:xfrm>
          <a:prstGeom prst="rect">
            <a:avLst/>
          </a:prstGeom>
          <a:solidFill>
            <a:srgbClr val="ADD7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6268" y="3419605"/>
            <a:ext cx="11885731" cy="2885839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1440"/>
              </a:spcBef>
              <a:buNone/>
            </a:pPr>
            <a:r>
              <a:rPr lang="en-US" sz="2000" b="1" i="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-v2c</a:t>
            </a:r>
            <a:r>
              <a:rPr lang="en-US" sz="2400" b="1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La 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versión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de SNMP en 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uso</a:t>
            </a:r>
            <a:endParaRPr lang="en-US" sz="2400" b="0" i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8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/>
            </a:r>
            <a:br>
              <a:rPr lang="en-US" sz="8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</a:br>
            <a:r>
              <a:rPr lang="en-US" sz="2000" b="1" i="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-c community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La 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contraseña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de SNMP, 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llamada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"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cadena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comunidad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"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8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/>
            </a:r>
            <a:br>
              <a:rPr lang="en-US" sz="8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</a:br>
            <a:r>
              <a:rPr lang="en-US" sz="2000" b="1" i="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10.250.250.14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La 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dirección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IP del 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dispositivo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supervisado</a:t>
            </a:r>
            <a:endParaRPr lang="en-US" sz="2400" b="0" i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n-US" sz="8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/>
            </a:r>
            <a:br>
              <a:rPr lang="en-US" sz="8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</a:br>
            <a:r>
              <a:rPr lang="en-US" sz="2000" b="1" i="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1.3.6.1.4.1.9.2.1.58.0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El 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identificador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objeto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numérico</a:t>
            </a:r>
            <a:r>
              <a:rPr lang="en-US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(OID) de la variable MIB</a:t>
            </a:r>
          </a:p>
        </p:txBody>
      </p:sp>
    </p:spTree>
    <p:extLst>
      <p:ext uri="{BB962C8B-B14F-4D97-AF65-F5344CB8AC3E}">
        <p14:creationId xmlns="" xmlns:p14="http://schemas.microsoft.com/office/powerpoint/2010/main" val="40731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_Cisco Sans">
  <a:themeElements>
    <a:clrScheme name="Cisco Reboot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-CiscoSans">
      <a:majorFont>
        <a:latin typeface="CiscoSans ExtraLight"/>
        <a:ea typeface=""/>
        <a:cs typeface=""/>
      </a:majorFont>
      <a:minorFont>
        <a:latin typeface="CiscoSans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2013-AcadConf-16x9-template</Template>
  <TotalTime>408</TotalTime>
  <Words>714</Words>
  <Application>Microsoft Office PowerPoint</Application>
  <PresentationFormat>Custom</PresentationFormat>
  <Paragraphs>114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Cisco_Cisco Sans</vt:lpstr>
      <vt:lpstr>Slide 1</vt:lpstr>
      <vt:lpstr>SNMP</vt:lpstr>
      <vt:lpstr>Mensajes de SNMP</vt:lpstr>
      <vt:lpstr>Elementos del protocolo simple de administración de redes</vt:lpstr>
      <vt:lpstr>SNMP en uso para supervisión de la red</vt:lpstr>
      <vt:lpstr>SNMP en uso para supervisión de la red</vt:lpstr>
      <vt:lpstr>La base de información administrada (MIB) </vt:lpstr>
      <vt:lpstr>Árbol de MIB</vt:lpstr>
      <vt:lpstr>Obtención del valor MIB snmpget</vt:lpstr>
      <vt:lpstr>Configuración de SNMPv2</vt:lpstr>
      <vt:lpstr>Configuración de SNMP versión 2c para acceso de solo lectura</vt:lpstr>
      <vt:lpstr>Configuración de SNMP versión 2c para acceso de lectura y escritura</vt:lpstr>
      <vt:lpstr>SNMPv3</vt:lpstr>
      <vt:lpstr>Modos de seguridad posibles en SNMPv3</vt:lpstr>
      <vt:lpstr>Syslog</vt:lpstr>
      <vt:lpstr>Destinos populares para mensajes de Syslog</vt:lpstr>
      <vt:lpstr>Syslog en la red</vt:lpstr>
      <vt:lpstr>Formato de mensaje del sistema</vt:lpstr>
      <vt:lpstr>Modificación de mensaje del sistema</vt:lpstr>
      <vt:lpstr>Niveles de gravedad de mensaje del sistema</vt:lpstr>
      <vt:lpstr>Configuración y verificación de Syslog</vt:lpstr>
      <vt:lpstr>Referencias</vt:lpstr>
      <vt:lpstr>Gracias.</vt:lpstr>
    </vt:vector>
  </TitlesOfParts>
  <Company>ECPI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Bhuse, Vijay (Newport News)</dc:creator>
  <cp:lastModifiedBy>Windows User</cp:lastModifiedBy>
  <cp:revision>31</cp:revision>
  <dcterms:created xsi:type="dcterms:W3CDTF">2013-06-18T01:16:57Z</dcterms:created>
  <dcterms:modified xsi:type="dcterms:W3CDTF">2013-09-16T09:11:15Z</dcterms:modified>
</cp:coreProperties>
</file>