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6858000" cy="9144000"/>
  <p:embeddedFontLst>
    <p:embeddedFont>
      <p:font typeface="Helvetica Neue"/>
      <p:regular r:id="rId41"/>
      <p:bold r:id="rId42"/>
      <p:italic r:id="rId43"/>
      <p:boldItalic r:id="rId44"/>
    </p:embeddedFont>
    <p:embeddedFont>
      <p:font typeface="Helvetica Neue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15:clr>
            <a:srgbClr val="A4A3A4"/>
          </p15:clr>
        </p15:guide>
        <p15:guide id="3" pos="746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Logan Gleas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guide pos="746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HelveticaNeue-bold.fntdata"/><Relationship Id="rId41" Type="http://schemas.openxmlformats.org/officeDocument/2006/relationships/font" Target="fonts/HelveticaNeue-regular.fntdata"/><Relationship Id="rId22" Type="http://schemas.openxmlformats.org/officeDocument/2006/relationships/slide" Target="slides/slide16.xml"/><Relationship Id="rId44" Type="http://schemas.openxmlformats.org/officeDocument/2006/relationships/font" Target="fonts/HelveticaNeue-boldItalic.fntdata"/><Relationship Id="rId21" Type="http://schemas.openxmlformats.org/officeDocument/2006/relationships/slide" Target="slides/slide15.xml"/><Relationship Id="rId43" Type="http://schemas.openxmlformats.org/officeDocument/2006/relationships/font" Target="fonts/HelveticaNeue-italic.fntdata"/><Relationship Id="rId24" Type="http://schemas.openxmlformats.org/officeDocument/2006/relationships/slide" Target="slides/slide18.xml"/><Relationship Id="rId46" Type="http://schemas.openxmlformats.org/officeDocument/2006/relationships/font" Target="fonts/HelveticaNeueLight-bold.fntdata"/><Relationship Id="rId23" Type="http://schemas.openxmlformats.org/officeDocument/2006/relationships/slide" Target="slides/slide17.xml"/><Relationship Id="rId45"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HelveticaNeueLight-boldItalic.fntdata"/><Relationship Id="rId25" Type="http://schemas.openxmlformats.org/officeDocument/2006/relationships/slide" Target="slides/slide19.xml"/><Relationship Id="rId47" Type="http://schemas.openxmlformats.org/officeDocument/2006/relationships/font" Target="fonts/HelveticaNeueLight-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07T18:25:38.995">
    <p:pos x="6000" y="0"/>
    <p:text>Contextualize that ML Plant will use DCS, focus on differences from SCADA, diagram of DCS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1-07T18:30:24.139">
    <p:pos x="6000" y="0"/>
    <p:text>Specifically refer to what proprietary protocols may be used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7b8645f043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7b8645f043_2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7b8645f043_2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b8645f043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b8645f043_2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7b8645f043_2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b8645f043_2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b8645f043_2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17b8645f043_2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b8645f043_2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b8645f043_2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7b8645f043_2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b8645f043_2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b8645f043_2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7b8645f043_2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b8645f043_2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b8645f043_2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7b8645f043_2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b8645f043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b8645f043_2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17b8645f043_2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b8645f043_2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b8645f043_2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7b8645f043_2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7b8645f043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7b8645f043_2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7b8645f043_2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b8645f043_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b8645f043_2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17b8645f043_2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7b8645f043_2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7b8645f043_2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17b8645f043_2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b8645f043_2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b8645f043_2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17b8645f043_2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b8645f043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b8645f043_2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Clr>
                <a:schemeClr val="dk1"/>
              </a:buClr>
              <a:buSzPts val="1400"/>
              <a:buFont typeface="Helvetica Neue Light"/>
              <a:buChar char="●"/>
            </a:pPr>
            <a:r>
              <a:rPr lang="en-US" sz="2000">
                <a:latin typeface="Helvetica Neue Light"/>
                <a:ea typeface="Helvetica Neue Light"/>
                <a:cs typeface="Helvetica Neue Light"/>
                <a:sym typeface="Helvetica Neue Light"/>
              </a:rPr>
              <a:t>You may notice that this in this specific wording, access is preceded by the word logical; logically you will want no outside, unauthorized entity to have access to the sensitive network, but some wireless communication for authorized key holders may be desirable, especially in scenarios where remote access is needed, or a centralized RTU is desired.</a:t>
            </a:r>
            <a:endParaRPr/>
          </a:p>
        </p:txBody>
      </p:sp>
      <p:sp>
        <p:nvSpPr>
          <p:cNvPr id="231" name="Google Shape;231;g17b8645f043_2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7b8645f043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7b8645f043_2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7b8645f043_2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7b8645f043_2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7b8645f043_2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17b8645f043_2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7b8645f043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7b8645f043_2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Clr>
                <a:schemeClr val="dk1"/>
              </a:buClr>
              <a:buSzPts val="1400"/>
              <a:buFont typeface="Helvetica Neue Light"/>
              <a:buChar char="●"/>
            </a:pPr>
            <a:r>
              <a:rPr lang="en-US" sz="2000">
                <a:latin typeface="Helvetica Neue Light"/>
                <a:ea typeface="Helvetica Neue Light"/>
                <a:cs typeface="Helvetica Neue Light"/>
                <a:sym typeface="Helvetica Neue Light"/>
              </a:rPr>
              <a:t>For resting data, the risk that we run if it is unsecured is that some piece of sensitive data is changed or logged, meaning that attackers may be able to either disrupt production due to an error in the standardized operating protocols, or may be able to sell the data that they have acquired to competitors or other third parties</a:t>
            </a:r>
            <a:endParaRPr sz="2000">
              <a:latin typeface="Helvetica Neue Light"/>
              <a:ea typeface="Helvetica Neue Light"/>
              <a:cs typeface="Helvetica Neue Light"/>
              <a:sym typeface="Helvetica Neue Light"/>
            </a:endParaRPr>
          </a:p>
          <a:p>
            <a:pPr indent="-317500" lvl="0" marL="457200" rtl="0" algn="l">
              <a:lnSpc>
                <a:spcPct val="90000"/>
              </a:lnSpc>
              <a:spcBef>
                <a:spcPts val="0"/>
              </a:spcBef>
              <a:spcAft>
                <a:spcPts val="0"/>
              </a:spcAft>
              <a:buClr>
                <a:schemeClr val="dk1"/>
              </a:buClr>
              <a:buSzPts val="1400"/>
              <a:buFont typeface="Helvetica Neue Light"/>
              <a:buChar char="●"/>
            </a:pPr>
            <a:r>
              <a:rPr lang="en-US" sz="2000">
                <a:latin typeface="Helvetica Neue Light"/>
                <a:ea typeface="Helvetica Neue Light"/>
                <a:cs typeface="Helvetica Neue Light"/>
                <a:sym typeface="Helvetica Neue Light"/>
              </a:rPr>
              <a:t>Securing resting data can occur in many different ways; this may include restricting access via authentication protocols, encryption, or even physical storage of this data on localized machines not connected to a network.</a:t>
            </a:r>
            <a:endParaRPr sz="2000">
              <a:latin typeface="Helvetica Neue Light"/>
              <a:ea typeface="Helvetica Neue Light"/>
              <a:cs typeface="Helvetica Neue Light"/>
              <a:sym typeface="Helvetica Neue Light"/>
            </a:endParaRPr>
          </a:p>
          <a:p>
            <a:pPr indent="-317500" lvl="0" marL="457200" rtl="0" algn="l">
              <a:lnSpc>
                <a:spcPct val="90000"/>
              </a:lnSpc>
              <a:spcBef>
                <a:spcPts val="0"/>
              </a:spcBef>
              <a:spcAft>
                <a:spcPts val="0"/>
              </a:spcAft>
              <a:buClr>
                <a:schemeClr val="dk1"/>
              </a:buClr>
              <a:buSzPts val="1400"/>
              <a:buFont typeface="Helvetica Neue Light"/>
              <a:buChar char="●"/>
            </a:pPr>
            <a:r>
              <a:rPr lang="en-US" sz="2000">
                <a:latin typeface="Helvetica Neue Light"/>
                <a:ea typeface="Helvetica Neue Light"/>
                <a:cs typeface="Helvetica Neue Light"/>
                <a:sym typeface="Helvetica Neue Light"/>
              </a:rPr>
              <a:t>Transit data modification also causes many of the same risks, but in different ways than resting data. For example, if an attacker takes advantage of an unsecure service running on a network port, or were to insert themselves in the middle of communication between a client machine and the desired network, they may be able to gain access to sensitive data being communicated or gain the ability to otherwise compromise the system</a:t>
            </a:r>
            <a:endParaRPr sz="2000">
              <a:latin typeface="Helvetica Neue Light"/>
              <a:ea typeface="Helvetica Neue Light"/>
              <a:cs typeface="Helvetica Neue Light"/>
              <a:sym typeface="Helvetica Neue Light"/>
            </a:endParaRPr>
          </a:p>
          <a:p>
            <a:pPr indent="-317500" lvl="0" marL="457200" rtl="0" algn="l">
              <a:lnSpc>
                <a:spcPct val="90000"/>
              </a:lnSpc>
              <a:spcBef>
                <a:spcPts val="0"/>
              </a:spcBef>
              <a:spcAft>
                <a:spcPts val="0"/>
              </a:spcAft>
              <a:buClr>
                <a:schemeClr val="dk1"/>
              </a:buClr>
              <a:buSzPts val="1400"/>
              <a:buFont typeface="Helvetica Neue Light"/>
              <a:buChar char="●"/>
            </a:pPr>
            <a:r>
              <a:rPr lang="en-US" sz="2000">
                <a:latin typeface="Helvetica Neue Light"/>
                <a:ea typeface="Helvetica Neue Light"/>
                <a:cs typeface="Helvetica Neue Light"/>
                <a:sym typeface="Helvetica Neue Light"/>
              </a:rPr>
              <a:t>Securing transit data involves the implementation of communication protocols, network filtering, and authenticated user access</a:t>
            </a:r>
            <a:endParaRPr/>
          </a:p>
        </p:txBody>
      </p:sp>
      <p:sp>
        <p:nvSpPr>
          <p:cNvPr id="256" name="Google Shape;256;g17b8645f043_2_1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7b8645f043_2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7b8645f043_2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Clr>
                <a:schemeClr val="dk1"/>
              </a:buClr>
              <a:buSzPts val="1400"/>
              <a:buFont typeface="Helvetica Neue Light"/>
              <a:buChar char="●"/>
            </a:pPr>
            <a:r>
              <a:rPr lang="en-US" sz="2000">
                <a:latin typeface="Helvetica Neue Light"/>
                <a:ea typeface="Helvetica Neue Light"/>
                <a:cs typeface="Helvetica Neue Light"/>
                <a:sym typeface="Helvetica Neue Light"/>
              </a:rPr>
              <a:t>This allows the security personnel to do a few things; detection allows the team to evaluate and respond to these incidences immediately, plan for future occurrences of this same event, and implement monitoring and preventative protocols in regards the event detected.</a:t>
            </a:r>
            <a:endParaRPr sz="2000">
              <a:latin typeface="Helvetica Neue Light"/>
              <a:ea typeface="Helvetica Neue Light"/>
              <a:cs typeface="Helvetica Neue Light"/>
              <a:sym typeface="Helvetica Neue Light"/>
            </a:endParaRPr>
          </a:p>
          <a:p>
            <a:pPr indent="-355600" lvl="0" marL="457200" rtl="0" algn="l">
              <a:lnSpc>
                <a:spcPct val="90000"/>
              </a:lnSpc>
              <a:spcBef>
                <a:spcPts val="0"/>
              </a:spcBef>
              <a:spcAft>
                <a:spcPts val="0"/>
              </a:spcAft>
              <a:buClr>
                <a:schemeClr val="dk1"/>
              </a:buClr>
              <a:buSzPts val="2000"/>
              <a:buFont typeface="Helvetica Neue Light"/>
              <a:buChar char="●"/>
            </a:pPr>
            <a:r>
              <a:rPr lang="en-US" sz="2000">
                <a:latin typeface="Helvetica Neue Light"/>
                <a:ea typeface="Helvetica Neue Light"/>
                <a:cs typeface="Helvetica Neue Light"/>
                <a:sym typeface="Helvetica Neue Light"/>
              </a:rPr>
              <a:t>It is also prudent to keep in mind that these logs will serve as your informational backbone to securing your system, and should be as verbose and informative as possible; they should include responses to the event, any restorative maintenance required due to the event, and mitigation protocols for similar events in the future.</a:t>
            </a:r>
            <a:endParaRPr sz="2000">
              <a:latin typeface="Helvetica Neue Light"/>
              <a:ea typeface="Helvetica Neue Light"/>
              <a:cs typeface="Helvetica Neue Light"/>
              <a:sym typeface="Helvetica Neue Light"/>
            </a:endParaRPr>
          </a:p>
        </p:txBody>
      </p:sp>
      <p:sp>
        <p:nvSpPr>
          <p:cNvPr id="264" name="Google Shape;264;g17b8645f043_2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7b8645f043_2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7b8645f043_2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17b8645f043_2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7b8645f043_2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7b8645f043_2_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Clr>
                <a:schemeClr val="dk1"/>
              </a:buClr>
              <a:buSzPts val="1400"/>
              <a:buFont typeface="Helvetica Neue Light"/>
              <a:buChar char="●"/>
            </a:pPr>
            <a:r>
              <a:rPr lang="en-US" sz="2000">
                <a:latin typeface="Helvetica Neue Light"/>
                <a:ea typeface="Helvetica Neue Light"/>
                <a:cs typeface="Helvetica Neue Light"/>
                <a:sym typeface="Helvetica Neue Light"/>
              </a:rPr>
              <a:t>It should be noted that any time a change is needed in the process, that it should be communicated and approved by all parties holding essential or relative roles within the protocol. Communication of these changes is essential for maintaining safety and efficiency during incident responses and incident response trainings.</a:t>
            </a:r>
            <a:endParaRPr/>
          </a:p>
        </p:txBody>
      </p:sp>
      <p:sp>
        <p:nvSpPr>
          <p:cNvPr id="280" name="Google Shape;280;g17b8645f043_2_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b8645f043_2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7b8645f043_2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17b8645f043_2_1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Clr>
                <a:schemeClr val="dk1"/>
              </a:buClr>
              <a:buSzPts val="1400"/>
              <a:buFont typeface="Helvetica Neue Light"/>
              <a:buChar char="•"/>
            </a:pPr>
            <a:r>
              <a:rPr lang="en-US" sz="2000">
                <a:latin typeface="Helvetica Neue Light"/>
                <a:ea typeface="Helvetica Neue Light"/>
                <a:cs typeface="Helvetica Neue Light"/>
                <a:sym typeface="Helvetica Neue Light"/>
              </a:rPr>
              <a:t>Computational logic refers to act of using computers to establish facts in logical formalisms. It </a:t>
            </a:r>
            <a:r>
              <a:rPr lang="en-US" sz="2000">
                <a:latin typeface="Helvetica Neue Light"/>
                <a:ea typeface="Helvetica Neue Light"/>
                <a:cs typeface="Helvetica Neue Light"/>
                <a:sym typeface="Helvetica Neue Light"/>
              </a:rPr>
              <a:t>involves pattern recognition, decomposition, recognition, abstraction, and algorithms. The most commonly used ICS device used for computational logic is a PLC, but everything that includes any type of computing, is using computational logic. </a:t>
            </a:r>
            <a:endParaRPr sz="2000">
              <a:latin typeface="Helvetica Neue Light"/>
              <a:ea typeface="Helvetica Neue Light"/>
              <a:cs typeface="Helvetica Neue Light"/>
              <a:sym typeface="Helvetica Neue Light"/>
            </a:endParaRPr>
          </a:p>
          <a:p>
            <a:pPr indent="-317500" lvl="0" marL="457200" rtl="0" algn="l">
              <a:lnSpc>
                <a:spcPct val="90000"/>
              </a:lnSpc>
              <a:spcBef>
                <a:spcPts val="1000"/>
              </a:spcBef>
              <a:spcAft>
                <a:spcPts val="0"/>
              </a:spcAft>
              <a:buClr>
                <a:schemeClr val="dk1"/>
              </a:buClr>
              <a:buSzPts val="1400"/>
              <a:buFont typeface="Helvetica Neue Light"/>
              <a:buChar char="•"/>
            </a:pPr>
            <a:r>
              <a:rPr lang="en-US" sz="2000">
                <a:latin typeface="Helvetica Neue Light"/>
                <a:ea typeface="Helvetica Neue Light"/>
                <a:cs typeface="Helvetica Neue Light"/>
                <a:sym typeface="Helvetica Neue Light"/>
              </a:rPr>
              <a:t>For example, a chemical engineering lab that manufactures material products for use in laboratory settings is going to need different controls and devices than a plant that is using the natural flow of the river nearby for hydroelectric power production.</a:t>
            </a:r>
            <a:endParaRPr sz="20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p>
        </p:txBody>
      </p:sp>
      <p:sp>
        <p:nvSpPr>
          <p:cNvPr id="62" name="Google Shape;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7b8645f043_2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7b8645f043_2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7b8645f043_2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7b8645f043_2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7b8645f043_2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7b8645f043_2_2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7b8645f043_2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7b8645f043_2_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17b8645f043_2_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7b8645f043_2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7b8645f043_2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7b8645f043_2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7b8645f043_2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7b8645f043_2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7b8645f043_2_2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t/>
            </a:r>
            <a:endParaRPr/>
          </a:p>
        </p:txBody>
      </p:sp>
      <p:sp>
        <p:nvSpPr>
          <p:cNvPr id="70" name="Google Shape;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b8645f043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17b8645f043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7b8645f043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7b8645f043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17b8645f043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17b8645f043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7b8645f043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b8645f043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7b8645f043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7b8645f04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7b8645f043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17b8645f043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8454F"/>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237309" y="2639414"/>
            <a:ext cx="10439400" cy="99330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400"/>
              <a:buFont typeface="Helvetica Neue"/>
              <a:buNone/>
              <a:defRPr b="1" i="0" sz="4400">
                <a:solidFill>
                  <a:schemeClr val="lt1"/>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237309" y="3577158"/>
            <a:ext cx="10439400" cy="100582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DFD5C0"/>
              </a:buClr>
              <a:buSzPts val="4400"/>
              <a:buNone/>
              <a:defRPr sz="4400">
                <a:solidFill>
                  <a:srgbClr val="DFD5C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Image" id="18" name="Google Shape;18;p2"/>
          <p:cNvPicPr preferRelativeResize="0"/>
          <p:nvPr/>
        </p:nvPicPr>
        <p:blipFill rotWithShape="1">
          <a:blip r:embed="rId2">
            <a:alphaModFix/>
          </a:blip>
          <a:srcRect b="0" l="0" r="0" t="0"/>
          <a:stretch/>
        </p:blipFill>
        <p:spPr>
          <a:xfrm>
            <a:off x="342900" y="342900"/>
            <a:ext cx="509954" cy="509956"/>
          </a:xfrm>
          <a:prstGeom prst="rect">
            <a:avLst/>
          </a:prstGeom>
          <a:noFill/>
          <a:ln>
            <a:noFill/>
          </a:ln>
        </p:spPr>
      </p:pic>
      <p:pic>
        <p:nvPicPr>
          <p:cNvPr descr="Image" id="19" name="Google Shape;19;p2"/>
          <p:cNvPicPr preferRelativeResize="0"/>
          <p:nvPr/>
        </p:nvPicPr>
        <p:blipFill rotWithShape="1">
          <a:blip r:embed="rId2">
            <a:alphaModFix/>
          </a:blip>
          <a:srcRect b="0" l="0" r="0" t="0"/>
          <a:stretch/>
        </p:blipFill>
        <p:spPr>
          <a:xfrm>
            <a:off x="342900" y="342900"/>
            <a:ext cx="509954" cy="509956"/>
          </a:xfrm>
          <a:prstGeom prst="rect">
            <a:avLst/>
          </a:prstGeom>
          <a:noFill/>
          <a:ln>
            <a:noFill/>
          </a:ln>
        </p:spPr>
      </p:pic>
      <p:pic>
        <p:nvPicPr>
          <p:cNvPr descr="Image" id="20" name="Google Shape;20;p2"/>
          <p:cNvPicPr preferRelativeResize="0"/>
          <p:nvPr/>
        </p:nvPicPr>
        <p:blipFill rotWithShape="1">
          <a:blip r:embed="rId3">
            <a:alphaModFix/>
          </a:blip>
          <a:srcRect b="0" l="0" r="0" t="0"/>
          <a:stretch/>
        </p:blipFill>
        <p:spPr>
          <a:xfrm>
            <a:off x="10709708" y="347838"/>
            <a:ext cx="1138303" cy="365125"/>
          </a:xfrm>
          <a:prstGeom prst="rect">
            <a:avLst/>
          </a:prstGeom>
          <a:noFill/>
          <a:ln>
            <a:noFill/>
          </a:ln>
        </p:spPr>
      </p:pic>
      <p:pic>
        <p:nvPicPr>
          <p:cNvPr descr="Bild" id="21" name="Google Shape;21;p2"/>
          <p:cNvPicPr preferRelativeResize="0"/>
          <p:nvPr/>
        </p:nvPicPr>
        <p:blipFill rotWithShape="1">
          <a:blip r:embed="rId4">
            <a:alphaModFix/>
          </a:blip>
          <a:srcRect b="0" l="0" r="0" t="0"/>
          <a:stretch/>
        </p:blipFill>
        <p:spPr>
          <a:xfrm>
            <a:off x="342900" y="6596668"/>
            <a:ext cx="1219195" cy="98273"/>
          </a:xfrm>
          <a:prstGeom prst="rect">
            <a:avLst/>
          </a:prstGeom>
          <a:noFill/>
          <a:ln>
            <a:noFill/>
          </a:ln>
        </p:spPr>
      </p:pic>
      <p:sp>
        <p:nvSpPr>
          <p:cNvPr id="22" name="Google Shape;22;p2"/>
          <p:cNvSpPr/>
          <p:nvPr/>
        </p:nvSpPr>
        <p:spPr>
          <a:xfrm>
            <a:off x="9978571" y="6575005"/>
            <a:ext cx="1870529" cy="123111"/>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1"/>
              </a:buClr>
              <a:buSzPts val="800"/>
              <a:buFont typeface="Helvetica Neue"/>
              <a:buNone/>
            </a:pPr>
            <a:r>
              <a:rPr b="0" i="0" lang="en-US" sz="800" u="none" cap="none" strike="noStrike">
                <a:solidFill>
                  <a:schemeClr val="lt1"/>
                </a:solidFill>
                <a:latin typeface="Helvetica Neue"/>
                <a:ea typeface="Helvetica Neue"/>
                <a:cs typeface="Helvetica Neue"/>
                <a:sym typeface="Helvetica Neue"/>
              </a:rPr>
              <a:t>Copyright © 2022  |  Page </a:t>
            </a:r>
            <a:fld id="{00000000-1234-1234-1234-123412341234}" type="slidenum">
              <a:rPr b="0" i="0" lang="en-US" sz="800" u="none" cap="none" strike="noStrike">
                <a:solidFill>
                  <a:schemeClr val="lt1"/>
                </a:solidFill>
                <a:latin typeface="Helvetica Neue"/>
                <a:ea typeface="Helvetica Neue"/>
                <a:cs typeface="Helvetica Neue"/>
                <a:sym typeface="Helvetica Neue"/>
              </a:rPr>
              <a:t>‹#›</a:t>
            </a:fld>
            <a:endParaRPr b="0" i="0" sz="800" u="none" cap="none" strike="noStrike">
              <a:solidFill>
                <a:schemeClr val="lt1"/>
              </a:solidFill>
              <a:latin typeface="Helvetica Neue"/>
              <a:ea typeface="Helvetica Neue"/>
              <a:cs typeface="Helvetica Neue"/>
              <a:sym typeface="Helvetica Neue"/>
            </a:endParaRPr>
          </a:p>
        </p:txBody>
      </p:sp>
      <p:sp>
        <p:nvSpPr>
          <p:cNvPr id="23" name="Google Shape;23;p2"/>
          <p:cNvSpPr/>
          <p:nvPr/>
        </p:nvSpPr>
        <p:spPr>
          <a:xfrm>
            <a:off x="4169549" y="6575000"/>
            <a:ext cx="3852900" cy="123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lt1"/>
              </a:buClr>
              <a:buSzPts val="800"/>
              <a:buFont typeface="Helvetica Neue"/>
              <a:buNone/>
            </a:pPr>
            <a:r>
              <a:rPr b="0" i="0" lang="en-US" sz="800" u="none" cap="none" strike="noStrike">
                <a:solidFill>
                  <a:schemeClr val="lt1"/>
                </a:solidFill>
                <a:latin typeface="Helvetica Neue"/>
                <a:ea typeface="Helvetica Neue"/>
                <a:cs typeface="Helvetica Neue"/>
                <a:sym typeface="Helvetica Neue"/>
              </a:rPr>
              <a:t>Company Confidential  |  </a:t>
            </a:r>
            <a:r>
              <a:rPr b="1" i="0" lang="en-US" sz="800" u="none" cap="none" strike="noStrike">
                <a:solidFill>
                  <a:schemeClr val="lt1"/>
                </a:solidFill>
                <a:latin typeface="Helvetica Neue"/>
                <a:ea typeface="Helvetica Neue"/>
                <a:cs typeface="Helvetica Neue"/>
                <a:sym typeface="Helvetica Neue"/>
              </a:rPr>
              <a:t>INTERNAL USE ONLY</a:t>
            </a:r>
            <a:r>
              <a:rPr b="0" i="0" lang="en-US" sz="800" u="none" cap="none" strike="noStrike">
                <a:solidFill>
                  <a:schemeClr val="lt1"/>
                </a:solidFill>
                <a:latin typeface="Helvetica Neue"/>
                <a:ea typeface="Helvetica Neue"/>
                <a:cs typeface="Helvetica Neue"/>
                <a:sym typeface="Helvetica Neue"/>
              </a:rPr>
              <a:t>  |  Not for Distribution</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3"/>
          <p:cNvSpPr txBox="1"/>
          <p:nvPr>
            <p:ph type="title"/>
          </p:nvPr>
        </p:nvSpPr>
        <p:spPr>
          <a:xfrm>
            <a:off x="234071" y="275289"/>
            <a:ext cx="10116944" cy="36292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2400"/>
              <a:buFont typeface="Helvetica Neue Light"/>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body"/>
          </p:nvPr>
        </p:nvSpPr>
        <p:spPr>
          <a:xfrm>
            <a:off x="234071" y="1306669"/>
            <a:ext cx="10116900" cy="50496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Font typeface="Helvetica Neue Light"/>
              <a:buChar char="•"/>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17500" lvl="4" marL="2286000" algn="l">
              <a:lnSpc>
                <a:spcPct val="90000"/>
              </a:lnSpc>
              <a:spcBef>
                <a:spcPts val="500"/>
              </a:spcBef>
              <a:spcAft>
                <a:spcPts val="0"/>
              </a:spcAft>
              <a:buClr>
                <a:schemeClr val="dk1"/>
              </a:buClr>
              <a:buSzPts val="14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Image" id="27" name="Google Shape;27;p3"/>
          <p:cNvPicPr preferRelativeResize="0"/>
          <p:nvPr/>
        </p:nvPicPr>
        <p:blipFill rotWithShape="1">
          <a:blip r:embed="rId2">
            <a:alphaModFix/>
          </a:blip>
          <a:srcRect b="0" l="0" r="0" t="0"/>
          <a:stretch/>
        </p:blipFill>
        <p:spPr>
          <a:xfrm>
            <a:off x="10709708" y="347838"/>
            <a:ext cx="1138303" cy="365125"/>
          </a:xfrm>
          <a:prstGeom prst="rect">
            <a:avLst/>
          </a:prstGeom>
          <a:noFill/>
          <a:ln>
            <a:noFill/>
          </a:ln>
        </p:spPr>
      </p:pic>
      <p:sp>
        <p:nvSpPr>
          <p:cNvPr id="28" name="Google Shape;28;p3"/>
          <p:cNvSpPr txBox="1"/>
          <p:nvPr>
            <p:ph idx="2" type="body"/>
          </p:nvPr>
        </p:nvSpPr>
        <p:spPr>
          <a:xfrm>
            <a:off x="234071" y="658997"/>
            <a:ext cx="10116900" cy="647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Font typeface="Helvetica Neue"/>
              <a:buNone/>
              <a:defRPr b="1" i="0">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Font typeface="Helvetica Neue"/>
              <a:buChar char="o"/>
              <a:defRPr b="1">
                <a:latin typeface="Helvetica Neue"/>
                <a:ea typeface="Helvetica Neue"/>
                <a:cs typeface="Helvetica Neue"/>
                <a:sym typeface="Helvetica Neue"/>
              </a:defRPr>
            </a:lvl2pPr>
            <a:lvl3pPr indent="-342900" lvl="2" marL="13716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3pPr>
            <a:lvl4pPr indent="-342900" lvl="3" marL="18288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4pPr>
            <a:lvl5pPr indent="-342900" lvl="4" marL="22860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6pPr>
            <a:lvl7pPr indent="-342900" lvl="6" marL="32004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7pPr>
            <a:lvl8pPr indent="-342900" lvl="7" marL="36576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8pPr>
            <a:lvl9pPr indent="-342900" lvl="8" marL="41148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Charts">
  <p:cSld name="Comparison Charts">
    <p:spTree>
      <p:nvGrpSpPr>
        <p:cNvPr id="29" name="Shape 29"/>
        <p:cNvGrpSpPr/>
        <p:nvPr/>
      </p:nvGrpSpPr>
      <p:grpSpPr>
        <a:xfrm>
          <a:off x="0" y="0"/>
          <a:ext cx="0" cy="0"/>
          <a:chOff x="0" y="0"/>
          <a:chExt cx="0" cy="0"/>
        </a:xfrm>
      </p:grpSpPr>
      <p:sp>
        <p:nvSpPr>
          <p:cNvPr id="30" name="Google Shape;30;p4"/>
          <p:cNvSpPr txBox="1"/>
          <p:nvPr>
            <p:ph idx="1" type="body"/>
          </p:nvPr>
        </p:nvSpPr>
        <p:spPr>
          <a:xfrm>
            <a:off x="361828" y="1403349"/>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b="1" i="0" sz="2000">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4"/>
          <p:cNvSpPr txBox="1"/>
          <p:nvPr>
            <p:ph idx="2" type="body"/>
          </p:nvPr>
        </p:nvSpPr>
        <p:spPr>
          <a:xfrm>
            <a:off x="361828" y="2227261"/>
            <a:ext cx="5157787" cy="3684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3" type="body"/>
          </p:nvPr>
        </p:nvSpPr>
        <p:spPr>
          <a:xfrm>
            <a:off x="6665912" y="1403349"/>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b="1" i="0" sz="2000">
                <a:latin typeface="Helvetica Neue"/>
                <a:ea typeface="Helvetica Neue"/>
                <a:cs typeface="Helvetica Neue"/>
                <a:sym typeface="Helvetica Neue"/>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4"/>
          <p:cNvSpPr txBox="1"/>
          <p:nvPr>
            <p:ph idx="4" type="body"/>
          </p:nvPr>
        </p:nvSpPr>
        <p:spPr>
          <a:xfrm>
            <a:off x="6665912" y="2227261"/>
            <a:ext cx="5183188" cy="3684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a:lvl1pPr>
            <a:lvl2pPr indent="-342900" lvl="1" marL="914400" algn="l">
              <a:lnSpc>
                <a:spcPct val="90000"/>
              </a:lnSpc>
              <a:spcBef>
                <a:spcPts val="500"/>
              </a:spcBef>
              <a:spcAft>
                <a:spcPts val="0"/>
              </a:spcAft>
              <a:buClr>
                <a:schemeClr val="dk1"/>
              </a:buClr>
              <a:buSzPts val="1800"/>
              <a:buChar char="o"/>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
          <p:cNvSpPr txBox="1"/>
          <p:nvPr>
            <p:ph type="title"/>
          </p:nvPr>
        </p:nvSpPr>
        <p:spPr>
          <a:xfrm>
            <a:off x="234071" y="275289"/>
            <a:ext cx="10116944" cy="362926"/>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2400"/>
              <a:buFont typeface="Helvetica Neue Light"/>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5" type="body"/>
          </p:nvPr>
        </p:nvSpPr>
        <p:spPr>
          <a:xfrm rot="-5400000">
            <a:off x="-798272" y="2988882"/>
            <a:ext cx="1958374" cy="33607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200"/>
              <a:buNone/>
              <a:defRPr b="0" i="0" sz="1200">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4"/>
          <p:cNvSpPr txBox="1"/>
          <p:nvPr>
            <p:ph idx="6" type="body"/>
          </p:nvPr>
        </p:nvSpPr>
        <p:spPr>
          <a:xfrm rot="-5400000">
            <a:off x="5492933" y="2999774"/>
            <a:ext cx="1958373" cy="33607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200"/>
              <a:buNone/>
              <a:defRPr b="0" i="0" sz="1200">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4"/>
          <p:cNvSpPr txBox="1"/>
          <p:nvPr>
            <p:ph idx="7" type="body"/>
          </p:nvPr>
        </p:nvSpPr>
        <p:spPr>
          <a:xfrm>
            <a:off x="1683203" y="5950486"/>
            <a:ext cx="2515035" cy="33607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b="0" i="0" sz="1200">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4"/>
          <p:cNvSpPr txBox="1"/>
          <p:nvPr>
            <p:ph idx="8" type="body"/>
          </p:nvPr>
        </p:nvSpPr>
        <p:spPr>
          <a:xfrm>
            <a:off x="7999988" y="5935830"/>
            <a:ext cx="2515035" cy="336071"/>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dk1"/>
              </a:buClr>
              <a:buSzPts val="1200"/>
              <a:buNone/>
              <a:defRPr b="0" i="0" sz="1200">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descr="Image" id="39" name="Google Shape;39;p4"/>
          <p:cNvPicPr preferRelativeResize="0"/>
          <p:nvPr/>
        </p:nvPicPr>
        <p:blipFill rotWithShape="1">
          <a:blip r:embed="rId2">
            <a:alphaModFix/>
          </a:blip>
          <a:srcRect b="0" l="0" r="0" t="0"/>
          <a:stretch/>
        </p:blipFill>
        <p:spPr>
          <a:xfrm>
            <a:off x="10709708" y="347838"/>
            <a:ext cx="1138303" cy="365125"/>
          </a:xfrm>
          <a:prstGeom prst="rect">
            <a:avLst/>
          </a:prstGeom>
          <a:noFill/>
          <a:ln>
            <a:noFill/>
          </a:ln>
        </p:spPr>
      </p:pic>
      <p:sp>
        <p:nvSpPr>
          <p:cNvPr id="40" name="Google Shape;40;p4"/>
          <p:cNvSpPr txBox="1"/>
          <p:nvPr>
            <p:ph idx="9" type="body"/>
          </p:nvPr>
        </p:nvSpPr>
        <p:spPr>
          <a:xfrm>
            <a:off x="234071" y="658997"/>
            <a:ext cx="10116944" cy="4205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Font typeface="Helvetica Neue"/>
              <a:buNone/>
              <a:defRPr b="1" i="0">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Font typeface="Helvetica Neue"/>
              <a:buChar char="o"/>
              <a:defRPr b="1">
                <a:latin typeface="Helvetica Neue"/>
                <a:ea typeface="Helvetica Neue"/>
                <a:cs typeface="Helvetica Neue"/>
                <a:sym typeface="Helvetica Neue"/>
              </a:defRPr>
            </a:lvl2pPr>
            <a:lvl3pPr indent="-342900" lvl="2" marL="13716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3pPr>
            <a:lvl4pPr indent="-342900" lvl="3" marL="18288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4pPr>
            <a:lvl5pPr indent="-342900" lvl="4" marL="22860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6pPr>
            <a:lvl7pPr indent="-342900" lvl="6" marL="32004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7pPr>
            <a:lvl8pPr indent="-342900" lvl="7" marL="36576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8pPr>
            <a:lvl9pPr indent="-342900" lvl="8" marL="41148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9pPr>
          </a:lstStyle>
          <a:p/>
        </p:txBody>
      </p:sp>
    </p:spTree>
  </p:cSld>
  <p:clrMapOvr>
    <a:masterClrMapping/>
  </p:clrMapOvr>
  <p:extLst>
    <p:ext uri="{DCECCB84-F9BA-43D5-87BE-67443E8EF086}">
      <p15:sldGuideLst>
        <p15:guide id="1" orient="horz" pos="25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1" name="Shape 41"/>
        <p:cNvGrpSpPr/>
        <p:nvPr/>
      </p:nvGrpSpPr>
      <p:grpSpPr>
        <a:xfrm>
          <a:off x="0" y="0"/>
          <a:ext cx="0" cy="0"/>
          <a:chOff x="0" y="0"/>
          <a:chExt cx="0" cy="0"/>
        </a:xfrm>
      </p:grpSpPr>
      <p:sp>
        <p:nvSpPr>
          <p:cNvPr id="42" name="Google Shape;42;p5"/>
          <p:cNvSpPr txBox="1"/>
          <p:nvPr>
            <p:ph type="title"/>
          </p:nvPr>
        </p:nvSpPr>
        <p:spPr>
          <a:xfrm>
            <a:off x="241479" y="1591487"/>
            <a:ext cx="3932237" cy="1181199"/>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
              <a:buFont typeface="Helvetica Neue"/>
              <a:buNone/>
              <a:defRPr b="1" i="0" sz="18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 type="body"/>
          </p:nvPr>
        </p:nvSpPr>
        <p:spPr>
          <a:xfrm>
            <a:off x="241479" y="2838998"/>
            <a:ext cx="3932237" cy="335006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44" name="Google Shape;44;p5"/>
          <p:cNvCxnSpPr/>
          <p:nvPr/>
        </p:nvCxnSpPr>
        <p:spPr>
          <a:xfrm>
            <a:off x="342900" y="2772692"/>
            <a:ext cx="3830816" cy="0"/>
          </a:xfrm>
          <a:prstGeom prst="straightConnector1">
            <a:avLst/>
          </a:prstGeom>
          <a:noFill/>
          <a:ln cap="flat" cmpd="sng" w="15875">
            <a:solidFill>
              <a:srgbClr val="38454F"/>
            </a:solidFill>
            <a:prstDash val="solid"/>
            <a:miter lim="800000"/>
            <a:headEnd len="sm" w="sm" type="none"/>
            <a:tailEnd len="sm" w="sm" type="none"/>
          </a:ln>
        </p:spPr>
      </p:cxnSp>
      <p:pic>
        <p:nvPicPr>
          <p:cNvPr descr="Image" id="45" name="Google Shape;45;p5"/>
          <p:cNvPicPr preferRelativeResize="0"/>
          <p:nvPr/>
        </p:nvPicPr>
        <p:blipFill rotWithShape="1">
          <a:blip r:embed="rId2">
            <a:alphaModFix/>
          </a:blip>
          <a:srcRect b="0" l="0" r="0" t="0"/>
          <a:stretch/>
        </p:blipFill>
        <p:spPr>
          <a:xfrm>
            <a:off x="10709708" y="347838"/>
            <a:ext cx="1138303" cy="365125"/>
          </a:xfrm>
          <a:prstGeom prst="rect">
            <a:avLst/>
          </a:prstGeom>
          <a:noFill/>
          <a:ln>
            <a:noFill/>
          </a:ln>
        </p:spPr>
      </p:pic>
      <p:sp>
        <p:nvSpPr>
          <p:cNvPr id="46" name="Google Shape;46;p5"/>
          <p:cNvSpPr txBox="1"/>
          <p:nvPr>
            <p:ph idx="2" type="body"/>
          </p:nvPr>
        </p:nvSpPr>
        <p:spPr>
          <a:xfrm>
            <a:off x="234071" y="658997"/>
            <a:ext cx="10116944" cy="42051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Font typeface="Helvetica Neue"/>
              <a:buNone/>
              <a:defRPr b="1" i="0">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Font typeface="Helvetica Neue"/>
              <a:buChar char="o"/>
              <a:defRPr b="1">
                <a:latin typeface="Helvetica Neue"/>
                <a:ea typeface="Helvetica Neue"/>
                <a:cs typeface="Helvetica Neue"/>
                <a:sym typeface="Helvetica Neue"/>
              </a:defRPr>
            </a:lvl2pPr>
            <a:lvl3pPr indent="-342900" lvl="2" marL="13716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3pPr>
            <a:lvl4pPr indent="-342900" lvl="3" marL="18288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4pPr>
            <a:lvl5pPr indent="-342900" lvl="4" marL="22860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6pPr>
            <a:lvl7pPr indent="-342900" lvl="6" marL="32004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7pPr>
            <a:lvl8pPr indent="-342900" lvl="7" marL="36576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8pPr>
            <a:lvl9pPr indent="-342900" lvl="8" marL="4114800" algn="l">
              <a:lnSpc>
                <a:spcPct val="90000"/>
              </a:lnSpc>
              <a:spcBef>
                <a:spcPts val="500"/>
              </a:spcBef>
              <a:spcAft>
                <a:spcPts val="0"/>
              </a:spcAft>
              <a:buClr>
                <a:schemeClr val="dk1"/>
              </a:buClr>
              <a:buSzPts val="1800"/>
              <a:buFont typeface="Helvetica Neue"/>
              <a:buChar char="•"/>
              <a:defRPr b="1">
                <a:latin typeface="Helvetica Neue"/>
                <a:ea typeface="Helvetica Neue"/>
                <a:cs typeface="Helvetica Neue"/>
                <a:sym typeface="Helvetica Neue"/>
              </a:defRPr>
            </a:lvl9pPr>
          </a:lstStyle>
          <a:p/>
        </p:txBody>
      </p:sp>
      <p:sp>
        <p:nvSpPr>
          <p:cNvPr id="47" name="Google Shape;47;p5"/>
          <p:cNvSpPr txBox="1"/>
          <p:nvPr>
            <p:ph idx="3" type="title"/>
          </p:nvPr>
        </p:nvSpPr>
        <p:spPr>
          <a:xfrm>
            <a:off x="234071" y="275289"/>
            <a:ext cx="10116900" cy="36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2400"/>
              <a:buFont typeface="Helvetica Neue Light"/>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1003">
          <p15:clr>
            <a:srgbClr val="FA7B17"/>
          </p15:clr>
        </p15:guide>
        <p15:guide id="2" orient="horz" pos="3899">
          <p15:clr>
            <a:srgbClr val="FA7B17"/>
          </p15:clr>
        </p15:guide>
        <p15:guide id="3" pos="2726">
          <p15:clr>
            <a:srgbClr val="FA7B17"/>
          </p15:clr>
        </p15:guide>
        <p15:guide id="4" pos="7464">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42888" y="256970"/>
            <a:ext cx="10372725"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Helvetica Neue Light"/>
              <a:buNone/>
              <a:defRPr b="0" i="0" sz="2800" u="none" cap="none" strike="noStrike">
                <a:solidFill>
                  <a:schemeClr val="dk1"/>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242888" y="1825625"/>
            <a:ext cx="10372725"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dk1"/>
              </a:buClr>
              <a:buSzPts val="2000"/>
              <a:buFont typeface="Arial"/>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90000"/>
              </a:lnSpc>
              <a:spcBef>
                <a:spcPts val="500"/>
              </a:spcBef>
              <a:spcAft>
                <a:spcPts val="0"/>
              </a:spcAft>
              <a:buClr>
                <a:schemeClr val="dk1"/>
              </a:buClr>
              <a:buSzPts val="2000"/>
              <a:buFont typeface="Courier New"/>
              <a:buChar char="o"/>
              <a:defRPr b="0" i="0" sz="2000" u="none" cap="none" strike="noStrike">
                <a:solidFill>
                  <a:schemeClr val="dk1"/>
                </a:solidFill>
                <a:latin typeface="Helvetica Neue Light"/>
                <a:ea typeface="Helvetica Neue Light"/>
                <a:cs typeface="Helvetica Neue Light"/>
                <a:sym typeface="Helvetica Neue Light"/>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9978571" y="6580166"/>
            <a:ext cx="1870529" cy="123111"/>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38454F"/>
              </a:buClr>
              <a:buSzPts val="800"/>
              <a:buFont typeface="Helvetica Neue"/>
              <a:buNone/>
            </a:pPr>
            <a:r>
              <a:rPr b="0" i="0" lang="en-US" sz="800" u="none" cap="none" strike="noStrike">
                <a:solidFill>
                  <a:srgbClr val="38454F"/>
                </a:solidFill>
                <a:latin typeface="Helvetica Neue"/>
                <a:ea typeface="Helvetica Neue"/>
                <a:cs typeface="Helvetica Neue"/>
                <a:sym typeface="Helvetica Neue"/>
              </a:rPr>
              <a:t>Copyright © 2022  |  Page </a:t>
            </a:r>
            <a:fld id="{00000000-1234-1234-1234-123412341234}" type="slidenum">
              <a:rPr b="0" i="0" lang="en-US" sz="800" u="none" cap="none" strike="noStrike">
                <a:solidFill>
                  <a:srgbClr val="38454F"/>
                </a:solidFill>
                <a:latin typeface="Helvetica Neue"/>
                <a:ea typeface="Helvetica Neue"/>
                <a:cs typeface="Helvetica Neue"/>
                <a:sym typeface="Helvetica Neue"/>
              </a:rPr>
              <a:t>‹#›</a:t>
            </a:fld>
            <a:endParaRPr b="0" i="0" sz="800" u="none" cap="none" strike="noStrike">
              <a:solidFill>
                <a:srgbClr val="38454F"/>
              </a:solidFill>
              <a:latin typeface="Helvetica Neue"/>
              <a:ea typeface="Helvetica Neue"/>
              <a:cs typeface="Helvetica Neue"/>
              <a:sym typeface="Helvetica Neue"/>
            </a:endParaRPr>
          </a:p>
        </p:txBody>
      </p:sp>
      <p:pic>
        <p:nvPicPr>
          <p:cNvPr descr="Bild" id="13" name="Google Shape;13;p1"/>
          <p:cNvPicPr preferRelativeResize="0"/>
          <p:nvPr/>
        </p:nvPicPr>
        <p:blipFill rotWithShape="1">
          <a:blip r:embed="rId1">
            <a:alphaModFix/>
          </a:blip>
          <a:srcRect b="0" l="0" r="0" t="0"/>
          <a:stretch/>
        </p:blipFill>
        <p:spPr>
          <a:xfrm>
            <a:off x="342000" y="6602554"/>
            <a:ext cx="1207008" cy="97200"/>
          </a:xfrm>
          <a:prstGeom prst="rect">
            <a:avLst/>
          </a:prstGeom>
          <a:noFill/>
          <a:ln>
            <a:noFill/>
          </a:ln>
        </p:spPr>
      </p:pic>
      <p:sp>
        <p:nvSpPr>
          <p:cNvPr id="14" name="Google Shape;14;p1"/>
          <p:cNvSpPr/>
          <p:nvPr/>
        </p:nvSpPr>
        <p:spPr>
          <a:xfrm>
            <a:off x="4374150" y="6580175"/>
            <a:ext cx="3443700" cy="123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38454F"/>
              </a:buClr>
              <a:buSzPts val="800"/>
              <a:buFont typeface="Helvetica Neue"/>
              <a:buNone/>
            </a:pPr>
            <a:r>
              <a:rPr b="0" i="0" lang="en-US" sz="800" u="none" cap="none" strike="noStrike">
                <a:solidFill>
                  <a:srgbClr val="38454F"/>
                </a:solidFill>
                <a:latin typeface="Helvetica Neue"/>
                <a:ea typeface="Helvetica Neue"/>
                <a:cs typeface="Helvetica Neue"/>
                <a:sym typeface="Helvetica Neue"/>
              </a:rPr>
              <a:t>Company Confidential  |  </a:t>
            </a:r>
            <a:r>
              <a:rPr b="1" i="0" lang="en-US" sz="800" u="none" cap="none" strike="noStrike">
                <a:solidFill>
                  <a:srgbClr val="38454F"/>
                </a:solidFill>
                <a:latin typeface="Helvetica Neue"/>
                <a:ea typeface="Helvetica Neue"/>
                <a:cs typeface="Helvetica Neue"/>
                <a:sym typeface="Helvetica Neue"/>
              </a:rPr>
              <a:t>INTERNAL USE ONLY</a:t>
            </a:r>
            <a:r>
              <a:rPr b="0" i="0" lang="en-US" sz="800" u="none" cap="none" strike="noStrike">
                <a:solidFill>
                  <a:srgbClr val="38454F"/>
                </a:solidFill>
                <a:latin typeface="Helvetica Neue"/>
                <a:ea typeface="Helvetica Neue"/>
                <a:cs typeface="Helvetica Neue"/>
                <a:sym typeface="Helvetica Neue"/>
              </a:rPr>
              <a:t>  |  Not for Distribution</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464">
          <p15:clr>
            <a:srgbClr val="F26B43"/>
          </p15:clr>
        </p15:guide>
        <p15:guide id="2" orient="horz" pos="216">
          <p15:clr>
            <a:srgbClr val="F26B43"/>
          </p15:clr>
        </p15:guide>
        <p15:guide id="3" pos="216">
          <p15:clr>
            <a:srgbClr val="F26B43"/>
          </p15:clr>
        </p15:guide>
        <p15:guide id="4" orient="horz" pos="4104">
          <p15:clr>
            <a:srgbClr val="F26B43"/>
          </p15:clr>
        </p15:guide>
        <p15:guide id="5" pos="144">
          <p15:clr>
            <a:srgbClr val="F26B43"/>
          </p15:clr>
        </p15:guide>
        <p15:guide id="6" orient="horz" pos="168">
          <p15:clr>
            <a:srgbClr val="F26B43"/>
          </p15:clr>
        </p15:guide>
        <p15:guide id="7" orient="horz" pos="420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6"/>
          <p:cNvSpPr txBox="1"/>
          <p:nvPr>
            <p:ph type="ctrTitle"/>
          </p:nvPr>
        </p:nvSpPr>
        <p:spPr>
          <a:xfrm>
            <a:off x="237309" y="2639414"/>
            <a:ext cx="10439400" cy="99330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Helvetica Neue"/>
              <a:buNone/>
            </a:pPr>
            <a:r>
              <a:rPr lang="en-US"/>
              <a:t>Introduction to Industrial</a:t>
            </a:r>
            <a:br>
              <a:rPr lang="en-US"/>
            </a:br>
            <a:r>
              <a:rPr lang="en-US"/>
              <a:t>Control System Security</a:t>
            </a:r>
            <a:endParaRPr/>
          </a:p>
        </p:txBody>
      </p:sp>
      <p:sp>
        <p:nvSpPr>
          <p:cNvPr id="53" name="Google Shape;53;p6"/>
          <p:cNvSpPr txBox="1"/>
          <p:nvPr>
            <p:ph idx="1" type="subTitle"/>
          </p:nvPr>
        </p:nvSpPr>
        <p:spPr>
          <a:xfrm>
            <a:off x="237309" y="3577158"/>
            <a:ext cx="10439400" cy="1005821"/>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rgbClr val="DFD5C0"/>
              </a:buClr>
              <a:buSzPts val="4400"/>
              <a:buNone/>
            </a:pPr>
            <a:r>
              <a:rPr lang="en-US"/>
              <a:t>	An overview of functions, vulnerabilities, and security protocol implementations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ICS Vulnerabilities</a:t>
            </a:r>
            <a:endParaRPr/>
          </a:p>
        </p:txBody>
      </p:sp>
      <p:sp>
        <p:nvSpPr>
          <p:cNvPr id="125" name="Google Shape;125;p15"/>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System Penetration refers to the state of a system, in which an attacking entity exploits a vector that they have discovered within the system environment to gain </a:t>
            </a:r>
            <a:r>
              <a:rPr lang="en-US"/>
              <a:t>access</a:t>
            </a:r>
            <a:r>
              <a:rPr lang="en-US"/>
              <a:t> to a part of the system that they should not have access to.</a:t>
            </a:r>
            <a:endParaRPr/>
          </a:p>
          <a:p>
            <a:pPr indent="-317500" lvl="0" marL="457200" rtl="0" algn="l">
              <a:spcBef>
                <a:spcPts val="0"/>
              </a:spcBef>
              <a:spcAft>
                <a:spcPts val="0"/>
              </a:spcAft>
              <a:buSzPts val="1400"/>
              <a:buChar char="●"/>
            </a:pPr>
            <a:r>
              <a:rPr lang="en-US"/>
              <a:t>There are several steps to an attack, mainly </a:t>
            </a:r>
            <a:r>
              <a:rPr lang="en-US"/>
              <a:t>reconnaissance</a:t>
            </a:r>
            <a:r>
              <a:rPr lang="en-US"/>
              <a:t>, enumeration, and foothold. These refer respectively to the process of </a:t>
            </a:r>
            <a:r>
              <a:rPr lang="en-US"/>
              <a:t>gathering</a:t>
            </a:r>
            <a:r>
              <a:rPr lang="en-US"/>
              <a:t> information, processing that information to find possible vulnerability, and then exploiting those </a:t>
            </a:r>
            <a:r>
              <a:rPr lang="en-US"/>
              <a:t>vulnerabilities</a:t>
            </a:r>
            <a:r>
              <a:rPr lang="en-US"/>
              <a:t> to gain access.</a:t>
            </a:r>
            <a:endParaRPr/>
          </a:p>
          <a:p>
            <a:pPr indent="-317500" lvl="0" marL="457200" rtl="0" algn="l">
              <a:spcBef>
                <a:spcPts val="0"/>
              </a:spcBef>
              <a:spcAft>
                <a:spcPts val="0"/>
              </a:spcAft>
              <a:buSzPts val="1400"/>
              <a:buFont typeface="Helvetica Neue"/>
              <a:buChar char="●"/>
            </a:pPr>
            <a:r>
              <a:rPr b="1" lang="en-US">
                <a:latin typeface="Helvetica Neue"/>
                <a:ea typeface="Helvetica Neue"/>
                <a:cs typeface="Helvetica Neue"/>
                <a:sym typeface="Helvetica Neue"/>
              </a:rPr>
              <a:t>Within an ICS context, </a:t>
            </a:r>
            <a:r>
              <a:rPr b="1" lang="en-US">
                <a:latin typeface="Helvetica Neue"/>
                <a:ea typeface="Helvetica Neue"/>
                <a:cs typeface="Helvetica Neue"/>
                <a:sym typeface="Helvetica Neue"/>
              </a:rPr>
              <a:t>system</a:t>
            </a:r>
            <a:r>
              <a:rPr b="1" lang="en-US">
                <a:latin typeface="Helvetica Neue"/>
                <a:ea typeface="Helvetica Neue"/>
                <a:cs typeface="Helvetica Neue"/>
                <a:sym typeface="Helvetica Neue"/>
              </a:rPr>
              <a:t> penetration can have dire consequences, due to the nature of an ICS, the effects of an attack can range from actions ranging from a Denial of Service (DoS) to Alarm Modification to causing complete loss of all control functions within an ICS.</a:t>
            </a:r>
            <a:endParaRPr b="1">
              <a:latin typeface="Helvetica Neue"/>
              <a:ea typeface="Helvetica Neue"/>
              <a:cs typeface="Helvetica Neue"/>
              <a:sym typeface="Helvetica Neue"/>
            </a:endParaRPr>
          </a:p>
          <a:p>
            <a:pPr indent="-342900" lvl="1" marL="914400" rtl="0" algn="l">
              <a:spcBef>
                <a:spcPts val="0"/>
              </a:spcBef>
              <a:spcAft>
                <a:spcPts val="0"/>
              </a:spcAft>
              <a:buSzPts val="1800"/>
              <a:buChar char="○"/>
            </a:pPr>
            <a:r>
              <a:rPr lang="en-US"/>
              <a:t>An example of a catastrophic ICS system attack was on the entire Ukrainian power grid, specifically on the Prykarpattya Oblenergo plant, which took out the power for ~700,000 individuals during the middle of December</a:t>
            </a:r>
            <a:endParaRPr/>
          </a:p>
          <a:p>
            <a:pPr indent="-342900" lvl="1" marL="914400" rtl="0" algn="l">
              <a:spcBef>
                <a:spcPts val="0"/>
              </a:spcBef>
              <a:spcAft>
                <a:spcPts val="0"/>
              </a:spcAft>
              <a:buSzPts val="1800"/>
              <a:buChar char="○"/>
            </a:pPr>
            <a:r>
              <a:rPr lang="en-US"/>
              <a:t>Another example is the attack that occurred on the Colonial Oil Pipeline in 2021, causing over 11,000 gas stations along the East Coast to be without gas for nearly two weeks.</a:t>
            </a:r>
            <a:endParaRPr/>
          </a:p>
        </p:txBody>
      </p:sp>
      <p:sp>
        <p:nvSpPr>
          <p:cNvPr id="126" name="Google Shape;126;p15"/>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System Penetration and Its Effects on Processes: Mitigating Murphy’s Law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241479" y="1591487"/>
            <a:ext cx="3932100" cy="1181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Man in the Middle Diagram</a:t>
            </a:r>
            <a:endParaRPr/>
          </a:p>
        </p:txBody>
      </p:sp>
      <p:sp>
        <p:nvSpPr>
          <p:cNvPr id="133" name="Google Shape;133;p16"/>
          <p:cNvSpPr txBox="1"/>
          <p:nvPr>
            <p:ph idx="1" type="body"/>
          </p:nvPr>
        </p:nvSpPr>
        <p:spPr>
          <a:xfrm>
            <a:off x="241479" y="2838998"/>
            <a:ext cx="3932100" cy="3350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a:t>The blue line, used to illustrate the connection between the client machine (endpoint user) and the website should occur as a simple communication between two points. </a:t>
            </a:r>
            <a:endParaRPr/>
          </a:p>
          <a:p>
            <a:pPr indent="-330200" lvl="0" marL="457200" rtl="0" algn="l">
              <a:spcBef>
                <a:spcPts val="0"/>
              </a:spcBef>
              <a:spcAft>
                <a:spcPts val="0"/>
              </a:spcAft>
              <a:buSzPts val="1600"/>
              <a:buChar char="●"/>
            </a:pPr>
            <a:r>
              <a:rPr lang="en-US"/>
              <a:t>The orange line, used to illustrate the attack connection, shows how the connection between the user and the website has been intercepted, and now communicates in a path that goes from the user to the attacker to the website as well as reciprocally. This can be accomplished by use of web proxies, </a:t>
            </a:r>
            <a:r>
              <a:rPr lang="en-US"/>
              <a:t>network sniffing, or dns tunneling.</a:t>
            </a:r>
            <a:endParaRPr/>
          </a:p>
        </p:txBody>
      </p:sp>
      <p:sp>
        <p:nvSpPr>
          <p:cNvPr id="134" name="Google Shape;134;p16"/>
          <p:cNvSpPr txBox="1"/>
          <p:nvPr>
            <p:ph idx="2" type="body"/>
          </p:nvPr>
        </p:nvSpPr>
        <p:spPr>
          <a:xfrm>
            <a:off x="234071" y="658997"/>
            <a:ext cx="10116900" cy="42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Do Attacks Look Like?</a:t>
            </a:r>
            <a:endParaRPr/>
          </a:p>
        </p:txBody>
      </p:sp>
      <p:sp>
        <p:nvSpPr>
          <p:cNvPr id="135" name="Google Shape;135;p16"/>
          <p:cNvSpPr txBox="1"/>
          <p:nvPr>
            <p:ph idx="3"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ICS Vulnerabilities</a:t>
            </a:r>
            <a:endParaRPr/>
          </a:p>
        </p:txBody>
      </p:sp>
      <p:pic>
        <p:nvPicPr>
          <p:cNvPr id="136" name="Google Shape;136;p16"/>
          <p:cNvPicPr preferRelativeResize="0"/>
          <p:nvPr/>
        </p:nvPicPr>
        <p:blipFill>
          <a:blip r:embed="rId3">
            <a:alphaModFix/>
          </a:blip>
          <a:stretch>
            <a:fillRect/>
          </a:stretch>
        </p:blipFill>
        <p:spPr>
          <a:xfrm>
            <a:off x="4325975" y="1591475"/>
            <a:ext cx="7523125" cy="45976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241479" y="1591487"/>
            <a:ext cx="3932100" cy="1181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Phishing Attack Website</a:t>
            </a:r>
            <a:endParaRPr/>
          </a:p>
        </p:txBody>
      </p:sp>
      <p:sp>
        <p:nvSpPr>
          <p:cNvPr id="143" name="Google Shape;143;p17"/>
          <p:cNvSpPr txBox="1"/>
          <p:nvPr>
            <p:ph idx="1" type="body"/>
          </p:nvPr>
        </p:nvSpPr>
        <p:spPr>
          <a:xfrm>
            <a:off x="241479" y="2838998"/>
            <a:ext cx="3932100" cy="3350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a:t>Website looks very similar to regular, legitimate website</a:t>
            </a:r>
            <a:endParaRPr/>
          </a:p>
          <a:p>
            <a:pPr indent="-330200" lvl="0" marL="457200" rtl="0" algn="l">
              <a:spcBef>
                <a:spcPts val="0"/>
              </a:spcBef>
              <a:spcAft>
                <a:spcPts val="0"/>
              </a:spcAft>
              <a:buSzPts val="1600"/>
              <a:buChar char="●"/>
            </a:pPr>
            <a:r>
              <a:rPr lang="en-US"/>
              <a:t>The only real giveaway would be if </a:t>
            </a:r>
            <a:r>
              <a:rPr lang="en-US"/>
              <a:t>you</a:t>
            </a:r>
            <a:r>
              <a:rPr lang="en-US"/>
              <a:t> are </a:t>
            </a:r>
            <a:r>
              <a:rPr lang="en-US"/>
              <a:t>knowledgeable about website construction and knew how Facebook domains should appear</a:t>
            </a:r>
            <a:endParaRPr/>
          </a:p>
          <a:p>
            <a:pPr indent="-317500" lvl="1" marL="914400" rtl="0" algn="l">
              <a:spcBef>
                <a:spcPts val="0"/>
              </a:spcBef>
              <a:spcAft>
                <a:spcPts val="0"/>
              </a:spcAft>
              <a:buSzPts val="1400"/>
              <a:buChar char="○"/>
            </a:pPr>
            <a:r>
              <a:rPr lang="en-US"/>
              <a:t>In this example we can see that the .php extension is visible after the login domain, this is generally a trademark of a website that is new and hasn’t implemented hidden domains yet</a:t>
            </a:r>
            <a:endParaRPr/>
          </a:p>
          <a:p>
            <a:pPr indent="-317500" lvl="1" marL="914400" rtl="0" algn="l">
              <a:spcBef>
                <a:spcPts val="0"/>
              </a:spcBef>
              <a:spcAft>
                <a:spcPts val="0"/>
              </a:spcAft>
              <a:buSzPts val="1400"/>
              <a:buChar char="○"/>
            </a:pPr>
            <a:r>
              <a:rPr lang="en-US"/>
              <a:t>We can also see that this login is using an api called skip. A quick google search reveals that Facebook doesn’t use skip and instead uses their own proprietary api</a:t>
            </a:r>
            <a:endParaRPr/>
          </a:p>
        </p:txBody>
      </p:sp>
      <p:sp>
        <p:nvSpPr>
          <p:cNvPr id="144" name="Google Shape;144;p17"/>
          <p:cNvSpPr txBox="1"/>
          <p:nvPr>
            <p:ph idx="2" type="body"/>
          </p:nvPr>
        </p:nvSpPr>
        <p:spPr>
          <a:xfrm>
            <a:off x="234071" y="658997"/>
            <a:ext cx="10116900" cy="42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do Attacks Look Like? (cont.)</a:t>
            </a:r>
            <a:endParaRPr/>
          </a:p>
        </p:txBody>
      </p:sp>
      <p:sp>
        <p:nvSpPr>
          <p:cNvPr id="145" name="Google Shape;145;p17"/>
          <p:cNvSpPr txBox="1"/>
          <p:nvPr>
            <p:ph idx="3"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ICS Vulnerabilities</a:t>
            </a:r>
            <a:endParaRPr/>
          </a:p>
        </p:txBody>
      </p:sp>
      <p:pic>
        <p:nvPicPr>
          <p:cNvPr id="146" name="Google Shape;146;p17"/>
          <p:cNvPicPr preferRelativeResize="0"/>
          <p:nvPr/>
        </p:nvPicPr>
        <p:blipFill>
          <a:blip r:embed="rId3">
            <a:alphaModFix/>
          </a:blip>
          <a:stretch>
            <a:fillRect/>
          </a:stretch>
        </p:blipFill>
        <p:spPr>
          <a:xfrm>
            <a:off x="4325975" y="1591475"/>
            <a:ext cx="7523125" cy="4597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241479" y="1591487"/>
            <a:ext cx="3932100" cy="1181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Phishing Attack Diagram</a:t>
            </a:r>
            <a:endParaRPr/>
          </a:p>
        </p:txBody>
      </p:sp>
      <p:sp>
        <p:nvSpPr>
          <p:cNvPr id="153" name="Google Shape;153;p18"/>
          <p:cNvSpPr txBox="1"/>
          <p:nvPr>
            <p:ph idx="1" type="body"/>
          </p:nvPr>
        </p:nvSpPr>
        <p:spPr>
          <a:xfrm>
            <a:off x="241479" y="2838998"/>
            <a:ext cx="3932100" cy="3350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a:t>This is a common type of phishing attack and involves some type of hook, generally some sort of hoax with an amount of </a:t>
            </a:r>
            <a:r>
              <a:rPr lang="en-US"/>
              <a:t>credibility</a:t>
            </a:r>
            <a:r>
              <a:rPr lang="en-US"/>
              <a:t> or relevance to end user’s life </a:t>
            </a:r>
            <a:endParaRPr/>
          </a:p>
          <a:p>
            <a:pPr indent="-330200" lvl="0" marL="457200" rtl="0" algn="l">
              <a:spcBef>
                <a:spcPts val="0"/>
              </a:spcBef>
              <a:spcAft>
                <a:spcPts val="0"/>
              </a:spcAft>
              <a:buSzPts val="1600"/>
              <a:buChar char="●"/>
            </a:pPr>
            <a:r>
              <a:rPr lang="en-US"/>
              <a:t>This deals with a user </a:t>
            </a:r>
            <a:r>
              <a:rPr lang="en-US"/>
              <a:t>getting</a:t>
            </a:r>
            <a:r>
              <a:rPr lang="en-US"/>
              <a:t> sent a link and going to a phishing site, however DNS poisoning can also occur, causing the legitimate domain name to become poisoned with malware sending the endpoint user’s credentials back the the phishing attacker</a:t>
            </a:r>
            <a:endParaRPr/>
          </a:p>
        </p:txBody>
      </p:sp>
      <p:sp>
        <p:nvSpPr>
          <p:cNvPr id="154" name="Google Shape;154;p18"/>
          <p:cNvSpPr txBox="1"/>
          <p:nvPr>
            <p:ph idx="2" type="body"/>
          </p:nvPr>
        </p:nvSpPr>
        <p:spPr>
          <a:xfrm>
            <a:off x="234071" y="658997"/>
            <a:ext cx="10116900" cy="42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do Attacks Look Like? (cont.)</a:t>
            </a:r>
            <a:endParaRPr/>
          </a:p>
        </p:txBody>
      </p:sp>
      <p:sp>
        <p:nvSpPr>
          <p:cNvPr id="155" name="Google Shape;155;p18"/>
          <p:cNvSpPr txBox="1"/>
          <p:nvPr>
            <p:ph idx="3"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ICS Vulnerabilities</a:t>
            </a:r>
            <a:endParaRPr/>
          </a:p>
        </p:txBody>
      </p:sp>
      <p:pic>
        <p:nvPicPr>
          <p:cNvPr id="156" name="Google Shape;156;p18"/>
          <p:cNvPicPr preferRelativeResize="0"/>
          <p:nvPr/>
        </p:nvPicPr>
        <p:blipFill>
          <a:blip r:embed="rId3">
            <a:alphaModFix/>
          </a:blip>
          <a:stretch>
            <a:fillRect/>
          </a:stretch>
        </p:blipFill>
        <p:spPr>
          <a:xfrm>
            <a:off x="4325975" y="1591475"/>
            <a:ext cx="7713625" cy="4597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241479" y="1591487"/>
            <a:ext cx="3932100" cy="1181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Watering Hole Attack Diagram</a:t>
            </a:r>
            <a:endParaRPr/>
          </a:p>
        </p:txBody>
      </p:sp>
      <p:sp>
        <p:nvSpPr>
          <p:cNvPr id="163" name="Google Shape;163;p19"/>
          <p:cNvSpPr txBox="1"/>
          <p:nvPr>
            <p:ph idx="1" type="body"/>
          </p:nvPr>
        </p:nvSpPr>
        <p:spPr>
          <a:xfrm>
            <a:off x="241479" y="2838998"/>
            <a:ext cx="3932100" cy="3350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a:t>A type of attack that infects the target web server with a script that redirects to a compromised website where user information or communication traffic can be monitored</a:t>
            </a:r>
            <a:endParaRPr/>
          </a:p>
          <a:p>
            <a:pPr indent="-330200" lvl="0" marL="457200" rtl="0" algn="l">
              <a:spcBef>
                <a:spcPts val="0"/>
              </a:spcBef>
              <a:spcAft>
                <a:spcPts val="0"/>
              </a:spcAft>
              <a:buSzPts val="1600"/>
              <a:buChar char="●"/>
            </a:pPr>
            <a:r>
              <a:rPr lang="en-US"/>
              <a:t>This website redirect can also allow for an attacker </a:t>
            </a:r>
            <a:r>
              <a:rPr lang="en-US"/>
              <a:t>to</a:t>
            </a:r>
            <a:r>
              <a:rPr lang="en-US"/>
              <a:t> install some sort of script or program onto a endpoint client device, or it can even execute a piece of malware strictly within the system memory of the endpoint user</a:t>
            </a:r>
            <a:endParaRPr/>
          </a:p>
        </p:txBody>
      </p:sp>
      <p:sp>
        <p:nvSpPr>
          <p:cNvPr id="164" name="Google Shape;164;p19"/>
          <p:cNvSpPr txBox="1"/>
          <p:nvPr>
            <p:ph idx="2" type="body"/>
          </p:nvPr>
        </p:nvSpPr>
        <p:spPr>
          <a:xfrm>
            <a:off x="234071" y="658997"/>
            <a:ext cx="10116900" cy="42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do Attacks Look Like? (cont.)</a:t>
            </a:r>
            <a:endParaRPr/>
          </a:p>
        </p:txBody>
      </p:sp>
      <p:sp>
        <p:nvSpPr>
          <p:cNvPr id="165" name="Google Shape;165;p19"/>
          <p:cNvSpPr txBox="1"/>
          <p:nvPr>
            <p:ph idx="3"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ICS Vulnerabilities</a:t>
            </a:r>
            <a:endParaRPr/>
          </a:p>
        </p:txBody>
      </p:sp>
      <p:pic>
        <p:nvPicPr>
          <p:cNvPr id="166" name="Google Shape;166;p19"/>
          <p:cNvPicPr preferRelativeResize="0"/>
          <p:nvPr/>
        </p:nvPicPr>
        <p:blipFill>
          <a:blip r:embed="rId3">
            <a:alphaModFix/>
          </a:blip>
          <a:stretch>
            <a:fillRect/>
          </a:stretch>
        </p:blipFill>
        <p:spPr>
          <a:xfrm>
            <a:off x="4325975" y="1591475"/>
            <a:ext cx="7523125" cy="4597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241479" y="1591487"/>
            <a:ext cx="3932100" cy="1181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DNS Tunneling Attack</a:t>
            </a:r>
            <a:endParaRPr/>
          </a:p>
        </p:txBody>
      </p:sp>
      <p:sp>
        <p:nvSpPr>
          <p:cNvPr id="173" name="Google Shape;173;p20"/>
          <p:cNvSpPr txBox="1"/>
          <p:nvPr>
            <p:ph idx="1" type="body"/>
          </p:nvPr>
        </p:nvSpPr>
        <p:spPr>
          <a:xfrm>
            <a:off x="241479" y="2772573"/>
            <a:ext cx="3932100" cy="3350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a:t>Using a personal domain, an attacker can query a DNS server to repeatedly pull commands from it, this allows it to respond to the pull and put a new command into the server, this creates a recursive dialogue that is sent into the trusted DNS server</a:t>
            </a:r>
            <a:endParaRPr/>
          </a:p>
          <a:p>
            <a:pPr indent="-330200" lvl="0" marL="457200" rtl="0" algn="l">
              <a:spcBef>
                <a:spcPts val="0"/>
              </a:spcBef>
              <a:spcAft>
                <a:spcPts val="0"/>
              </a:spcAft>
              <a:buSzPts val="1600"/>
              <a:buChar char="●"/>
            </a:pPr>
            <a:r>
              <a:rPr lang="en-US"/>
              <a:t>This allows a perpetual back door into a client’s system for the attacker, allowing them to gain a foothold on demand within the system</a:t>
            </a:r>
            <a:endParaRPr/>
          </a:p>
        </p:txBody>
      </p:sp>
      <p:sp>
        <p:nvSpPr>
          <p:cNvPr id="174" name="Google Shape;174;p20"/>
          <p:cNvSpPr txBox="1"/>
          <p:nvPr>
            <p:ph idx="2" type="body"/>
          </p:nvPr>
        </p:nvSpPr>
        <p:spPr>
          <a:xfrm>
            <a:off x="234071" y="658997"/>
            <a:ext cx="10116900" cy="42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do Attacks Look Like? (cont.)</a:t>
            </a:r>
            <a:endParaRPr/>
          </a:p>
        </p:txBody>
      </p:sp>
      <p:sp>
        <p:nvSpPr>
          <p:cNvPr id="175" name="Google Shape;175;p20"/>
          <p:cNvSpPr txBox="1"/>
          <p:nvPr>
            <p:ph idx="3"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ICS Vulnerabilities</a:t>
            </a:r>
            <a:endParaRPr/>
          </a:p>
        </p:txBody>
      </p:sp>
      <p:pic>
        <p:nvPicPr>
          <p:cNvPr id="176" name="Google Shape;176;p20"/>
          <p:cNvPicPr preferRelativeResize="0"/>
          <p:nvPr/>
        </p:nvPicPr>
        <p:blipFill>
          <a:blip r:embed="rId3">
            <a:alphaModFix/>
          </a:blip>
          <a:stretch>
            <a:fillRect/>
          </a:stretch>
        </p:blipFill>
        <p:spPr>
          <a:xfrm>
            <a:off x="4325975" y="1591475"/>
            <a:ext cx="7598550" cy="4598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ctrTitle"/>
          </p:nvPr>
        </p:nvSpPr>
        <p:spPr>
          <a:xfrm>
            <a:off x="237309" y="2639414"/>
            <a:ext cx="10439400" cy="993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3:</a:t>
            </a:r>
            <a:endParaRPr/>
          </a:p>
        </p:txBody>
      </p:sp>
      <p:sp>
        <p:nvSpPr>
          <p:cNvPr id="183" name="Google Shape;183;p21"/>
          <p:cNvSpPr txBox="1"/>
          <p:nvPr>
            <p:ph idx="1" type="subTitle"/>
          </p:nvPr>
        </p:nvSpPr>
        <p:spPr>
          <a:xfrm>
            <a:off x="237309" y="3577158"/>
            <a:ext cx="10439400" cy="1005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Securing Industrial Controls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sp>
        <p:nvSpPr>
          <p:cNvPr id="190" name="Google Shape;190;p22"/>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Standardized and generalized practices that are used to ensure the protection of systems and data in the spheres of Informational and Operational Technology</a:t>
            </a:r>
            <a:endParaRPr/>
          </a:p>
          <a:p>
            <a:pPr indent="-317500" lvl="0" marL="457200" rtl="0" algn="l">
              <a:spcBef>
                <a:spcPts val="0"/>
              </a:spcBef>
              <a:spcAft>
                <a:spcPts val="0"/>
              </a:spcAft>
              <a:buSzPts val="1400"/>
              <a:buChar char="●"/>
            </a:pPr>
            <a:r>
              <a:rPr lang="en-US"/>
              <a:t>Standard Security protocols have the advantage of </a:t>
            </a:r>
            <a:r>
              <a:rPr lang="en-US"/>
              <a:t>being</a:t>
            </a:r>
            <a:r>
              <a:rPr lang="en-US"/>
              <a:t> widely used and well understood, but they may lack for more specific applications where communications or data may need to be protected in spaces that aren’t occupied by the general person</a:t>
            </a:r>
            <a:endParaRPr/>
          </a:p>
          <a:p>
            <a:pPr indent="-317500" lvl="0" marL="457200" rtl="0" algn="l">
              <a:spcBef>
                <a:spcPts val="0"/>
              </a:spcBef>
              <a:spcAft>
                <a:spcPts val="0"/>
              </a:spcAft>
              <a:buSzPts val="1400"/>
              <a:buChar char="●"/>
            </a:pPr>
            <a:r>
              <a:rPr lang="en-US"/>
              <a:t>Standard security protocols do have the disadvantage that with the implementation being </a:t>
            </a:r>
            <a:r>
              <a:rPr lang="en-US"/>
              <a:t>public</a:t>
            </a:r>
            <a:r>
              <a:rPr lang="en-US"/>
              <a:t>, it is much more likely for attackers to find exploits in the </a:t>
            </a:r>
            <a:r>
              <a:rPr lang="en-US"/>
              <a:t>protocol, and that older, outdated versions of the protocol are significantly more likely to be penetrated due to known vulnerabilities</a:t>
            </a:r>
            <a:endParaRPr/>
          </a:p>
          <a:p>
            <a:pPr indent="-317500" lvl="0" marL="457200" rtl="0" algn="l">
              <a:spcBef>
                <a:spcPts val="0"/>
              </a:spcBef>
              <a:spcAft>
                <a:spcPts val="0"/>
              </a:spcAft>
              <a:buSzPts val="1400"/>
              <a:buChar char="●"/>
            </a:pPr>
            <a:r>
              <a:rPr lang="en-US"/>
              <a:t>Some standard security protocol that you likely use daily are:</a:t>
            </a:r>
            <a:endParaRPr/>
          </a:p>
          <a:p>
            <a:pPr indent="-342900" lvl="1" marL="914400" rtl="0" algn="l">
              <a:spcBef>
                <a:spcPts val="0"/>
              </a:spcBef>
              <a:spcAft>
                <a:spcPts val="0"/>
              </a:spcAft>
              <a:buSzPts val="1800"/>
              <a:buChar char="○"/>
            </a:pPr>
            <a:r>
              <a:rPr lang="en-US"/>
              <a:t>SSL/TLS</a:t>
            </a:r>
            <a:endParaRPr/>
          </a:p>
          <a:p>
            <a:pPr indent="-342900" lvl="1" marL="914400" rtl="0" algn="l">
              <a:spcBef>
                <a:spcPts val="0"/>
              </a:spcBef>
              <a:spcAft>
                <a:spcPts val="0"/>
              </a:spcAft>
              <a:buSzPts val="1800"/>
              <a:buChar char="○"/>
            </a:pPr>
            <a:r>
              <a:rPr lang="en-US"/>
              <a:t>HTTPS</a:t>
            </a:r>
            <a:endParaRPr/>
          </a:p>
          <a:p>
            <a:pPr indent="-342900" lvl="1" marL="914400" rtl="0" algn="l">
              <a:spcBef>
                <a:spcPts val="0"/>
              </a:spcBef>
              <a:spcAft>
                <a:spcPts val="0"/>
              </a:spcAft>
              <a:buSzPts val="1800"/>
              <a:buChar char="○"/>
            </a:pPr>
            <a:r>
              <a:rPr lang="en-US"/>
              <a:t>Kerberos</a:t>
            </a:r>
            <a:endParaRPr/>
          </a:p>
          <a:p>
            <a:pPr indent="-342900" lvl="1" marL="914400" rtl="0" algn="l">
              <a:spcBef>
                <a:spcPts val="0"/>
              </a:spcBef>
              <a:spcAft>
                <a:spcPts val="0"/>
              </a:spcAft>
              <a:buSzPts val="1800"/>
              <a:buChar char="○"/>
            </a:pPr>
            <a:r>
              <a:rPr lang="en-US"/>
              <a:t>SET (Secure Electronic Transfer)</a:t>
            </a:r>
            <a:endParaRPr/>
          </a:p>
          <a:p>
            <a:pPr indent="-342900" lvl="1" marL="914400" rtl="0" algn="l">
              <a:spcBef>
                <a:spcPts val="0"/>
              </a:spcBef>
              <a:spcAft>
                <a:spcPts val="0"/>
              </a:spcAft>
              <a:buSzPts val="1800"/>
              <a:buChar char="○"/>
            </a:pPr>
            <a:r>
              <a:rPr lang="en-US"/>
              <a:t>IMAP/POP3</a:t>
            </a:r>
            <a:endParaRPr/>
          </a:p>
          <a:p>
            <a:pPr indent="0" lvl="0" marL="914400" rtl="0" algn="l">
              <a:spcBef>
                <a:spcPts val="1000"/>
              </a:spcBef>
              <a:spcAft>
                <a:spcPts val="0"/>
              </a:spcAft>
              <a:buNone/>
            </a:pPr>
            <a:r>
              <a:t/>
            </a:r>
            <a:endParaRPr/>
          </a:p>
        </p:txBody>
      </p:sp>
      <p:sp>
        <p:nvSpPr>
          <p:cNvPr id="191" name="Google Shape;191;p22"/>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is Standard Security Protocol?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Systems</a:t>
            </a:r>
            <a:endParaRPr/>
          </a:p>
        </p:txBody>
      </p:sp>
      <p:sp>
        <p:nvSpPr>
          <p:cNvPr id="198" name="Google Shape;198;p23"/>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Proprietary Security Protocols are methods that are purpose built by either the end user or a product manufacturer for use by the end user that pertain directly to either a device or a specific environment that needs to be secured. </a:t>
            </a:r>
            <a:endParaRPr/>
          </a:p>
          <a:p>
            <a:pPr indent="-342900" lvl="1" marL="914400" rtl="0" algn="l">
              <a:spcBef>
                <a:spcPts val="0"/>
              </a:spcBef>
              <a:spcAft>
                <a:spcPts val="0"/>
              </a:spcAft>
              <a:buSzPts val="1800"/>
              <a:buChar char="○"/>
            </a:pPr>
            <a:r>
              <a:rPr lang="en-US"/>
              <a:t>PSPs often rely on obscurity, which is not a guaranteed safety mechanism.</a:t>
            </a:r>
            <a:r>
              <a:rPr lang="en-US"/>
              <a:t> Being proprietary also means that you will never need to update your software, but it’s also always going to be more vulnerable if you don't.</a:t>
            </a:r>
            <a:endParaRPr/>
          </a:p>
          <a:p>
            <a:pPr indent="-317500" lvl="0" marL="457200" rtl="0" algn="l">
              <a:spcBef>
                <a:spcPts val="0"/>
              </a:spcBef>
              <a:spcAft>
                <a:spcPts val="0"/>
              </a:spcAft>
              <a:buSzPts val="1400"/>
              <a:buChar char="●"/>
            </a:pPr>
            <a:r>
              <a:rPr lang="en-US"/>
              <a:t>Group14’s BAM 1 factory has devices from third-party vendors that run specific software and use security protocols that are specific to their respective vendors.</a:t>
            </a:r>
            <a:r>
              <a:rPr b="1" lang="en-US">
                <a:latin typeface="Helvetica Neue"/>
                <a:ea typeface="Helvetica Neue"/>
                <a:cs typeface="Helvetica Neue"/>
                <a:sym typeface="Helvetica Neue"/>
              </a:rPr>
              <a:t> For example, in our process devices from Onejoon we would need to obtain security directly from the company.</a:t>
            </a:r>
            <a:endParaRPr b="1">
              <a:latin typeface="Helvetica Neue"/>
              <a:ea typeface="Helvetica Neue"/>
              <a:cs typeface="Helvetica Neue"/>
              <a:sym typeface="Helvetica Neue"/>
            </a:endParaRPr>
          </a:p>
        </p:txBody>
      </p:sp>
      <p:sp>
        <p:nvSpPr>
          <p:cNvPr id="199" name="Google Shape;199;p23"/>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are Proprietary Security Protocols?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241479" y="1591487"/>
            <a:ext cx="3932100" cy="1181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TLS Certificate Encryption for Server Communication Sessions</a:t>
            </a:r>
            <a:endParaRPr/>
          </a:p>
        </p:txBody>
      </p:sp>
      <p:sp>
        <p:nvSpPr>
          <p:cNvPr id="206" name="Google Shape;206;p24"/>
          <p:cNvSpPr txBox="1"/>
          <p:nvPr>
            <p:ph idx="1" type="body"/>
          </p:nvPr>
        </p:nvSpPr>
        <p:spPr>
          <a:xfrm>
            <a:off x="241479" y="2838998"/>
            <a:ext cx="3932100" cy="3350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a:t>Client sends signal to server to synchronize (SYN)</a:t>
            </a:r>
            <a:endParaRPr/>
          </a:p>
          <a:p>
            <a:pPr indent="-330200" lvl="0" marL="457200" rtl="0" algn="l">
              <a:spcBef>
                <a:spcPts val="0"/>
              </a:spcBef>
              <a:spcAft>
                <a:spcPts val="0"/>
              </a:spcAft>
              <a:buSzPts val="1600"/>
              <a:buChar char="●"/>
            </a:pPr>
            <a:r>
              <a:rPr lang="en-US"/>
              <a:t>Server receives request, synchronizes, and then acknowledges client</a:t>
            </a:r>
            <a:endParaRPr/>
          </a:p>
          <a:p>
            <a:pPr indent="-330200" lvl="0" marL="457200" rtl="0" algn="l">
              <a:spcBef>
                <a:spcPts val="0"/>
              </a:spcBef>
              <a:spcAft>
                <a:spcPts val="0"/>
              </a:spcAft>
              <a:buSzPts val="1600"/>
              <a:buChar char="●"/>
            </a:pPr>
            <a:r>
              <a:rPr lang="en-US"/>
              <a:t>Client acknowledges then says hello to server</a:t>
            </a:r>
            <a:endParaRPr/>
          </a:p>
          <a:p>
            <a:pPr indent="-330200" lvl="0" marL="457200" rtl="0" algn="l">
              <a:spcBef>
                <a:spcPts val="0"/>
              </a:spcBef>
              <a:spcAft>
                <a:spcPts val="0"/>
              </a:spcAft>
              <a:buSzPts val="1600"/>
              <a:buChar char="●"/>
            </a:pPr>
            <a:r>
              <a:rPr lang="en-US"/>
              <a:t>Server says hello and sends the encryption cert to client</a:t>
            </a:r>
            <a:endParaRPr/>
          </a:p>
          <a:p>
            <a:pPr indent="-330200" lvl="0" marL="457200" rtl="0" algn="l">
              <a:spcBef>
                <a:spcPts val="0"/>
              </a:spcBef>
              <a:spcAft>
                <a:spcPts val="0"/>
              </a:spcAft>
              <a:buSzPts val="1600"/>
              <a:buChar char="●"/>
            </a:pPr>
            <a:r>
              <a:rPr lang="en-US"/>
              <a:t>Client and server now establish a connection using the </a:t>
            </a:r>
            <a:r>
              <a:rPr lang="en-US"/>
              <a:t>encryption</a:t>
            </a:r>
            <a:r>
              <a:rPr lang="en-US"/>
              <a:t> certificate</a:t>
            </a:r>
            <a:endParaRPr/>
          </a:p>
          <a:p>
            <a:pPr indent="-330200" lvl="0" marL="457200" rtl="0" algn="l">
              <a:spcBef>
                <a:spcPts val="0"/>
              </a:spcBef>
              <a:spcAft>
                <a:spcPts val="0"/>
              </a:spcAft>
              <a:buSzPts val="1600"/>
              <a:buChar char="●"/>
            </a:pPr>
            <a:r>
              <a:rPr lang="en-US"/>
              <a:t>To access the HTTP server’s data, a GET command is sent to the server and the server will only respond if the encryption is correct</a:t>
            </a:r>
            <a:endParaRPr/>
          </a:p>
        </p:txBody>
      </p:sp>
      <p:sp>
        <p:nvSpPr>
          <p:cNvPr id="207" name="Google Shape;207;p24"/>
          <p:cNvSpPr txBox="1"/>
          <p:nvPr>
            <p:ph idx="2" type="body"/>
          </p:nvPr>
        </p:nvSpPr>
        <p:spPr>
          <a:xfrm>
            <a:off x="234071" y="658997"/>
            <a:ext cx="10116900" cy="42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do Security Protocols Look Like?</a:t>
            </a:r>
            <a:endParaRPr/>
          </a:p>
        </p:txBody>
      </p:sp>
      <p:sp>
        <p:nvSpPr>
          <p:cNvPr id="208" name="Google Shape;208;p24"/>
          <p:cNvSpPr txBox="1"/>
          <p:nvPr>
            <p:ph idx="3"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 Systems</a:t>
            </a:r>
            <a:endParaRPr/>
          </a:p>
        </p:txBody>
      </p:sp>
      <p:pic>
        <p:nvPicPr>
          <p:cNvPr id="209" name="Google Shape;209;p24"/>
          <p:cNvPicPr preferRelativeResize="0"/>
          <p:nvPr/>
        </p:nvPicPr>
        <p:blipFill>
          <a:blip r:embed="rId3">
            <a:alphaModFix/>
          </a:blip>
          <a:stretch>
            <a:fillRect/>
          </a:stretch>
        </p:blipFill>
        <p:spPr>
          <a:xfrm>
            <a:off x="6032250" y="1232000"/>
            <a:ext cx="5816852" cy="49571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7"/>
          <p:cNvSpPr txBox="1"/>
          <p:nvPr>
            <p:ph type="ctrTitle"/>
          </p:nvPr>
        </p:nvSpPr>
        <p:spPr>
          <a:xfrm>
            <a:off x="237309" y="2639414"/>
            <a:ext cx="10439400" cy="99330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Helvetica Neue"/>
              <a:buNone/>
            </a:pPr>
            <a:r>
              <a:rPr lang="en-US"/>
              <a:t>Section 1:</a:t>
            </a:r>
            <a:endParaRPr/>
          </a:p>
        </p:txBody>
      </p:sp>
      <p:sp>
        <p:nvSpPr>
          <p:cNvPr id="59" name="Google Shape;59;p7"/>
          <p:cNvSpPr txBox="1"/>
          <p:nvPr>
            <p:ph idx="1" type="subTitle"/>
          </p:nvPr>
        </p:nvSpPr>
        <p:spPr>
          <a:xfrm>
            <a:off x="237309" y="3577158"/>
            <a:ext cx="10439400" cy="1005821"/>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1000"/>
              </a:spcBef>
              <a:spcAft>
                <a:spcPts val="0"/>
              </a:spcAft>
              <a:buClr>
                <a:srgbClr val="DFD5C0"/>
              </a:buClr>
              <a:buSzPts val="4400"/>
              <a:buNone/>
            </a:pPr>
            <a:r>
              <a:rPr lang="en-US"/>
              <a:t>	System Overview of 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241479" y="1591487"/>
            <a:ext cx="3932100" cy="1181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Kerberos Security Protocol </a:t>
            </a:r>
            <a:endParaRPr/>
          </a:p>
        </p:txBody>
      </p:sp>
      <p:sp>
        <p:nvSpPr>
          <p:cNvPr id="216" name="Google Shape;216;p25"/>
          <p:cNvSpPr txBox="1"/>
          <p:nvPr>
            <p:ph idx="1" type="body"/>
          </p:nvPr>
        </p:nvSpPr>
        <p:spPr>
          <a:xfrm>
            <a:off x="241479" y="2838998"/>
            <a:ext cx="3932100" cy="3350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a:t>Client Machine Requests Ticket Granter access</a:t>
            </a:r>
            <a:endParaRPr/>
          </a:p>
          <a:p>
            <a:pPr indent="-330200" lvl="0" marL="457200" rtl="0" algn="l">
              <a:spcBef>
                <a:spcPts val="0"/>
              </a:spcBef>
              <a:spcAft>
                <a:spcPts val="0"/>
              </a:spcAft>
              <a:buSzPts val="1600"/>
              <a:buChar char="●"/>
            </a:pPr>
            <a:r>
              <a:rPr lang="en-US"/>
              <a:t>Server sends authentication for client to access ticket granter</a:t>
            </a:r>
            <a:endParaRPr/>
          </a:p>
          <a:p>
            <a:pPr indent="-330200" lvl="0" marL="457200" rtl="0" algn="l">
              <a:spcBef>
                <a:spcPts val="0"/>
              </a:spcBef>
              <a:spcAft>
                <a:spcPts val="0"/>
              </a:spcAft>
              <a:buSzPts val="1600"/>
              <a:buChar char="●"/>
            </a:pPr>
            <a:r>
              <a:rPr lang="en-US"/>
              <a:t>Client sends TGT to server and requests access ticket</a:t>
            </a:r>
            <a:endParaRPr/>
          </a:p>
          <a:p>
            <a:pPr indent="-330200" lvl="0" marL="457200" rtl="0" algn="l">
              <a:spcBef>
                <a:spcPts val="0"/>
              </a:spcBef>
              <a:spcAft>
                <a:spcPts val="0"/>
              </a:spcAft>
              <a:buSzPts val="1600"/>
              <a:buChar char="●"/>
            </a:pPr>
            <a:r>
              <a:rPr lang="en-US"/>
              <a:t>Server sends client access ticket and session key</a:t>
            </a:r>
            <a:endParaRPr/>
          </a:p>
          <a:p>
            <a:pPr indent="-330200" lvl="0" marL="457200" rtl="0" algn="l">
              <a:spcBef>
                <a:spcPts val="0"/>
              </a:spcBef>
              <a:spcAft>
                <a:spcPts val="0"/>
              </a:spcAft>
              <a:buSzPts val="1600"/>
              <a:buChar char="●"/>
            </a:pPr>
            <a:r>
              <a:rPr lang="en-US"/>
              <a:t>Client establishes communication with Kerberos enabled resource network to start session on server</a:t>
            </a:r>
            <a:endParaRPr/>
          </a:p>
        </p:txBody>
      </p:sp>
      <p:sp>
        <p:nvSpPr>
          <p:cNvPr id="217" name="Google Shape;217;p25"/>
          <p:cNvSpPr txBox="1"/>
          <p:nvPr>
            <p:ph idx="2" type="body"/>
          </p:nvPr>
        </p:nvSpPr>
        <p:spPr>
          <a:xfrm>
            <a:off x="234071" y="658997"/>
            <a:ext cx="10116900" cy="42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do Security Protocols Look Like? (cont.)</a:t>
            </a:r>
            <a:endParaRPr/>
          </a:p>
        </p:txBody>
      </p:sp>
      <p:sp>
        <p:nvSpPr>
          <p:cNvPr id="218" name="Google Shape;218;p25"/>
          <p:cNvSpPr txBox="1"/>
          <p:nvPr>
            <p:ph idx="3"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pic>
        <p:nvPicPr>
          <p:cNvPr id="219" name="Google Shape;219;p25"/>
          <p:cNvPicPr preferRelativeResize="0"/>
          <p:nvPr/>
        </p:nvPicPr>
        <p:blipFill>
          <a:blip r:embed="rId3">
            <a:alphaModFix/>
          </a:blip>
          <a:stretch>
            <a:fillRect/>
          </a:stretch>
        </p:blipFill>
        <p:spPr>
          <a:xfrm>
            <a:off x="4604650" y="1591475"/>
            <a:ext cx="7244450" cy="4597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sp>
        <p:nvSpPr>
          <p:cNvPr id="226" name="Google Shape;226;p26"/>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Like most disciplines of cybersecurity, Industrial Control System Security has a set of core axioms that security personnel should be aware of and follow to the best of their abilities, </a:t>
            </a:r>
            <a:r>
              <a:rPr lang="en-US"/>
              <a:t>these</a:t>
            </a:r>
            <a:r>
              <a:rPr lang="en-US"/>
              <a:t> axioms describe the goals of security work within the context of ICS and give good goalposts for </a:t>
            </a:r>
            <a:r>
              <a:rPr lang="en-US"/>
              <a:t>security</a:t>
            </a:r>
            <a:r>
              <a:rPr lang="en-US"/>
              <a:t> implementations.</a:t>
            </a:r>
            <a:endParaRPr/>
          </a:p>
          <a:p>
            <a:pPr indent="-317500" lvl="0" marL="457200" rtl="0" algn="l">
              <a:spcBef>
                <a:spcPts val="0"/>
              </a:spcBef>
              <a:spcAft>
                <a:spcPts val="0"/>
              </a:spcAft>
              <a:buSzPts val="1400"/>
              <a:buFont typeface="Helvetica Neue"/>
              <a:buChar char="●"/>
            </a:pPr>
            <a:r>
              <a:rPr b="1" lang="en-US">
                <a:latin typeface="Helvetica Neue"/>
                <a:ea typeface="Helvetica Neue"/>
                <a:cs typeface="Helvetica Neue"/>
                <a:sym typeface="Helvetica Neue"/>
              </a:rPr>
              <a:t>These axioms are laid out in the following slides:</a:t>
            </a:r>
            <a:endParaRPr b="1">
              <a:latin typeface="Helvetica Neue"/>
              <a:ea typeface="Helvetica Neue"/>
              <a:cs typeface="Helvetica Neue"/>
              <a:sym typeface="Helvetica Neue"/>
            </a:endParaRPr>
          </a:p>
          <a:p>
            <a:pPr indent="-342900" lvl="1" marL="914400" rtl="0" algn="l">
              <a:spcBef>
                <a:spcPts val="0"/>
              </a:spcBef>
              <a:spcAft>
                <a:spcPts val="0"/>
              </a:spcAft>
              <a:buSzPts val="1800"/>
              <a:buChar char="○"/>
            </a:pPr>
            <a:r>
              <a:rPr lang="en-US"/>
              <a:t>Restricting Logical Access to the ICS Network and Network Activity</a:t>
            </a:r>
            <a:endParaRPr/>
          </a:p>
          <a:p>
            <a:pPr indent="-342900" lvl="1" marL="914400" rtl="0" algn="l">
              <a:spcBef>
                <a:spcPts val="0"/>
              </a:spcBef>
              <a:spcAft>
                <a:spcPts val="0"/>
              </a:spcAft>
              <a:buSzPts val="1800"/>
              <a:buChar char="○"/>
            </a:pPr>
            <a:r>
              <a:rPr lang="en-US"/>
              <a:t>Restricting Physical Access to the ICS Network and Devices</a:t>
            </a:r>
            <a:endParaRPr/>
          </a:p>
          <a:p>
            <a:pPr indent="-342900" lvl="1" marL="914400" rtl="0" algn="l">
              <a:spcBef>
                <a:spcPts val="0"/>
              </a:spcBef>
              <a:spcAft>
                <a:spcPts val="0"/>
              </a:spcAft>
              <a:buSzPts val="1800"/>
              <a:buChar char="○"/>
            </a:pPr>
            <a:r>
              <a:rPr lang="en-US"/>
              <a:t>Protecting Individual ICS Components From Exploitation</a:t>
            </a:r>
            <a:endParaRPr/>
          </a:p>
          <a:p>
            <a:pPr indent="-342900" lvl="1" marL="914400" rtl="0" algn="l">
              <a:spcBef>
                <a:spcPts val="0"/>
              </a:spcBef>
              <a:spcAft>
                <a:spcPts val="0"/>
              </a:spcAft>
              <a:buSzPts val="1800"/>
              <a:buChar char="○"/>
            </a:pPr>
            <a:r>
              <a:rPr lang="en-US"/>
              <a:t>Restricting Unauthorized Modification of Data</a:t>
            </a:r>
            <a:endParaRPr/>
          </a:p>
          <a:p>
            <a:pPr indent="-342900" lvl="1" marL="914400" rtl="0" algn="l">
              <a:spcBef>
                <a:spcPts val="0"/>
              </a:spcBef>
              <a:spcAft>
                <a:spcPts val="0"/>
              </a:spcAft>
              <a:buSzPts val="1800"/>
              <a:buChar char="○"/>
            </a:pPr>
            <a:r>
              <a:rPr lang="en-US"/>
              <a:t>Detecting Security Events and Incidents</a:t>
            </a:r>
            <a:endParaRPr/>
          </a:p>
          <a:p>
            <a:pPr indent="-342900" lvl="1" marL="914400" rtl="0" algn="l">
              <a:spcBef>
                <a:spcPts val="0"/>
              </a:spcBef>
              <a:spcAft>
                <a:spcPts val="0"/>
              </a:spcAft>
              <a:buSzPts val="1800"/>
              <a:buChar char="○"/>
            </a:pPr>
            <a:r>
              <a:rPr lang="en-US"/>
              <a:t>Maintaining Functionality During Adverse Conditions</a:t>
            </a:r>
            <a:endParaRPr/>
          </a:p>
          <a:p>
            <a:pPr indent="-342900" lvl="1" marL="914400" rtl="0" algn="l">
              <a:spcBef>
                <a:spcPts val="0"/>
              </a:spcBef>
              <a:spcAft>
                <a:spcPts val="0"/>
              </a:spcAft>
              <a:buSzPts val="1800"/>
              <a:buChar char="○"/>
            </a:pPr>
            <a:r>
              <a:rPr lang="en-US"/>
              <a:t>System Restoration After </a:t>
            </a:r>
            <a:r>
              <a:rPr lang="en-US"/>
              <a:t>Occurrence</a:t>
            </a:r>
            <a:r>
              <a:rPr lang="en-US"/>
              <a:t> of Incident</a:t>
            </a:r>
            <a:endParaRPr/>
          </a:p>
          <a:p>
            <a:pPr indent="0" lvl="0" marL="457200" rtl="0" algn="l">
              <a:spcBef>
                <a:spcPts val="1000"/>
              </a:spcBef>
              <a:spcAft>
                <a:spcPts val="0"/>
              </a:spcAft>
              <a:buNone/>
            </a:pPr>
            <a:r>
              <a:t/>
            </a:r>
            <a:endParaRPr/>
          </a:p>
        </p:txBody>
      </p:sp>
      <p:sp>
        <p:nvSpPr>
          <p:cNvPr id="227" name="Google Shape;227;p26"/>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Does ICS Security Look Like?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sp>
        <p:nvSpPr>
          <p:cNvPr id="234" name="Google Shape;234;p27"/>
          <p:cNvSpPr txBox="1"/>
          <p:nvPr>
            <p:ph idx="1" type="body"/>
          </p:nvPr>
        </p:nvSpPr>
        <p:spPr>
          <a:xfrm>
            <a:off x="234075" y="1306675"/>
            <a:ext cx="54468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Restrictive access to the ICS network is essential to maintain the functionality of the ICS and safety of the operational personnel. </a:t>
            </a:r>
            <a:endParaRPr/>
          </a:p>
          <a:p>
            <a:pPr indent="-317500" lvl="0" marL="457200" rtl="0" algn="l">
              <a:spcBef>
                <a:spcPts val="0"/>
              </a:spcBef>
              <a:spcAft>
                <a:spcPts val="0"/>
              </a:spcAft>
              <a:buSzPts val="1400"/>
              <a:buChar char="●"/>
            </a:pPr>
            <a:r>
              <a:rPr lang="en-US"/>
              <a:t>These restrictions can come in many forms, some are as follows:</a:t>
            </a:r>
            <a:endParaRPr/>
          </a:p>
          <a:p>
            <a:pPr indent="-342900" lvl="1" marL="914400" rtl="0" algn="l">
              <a:spcBef>
                <a:spcPts val="0"/>
              </a:spcBef>
              <a:spcAft>
                <a:spcPts val="0"/>
              </a:spcAft>
              <a:buSzPts val="1800"/>
              <a:buChar char="○"/>
            </a:pPr>
            <a:r>
              <a:rPr lang="en-US"/>
              <a:t>Unidirectional Traffic Gateways</a:t>
            </a:r>
            <a:endParaRPr/>
          </a:p>
          <a:p>
            <a:pPr indent="-342900" lvl="1" marL="914400" rtl="0" algn="l">
              <a:spcBef>
                <a:spcPts val="0"/>
              </a:spcBef>
              <a:spcAft>
                <a:spcPts val="0"/>
              </a:spcAft>
              <a:buSzPts val="1800"/>
              <a:buChar char="○"/>
            </a:pPr>
            <a:r>
              <a:rPr lang="en-US"/>
              <a:t>Demilitarized Zone Inclusion in Network Architecture</a:t>
            </a:r>
            <a:endParaRPr/>
          </a:p>
          <a:p>
            <a:pPr indent="-342900" lvl="2" marL="1371600" rtl="0" algn="l">
              <a:spcBef>
                <a:spcPts val="0"/>
              </a:spcBef>
              <a:spcAft>
                <a:spcPts val="0"/>
              </a:spcAft>
              <a:buSzPts val="1800"/>
              <a:buChar char="■"/>
            </a:pPr>
            <a:r>
              <a:rPr lang="en-US"/>
              <a:t>This prevents traffic from flowing between corporate and ICS networks</a:t>
            </a:r>
            <a:endParaRPr/>
          </a:p>
          <a:p>
            <a:pPr indent="-342900" lvl="1" marL="914400" rtl="0" algn="l">
              <a:spcBef>
                <a:spcPts val="0"/>
              </a:spcBef>
              <a:spcAft>
                <a:spcPts val="0"/>
              </a:spcAft>
              <a:buSzPts val="1800"/>
              <a:buChar char="○"/>
            </a:pPr>
            <a:r>
              <a:rPr lang="en-US"/>
              <a:t>Multiple Layer Network Architecture</a:t>
            </a:r>
            <a:endParaRPr/>
          </a:p>
          <a:p>
            <a:pPr indent="-342900" lvl="2" marL="1371600" rtl="0" algn="l">
              <a:spcBef>
                <a:spcPts val="0"/>
              </a:spcBef>
              <a:spcAft>
                <a:spcPts val="0"/>
              </a:spcAft>
              <a:buSzPts val="1800"/>
              <a:buChar char="■"/>
            </a:pPr>
            <a:r>
              <a:rPr lang="en-US"/>
              <a:t>Hierarchical design of Network Architecture means that if one part of the network is accessed, that the entire network is inaccessible without the proper </a:t>
            </a:r>
            <a:r>
              <a:rPr lang="en-US"/>
              <a:t>authentications</a:t>
            </a:r>
            <a:r>
              <a:rPr lang="en-US"/>
              <a:t>, making the job of system penetration significantly more difficult.</a:t>
            </a:r>
            <a:endParaRPr/>
          </a:p>
          <a:p>
            <a:pPr indent="0" lvl="0" marL="1371600" rtl="0" algn="l">
              <a:spcBef>
                <a:spcPts val="1000"/>
              </a:spcBef>
              <a:spcAft>
                <a:spcPts val="0"/>
              </a:spcAft>
              <a:buNone/>
            </a:pPr>
            <a:r>
              <a:t/>
            </a:r>
            <a:endParaRPr/>
          </a:p>
        </p:txBody>
      </p:sp>
      <p:sp>
        <p:nvSpPr>
          <p:cNvPr id="235" name="Google Shape;235;p27"/>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Restricting Logical Access to Network and Network Activity</a:t>
            </a:r>
            <a:endParaRPr/>
          </a:p>
        </p:txBody>
      </p:sp>
      <p:pic>
        <p:nvPicPr>
          <p:cNvPr id="236" name="Google Shape;236;p27"/>
          <p:cNvPicPr preferRelativeResize="0"/>
          <p:nvPr/>
        </p:nvPicPr>
        <p:blipFill>
          <a:blip r:embed="rId3">
            <a:alphaModFix/>
          </a:blip>
          <a:stretch>
            <a:fillRect/>
          </a:stretch>
        </p:blipFill>
        <p:spPr>
          <a:xfrm>
            <a:off x="5998200" y="1459100"/>
            <a:ext cx="5947000" cy="46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sp>
        <p:nvSpPr>
          <p:cNvPr id="243" name="Google Shape;243;p28"/>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Perhaps one of the simplest high-level goals to achieve, this axiom is fairly self explanatory; implementing basic security protocols to prevent site access of individuals to the physical control units or process enablers increases security for the entire system.</a:t>
            </a:r>
            <a:endParaRPr/>
          </a:p>
          <a:p>
            <a:pPr indent="-317500" lvl="0" marL="457200" rtl="0" algn="l">
              <a:spcBef>
                <a:spcPts val="0"/>
              </a:spcBef>
              <a:spcAft>
                <a:spcPts val="0"/>
              </a:spcAft>
              <a:buSzPts val="1400"/>
              <a:buChar char="●"/>
            </a:pPr>
            <a:r>
              <a:rPr lang="en-US"/>
              <a:t>We also need to consider the danger of giving authorized visitors to the site access to our network, both corporate or otherwise, as they could easily come in with a way to </a:t>
            </a:r>
            <a:r>
              <a:rPr lang="en-US"/>
              <a:t>listen</a:t>
            </a:r>
            <a:r>
              <a:rPr lang="en-US"/>
              <a:t> to the network traffic, hide nefarious software or scripts inside of the network after authentication, and many other things that are undesirable.</a:t>
            </a:r>
            <a:endParaRPr/>
          </a:p>
          <a:p>
            <a:pPr indent="-317500" lvl="0" marL="457200" rtl="0" algn="l">
              <a:spcBef>
                <a:spcPts val="0"/>
              </a:spcBef>
              <a:spcAft>
                <a:spcPts val="0"/>
              </a:spcAft>
              <a:buSzPts val="1400"/>
              <a:buChar char="●"/>
            </a:pPr>
            <a:r>
              <a:rPr b="1" lang="en-US">
                <a:latin typeface="Helvetica Neue"/>
                <a:ea typeface="Helvetica Neue"/>
                <a:cs typeface="Helvetica Neue"/>
                <a:sym typeface="Helvetica Neue"/>
              </a:rPr>
              <a:t>Solution: P</a:t>
            </a:r>
            <a:r>
              <a:rPr b="1" lang="en-US">
                <a:latin typeface="Helvetica Neue"/>
                <a:ea typeface="Helvetica Neue"/>
                <a:cs typeface="Helvetica Neue"/>
                <a:sym typeface="Helvetica Neue"/>
              </a:rPr>
              <a:t>hysically </a:t>
            </a:r>
            <a:r>
              <a:rPr b="1" lang="en-US">
                <a:latin typeface="Helvetica Neue"/>
                <a:ea typeface="Helvetica Neue"/>
                <a:cs typeface="Helvetica Neue"/>
                <a:sym typeface="Helvetica Neue"/>
              </a:rPr>
              <a:t>restricting</a:t>
            </a:r>
            <a:r>
              <a:rPr b="1" lang="en-US">
                <a:latin typeface="Helvetica Neue"/>
                <a:ea typeface="Helvetica Neue"/>
                <a:cs typeface="Helvetica Neue"/>
                <a:sym typeface="Helvetica Neue"/>
              </a:rPr>
              <a:t> access to these devices from areas that are accessible to campus visitors.</a:t>
            </a:r>
            <a:r>
              <a:rPr lang="en-US"/>
              <a:t> </a:t>
            </a:r>
            <a:endParaRPr/>
          </a:p>
        </p:txBody>
      </p:sp>
      <p:sp>
        <p:nvSpPr>
          <p:cNvPr id="244" name="Google Shape;244;p28"/>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Restricting Physical Access to ICS Network and Devices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sp>
        <p:nvSpPr>
          <p:cNvPr id="251" name="Google Shape;251;p29"/>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The need to secure individual components, especially those components that could cause critical failure or serious safety concerns in the system, is highly important to maintain the highest levels of efficiency and safety within a facility.</a:t>
            </a:r>
            <a:endParaRPr/>
          </a:p>
          <a:p>
            <a:pPr indent="-317500" lvl="0" marL="457200" rtl="0" algn="l">
              <a:spcBef>
                <a:spcPts val="0"/>
              </a:spcBef>
              <a:spcAft>
                <a:spcPts val="0"/>
              </a:spcAft>
              <a:buSzPts val="1400"/>
              <a:buChar char="●"/>
            </a:pPr>
            <a:r>
              <a:rPr lang="en-US"/>
              <a:t>The security of these components may manifest itself in unique ways, or it may be similar across components.</a:t>
            </a:r>
            <a:endParaRPr/>
          </a:p>
          <a:p>
            <a:pPr indent="-317500" lvl="0" marL="457200" rtl="0" algn="l">
              <a:spcBef>
                <a:spcPts val="0"/>
              </a:spcBef>
              <a:spcAft>
                <a:spcPts val="0"/>
              </a:spcAft>
              <a:buSzPts val="1400"/>
              <a:buFont typeface="Helvetica Neue"/>
              <a:buChar char="●"/>
            </a:pPr>
            <a:r>
              <a:rPr b="1" lang="en-US">
                <a:latin typeface="Helvetica Neue"/>
                <a:ea typeface="Helvetica Neue"/>
                <a:cs typeface="Helvetica Neue"/>
                <a:sym typeface="Helvetica Neue"/>
              </a:rPr>
              <a:t>Solution: Maintain a detailed log of all potential security incidences, and an inventory of the tools to handle these types of compromising events.</a:t>
            </a:r>
            <a:endParaRPr b="1">
              <a:latin typeface="Helvetica Neue"/>
              <a:ea typeface="Helvetica Neue"/>
              <a:cs typeface="Helvetica Neue"/>
              <a:sym typeface="Helvetica Neue"/>
            </a:endParaRPr>
          </a:p>
        </p:txBody>
      </p:sp>
      <p:sp>
        <p:nvSpPr>
          <p:cNvPr id="252" name="Google Shape;252;p29"/>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Protecting Individual ICS Components From Exploitation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sp>
        <p:nvSpPr>
          <p:cNvPr id="259" name="Google Shape;259;p30"/>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Resting vs Transit Data</a:t>
            </a:r>
            <a:endParaRPr/>
          </a:p>
          <a:p>
            <a:pPr indent="-342900" lvl="1" marL="914400" rtl="0" algn="l">
              <a:spcBef>
                <a:spcPts val="0"/>
              </a:spcBef>
              <a:spcAft>
                <a:spcPts val="0"/>
              </a:spcAft>
              <a:buSzPts val="1800"/>
              <a:buChar char="○"/>
            </a:pPr>
            <a:r>
              <a:rPr lang="en-US"/>
              <a:t>Resting data: Stored, static data</a:t>
            </a:r>
            <a:endParaRPr/>
          </a:p>
          <a:p>
            <a:pPr indent="-342900" lvl="1" marL="914400" rtl="0" algn="l">
              <a:spcBef>
                <a:spcPts val="0"/>
              </a:spcBef>
              <a:spcAft>
                <a:spcPts val="0"/>
              </a:spcAft>
              <a:buSzPts val="1800"/>
              <a:buChar char="○"/>
            </a:pPr>
            <a:r>
              <a:rPr lang="en-US"/>
              <a:t>Transit data:  Active, communicated data</a:t>
            </a:r>
            <a:endParaRPr/>
          </a:p>
          <a:p>
            <a:pPr indent="-317500" lvl="0" marL="457200" rtl="0" algn="l">
              <a:spcBef>
                <a:spcPts val="0"/>
              </a:spcBef>
              <a:spcAft>
                <a:spcPts val="0"/>
              </a:spcAft>
              <a:buSzPts val="1400"/>
              <a:buChar char="●"/>
            </a:pPr>
            <a:r>
              <a:rPr lang="en-US"/>
              <a:t>Both types of data are important to secure for differing reasons, but the modification or surveillance can carry heavy impact on an organization.</a:t>
            </a:r>
            <a:endParaRPr/>
          </a:p>
          <a:p>
            <a:pPr indent="-317500" lvl="0" marL="457200" rtl="0" algn="l">
              <a:spcBef>
                <a:spcPts val="0"/>
              </a:spcBef>
              <a:spcAft>
                <a:spcPts val="0"/>
              </a:spcAft>
              <a:buSzPts val="1400"/>
              <a:buFont typeface="Helvetica Neue"/>
              <a:buChar char="●"/>
            </a:pPr>
            <a:r>
              <a:rPr b="1" lang="en-US">
                <a:latin typeface="Helvetica Neue"/>
                <a:ea typeface="Helvetica Neue"/>
                <a:cs typeface="Helvetica Neue"/>
                <a:sym typeface="Helvetica Neue"/>
              </a:rPr>
              <a:t>Solution: Securing communication and authentication protocols and keeping our systems up to date.</a:t>
            </a:r>
            <a:endParaRPr b="1">
              <a:latin typeface="Helvetica Neue"/>
              <a:ea typeface="Helvetica Neue"/>
              <a:cs typeface="Helvetica Neue"/>
              <a:sym typeface="Helvetica Neue"/>
            </a:endParaRPr>
          </a:p>
        </p:txBody>
      </p:sp>
      <p:sp>
        <p:nvSpPr>
          <p:cNvPr id="260" name="Google Shape;260;p30"/>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Restricting Unauthorized Modification of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sp>
        <p:nvSpPr>
          <p:cNvPr id="267" name="Google Shape;267;p31"/>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Font typeface="Helvetica Neue"/>
              <a:buChar char="●"/>
            </a:pPr>
            <a:r>
              <a:rPr b="1" lang="en-US">
                <a:latin typeface="Helvetica Neue"/>
                <a:ea typeface="Helvetica Neue"/>
                <a:cs typeface="Helvetica Neue"/>
                <a:sym typeface="Helvetica Neue"/>
              </a:rPr>
              <a:t>The singularly most important thing to </a:t>
            </a:r>
            <a:r>
              <a:rPr b="1" lang="en-US">
                <a:latin typeface="Helvetica Neue"/>
                <a:ea typeface="Helvetica Neue"/>
                <a:cs typeface="Helvetica Neue"/>
                <a:sym typeface="Helvetica Neue"/>
              </a:rPr>
              <a:t>accomplish when securing an ICS is the ability to detect compromising events within your system.</a:t>
            </a:r>
            <a:endParaRPr/>
          </a:p>
          <a:p>
            <a:pPr indent="-317500" lvl="0" marL="457200" rtl="0" algn="l">
              <a:spcBef>
                <a:spcPts val="0"/>
              </a:spcBef>
              <a:spcAft>
                <a:spcPts val="0"/>
              </a:spcAft>
              <a:buSzPts val="1400"/>
              <a:buChar char="●"/>
            </a:pPr>
            <a:r>
              <a:rPr lang="en-US"/>
              <a:t>Detection of threats to your security allows the team in charge of security to anticipate attacks, and to completely avoid them in the future. The preventative maintenance of your system to outside threats is significantly more impactful to production and safety than the regressive, restorative maintenance that occurs after an attack.</a:t>
            </a:r>
            <a:endParaRPr/>
          </a:p>
          <a:p>
            <a:pPr indent="-317500" lvl="0" marL="457200" rtl="0" algn="l">
              <a:spcBef>
                <a:spcPts val="0"/>
              </a:spcBef>
              <a:spcAft>
                <a:spcPts val="0"/>
              </a:spcAft>
              <a:buSzPts val="1400"/>
              <a:buFont typeface="Helvetica Neue"/>
              <a:buChar char="●"/>
            </a:pPr>
            <a:r>
              <a:rPr b="1" lang="en-US">
                <a:latin typeface="Helvetica Neue"/>
                <a:ea typeface="Helvetica Neue"/>
                <a:cs typeface="Helvetica Neue"/>
                <a:sym typeface="Helvetica Neue"/>
              </a:rPr>
              <a:t>Solution: Maintain monitoring services and a verbose log of security incidents. </a:t>
            </a:r>
            <a:endParaRPr b="1">
              <a:latin typeface="Helvetica Neue"/>
              <a:ea typeface="Helvetica Neue"/>
              <a:cs typeface="Helvetica Neue"/>
              <a:sym typeface="Helvetica Neue"/>
            </a:endParaRPr>
          </a:p>
        </p:txBody>
      </p:sp>
      <p:sp>
        <p:nvSpPr>
          <p:cNvPr id="268" name="Google Shape;268;p31"/>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Detecting Security Events and Incidents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sp>
        <p:nvSpPr>
          <p:cNvPr id="275" name="Google Shape;275;p32"/>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Font typeface="Helvetica Neue"/>
              <a:buChar char="●"/>
            </a:pPr>
            <a:r>
              <a:rPr b="1" lang="en-US">
                <a:latin typeface="Helvetica Neue"/>
                <a:ea typeface="Helvetica Neue"/>
                <a:cs typeface="Helvetica Neue"/>
                <a:sym typeface="Helvetica Neue"/>
              </a:rPr>
              <a:t>Due to the likelihood of interference in every ICS, it is important that security personnel are able to mitigate the system response to these adverse conditions and maintain process functionality under these circumstances.</a:t>
            </a:r>
            <a:endParaRPr b="1">
              <a:latin typeface="Helvetica Neue"/>
              <a:ea typeface="Helvetica Neue"/>
              <a:cs typeface="Helvetica Neue"/>
              <a:sym typeface="Helvetica Neue"/>
            </a:endParaRPr>
          </a:p>
          <a:p>
            <a:pPr indent="-317500" lvl="0" marL="457200" rtl="0" algn="l">
              <a:spcBef>
                <a:spcPts val="0"/>
              </a:spcBef>
              <a:spcAft>
                <a:spcPts val="0"/>
              </a:spcAft>
              <a:buSzPts val="1400"/>
              <a:buChar char="●"/>
            </a:pPr>
            <a:r>
              <a:rPr lang="en-US"/>
              <a:t>This involves </a:t>
            </a:r>
            <a:r>
              <a:rPr lang="en-US"/>
              <a:t>maintaining</a:t>
            </a:r>
            <a:r>
              <a:rPr lang="en-US"/>
              <a:t> and constructing an ICS with built in systematic redundancies, so that if one part of the system were to fail, another part of the system can take over the responsibilities of that component, </a:t>
            </a:r>
            <a:r>
              <a:rPr lang="en-US"/>
              <a:t>preventing</a:t>
            </a:r>
            <a:r>
              <a:rPr lang="en-US"/>
              <a:t> unnecessary traffic on the ICS network or a cascading failure throughout the rest of the system.</a:t>
            </a:r>
            <a:endParaRPr/>
          </a:p>
          <a:p>
            <a:pPr indent="-317500" lvl="0" marL="457200" rtl="0" algn="l">
              <a:spcBef>
                <a:spcPts val="0"/>
              </a:spcBef>
              <a:spcAft>
                <a:spcPts val="0"/>
              </a:spcAft>
              <a:buSzPts val="1400"/>
              <a:buChar char="●"/>
            </a:pPr>
            <a:r>
              <a:rPr lang="en-US"/>
              <a:t>Accounting for these adverse conditions also means that the ICS should be designed in a way that allows gradual degradation, </a:t>
            </a:r>
            <a:r>
              <a:rPr lang="en-US"/>
              <a:t>meaning</a:t>
            </a:r>
            <a:r>
              <a:rPr lang="en-US"/>
              <a:t> that it can move from the standard process, to an emergency process </a:t>
            </a:r>
            <a:r>
              <a:rPr lang="en-US"/>
              <a:t>requiring</a:t>
            </a:r>
            <a:r>
              <a:rPr lang="en-US"/>
              <a:t> more operators and less automation, to a completely </a:t>
            </a:r>
            <a:r>
              <a:rPr lang="en-US"/>
              <a:t>manual process requiring no automation whatsoever.</a:t>
            </a:r>
            <a:endParaRPr/>
          </a:p>
          <a:p>
            <a:pPr indent="-317500" lvl="0" marL="457200" rtl="0" algn="l">
              <a:spcBef>
                <a:spcPts val="0"/>
              </a:spcBef>
              <a:spcAft>
                <a:spcPts val="0"/>
              </a:spcAft>
              <a:buSzPts val="1400"/>
              <a:buFont typeface="Helvetica Neue"/>
              <a:buChar char="●"/>
            </a:pPr>
            <a:r>
              <a:rPr b="1" lang="en-US">
                <a:latin typeface="Helvetica Neue"/>
                <a:ea typeface="Helvetica Neue"/>
                <a:cs typeface="Helvetica Neue"/>
                <a:sym typeface="Helvetica Neue"/>
              </a:rPr>
              <a:t>Solution: Standardizing incident response protocols.</a:t>
            </a:r>
            <a:endParaRPr b="1">
              <a:latin typeface="Helvetica Neue"/>
              <a:ea typeface="Helvetica Neue"/>
              <a:cs typeface="Helvetica Neue"/>
              <a:sym typeface="Helvetica Neue"/>
            </a:endParaRPr>
          </a:p>
        </p:txBody>
      </p:sp>
      <p:sp>
        <p:nvSpPr>
          <p:cNvPr id="276" name="Google Shape;276;p32"/>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Maintaining Functionality in Adverse Conditions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Securing Industrial Controls</a:t>
            </a:r>
            <a:endParaRPr/>
          </a:p>
        </p:txBody>
      </p:sp>
      <p:sp>
        <p:nvSpPr>
          <p:cNvPr id="283" name="Google Shape;283;p33"/>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b="1" lang="en-US">
                <a:latin typeface="Helvetica Neue"/>
                <a:ea typeface="Helvetica Neue"/>
                <a:cs typeface="Helvetica Neue"/>
                <a:sym typeface="Helvetica Neue"/>
              </a:rPr>
              <a:t>Simply due to the nature of ICS, it is </a:t>
            </a:r>
            <a:r>
              <a:rPr b="1" lang="en-US">
                <a:latin typeface="Helvetica Neue"/>
                <a:ea typeface="Helvetica Neue"/>
                <a:cs typeface="Helvetica Neue"/>
                <a:sym typeface="Helvetica Neue"/>
              </a:rPr>
              <a:t>statistically inevitable that an incident that disrupts the process in some way or another will occur at some point during operation;</a:t>
            </a:r>
            <a:r>
              <a:rPr lang="en-US"/>
              <a:t> this axiom deals with not only the standardization of response to this event, but also the actions that need to be taken after the event occurs to restore proper safety and process environments.</a:t>
            </a:r>
            <a:endParaRPr/>
          </a:p>
          <a:p>
            <a:pPr indent="-317500" lvl="0" marL="457200" rtl="0" algn="l">
              <a:spcBef>
                <a:spcPts val="0"/>
              </a:spcBef>
              <a:spcAft>
                <a:spcPts val="0"/>
              </a:spcAft>
              <a:buSzPts val="1400"/>
              <a:buChar char="●"/>
            </a:pPr>
            <a:r>
              <a:rPr lang="en-US"/>
              <a:t>It should become a goal for both the engineering team and the security team to collaboratively build a system that allows for the quickest relapse from incidents disrupting the process while maintaining the highest level of security and diligence required. Systematization, compartmentalization, and standardization of these protocols, as well as regular reinforcement of an individual’s job and responsibilities during these incidences is the most effective way to achieve this quick restorative process.</a:t>
            </a:r>
            <a:endParaRPr/>
          </a:p>
          <a:p>
            <a:pPr indent="-317500" lvl="0" marL="457200" rtl="0" algn="l">
              <a:spcBef>
                <a:spcPts val="0"/>
              </a:spcBef>
              <a:spcAft>
                <a:spcPts val="0"/>
              </a:spcAft>
              <a:buSzPts val="1400"/>
              <a:buFont typeface="Helvetica Neue"/>
              <a:buChar char="●"/>
            </a:pPr>
            <a:r>
              <a:rPr b="1" lang="en-US">
                <a:latin typeface="Helvetica Neue"/>
                <a:ea typeface="Helvetica Neue"/>
                <a:cs typeface="Helvetica Neue"/>
                <a:sym typeface="Helvetica Neue"/>
              </a:rPr>
              <a:t>Solution: Standardizing system failure protocols.</a:t>
            </a:r>
            <a:endParaRPr b="1">
              <a:latin typeface="Helvetica Neue"/>
              <a:ea typeface="Helvetica Neue"/>
              <a:cs typeface="Helvetica Neue"/>
              <a:sym typeface="Helvetica Neue"/>
            </a:endParaRPr>
          </a:p>
          <a:p>
            <a:pPr indent="0" lvl="0" marL="457200" rtl="0" algn="l">
              <a:spcBef>
                <a:spcPts val="1000"/>
              </a:spcBef>
              <a:spcAft>
                <a:spcPts val="0"/>
              </a:spcAft>
              <a:buNone/>
            </a:pPr>
            <a:r>
              <a:t/>
            </a:r>
            <a:endParaRPr/>
          </a:p>
        </p:txBody>
      </p:sp>
      <p:sp>
        <p:nvSpPr>
          <p:cNvPr id="284" name="Google Shape;284;p33"/>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System Restoration After Occurrence of Incident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ctrTitle"/>
          </p:nvPr>
        </p:nvSpPr>
        <p:spPr>
          <a:xfrm>
            <a:off x="237309" y="2639414"/>
            <a:ext cx="10439400" cy="993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4:</a:t>
            </a:r>
            <a:endParaRPr/>
          </a:p>
        </p:txBody>
      </p:sp>
      <p:sp>
        <p:nvSpPr>
          <p:cNvPr id="291" name="Google Shape;291;p34"/>
          <p:cNvSpPr txBox="1"/>
          <p:nvPr>
            <p:ph idx="1" type="subTitle"/>
          </p:nvPr>
        </p:nvSpPr>
        <p:spPr>
          <a:xfrm>
            <a:off x="237309" y="3577158"/>
            <a:ext cx="10439400" cy="1005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Local 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txBox="1"/>
          <p:nvPr>
            <p:ph type="title"/>
          </p:nvPr>
        </p:nvSpPr>
        <p:spPr>
          <a:xfrm>
            <a:off x="234071" y="275289"/>
            <a:ext cx="10116944" cy="36292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Helvetica Neue Light"/>
              <a:buNone/>
            </a:pPr>
            <a:r>
              <a:rPr lang="en-US"/>
              <a:t>System Overview of ICS</a:t>
            </a:r>
            <a:endParaRPr/>
          </a:p>
        </p:txBody>
      </p:sp>
      <p:sp>
        <p:nvSpPr>
          <p:cNvPr id="65" name="Google Shape;65;p8"/>
          <p:cNvSpPr txBox="1"/>
          <p:nvPr>
            <p:ph idx="1" type="body"/>
          </p:nvPr>
        </p:nvSpPr>
        <p:spPr>
          <a:xfrm>
            <a:off x="234073" y="1306675"/>
            <a:ext cx="5117700" cy="50496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Clr>
                <a:schemeClr val="dk1"/>
              </a:buClr>
              <a:buSzPts val="1400"/>
              <a:buFont typeface="Helvetica Neue Light"/>
              <a:buChar char="•"/>
            </a:pPr>
            <a:r>
              <a:rPr lang="en-US"/>
              <a:t>Industrial Control Systems are systems that are made up of various devices, that use computational logic and mechanical controllers to facilitate the process function and execution within an industrial facility.</a:t>
            </a:r>
            <a:endParaRPr/>
          </a:p>
          <a:p>
            <a:pPr indent="-317500" lvl="0" marL="457200" rtl="0" algn="l">
              <a:lnSpc>
                <a:spcPct val="90000"/>
              </a:lnSpc>
              <a:spcBef>
                <a:spcPts val="1000"/>
              </a:spcBef>
              <a:spcAft>
                <a:spcPts val="0"/>
              </a:spcAft>
              <a:buClr>
                <a:schemeClr val="dk1"/>
              </a:buClr>
              <a:buSzPts val="1400"/>
              <a:buFont typeface="Helvetica Neue Light"/>
              <a:buChar char="•"/>
            </a:pPr>
            <a:r>
              <a:rPr lang="en-US"/>
              <a:t>A few examples of system architectures include Supervisory Control and Data Acquisition systems (SCADA), or Distributed Control systems (DCS). These systems are not mutually exclusive.</a:t>
            </a:r>
            <a:endParaRPr/>
          </a:p>
          <a:p>
            <a:pPr indent="-317500" lvl="0" marL="457200" rtl="0" algn="l">
              <a:lnSpc>
                <a:spcPct val="90000"/>
              </a:lnSpc>
              <a:spcBef>
                <a:spcPts val="1000"/>
              </a:spcBef>
              <a:spcAft>
                <a:spcPts val="0"/>
              </a:spcAft>
              <a:buClr>
                <a:schemeClr val="dk1"/>
              </a:buClr>
              <a:buSzPts val="1400"/>
              <a:buFont typeface="Helvetica Neue Light"/>
              <a:buChar char="•"/>
            </a:pPr>
            <a:r>
              <a:rPr lang="en-US"/>
              <a:t>Function dictates design of system</a:t>
            </a:r>
            <a:endParaRPr/>
          </a:p>
        </p:txBody>
      </p:sp>
      <p:sp>
        <p:nvSpPr>
          <p:cNvPr id="66" name="Google Shape;66;p8"/>
          <p:cNvSpPr txBox="1"/>
          <p:nvPr>
            <p:ph idx="2" type="body"/>
          </p:nvPr>
        </p:nvSpPr>
        <p:spPr>
          <a:xfrm>
            <a:off x="234071" y="658997"/>
            <a:ext cx="10116900" cy="6477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dk1"/>
              </a:buClr>
              <a:buSzPts val="2000"/>
              <a:buFont typeface="Helvetica Neue"/>
              <a:buNone/>
            </a:pPr>
            <a:r>
              <a:rPr lang="en-US"/>
              <a:t>What is an Industrial Control System?</a:t>
            </a:r>
            <a:endParaRPr/>
          </a:p>
        </p:txBody>
      </p:sp>
      <p:pic>
        <p:nvPicPr>
          <p:cNvPr id="67" name="Google Shape;67;p8"/>
          <p:cNvPicPr preferRelativeResize="0"/>
          <p:nvPr/>
        </p:nvPicPr>
        <p:blipFill>
          <a:blip r:embed="rId3">
            <a:alphaModFix/>
          </a:blip>
          <a:stretch>
            <a:fillRect/>
          </a:stretch>
        </p:blipFill>
        <p:spPr>
          <a:xfrm>
            <a:off x="5504176" y="1459101"/>
            <a:ext cx="6293825" cy="4504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Local Implementation</a:t>
            </a:r>
            <a:endParaRPr/>
          </a:p>
        </p:txBody>
      </p:sp>
      <p:sp>
        <p:nvSpPr>
          <p:cNvPr id="298" name="Google Shape;298;p35"/>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When developing a security implementation plan for a company, several things need to occur to make sure that your implementation will be successful and receive the approval that is needed.</a:t>
            </a:r>
            <a:endParaRPr/>
          </a:p>
          <a:p>
            <a:pPr indent="-317500" lvl="0" marL="457200" rtl="0" algn="l">
              <a:spcBef>
                <a:spcPts val="0"/>
              </a:spcBef>
              <a:spcAft>
                <a:spcPts val="0"/>
              </a:spcAft>
              <a:buSzPts val="1400"/>
              <a:buChar char="●"/>
            </a:pPr>
            <a:r>
              <a:rPr lang="en-US"/>
              <a:t>The basic process is as follows:</a:t>
            </a:r>
            <a:endParaRPr/>
          </a:p>
          <a:p>
            <a:pPr indent="-342900" lvl="1" marL="914400" rtl="0" algn="l">
              <a:spcBef>
                <a:spcPts val="0"/>
              </a:spcBef>
              <a:spcAft>
                <a:spcPts val="0"/>
              </a:spcAft>
              <a:buSzPts val="1800"/>
              <a:buChar char="○"/>
            </a:pPr>
            <a:r>
              <a:rPr lang="en-US"/>
              <a:t>Develop a Business Case for Management</a:t>
            </a:r>
            <a:endParaRPr/>
          </a:p>
          <a:p>
            <a:pPr indent="-342900" lvl="1" marL="914400" rtl="0" algn="l">
              <a:spcBef>
                <a:spcPts val="0"/>
              </a:spcBef>
              <a:spcAft>
                <a:spcPts val="0"/>
              </a:spcAft>
              <a:buSzPts val="1800"/>
              <a:buChar char="○"/>
            </a:pPr>
            <a:r>
              <a:rPr lang="en-US"/>
              <a:t>Build and Train a Cross-Functional Team (An IT </a:t>
            </a:r>
            <a:r>
              <a:rPr lang="en-US"/>
              <a:t>employee, a process engineer, a security employee, a risk management employee)</a:t>
            </a:r>
            <a:endParaRPr/>
          </a:p>
          <a:p>
            <a:pPr indent="-342900" lvl="1" marL="914400" rtl="0" algn="l">
              <a:spcBef>
                <a:spcPts val="0"/>
              </a:spcBef>
              <a:spcAft>
                <a:spcPts val="0"/>
              </a:spcAft>
              <a:buSzPts val="1800"/>
              <a:buChar char="○"/>
            </a:pPr>
            <a:r>
              <a:rPr lang="en-US"/>
              <a:t>Define Charter and Scope</a:t>
            </a:r>
            <a:endParaRPr/>
          </a:p>
          <a:p>
            <a:pPr indent="-342900" lvl="1" marL="914400" rtl="0" algn="l">
              <a:spcBef>
                <a:spcPts val="0"/>
              </a:spcBef>
              <a:spcAft>
                <a:spcPts val="0"/>
              </a:spcAft>
              <a:buSzPts val="1800"/>
              <a:buChar char="○"/>
            </a:pPr>
            <a:r>
              <a:rPr lang="en-US"/>
              <a:t>Define Specific ICS Policies and Procedures</a:t>
            </a:r>
            <a:endParaRPr/>
          </a:p>
          <a:p>
            <a:pPr indent="-342900" lvl="1" marL="914400" rtl="0" algn="l">
              <a:spcBef>
                <a:spcPts val="0"/>
              </a:spcBef>
              <a:spcAft>
                <a:spcPts val="0"/>
              </a:spcAft>
              <a:buSzPts val="1800"/>
              <a:buChar char="○"/>
            </a:pPr>
            <a:r>
              <a:rPr lang="en-US"/>
              <a:t>Implement an ICS Security Risk Management Framework</a:t>
            </a:r>
            <a:endParaRPr/>
          </a:p>
          <a:p>
            <a:pPr indent="-342900" lvl="2" marL="1371600" rtl="0" algn="l">
              <a:spcBef>
                <a:spcPts val="0"/>
              </a:spcBef>
              <a:spcAft>
                <a:spcPts val="0"/>
              </a:spcAft>
              <a:buSzPts val="1800"/>
              <a:buChar char="■"/>
            </a:pPr>
            <a:r>
              <a:rPr lang="en-US"/>
              <a:t>Define and Inventory ICS Assets</a:t>
            </a:r>
            <a:endParaRPr/>
          </a:p>
          <a:p>
            <a:pPr indent="-342900" lvl="2" marL="1371600" rtl="0" algn="l">
              <a:spcBef>
                <a:spcPts val="0"/>
              </a:spcBef>
              <a:spcAft>
                <a:spcPts val="0"/>
              </a:spcAft>
              <a:buSzPts val="1800"/>
              <a:buChar char="■"/>
            </a:pPr>
            <a:r>
              <a:rPr lang="en-US"/>
              <a:t>Develop Security Plan for ICS Systems</a:t>
            </a:r>
            <a:endParaRPr/>
          </a:p>
          <a:p>
            <a:pPr indent="-342900" lvl="2" marL="1371600" rtl="0" algn="l">
              <a:spcBef>
                <a:spcPts val="0"/>
              </a:spcBef>
              <a:spcAft>
                <a:spcPts val="0"/>
              </a:spcAft>
              <a:buSzPts val="1800"/>
              <a:buChar char="■"/>
            </a:pPr>
            <a:r>
              <a:rPr lang="en-US"/>
              <a:t>Perform a Risk Assessment</a:t>
            </a:r>
            <a:endParaRPr/>
          </a:p>
          <a:p>
            <a:pPr indent="-342900" lvl="2" marL="1371600" rtl="0" algn="l">
              <a:spcBef>
                <a:spcPts val="0"/>
              </a:spcBef>
              <a:spcAft>
                <a:spcPts val="0"/>
              </a:spcAft>
              <a:buSzPts val="1800"/>
              <a:buChar char="■"/>
            </a:pPr>
            <a:r>
              <a:rPr lang="en-US"/>
              <a:t>Define the Mitigation Controls</a:t>
            </a:r>
            <a:endParaRPr/>
          </a:p>
          <a:p>
            <a:pPr indent="-342900" lvl="1" marL="914400" rtl="0" algn="l">
              <a:spcBef>
                <a:spcPts val="0"/>
              </a:spcBef>
              <a:spcAft>
                <a:spcPts val="0"/>
              </a:spcAft>
              <a:buSzPts val="1800"/>
              <a:buChar char="○"/>
            </a:pPr>
            <a:r>
              <a:rPr lang="en-US"/>
              <a:t>Provide Training and Raise Awareness of ICS Staff</a:t>
            </a:r>
            <a:endParaRPr/>
          </a:p>
          <a:p>
            <a:pPr indent="-342900" lvl="1" marL="914400" rtl="0" algn="l">
              <a:spcBef>
                <a:spcPts val="0"/>
              </a:spcBef>
              <a:spcAft>
                <a:spcPts val="0"/>
              </a:spcAft>
              <a:buSzPts val="1800"/>
              <a:buChar char="○"/>
            </a:pPr>
            <a:r>
              <a:rPr lang="en-US"/>
              <a:t>Provide Training and Raise Awareness of Non-ICS Staff</a:t>
            </a:r>
            <a:endParaRPr/>
          </a:p>
        </p:txBody>
      </p:sp>
      <p:sp>
        <p:nvSpPr>
          <p:cNvPr id="299" name="Google Shape;299;p35"/>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Needs to Be Done?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Local Implementation</a:t>
            </a:r>
            <a:endParaRPr/>
          </a:p>
        </p:txBody>
      </p:sp>
      <p:sp>
        <p:nvSpPr>
          <p:cNvPr id="306" name="Google Shape;306;p36"/>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How does the implementation of security protocols at headquarters benefit Group14 as a whole?</a:t>
            </a:r>
            <a:endParaRPr/>
          </a:p>
          <a:p>
            <a:pPr indent="-342900" lvl="1" marL="914400" rtl="0" algn="l">
              <a:spcBef>
                <a:spcPts val="0"/>
              </a:spcBef>
              <a:spcAft>
                <a:spcPts val="0"/>
              </a:spcAft>
              <a:buSzPts val="1800"/>
              <a:buChar char="○"/>
            </a:pPr>
            <a:r>
              <a:rPr lang="en-US"/>
              <a:t>Implementation improves control system </a:t>
            </a:r>
            <a:r>
              <a:rPr lang="en-US"/>
              <a:t>reliability</a:t>
            </a:r>
            <a:r>
              <a:rPr lang="en-US"/>
              <a:t>, availability, safety, and resiliency. Securing the process control system here allows us to systematically control and mitigate potential disruptions while also providing us with response framework to help aid in the restoration of normal operations.</a:t>
            </a:r>
            <a:endParaRPr/>
          </a:p>
          <a:p>
            <a:pPr indent="-342900" lvl="1" marL="914400" rtl="0" algn="l">
              <a:spcBef>
                <a:spcPts val="0"/>
              </a:spcBef>
              <a:spcAft>
                <a:spcPts val="0"/>
              </a:spcAft>
              <a:buSzPts val="1800"/>
              <a:buChar char="○"/>
            </a:pPr>
            <a:r>
              <a:rPr lang="en-US"/>
              <a:t>Providing improved and standardized safety implementations helps to boost morale, health, and employee retention</a:t>
            </a:r>
            <a:endParaRPr/>
          </a:p>
          <a:p>
            <a:pPr indent="-342900" lvl="1" marL="914400" rtl="0" algn="l">
              <a:spcBef>
                <a:spcPts val="0"/>
              </a:spcBef>
              <a:spcAft>
                <a:spcPts val="0"/>
              </a:spcAft>
              <a:buSzPts val="1800"/>
              <a:buChar char="○"/>
            </a:pPr>
            <a:r>
              <a:rPr lang="en-US"/>
              <a:t>It reduces the concerns of third parties, </a:t>
            </a:r>
            <a:r>
              <a:rPr lang="en-US"/>
              <a:t>including</a:t>
            </a:r>
            <a:r>
              <a:rPr lang="en-US"/>
              <a:t> the community and investors, that a critical failure could cause environmental impact or majorly damage production efficiency</a:t>
            </a:r>
            <a:endParaRPr/>
          </a:p>
          <a:p>
            <a:pPr indent="-342900" lvl="1" marL="914400" rtl="0" algn="l">
              <a:spcBef>
                <a:spcPts val="0"/>
              </a:spcBef>
              <a:spcAft>
                <a:spcPts val="0"/>
              </a:spcAft>
              <a:buSzPts val="1800"/>
              <a:buChar char="○"/>
            </a:pPr>
            <a:r>
              <a:rPr lang="en-US"/>
              <a:t>Reduces the likelihood of legal liabilities, as having a system that is not only more safe, but operates and stores, communicates, and collects data more securely allows for a smaller error radius than an </a:t>
            </a:r>
            <a:r>
              <a:rPr lang="en-US"/>
              <a:t>unsecured</a:t>
            </a:r>
            <a:r>
              <a:rPr lang="en-US"/>
              <a:t> system</a:t>
            </a:r>
            <a:endParaRPr/>
          </a:p>
          <a:p>
            <a:pPr indent="-342900" lvl="1" marL="914400" rtl="0" algn="l">
              <a:spcBef>
                <a:spcPts val="0"/>
              </a:spcBef>
              <a:spcAft>
                <a:spcPts val="0"/>
              </a:spcAft>
              <a:buSzPts val="1800"/>
              <a:buChar char="○"/>
            </a:pPr>
            <a:r>
              <a:rPr lang="en-US"/>
              <a:t>Increasing security of controls allows for the regulatory requirements </a:t>
            </a:r>
            <a:r>
              <a:rPr lang="en-US"/>
              <a:t>surrounding</a:t>
            </a:r>
            <a:r>
              <a:rPr lang="en-US"/>
              <a:t> system updates, </a:t>
            </a:r>
            <a:r>
              <a:rPr lang="en-US"/>
              <a:t>changes, and maintenance to be met more efficiently and with greater ease</a:t>
            </a:r>
            <a:endParaRPr/>
          </a:p>
        </p:txBody>
      </p:sp>
      <p:sp>
        <p:nvSpPr>
          <p:cNvPr id="307" name="Google Shape;307;p36"/>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Business Plan for Security at Group14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Local Implementation</a:t>
            </a:r>
            <a:endParaRPr/>
          </a:p>
        </p:txBody>
      </p:sp>
      <p:sp>
        <p:nvSpPr>
          <p:cNvPr id="314" name="Google Shape;314;p37"/>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How does the implementation of security protocols at headquarters benefit Group14 as a whole? (cont.)</a:t>
            </a:r>
            <a:endParaRPr/>
          </a:p>
          <a:p>
            <a:pPr indent="-342900" lvl="1" marL="914400" rtl="0" algn="l">
              <a:spcBef>
                <a:spcPts val="0"/>
              </a:spcBef>
              <a:spcAft>
                <a:spcPts val="0"/>
              </a:spcAft>
              <a:buSzPts val="1800"/>
              <a:buChar char="○"/>
            </a:pPr>
            <a:r>
              <a:rPr lang="en-US"/>
              <a:t>Increase and standardization of security protocols reduces the amount of system failures and production delays, increasing the image and reputation of Group14 as a company that is reliable and able to deliver</a:t>
            </a:r>
            <a:endParaRPr/>
          </a:p>
          <a:p>
            <a:pPr indent="-342900" lvl="1" marL="914400" rtl="0" algn="l">
              <a:spcBef>
                <a:spcPts val="0"/>
              </a:spcBef>
              <a:spcAft>
                <a:spcPts val="0"/>
              </a:spcAft>
              <a:buSzPts val="1800"/>
              <a:buChar char="○"/>
            </a:pPr>
            <a:r>
              <a:rPr lang="en-US"/>
              <a:t>Risk analysis allows Group14 to weigh the costs and benefits of new process control design and allows a more informed decision to be made on protective actions and preventative measures</a:t>
            </a:r>
            <a:endParaRPr/>
          </a:p>
          <a:p>
            <a:pPr indent="-342900" lvl="1" marL="914400" rtl="0" algn="l">
              <a:spcBef>
                <a:spcPts val="0"/>
              </a:spcBef>
              <a:spcAft>
                <a:spcPts val="0"/>
              </a:spcAft>
              <a:buSzPts val="1800"/>
              <a:buChar char="○"/>
            </a:pPr>
            <a:r>
              <a:rPr lang="en-US"/>
              <a:t>Standardization and implementation of security protocols allows Group14 to reduce the costs of insurance related expenses as it decreases the likelihood of damages to occur </a:t>
            </a:r>
            <a:endParaRPr/>
          </a:p>
          <a:p>
            <a:pPr indent="-342900" lvl="1" marL="914400" rtl="0" algn="l">
              <a:spcBef>
                <a:spcPts val="0"/>
              </a:spcBef>
              <a:spcAft>
                <a:spcPts val="0"/>
              </a:spcAft>
              <a:buSzPts val="1800"/>
              <a:buChar char="○"/>
            </a:pPr>
            <a:r>
              <a:rPr lang="en-US"/>
              <a:t>Security implementation can help to increase the relationship between Group14, investors, and banking institutions as giving a promise of increased security creates a sense of increased reliability and lowers the perceived financial risk of investment in the company</a:t>
            </a:r>
            <a:endParaRPr/>
          </a:p>
        </p:txBody>
      </p:sp>
      <p:sp>
        <p:nvSpPr>
          <p:cNvPr id="315" name="Google Shape;315;p37"/>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Business Plan for Security at Group14 (cont.)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Local Implementation</a:t>
            </a:r>
            <a:endParaRPr/>
          </a:p>
        </p:txBody>
      </p:sp>
      <p:sp>
        <p:nvSpPr>
          <p:cNvPr id="322" name="Google Shape;322;p38"/>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What are some of the potential </a:t>
            </a:r>
            <a:r>
              <a:rPr lang="en-US"/>
              <a:t>consequences</a:t>
            </a:r>
            <a:r>
              <a:rPr lang="en-US"/>
              <a:t> if a security breach occurs without standard </a:t>
            </a:r>
            <a:r>
              <a:rPr lang="en-US"/>
              <a:t>response</a:t>
            </a:r>
            <a:r>
              <a:rPr lang="en-US"/>
              <a:t> procedures?</a:t>
            </a:r>
            <a:endParaRPr/>
          </a:p>
          <a:p>
            <a:pPr indent="-342900" lvl="1" marL="914400" rtl="0" algn="l">
              <a:spcBef>
                <a:spcPts val="0"/>
              </a:spcBef>
              <a:spcAft>
                <a:spcPts val="0"/>
              </a:spcAft>
              <a:buSzPts val="1800"/>
              <a:buChar char="○"/>
            </a:pPr>
            <a:r>
              <a:rPr lang="en-US"/>
              <a:t>Physical Impact to Process </a:t>
            </a:r>
            <a:endParaRPr/>
          </a:p>
          <a:p>
            <a:pPr indent="-342900" lvl="2" marL="1371600" rtl="0" algn="l">
              <a:spcBef>
                <a:spcPts val="0"/>
              </a:spcBef>
              <a:spcAft>
                <a:spcPts val="0"/>
              </a:spcAft>
              <a:buSzPts val="1800"/>
              <a:buChar char="■"/>
            </a:pPr>
            <a:r>
              <a:rPr lang="en-US"/>
              <a:t>Personal Injury or Loss of Life</a:t>
            </a:r>
            <a:endParaRPr/>
          </a:p>
          <a:p>
            <a:pPr indent="-342900" lvl="2" marL="1371600" rtl="0" algn="l">
              <a:spcBef>
                <a:spcPts val="0"/>
              </a:spcBef>
              <a:spcAft>
                <a:spcPts val="0"/>
              </a:spcAft>
              <a:buSzPts val="1800"/>
              <a:buChar char="■"/>
            </a:pPr>
            <a:r>
              <a:rPr lang="en-US"/>
              <a:t>Irreparable damage to equipment</a:t>
            </a:r>
            <a:endParaRPr/>
          </a:p>
          <a:p>
            <a:pPr indent="-342900" lvl="2" marL="1371600" rtl="0" algn="l">
              <a:spcBef>
                <a:spcPts val="0"/>
              </a:spcBef>
              <a:spcAft>
                <a:spcPts val="0"/>
              </a:spcAft>
              <a:buSzPts val="1800"/>
              <a:buChar char="■"/>
            </a:pPr>
            <a:r>
              <a:rPr lang="en-US"/>
              <a:t>Loss of Property (Data, Facilities, Equipment)</a:t>
            </a:r>
            <a:endParaRPr/>
          </a:p>
          <a:p>
            <a:pPr indent="-342900" lvl="2" marL="1371600" rtl="0" algn="l">
              <a:spcBef>
                <a:spcPts val="0"/>
              </a:spcBef>
              <a:spcAft>
                <a:spcPts val="0"/>
              </a:spcAft>
              <a:buSzPts val="1800"/>
              <a:buChar char="■"/>
            </a:pPr>
            <a:r>
              <a:rPr lang="en-US"/>
              <a:t>Environmental Damage</a:t>
            </a:r>
            <a:endParaRPr/>
          </a:p>
          <a:p>
            <a:pPr indent="-342900" lvl="2" marL="1371600" rtl="0" algn="l">
              <a:spcBef>
                <a:spcPts val="0"/>
              </a:spcBef>
              <a:spcAft>
                <a:spcPts val="0"/>
              </a:spcAft>
              <a:buSzPts val="1800"/>
              <a:buChar char="■"/>
            </a:pPr>
            <a:r>
              <a:rPr lang="en-US"/>
              <a:t>Physical Impact to Process </a:t>
            </a:r>
            <a:endParaRPr/>
          </a:p>
          <a:p>
            <a:pPr indent="-342900" lvl="1" marL="914400" rtl="0" algn="l">
              <a:spcBef>
                <a:spcPts val="0"/>
              </a:spcBef>
              <a:spcAft>
                <a:spcPts val="0"/>
              </a:spcAft>
              <a:buSzPts val="1800"/>
              <a:buChar char="○"/>
            </a:pPr>
            <a:r>
              <a:rPr lang="en-US"/>
              <a:t>Economic Impact</a:t>
            </a:r>
            <a:endParaRPr/>
          </a:p>
          <a:p>
            <a:pPr indent="-342900" lvl="2" marL="1371600" rtl="0" algn="l">
              <a:spcBef>
                <a:spcPts val="0"/>
              </a:spcBef>
              <a:spcAft>
                <a:spcPts val="0"/>
              </a:spcAft>
              <a:buSzPts val="1800"/>
              <a:buChar char="■"/>
            </a:pPr>
            <a:r>
              <a:rPr lang="en-US"/>
              <a:t>Second Order Effects from Physical Impacts</a:t>
            </a:r>
            <a:endParaRPr/>
          </a:p>
          <a:p>
            <a:pPr indent="-342900" lvl="3" marL="1828800" rtl="0" algn="l">
              <a:spcBef>
                <a:spcPts val="0"/>
              </a:spcBef>
              <a:spcAft>
                <a:spcPts val="0"/>
              </a:spcAft>
              <a:buSzPts val="1800"/>
              <a:buChar char="●"/>
            </a:pPr>
            <a:r>
              <a:rPr lang="en-US"/>
              <a:t>Loss of process functionality could reduce production volume or permanently decrease the amount of yield and strain that the process can handle</a:t>
            </a:r>
            <a:endParaRPr/>
          </a:p>
          <a:p>
            <a:pPr indent="-342900" lvl="2" marL="1371600" rtl="0" algn="l">
              <a:spcBef>
                <a:spcPts val="0"/>
              </a:spcBef>
              <a:spcAft>
                <a:spcPts val="0"/>
              </a:spcAft>
              <a:buSzPts val="1800"/>
              <a:buChar char="■"/>
            </a:pPr>
            <a:r>
              <a:rPr lang="en-US"/>
              <a:t>Negatively impacting our investors; loss of funding on our end</a:t>
            </a:r>
            <a:endParaRPr/>
          </a:p>
          <a:p>
            <a:pPr indent="-342900" lvl="1" marL="914400" rtl="0" algn="l">
              <a:spcBef>
                <a:spcPts val="0"/>
              </a:spcBef>
              <a:spcAft>
                <a:spcPts val="0"/>
              </a:spcAft>
              <a:buSzPts val="1800"/>
              <a:buChar char="○"/>
            </a:pPr>
            <a:r>
              <a:rPr lang="en-US"/>
              <a:t>Social Impact</a:t>
            </a:r>
            <a:endParaRPr/>
          </a:p>
          <a:p>
            <a:pPr indent="-342900" lvl="2" marL="1371600" rtl="0" algn="l">
              <a:spcBef>
                <a:spcPts val="0"/>
              </a:spcBef>
              <a:spcAft>
                <a:spcPts val="0"/>
              </a:spcAft>
              <a:buSzPts val="1800"/>
              <a:buChar char="■"/>
            </a:pPr>
            <a:r>
              <a:rPr lang="en-US"/>
              <a:t>Failures negatively impact reputation, and perceived reliability to companies</a:t>
            </a:r>
            <a:endParaRPr/>
          </a:p>
          <a:p>
            <a:pPr indent="-342900" lvl="2" marL="1371600" rtl="0" algn="l">
              <a:spcBef>
                <a:spcPts val="0"/>
              </a:spcBef>
              <a:spcAft>
                <a:spcPts val="0"/>
              </a:spcAft>
              <a:buSzPts val="1800"/>
              <a:buChar char="■"/>
            </a:pPr>
            <a:r>
              <a:rPr lang="en-US"/>
              <a:t>Loss of funding from investors due to failure to deliver </a:t>
            </a:r>
            <a:endParaRPr/>
          </a:p>
          <a:p>
            <a:pPr indent="-342900" lvl="2" marL="1371600" rtl="0" algn="l">
              <a:spcBef>
                <a:spcPts val="0"/>
              </a:spcBef>
              <a:spcAft>
                <a:spcPts val="0"/>
              </a:spcAft>
              <a:buSzPts val="1800"/>
              <a:buChar char="■"/>
            </a:pPr>
            <a:r>
              <a:rPr lang="en-US"/>
              <a:t>Loss of national or public confidence</a:t>
            </a:r>
            <a:endParaRPr/>
          </a:p>
          <a:p>
            <a:pPr indent="0" lvl="0" marL="0" rtl="0" algn="l">
              <a:spcBef>
                <a:spcPts val="1000"/>
              </a:spcBef>
              <a:spcAft>
                <a:spcPts val="0"/>
              </a:spcAft>
              <a:buNone/>
            </a:pPr>
            <a:r>
              <a:rPr lang="en-US"/>
              <a:t> </a:t>
            </a:r>
            <a:r>
              <a:rPr lang="en-US"/>
              <a:t> </a:t>
            </a:r>
            <a:endParaRPr/>
          </a:p>
        </p:txBody>
      </p:sp>
      <p:sp>
        <p:nvSpPr>
          <p:cNvPr id="323" name="Google Shape;323;p38"/>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Business Plan for Security at Group14 (cont.)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Local Implementation</a:t>
            </a:r>
            <a:endParaRPr/>
          </a:p>
        </p:txBody>
      </p:sp>
      <p:sp>
        <p:nvSpPr>
          <p:cNvPr id="330" name="Google Shape;330;p39"/>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How do we address and analyze risks that could impact Group14?</a:t>
            </a:r>
            <a:endParaRPr/>
          </a:p>
          <a:p>
            <a:pPr indent="-342900" lvl="1" marL="914400" rtl="0" algn="l">
              <a:spcBef>
                <a:spcPts val="0"/>
              </a:spcBef>
              <a:spcAft>
                <a:spcPts val="0"/>
              </a:spcAft>
              <a:buSzPts val="1800"/>
              <a:buChar char="○"/>
            </a:pPr>
            <a:r>
              <a:rPr lang="en-US"/>
              <a:t>Tier I : Organization </a:t>
            </a:r>
            <a:endParaRPr/>
          </a:p>
          <a:p>
            <a:pPr indent="-342900" lvl="2" marL="1371600" rtl="0" algn="l">
              <a:spcBef>
                <a:spcPts val="0"/>
              </a:spcBef>
              <a:spcAft>
                <a:spcPts val="0"/>
              </a:spcAft>
              <a:buSzPts val="1800"/>
              <a:buChar char="■"/>
            </a:pPr>
            <a:r>
              <a:rPr lang="en-US"/>
              <a:t>This </a:t>
            </a:r>
            <a:r>
              <a:rPr lang="en-US"/>
              <a:t>concerns what happens internally within an organization</a:t>
            </a:r>
            <a:endParaRPr/>
          </a:p>
          <a:p>
            <a:pPr indent="-342900" lvl="2" marL="1371600" rtl="0" algn="l">
              <a:spcBef>
                <a:spcPts val="0"/>
              </a:spcBef>
              <a:spcAft>
                <a:spcPts val="0"/>
              </a:spcAft>
              <a:buSzPts val="1800"/>
              <a:buChar char="■"/>
            </a:pPr>
            <a:r>
              <a:rPr lang="en-US"/>
              <a:t>Managed and analyzed by cross-trained security team</a:t>
            </a:r>
            <a:endParaRPr/>
          </a:p>
          <a:p>
            <a:pPr indent="-342900" lvl="2" marL="1371600" rtl="0" algn="l">
              <a:spcBef>
                <a:spcPts val="0"/>
              </a:spcBef>
              <a:spcAft>
                <a:spcPts val="0"/>
              </a:spcAft>
              <a:buSzPts val="1800"/>
              <a:buChar char="■"/>
            </a:pPr>
            <a:r>
              <a:rPr lang="en-US"/>
              <a:t>What could go wrong at this organization and how would we respond to it?</a:t>
            </a:r>
            <a:endParaRPr/>
          </a:p>
          <a:p>
            <a:pPr indent="-342900" lvl="2" marL="1371600" rtl="0" algn="l">
              <a:spcBef>
                <a:spcPts val="0"/>
              </a:spcBef>
              <a:spcAft>
                <a:spcPts val="0"/>
              </a:spcAft>
              <a:buSzPts val="1800"/>
              <a:buChar char="■"/>
            </a:pPr>
            <a:r>
              <a:rPr lang="en-US"/>
              <a:t>Performs preventative security internally</a:t>
            </a:r>
            <a:endParaRPr/>
          </a:p>
          <a:p>
            <a:pPr indent="-342900" lvl="1" marL="914400" rtl="0" algn="l">
              <a:spcBef>
                <a:spcPts val="0"/>
              </a:spcBef>
              <a:spcAft>
                <a:spcPts val="0"/>
              </a:spcAft>
              <a:buSzPts val="1800"/>
              <a:buChar char="○"/>
            </a:pPr>
            <a:r>
              <a:rPr lang="en-US"/>
              <a:t>Tier II :  Mission/Business Processes</a:t>
            </a:r>
            <a:endParaRPr/>
          </a:p>
          <a:p>
            <a:pPr indent="-342900" lvl="2" marL="1371600" rtl="0" algn="l">
              <a:spcBef>
                <a:spcPts val="0"/>
              </a:spcBef>
              <a:spcAft>
                <a:spcPts val="0"/>
              </a:spcAft>
              <a:buSzPts val="1800"/>
              <a:buChar char="■"/>
            </a:pPr>
            <a:r>
              <a:rPr lang="en-US"/>
              <a:t>Managed by business team and legal team</a:t>
            </a:r>
            <a:endParaRPr/>
          </a:p>
          <a:p>
            <a:pPr indent="-342900" lvl="2" marL="1371600" rtl="0" algn="l">
              <a:spcBef>
                <a:spcPts val="0"/>
              </a:spcBef>
              <a:spcAft>
                <a:spcPts val="0"/>
              </a:spcAft>
              <a:buSzPts val="1800"/>
              <a:buChar char="■"/>
            </a:pPr>
            <a:r>
              <a:rPr lang="en-US"/>
              <a:t>Concerned with the risk of performing business with third parties</a:t>
            </a:r>
            <a:endParaRPr/>
          </a:p>
          <a:p>
            <a:pPr indent="-342900" lvl="2" marL="1371600" rtl="0" algn="l">
              <a:spcBef>
                <a:spcPts val="0"/>
              </a:spcBef>
              <a:spcAft>
                <a:spcPts val="0"/>
              </a:spcAft>
              <a:buSzPts val="1800"/>
              <a:buChar char="■"/>
            </a:pPr>
            <a:r>
              <a:rPr lang="en-US"/>
              <a:t>What could go wrong with relations or transactions with third parties?</a:t>
            </a:r>
            <a:endParaRPr/>
          </a:p>
          <a:p>
            <a:pPr indent="-342900" lvl="2" marL="1371600" rtl="0" algn="l">
              <a:spcBef>
                <a:spcPts val="0"/>
              </a:spcBef>
              <a:spcAft>
                <a:spcPts val="0"/>
              </a:spcAft>
              <a:buSzPts val="1800"/>
              <a:buChar char="■"/>
            </a:pPr>
            <a:r>
              <a:rPr lang="en-US"/>
              <a:t>Performs legal responsibilities and is responsible for liability management of the organization</a:t>
            </a:r>
            <a:endParaRPr/>
          </a:p>
          <a:p>
            <a:pPr indent="-342900" lvl="1" marL="914400" rtl="0" algn="l">
              <a:spcBef>
                <a:spcPts val="0"/>
              </a:spcBef>
              <a:spcAft>
                <a:spcPts val="0"/>
              </a:spcAft>
              <a:buSzPts val="1800"/>
              <a:buChar char="○"/>
            </a:pPr>
            <a:r>
              <a:rPr lang="en-US"/>
              <a:t>Tier III : Information Systems</a:t>
            </a:r>
            <a:endParaRPr/>
          </a:p>
          <a:p>
            <a:pPr indent="-342900" lvl="2" marL="1371600" rtl="0" algn="l">
              <a:spcBef>
                <a:spcPts val="0"/>
              </a:spcBef>
              <a:spcAft>
                <a:spcPts val="0"/>
              </a:spcAft>
              <a:buSzPts val="1800"/>
              <a:buChar char="■"/>
            </a:pPr>
            <a:r>
              <a:rPr lang="en-US"/>
              <a:t>Deals with diffusion of company information including production information, product information, release schedules, and historical data</a:t>
            </a:r>
            <a:endParaRPr/>
          </a:p>
          <a:p>
            <a:pPr indent="-342900" lvl="2" marL="1371600" rtl="0" algn="l">
              <a:spcBef>
                <a:spcPts val="0"/>
              </a:spcBef>
              <a:spcAft>
                <a:spcPts val="0"/>
              </a:spcAft>
              <a:buSzPts val="1800"/>
              <a:buChar char="■"/>
            </a:pPr>
            <a:r>
              <a:rPr lang="en-US"/>
              <a:t>Concerned with the social and economic risks of releasing information on the organization</a:t>
            </a:r>
            <a:endParaRPr/>
          </a:p>
          <a:p>
            <a:pPr indent="-342900" lvl="2" marL="1371600" rtl="0" algn="l">
              <a:spcBef>
                <a:spcPts val="0"/>
              </a:spcBef>
              <a:spcAft>
                <a:spcPts val="0"/>
              </a:spcAft>
              <a:buSzPts val="1800"/>
              <a:buChar char="■"/>
            </a:pPr>
            <a:r>
              <a:rPr lang="en-US"/>
              <a:t>Also deals with information that the company has stored locally and that is considered proprietary or otherwise sensitive or confidential</a:t>
            </a:r>
            <a:endParaRPr/>
          </a:p>
        </p:txBody>
      </p:sp>
      <p:sp>
        <p:nvSpPr>
          <p:cNvPr id="331" name="Google Shape;331;p39"/>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Business Plan for Security at Group14 (cont.)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ph type="title"/>
          </p:nvPr>
        </p:nvSpPr>
        <p:spPr>
          <a:xfrm>
            <a:off x="234071" y="275289"/>
            <a:ext cx="10116944" cy="36292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Helvetica Neue Light"/>
              <a:buNone/>
            </a:pPr>
            <a:r>
              <a:rPr lang="en-US"/>
              <a:t>System Overview of ICS </a:t>
            </a:r>
            <a:endParaRPr/>
          </a:p>
        </p:txBody>
      </p:sp>
      <p:sp>
        <p:nvSpPr>
          <p:cNvPr id="73" name="Google Shape;73;p9"/>
          <p:cNvSpPr txBox="1"/>
          <p:nvPr>
            <p:ph idx="1" type="body"/>
          </p:nvPr>
        </p:nvSpPr>
        <p:spPr>
          <a:xfrm>
            <a:off x="234075" y="1306675"/>
            <a:ext cx="5875500" cy="50496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Clr>
                <a:schemeClr val="dk1"/>
              </a:buClr>
              <a:buSzPts val="1400"/>
              <a:buFont typeface="Helvetica Neue Light"/>
              <a:buChar char="•"/>
            </a:pPr>
            <a:r>
              <a:rPr lang="en-US"/>
              <a:t>ICS complexity depends on process complexity</a:t>
            </a:r>
            <a:endParaRPr/>
          </a:p>
          <a:p>
            <a:pPr indent="-317500" lvl="0" marL="457200" rtl="0" algn="l">
              <a:lnSpc>
                <a:spcPct val="90000"/>
              </a:lnSpc>
              <a:spcBef>
                <a:spcPts val="1000"/>
              </a:spcBef>
              <a:spcAft>
                <a:spcPts val="0"/>
              </a:spcAft>
              <a:buClr>
                <a:schemeClr val="dk1"/>
              </a:buClr>
              <a:buSzPts val="1400"/>
              <a:buFont typeface="Helvetica Neue Light"/>
              <a:buChar char="•"/>
            </a:pPr>
            <a:r>
              <a:rPr lang="en-US"/>
              <a:t>These systems can include many different mechanical, analogue, or digital devices, they also include the network (if any) and any associated client machines (computers) that are needed to execute the process correctly and safely. </a:t>
            </a:r>
            <a:endParaRPr/>
          </a:p>
          <a:p>
            <a:pPr indent="-317500" lvl="0" marL="457200" rtl="0" algn="l">
              <a:lnSpc>
                <a:spcPct val="90000"/>
              </a:lnSpc>
              <a:spcBef>
                <a:spcPts val="1000"/>
              </a:spcBef>
              <a:spcAft>
                <a:spcPts val="0"/>
              </a:spcAft>
              <a:buClr>
                <a:schemeClr val="dk1"/>
              </a:buClr>
              <a:buSzPts val="1400"/>
              <a:buFont typeface="Helvetica Neue Light"/>
              <a:buChar char="•"/>
            </a:pPr>
            <a:r>
              <a:rPr lang="en-US"/>
              <a:t>Some of these devices include :</a:t>
            </a:r>
            <a:endParaRPr/>
          </a:p>
          <a:p>
            <a:pPr indent="-342900" lvl="1" marL="914400" rtl="0" algn="l">
              <a:lnSpc>
                <a:spcPct val="90000"/>
              </a:lnSpc>
              <a:spcBef>
                <a:spcPts val="500"/>
              </a:spcBef>
              <a:spcAft>
                <a:spcPts val="0"/>
              </a:spcAft>
              <a:buSzPts val="1800"/>
              <a:buChar char="o"/>
            </a:pPr>
            <a:r>
              <a:rPr lang="en-US"/>
              <a:t>PLCs (Programmable Logic Controllers)</a:t>
            </a:r>
            <a:endParaRPr/>
          </a:p>
          <a:p>
            <a:pPr indent="-342900" lvl="1" marL="914400" rtl="0" algn="l">
              <a:lnSpc>
                <a:spcPct val="90000"/>
              </a:lnSpc>
              <a:spcBef>
                <a:spcPts val="500"/>
              </a:spcBef>
              <a:spcAft>
                <a:spcPts val="0"/>
              </a:spcAft>
              <a:buSzPts val="1800"/>
              <a:buChar char="o"/>
            </a:pPr>
            <a:r>
              <a:rPr lang="en-US"/>
              <a:t>Actuation Switches and Actuated Valves</a:t>
            </a:r>
            <a:endParaRPr/>
          </a:p>
          <a:p>
            <a:pPr indent="-342900" lvl="1" marL="914400" rtl="0" algn="l">
              <a:lnSpc>
                <a:spcPct val="90000"/>
              </a:lnSpc>
              <a:spcBef>
                <a:spcPts val="500"/>
              </a:spcBef>
              <a:spcAft>
                <a:spcPts val="0"/>
              </a:spcAft>
              <a:buSzPts val="1800"/>
              <a:buChar char="o"/>
            </a:pPr>
            <a:r>
              <a:rPr lang="en-US"/>
              <a:t>Human Machine Interfaces (HMIs)</a:t>
            </a:r>
            <a:endParaRPr/>
          </a:p>
          <a:p>
            <a:pPr indent="-342900" lvl="1" marL="914400" rtl="0" algn="l">
              <a:lnSpc>
                <a:spcPct val="90000"/>
              </a:lnSpc>
              <a:spcBef>
                <a:spcPts val="500"/>
              </a:spcBef>
              <a:spcAft>
                <a:spcPts val="0"/>
              </a:spcAft>
              <a:buSzPts val="1800"/>
              <a:buChar char="o"/>
            </a:pPr>
            <a:r>
              <a:rPr lang="en-US"/>
              <a:t>Measuring Instrumentation</a:t>
            </a:r>
            <a:endParaRPr/>
          </a:p>
          <a:p>
            <a:pPr indent="-342900" lvl="1" marL="914400" rtl="0" algn="l">
              <a:lnSpc>
                <a:spcPct val="90000"/>
              </a:lnSpc>
              <a:spcBef>
                <a:spcPts val="500"/>
              </a:spcBef>
              <a:spcAft>
                <a:spcPts val="0"/>
              </a:spcAft>
              <a:buSzPts val="1800"/>
              <a:buChar char="o"/>
            </a:pPr>
            <a:r>
              <a:rPr lang="en-US"/>
              <a:t>Intelligent Electronic Devices (IEDs)</a:t>
            </a:r>
            <a:endParaRPr/>
          </a:p>
          <a:p>
            <a:pPr indent="-342900" lvl="1" marL="914400" rtl="0" algn="l">
              <a:lnSpc>
                <a:spcPct val="90000"/>
              </a:lnSpc>
              <a:spcBef>
                <a:spcPts val="500"/>
              </a:spcBef>
              <a:spcAft>
                <a:spcPts val="0"/>
              </a:spcAft>
              <a:buSzPts val="1800"/>
              <a:buChar char="o"/>
            </a:pPr>
            <a:r>
              <a:rPr lang="en-US"/>
              <a:t>Data historians</a:t>
            </a:r>
            <a:endParaRPr/>
          </a:p>
        </p:txBody>
      </p:sp>
      <p:sp>
        <p:nvSpPr>
          <p:cNvPr id="74" name="Google Shape;74;p9"/>
          <p:cNvSpPr txBox="1"/>
          <p:nvPr>
            <p:ph idx="2" type="body"/>
          </p:nvPr>
        </p:nvSpPr>
        <p:spPr>
          <a:xfrm>
            <a:off x="234071" y="658997"/>
            <a:ext cx="10116900" cy="6477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dk1"/>
              </a:buClr>
              <a:buSzPts val="2000"/>
              <a:buFont typeface="Helvetica Neue"/>
              <a:buNone/>
            </a:pPr>
            <a:r>
              <a:rPr lang="en-US"/>
              <a:t>What makes up and ICS?</a:t>
            </a:r>
            <a:endParaRPr/>
          </a:p>
        </p:txBody>
      </p:sp>
      <p:pic>
        <p:nvPicPr>
          <p:cNvPr id="75" name="Google Shape;75;p9"/>
          <p:cNvPicPr preferRelativeResize="0"/>
          <p:nvPr/>
        </p:nvPicPr>
        <p:blipFill>
          <a:blip r:embed="rId3">
            <a:alphaModFix/>
          </a:blip>
          <a:stretch>
            <a:fillRect/>
          </a:stretch>
        </p:blipFill>
        <p:spPr>
          <a:xfrm>
            <a:off x="6261975" y="1459101"/>
            <a:ext cx="5777625" cy="489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0"/>
          <p:cNvSpPr txBox="1"/>
          <p:nvPr>
            <p:ph type="title"/>
          </p:nvPr>
        </p:nvSpPr>
        <p:spPr>
          <a:xfrm>
            <a:off x="234071" y="275289"/>
            <a:ext cx="10116944" cy="36292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Helvetica Neue Light"/>
              <a:buNone/>
            </a:pPr>
            <a:r>
              <a:rPr lang="en-US"/>
              <a:t>System Overview of ICS</a:t>
            </a:r>
            <a:endParaRPr/>
          </a:p>
        </p:txBody>
      </p:sp>
      <p:sp>
        <p:nvSpPr>
          <p:cNvPr id="81" name="Google Shape;81;p10"/>
          <p:cNvSpPr txBox="1"/>
          <p:nvPr>
            <p:ph idx="1" type="body"/>
          </p:nvPr>
        </p:nvSpPr>
        <p:spPr>
          <a:xfrm>
            <a:off x="234075" y="1306675"/>
            <a:ext cx="5954400" cy="5049600"/>
          </a:xfrm>
          <a:prstGeom prst="rect">
            <a:avLst/>
          </a:prstGeom>
          <a:noFill/>
          <a:ln>
            <a:noFill/>
          </a:ln>
        </p:spPr>
        <p:txBody>
          <a:bodyPr anchorCtr="0" anchor="t" bIns="45700" lIns="91425" spcFirstLastPara="1" rIns="91425" wrap="square" tIns="45700">
            <a:noAutofit/>
          </a:bodyPr>
          <a:lstStyle/>
          <a:p>
            <a:pPr indent="-317500" lvl="0" marL="457200" rtl="0" algn="l">
              <a:lnSpc>
                <a:spcPct val="90000"/>
              </a:lnSpc>
              <a:spcBef>
                <a:spcPts val="1000"/>
              </a:spcBef>
              <a:spcAft>
                <a:spcPts val="0"/>
              </a:spcAft>
              <a:buSzPts val="1400"/>
              <a:buChar char="●"/>
            </a:pPr>
            <a:r>
              <a:rPr lang="en-US"/>
              <a:t>At the Group14 BAM 1 factory we use a SCADA architecture to facilitate process controls</a:t>
            </a:r>
            <a:endParaRPr/>
          </a:p>
          <a:p>
            <a:pPr indent="-317500" lvl="0" marL="457200" rtl="0" algn="l">
              <a:spcBef>
                <a:spcPts val="0"/>
              </a:spcBef>
              <a:spcAft>
                <a:spcPts val="0"/>
              </a:spcAft>
              <a:buSzPts val="1400"/>
              <a:buChar char="●"/>
            </a:pPr>
            <a:r>
              <a:rPr lang="en-US"/>
              <a:t>SCADA architecture </a:t>
            </a:r>
            <a:r>
              <a:rPr lang="en-US"/>
              <a:t>encompasses both low and high level control system devices, including sensors, computers, networked data communications, graphical user interfaces, and PLCs.</a:t>
            </a:r>
            <a:endParaRPr/>
          </a:p>
          <a:p>
            <a:pPr indent="-342900" lvl="1" marL="914400" rtl="0" algn="l">
              <a:spcBef>
                <a:spcPts val="0"/>
              </a:spcBef>
              <a:spcAft>
                <a:spcPts val="0"/>
              </a:spcAft>
              <a:buSzPts val="1800"/>
              <a:buChar char="○"/>
            </a:pPr>
            <a:r>
              <a:rPr b="1" lang="en-US">
                <a:latin typeface="Helvetica Neue"/>
                <a:ea typeface="Helvetica Neue"/>
                <a:cs typeface="Helvetica Neue"/>
                <a:sym typeface="Helvetica Neue"/>
              </a:rPr>
              <a:t>These are connected to the supervisory computer (Nate’s desk) which is used to control and monitor the plant floor’s Operational Network</a:t>
            </a:r>
            <a:endParaRPr b="1">
              <a:latin typeface="Helvetica Neue"/>
              <a:ea typeface="Helvetica Neue"/>
              <a:cs typeface="Helvetica Neue"/>
              <a:sym typeface="Helvetica Neue"/>
            </a:endParaRPr>
          </a:p>
          <a:p>
            <a:pPr indent="-317500" lvl="0" marL="457200" rtl="0" algn="l">
              <a:lnSpc>
                <a:spcPct val="90000"/>
              </a:lnSpc>
              <a:spcBef>
                <a:spcPts val="0"/>
              </a:spcBef>
              <a:spcAft>
                <a:spcPts val="0"/>
              </a:spcAft>
              <a:buSzPts val="1400"/>
              <a:buChar char="●"/>
            </a:pPr>
            <a:r>
              <a:rPr lang="en-US"/>
              <a:t>T</a:t>
            </a:r>
            <a:r>
              <a:rPr lang="en-US"/>
              <a:t>he interfaces used by the operator(s) enable monitoring and invoke process commands. These high level commands mean that subordinate commands are performed automatically based on the command issued</a:t>
            </a:r>
            <a:endParaRPr/>
          </a:p>
          <a:p>
            <a:pPr indent="0" lvl="0" marL="457200" rtl="0" algn="l">
              <a:lnSpc>
                <a:spcPct val="90000"/>
              </a:lnSpc>
              <a:spcBef>
                <a:spcPts val="1000"/>
              </a:spcBef>
              <a:spcAft>
                <a:spcPts val="0"/>
              </a:spcAft>
              <a:buNone/>
            </a:pPr>
            <a:r>
              <a:t/>
            </a:r>
            <a:endParaRPr/>
          </a:p>
        </p:txBody>
      </p:sp>
      <p:sp>
        <p:nvSpPr>
          <p:cNvPr id="82" name="Google Shape;82;p10"/>
          <p:cNvSpPr txBox="1"/>
          <p:nvPr>
            <p:ph idx="2" type="body"/>
          </p:nvPr>
        </p:nvSpPr>
        <p:spPr>
          <a:xfrm>
            <a:off x="234071" y="658997"/>
            <a:ext cx="10116900" cy="6477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dk1"/>
              </a:buClr>
              <a:buSzPts val="2000"/>
              <a:buFont typeface="Helvetica Neue"/>
              <a:buNone/>
            </a:pPr>
            <a:r>
              <a:rPr lang="en-US"/>
              <a:t>What is SCADA architecture?</a:t>
            </a:r>
            <a:endParaRPr/>
          </a:p>
          <a:p>
            <a:pPr indent="-228600" lvl="0" marL="457200" rtl="0" algn="l">
              <a:lnSpc>
                <a:spcPct val="90000"/>
              </a:lnSpc>
              <a:spcBef>
                <a:spcPts val="1000"/>
              </a:spcBef>
              <a:spcAft>
                <a:spcPts val="0"/>
              </a:spcAft>
              <a:buClr>
                <a:schemeClr val="dk1"/>
              </a:buClr>
              <a:buSzPts val="2000"/>
              <a:buFont typeface="Helvetica Neue"/>
              <a:buNone/>
            </a:pPr>
            <a:r>
              <a:t/>
            </a:r>
            <a:endParaRPr/>
          </a:p>
        </p:txBody>
      </p:sp>
      <p:pic>
        <p:nvPicPr>
          <p:cNvPr id="83" name="Google Shape;83;p10"/>
          <p:cNvPicPr preferRelativeResize="0"/>
          <p:nvPr/>
        </p:nvPicPr>
        <p:blipFill>
          <a:blip r:embed="rId3">
            <a:alphaModFix/>
          </a:blip>
          <a:stretch>
            <a:fillRect/>
          </a:stretch>
        </p:blipFill>
        <p:spPr>
          <a:xfrm>
            <a:off x="6340875" y="1459097"/>
            <a:ext cx="5698726" cy="42740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1"/>
          <p:cNvSpPr txBox="1"/>
          <p:nvPr>
            <p:ph type="title"/>
          </p:nvPr>
        </p:nvSpPr>
        <p:spPr>
          <a:xfrm>
            <a:off x="241479" y="1591487"/>
            <a:ext cx="3932100" cy="1181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Layers of SCADA architecture</a:t>
            </a:r>
            <a:endParaRPr/>
          </a:p>
        </p:txBody>
      </p:sp>
      <p:sp>
        <p:nvSpPr>
          <p:cNvPr id="90" name="Google Shape;90;p11"/>
          <p:cNvSpPr txBox="1"/>
          <p:nvPr>
            <p:ph idx="1" type="body"/>
          </p:nvPr>
        </p:nvSpPr>
        <p:spPr>
          <a:xfrm>
            <a:off x="241479" y="2838998"/>
            <a:ext cx="3932100" cy="3350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en-US">
                <a:latin typeface="Helvetica Neue"/>
                <a:ea typeface="Helvetica Neue"/>
                <a:cs typeface="Helvetica Neue"/>
                <a:sym typeface="Helvetica Neue"/>
              </a:rPr>
              <a:t>Level 0:</a:t>
            </a:r>
            <a:r>
              <a:rPr lang="en-US"/>
              <a:t> Contains </a:t>
            </a:r>
            <a:r>
              <a:rPr lang="en-US"/>
              <a:t>field</a:t>
            </a:r>
            <a:r>
              <a:rPr lang="en-US"/>
              <a:t> devices and control elements (actuated devices)</a:t>
            </a:r>
            <a:endParaRPr/>
          </a:p>
          <a:p>
            <a:pPr indent="-330200" lvl="0" marL="457200" rtl="0" algn="l">
              <a:spcBef>
                <a:spcPts val="0"/>
              </a:spcBef>
              <a:spcAft>
                <a:spcPts val="0"/>
              </a:spcAft>
              <a:buSzPts val="1600"/>
              <a:buChar char="●"/>
            </a:pPr>
            <a:r>
              <a:rPr b="1" lang="en-US">
                <a:latin typeface="Helvetica Neue"/>
                <a:ea typeface="Helvetica Neue"/>
                <a:cs typeface="Helvetica Neue"/>
                <a:sym typeface="Helvetica Neue"/>
              </a:rPr>
              <a:t>Level 1: </a:t>
            </a:r>
            <a:r>
              <a:rPr lang="en-US"/>
              <a:t>Contains industrialized I/O </a:t>
            </a:r>
            <a:r>
              <a:rPr lang="en-US"/>
              <a:t>modules</a:t>
            </a:r>
            <a:r>
              <a:rPr lang="en-US"/>
              <a:t> (Input/Output) and their associated processing units</a:t>
            </a:r>
            <a:endParaRPr/>
          </a:p>
          <a:p>
            <a:pPr indent="-330200" lvl="0" marL="457200" rtl="0" algn="l">
              <a:spcBef>
                <a:spcPts val="0"/>
              </a:spcBef>
              <a:spcAft>
                <a:spcPts val="0"/>
              </a:spcAft>
              <a:buSzPts val="1600"/>
              <a:buChar char="●"/>
            </a:pPr>
            <a:r>
              <a:rPr b="1" lang="en-US">
                <a:latin typeface="Helvetica Neue"/>
                <a:ea typeface="Helvetica Neue"/>
                <a:cs typeface="Helvetica Neue"/>
                <a:sym typeface="Helvetica Neue"/>
              </a:rPr>
              <a:t>Level 2:</a:t>
            </a:r>
            <a:r>
              <a:rPr lang="en-US"/>
              <a:t> Contains Supervisory computers, which aggregate data and issue process commands</a:t>
            </a:r>
            <a:endParaRPr/>
          </a:p>
          <a:p>
            <a:pPr indent="-330200" lvl="0" marL="457200" rtl="0" algn="l">
              <a:spcBef>
                <a:spcPts val="0"/>
              </a:spcBef>
              <a:spcAft>
                <a:spcPts val="0"/>
              </a:spcAft>
              <a:buSzPts val="1600"/>
              <a:buChar char="●"/>
            </a:pPr>
            <a:r>
              <a:rPr b="1" lang="en-US">
                <a:latin typeface="Helvetica Neue"/>
                <a:ea typeface="Helvetica Neue"/>
                <a:cs typeface="Helvetica Neue"/>
                <a:sym typeface="Helvetica Neue"/>
              </a:rPr>
              <a:t>Level 3:</a:t>
            </a:r>
            <a:r>
              <a:rPr lang="en-US"/>
              <a:t> Contains production controls, not directly tied to process control, but is </a:t>
            </a:r>
            <a:r>
              <a:rPr lang="en-US"/>
              <a:t>concerned</a:t>
            </a:r>
            <a:r>
              <a:rPr lang="en-US"/>
              <a:t> with monitoring process and product.</a:t>
            </a:r>
            <a:endParaRPr/>
          </a:p>
          <a:p>
            <a:pPr indent="-330200" lvl="0" marL="457200" rtl="0" algn="l">
              <a:spcBef>
                <a:spcPts val="0"/>
              </a:spcBef>
              <a:spcAft>
                <a:spcPts val="0"/>
              </a:spcAft>
              <a:buSzPts val="1600"/>
              <a:buChar char="●"/>
            </a:pPr>
            <a:r>
              <a:rPr b="1" lang="en-US">
                <a:latin typeface="Helvetica Neue"/>
                <a:ea typeface="Helvetica Neue"/>
                <a:cs typeface="Helvetica Neue"/>
                <a:sym typeface="Helvetica Neue"/>
              </a:rPr>
              <a:t>Level 4: </a:t>
            </a:r>
            <a:r>
              <a:rPr lang="en-US"/>
              <a:t>Production scheduling level. In charge of facilitating timing and management of control processes on a human level</a:t>
            </a:r>
            <a:endParaRPr/>
          </a:p>
        </p:txBody>
      </p:sp>
      <p:sp>
        <p:nvSpPr>
          <p:cNvPr id="91" name="Google Shape;91;p11"/>
          <p:cNvSpPr txBox="1"/>
          <p:nvPr>
            <p:ph idx="2" type="body"/>
          </p:nvPr>
        </p:nvSpPr>
        <p:spPr>
          <a:xfrm>
            <a:off x="234071" y="658997"/>
            <a:ext cx="10116900" cy="42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SCADA architecture (cont.)</a:t>
            </a:r>
            <a:endParaRPr/>
          </a:p>
        </p:txBody>
      </p:sp>
      <p:sp>
        <p:nvSpPr>
          <p:cNvPr id="92" name="Google Shape;92;p11"/>
          <p:cNvSpPr txBox="1"/>
          <p:nvPr>
            <p:ph idx="3"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System Overview of ICS</a:t>
            </a:r>
            <a:endParaRPr/>
          </a:p>
        </p:txBody>
      </p:sp>
      <p:pic>
        <p:nvPicPr>
          <p:cNvPr id="93" name="Google Shape;93;p11"/>
          <p:cNvPicPr preferRelativeResize="0"/>
          <p:nvPr/>
        </p:nvPicPr>
        <p:blipFill>
          <a:blip r:embed="rId3">
            <a:alphaModFix/>
          </a:blip>
          <a:stretch>
            <a:fillRect/>
          </a:stretch>
        </p:blipFill>
        <p:spPr>
          <a:xfrm>
            <a:off x="4325979" y="1231997"/>
            <a:ext cx="7602225" cy="54736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System Overview of ICS</a:t>
            </a:r>
            <a:endParaRPr/>
          </a:p>
        </p:txBody>
      </p:sp>
      <p:sp>
        <p:nvSpPr>
          <p:cNvPr id="100" name="Google Shape;100;p12"/>
          <p:cNvSpPr txBox="1"/>
          <p:nvPr>
            <p:ph idx="1" type="body"/>
          </p:nvPr>
        </p:nvSpPr>
        <p:spPr>
          <a:xfrm>
            <a:off x="234071" y="1306669"/>
            <a:ext cx="10116900" cy="50496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en-US"/>
              <a:t>A system architecture that uses a single controller at a central location to control commands in one specific loop of the process, and then takes those controllers and links them further upstream to some other unit (e.g supervisory, data historians, etc.)</a:t>
            </a:r>
            <a:endParaRPr/>
          </a:p>
          <a:p>
            <a:pPr indent="-317500" lvl="0" marL="457200" rtl="0" algn="l">
              <a:spcBef>
                <a:spcPts val="0"/>
              </a:spcBef>
              <a:spcAft>
                <a:spcPts val="0"/>
              </a:spcAft>
              <a:buSzPts val="1400"/>
              <a:buChar char="●"/>
            </a:pPr>
            <a:r>
              <a:rPr lang="en-US"/>
              <a:t>Data acquisition functions and control functions are carried directly through DCS controllers, which are distributed in places where the parts of the process directly take place</a:t>
            </a:r>
            <a:endParaRPr/>
          </a:p>
          <a:p>
            <a:pPr indent="-317500" lvl="0" marL="457200" rtl="0" algn="l">
              <a:spcBef>
                <a:spcPts val="0"/>
              </a:spcBef>
              <a:spcAft>
                <a:spcPts val="0"/>
              </a:spcAft>
              <a:buSzPts val="1400"/>
              <a:buChar char="●"/>
            </a:pPr>
            <a:r>
              <a:rPr lang="en-US"/>
              <a:t>Distributed individual automatic controllers are linked upstream to these hierarchical DCS controllers, operated by staff, and perform subordinate duties in compliance with the command executed. </a:t>
            </a:r>
            <a:endParaRPr/>
          </a:p>
          <a:p>
            <a:pPr indent="-317500" lvl="0" marL="457200" rtl="0" algn="l">
              <a:spcBef>
                <a:spcPts val="0"/>
              </a:spcBef>
              <a:spcAft>
                <a:spcPts val="0"/>
              </a:spcAft>
              <a:buSzPts val="1400"/>
              <a:buFont typeface="Helvetica Neue"/>
              <a:buChar char="●"/>
            </a:pPr>
            <a:r>
              <a:rPr b="1" lang="en-US">
                <a:latin typeface="Helvetica Neue"/>
                <a:ea typeface="Helvetica Neue"/>
                <a:cs typeface="Helvetica Neue"/>
                <a:sym typeface="Helvetica Neue"/>
              </a:rPr>
              <a:t>This is the system architecture that will be used at the Moses Lake facility</a:t>
            </a:r>
            <a:endParaRPr b="1">
              <a:latin typeface="Helvetica Neue"/>
              <a:ea typeface="Helvetica Neue"/>
              <a:cs typeface="Helvetica Neue"/>
              <a:sym typeface="Helvetica Neue"/>
            </a:endParaRPr>
          </a:p>
        </p:txBody>
      </p:sp>
      <p:sp>
        <p:nvSpPr>
          <p:cNvPr id="101" name="Google Shape;101;p12"/>
          <p:cNvSpPr txBox="1"/>
          <p:nvPr>
            <p:ph idx="2" type="body"/>
          </p:nvPr>
        </p:nvSpPr>
        <p:spPr>
          <a:xfrm>
            <a:off x="234071" y="658997"/>
            <a:ext cx="10116900" cy="6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is DCS architecture?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type="title"/>
          </p:nvPr>
        </p:nvSpPr>
        <p:spPr>
          <a:xfrm>
            <a:off x="241479" y="1591487"/>
            <a:ext cx="3932100" cy="1181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DCS System Architecture</a:t>
            </a:r>
            <a:endParaRPr/>
          </a:p>
        </p:txBody>
      </p:sp>
      <p:sp>
        <p:nvSpPr>
          <p:cNvPr id="108" name="Google Shape;108;p13"/>
          <p:cNvSpPr txBox="1"/>
          <p:nvPr>
            <p:ph idx="1" type="body"/>
          </p:nvPr>
        </p:nvSpPr>
        <p:spPr>
          <a:xfrm>
            <a:off x="241479" y="2838998"/>
            <a:ext cx="3932100" cy="33501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lang="en-US"/>
              <a:t>Low level device (illustrated by blue connection) control is sent upstream to a </a:t>
            </a:r>
            <a:r>
              <a:rPr lang="en-US"/>
              <a:t>field</a:t>
            </a:r>
            <a:r>
              <a:rPr lang="en-US"/>
              <a:t> bus which interfaces with the DCS controller specific to that </a:t>
            </a:r>
            <a:r>
              <a:rPr lang="en-US"/>
              <a:t>geographic</a:t>
            </a:r>
            <a:r>
              <a:rPr lang="en-US"/>
              <a:t> region</a:t>
            </a:r>
            <a:endParaRPr/>
          </a:p>
          <a:p>
            <a:pPr indent="-330200" lvl="0" marL="457200" rtl="0" algn="l">
              <a:spcBef>
                <a:spcPts val="0"/>
              </a:spcBef>
              <a:spcAft>
                <a:spcPts val="0"/>
              </a:spcAft>
              <a:buSzPts val="1600"/>
              <a:buChar char="●"/>
            </a:pPr>
            <a:r>
              <a:rPr lang="en-US"/>
              <a:t>These DCS </a:t>
            </a:r>
            <a:r>
              <a:rPr lang="en-US"/>
              <a:t>controllers</a:t>
            </a:r>
            <a:r>
              <a:rPr lang="en-US"/>
              <a:t> are sent upstream </a:t>
            </a:r>
            <a:r>
              <a:rPr lang="en-US"/>
              <a:t>(illustrated by green connection)</a:t>
            </a:r>
            <a:r>
              <a:rPr lang="en-US"/>
              <a:t> to RTUs (Remote Terminal Units) for operators to execute controls using a graphical interface </a:t>
            </a:r>
            <a:endParaRPr/>
          </a:p>
          <a:p>
            <a:pPr indent="-330200" lvl="0" marL="457200" rtl="0" algn="l">
              <a:spcBef>
                <a:spcPts val="0"/>
              </a:spcBef>
              <a:spcAft>
                <a:spcPts val="0"/>
              </a:spcAft>
              <a:buSzPts val="1600"/>
              <a:buChar char="●"/>
            </a:pPr>
            <a:r>
              <a:rPr lang="en-US"/>
              <a:t>These RTUs can then be sent upstream or sidestream to Supervisory Units, Data Historians, or to Database Managers (not pictured)</a:t>
            </a:r>
            <a:endParaRPr/>
          </a:p>
        </p:txBody>
      </p:sp>
      <p:sp>
        <p:nvSpPr>
          <p:cNvPr id="109" name="Google Shape;109;p13"/>
          <p:cNvSpPr txBox="1"/>
          <p:nvPr>
            <p:ph idx="2" type="body"/>
          </p:nvPr>
        </p:nvSpPr>
        <p:spPr>
          <a:xfrm>
            <a:off x="234071" y="658997"/>
            <a:ext cx="10116900" cy="42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DCS architecture (cont.)</a:t>
            </a:r>
            <a:endParaRPr/>
          </a:p>
        </p:txBody>
      </p:sp>
      <p:sp>
        <p:nvSpPr>
          <p:cNvPr id="110" name="Google Shape;110;p13"/>
          <p:cNvSpPr txBox="1"/>
          <p:nvPr>
            <p:ph idx="3" type="title"/>
          </p:nvPr>
        </p:nvSpPr>
        <p:spPr>
          <a:xfrm>
            <a:off x="234071" y="275289"/>
            <a:ext cx="10116900" cy="363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System Overview of ICS</a:t>
            </a:r>
            <a:endParaRPr/>
          </a:p>
        </p:txBody>
      </p:sp>
      <p:pic>
        <p:nvPicPr>
          <p:cNvPr id="111" name="Google Shape;111;p13"/>
          <p:cNvPicPr preferRelativeResize="0"/>
          <p:nvPr/>
        </p:nvPicPr>
        <p:blipFill>
          <a:blip r:embed="rId3">
            <a:alphaModFix/>
          </a:blip>
          <a:stretch>
            <a:fillRect/>
          </a:stretch>
        </p:blipFill>
        <p:spPr>
          <a:xfrm>
            <a:off x="4325975" y="1591475"/>
            <a:ext cx="7632199" cy="511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ctrTitle"/>
          </p:nvPr>
        </p:nvSpPr>
        <p:spPr>
          <a:xfrm>
            <a:off x="237309" y="2639414"/>
            <a:ext cx="10439400" cy="993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Section 2:</a:t>
            </a:r>
            <a:endParaRPr/>
          </a:p>
        </p:txBody>
      </p:sp>
      <p:sp>
        <p:nvSpPr>
          <p:cNvPr id="118" name="Google Shape;118;p14"/>
          <p:cNvSpPr txBox="1"/>
          <p:nvPr>
            <p:ph idx="1" type="subTitle"/>
          </p:nvPr>
        </p:nvSpPr>
        <p:spPr>
          <a:xfrm>
            <a:off x="237309" y="3577158"/>
            <a:ext cx="10439400" cy="1005900"/>
          </a:xfrm>
          <a:prstGeom prst="rect">
            <a:avLst/>
          </a:prstGeom>
        </p:spPr>
        <p:txBody>
          <a:bodyPr anchorCtr="0" anchor="t" bIns="45700" lIns="91425" spcFirstLastPara="1" rIns="91425" wrap="square" tIns="45700">
            <a:noAutofit/>
          </a:bodyPr>
          <a:lstStyle/>
          <a:p>
            <a:pPr indent="457200" lvl="0" marL="0" rtl="0" algn="l">
              <a:spcBef>
                <a:spcPts val="1000"/>
              </a:spcBef>
              <a:spcAft>
                <a:spcPts val="0"/>
              </a:spcAft>
              <a:buNone/>
            </a:pPr>
            <a:r>
              <a:rPr lang="en-US"/>
              <a:t>ICS Vulnerabilities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roup14">
  <a:themeElements>
    <a:clrScheme name="Group14">
      <a:dk1>
        <a:srgbClr val="000000"/>
      </a:dk1>
      <a:lt1>
        <a:srgbClr val="FFFFFF"/>
      </a:lt1>
      <a:dk2>
        <a:srgbClr val="576977"/>
      </a:dk2>
      <a:lt2>
        <a:srgbClr val="E7E6E6"/>
      </a:lt2>
      <a:accent1>
        <a:srgbClr val="4472C4"/>
      </a:accent1>
      <a:accent2>
        <a:srgbClr val="EC563C"/>
      </a:accent2>
      <a:accent3>
        <a:srgbClr val="CACBC9"/>
      </a:accent3>
      <a:accent4>
        <a:srgbClr val="F0BD54"/>
      </a:accent4>
      <a:accent5>
        <a:srgbClr val="00629A"/>
      </a:accent5>
      <a:accent6>
        <a:srgbClr val="DED4BF"/>
      </a:accent6>
      <a:hlink>
        <a:srgbClr val="0563C1"/>
      </a:hlink>
      <a:folHlink>
        <a:srgbClr val="2C2D2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