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86" r:id="rId5"/>
    <p:sldId id="287" r:id="rId6"/>
    <p:sldId id="288" r:id="rId7"/>
    <p:sldId id="283" r:id="rId8"/>
    <p:sldId id="291" r:id="rId9"/>
    <p:sldId id="289" r:id="rId10"/>
    <p:sldId id="293" r:id="rId11"/>
    <p:sldId id="294" r:id="rId12"/>
    <p:sldId id="296" r:id="rId13"/>
    <p:sldId id="297" r:id="rId14"/>
    <p:sldId id="298" r:id="rId15"/>
    <p:sldId id="292" r:id="rId16"/>
    <p:sldId id="284" r:id="rId17"/>
    <p:sldId id="299" r:id="rId18"/>
    <p:sldId id="285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517" autoAdjust="0"/>
  </p:normalViewPr>
  <p:slideViewPr>
    <p:cSldViewPr snapToGrid="0">
      <p:cViewPr>
        <p:scale>
          <a:sx n="125" d="100"/>
          <a:sy n="125" d="100"/>
        </p:scale>
        <p:origin x="474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4bb1595f2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g24bb1595f2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4bb1595f2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g24bb1595f2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4bb1595f25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4bb1595f25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4bb1595f25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4bb1595f25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63495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2280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4bb1595f25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4bb1595f25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4426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4bb1595f25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4bb1595f25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217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737700" y="1279920"/>
            <a:ext cx="5754540" cy="14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34366"/>
              <a:buNone/>
            </a:pPr>
            <a:r>
              <a:rPr lang="ko" sz="3600" b="1" dirty="0"/>
              <a:t>문서형 악성코드 </a:t>
            </a:r>
            <a:br>
              <a:rPr lang="ko" sz="3600" b="1" dirty="0"/>
            </a:br>
            <a:r>
              <a:rPr lang="ko" sz="3600" b="1" dirty="0"/>
              <a:t>솔루션 방안 탐지 및 개발</a:t>
            </a:r>
            <a:endParaRPr sz="3600" b="1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2430780" y="2789692"/>
            <a:ext cx="6172200" cy="685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" sz="2000" b="1"/>
              <a:t>S!_악성분석단</a:t>
            </a:r>
            <a:endParaRPr sz="2000" b="1"/>
          </a:p>
        </p:txBody>
      </p:sp>
      <p:sp>
        <p:nvSpPr>
          <p:cNvPr id="56" name="Google Shape;56;p13"/>
          <p:cNvSpPr txBox="1"/>
          <p:nvPr/>
        </p:nvSpPr>
        <p:spPr>
          <a:xfrm>
            <a:off x="3400650" y="4631850"/>
            <a:ext cx="5568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팀장: 최기상 / 팀원: 김정호, 김지태, 신정훈, 이정민, 양인규, 조승현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02209DF-1A4A-6280-6DED-F6B7FF97C46F}"/>
              </a:ext>
            </a:extLst>
          </p:cNvPr>
          <p:cNvGrpSpPr/>
          <p:nvPr/>
        </p:nvGrpSpPr>
        <p:grpSpPr>
          <a:xfrm>
            <a:off x="7828970" y="615602"/>
            <a:ext cx="774010" cy="847349"/>
            <a:chOff x="7913675" y="464625"/>
            <a:chExt cx="774010" cy="847349"/>
          </a:xfrm>
        </p:grpSpPr>
        <p:pic>
          <p:nvPicPr>
            <p:cNvPr id="57" name="Google Shape;57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002400" y="626723"/>
              <a:ext cx="685285" cy="6852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" name="Google Shape;58;p1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913675" y="464625"/>
              <a:ext cx="487525" cy="4875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D237AC7-3650-C685-47FB-22162269026A}"/>
              </a:ext>
            </a:extLst>
          </p:cNvPr>
          <p:cNvSpPr txBox="1"/>
          <p:nvPr/>
        </p:nvSpPr>
        <p:spPr>
          <a:xfrm>
            <a:off x="808109" y="1279920"/>
            <a:ext cx="22188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/>
              <a:t>정보보호 동아리 </a:t>
            </a:r>
            <a:r>
              <a:rPr lang="en-US" altLang="ko-KR" sz="1000"/>
              <a:t>- Security Factorial</a:t>
            </a:r>
            <a:endParaRPr lang="ko-KR" altLang="en-US" sz="100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D7C0171-22F2-2FD1-565B-0D708BF148DB}"/>
              </a:ext>
            </a:extLst>
          </p:cNvPr>
          <p:cNvCxnSpPr>
            <a:cxnSpLocks/>
          </p:cNvCxnSpPr>
          <p:nvPr/>
        </p:nvCxnSpPr>
        <p:spPr>
          <a:xfrm>
            <a:off x="864471" y="1541530"/>
            <a:ext cx="209970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33C23-67EE-A6BE-BABE-9F9549013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2561040" cy="572700"/>
          </a:xfrm>
        </p:spPr>
        <p:txBody>
          <a:bodyPr>
            <a:normAutofit fontScale="90000"/>
          </a:bodyPr>
          <a:lstStyle/>
          <a:p>
            <a:r>
              <a:rPr lang="ko-KR" altLang="en-US" b="1">
                <a:latin typeface="+mj-ea"/>
                <a:ea typeface="+mj-ea"/>
              </a:rPr>
              <a:t>솔루션 개발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20694A-04DA-4724-E37B-0C28001948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485825"/>
          </a:xfrm>
        </p:spPr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ko-KR" altLang="en-US" b="1"/>
              <a:t>프론트 엔드에 활용할 </a:t>
            </a:r>
            <a:r>
              <a:rPr lang="en-US" altLang="ko-KR" b="1"/>
              <a:t>PDF Viewer </a:t>
            </a:r>
            <a:r>
              <a:rPr lang="ko-KR" altLang="en-US" b="1"/>
              <a:t>탐색 및 분석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DEA33D-2F6B-2EA2-40AE-85E86AAFFBA3}"/>
              </a:ext>
            </a:extLst>
          </p:cNvPr>
          <p:cNvSpPr txBox="1"/>
          <p:nvPr/>
        </p:nvSpPr>
        <p:spPr>
          <a:xfrm>
            <a:off x="672593" y="1564857"/>
            <a:ext cx="7823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/>
              <a:t>Portable </a:t>
            </a:r>
            <a:r>
              <a:rPr lang="ko-KR" altLang="en-US" sz="1200"/>
              <a:t>형태의</a:t>
            </a:r>
            <a:r>
              <a:rPr lang="en-US" altLang="ko-KR" sz="1200"/>
              <a:t> PDF</a:t>
            </a:r>
            <a:r>
              <a:rPr lang="ko-KR" altLang="en-US" sz="1200"/>
              <a:t> </a:t>
            </a:r>
            <a:r>
              <a:rPr lang="en-US" altLang="ko-KR" sz="1200"/>
              <a:t>Viewer</a:t>
            </a:r>
            <a:r>
              <a:rPr lang="ko-KR" altLang="en-US" sz="1200"/>
              <a:t>에 대해 탐색 진행</a:t>
            </a:r>
            <a:endParaRPr lang="en-US" altLang="ko-KR" sz="1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/>
              <a:t>해당 </a:t>
            </a:r>
            <a:r>
              <a:rPr lang="en-US" altLang="ko-KR" sz="1200"/>
              <a:t>PDF Viewer</a:t>
            </a:r>
            <a:r>
              <a:rPr lang="ko-KR" altLang="en-US" sz="1200"/>
              <a:t> 기반의 </a:t>
            </a:r>
            <a:r>
              <a:rPr lang="en-US" altLang="ko-KR" sz="1200"/>
              <a:t>URL </a:t>
            </a:r>
            <a:r>
              <a:rPr lang="ko-KR" altLang="en-US" sz="1200"/>
              <a:t>접속하는 방안을 목표로 분석을 진행</a:t>
            </a:r>
            <a:endParaRPr lang="en-US" altLang="ko-KR" sz="1200"/>
          </a:p>
        </p:txBody>
      </p:sp>
      <p:sp>
        <p:nvSpPr>
          <p:cNvPr id="26" name="텍스트 개체 틀 2">
            <a:extLst>
              <a:ext uri="{FF2B5EF4-FFF2-40B4-BE49-F238E27FC236}">
                <a16:creationId xmlns:a16="http://schemas.microsoft.com/office/drawing/2014/main" id="{5A6A02E3-7ED2-474A-E61D-E9E3DDA6058B}"/>
              </a:ext>
            </a:extLst>
          </p:cNvPr>
          <p:cNvSpPr txBox="1">
            <a:spLocks/>
          </p:cNvSpPr>
          <p:nvPr/>
        </p:nvSpPr>
        <p:spPr>
          <a:xfrm>
            <a:off x="2209080" y="580577"/>
            <a:ext cx="2873460" cy="485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Font typeface="Arial"/>
              <a:buNone/>
            </a:pPr>
            <a:r>
              <a:rPr lang="ko-KR" altLang="en-US" b="1">
                <a:latin typeface="Arial Nova Cond" panose="020B0506020202020204" pitchFamily="34" charset="0"/>
                <a:cs typeface="ADLaM Display" panose="020F0502020204030204" pitchFamily="2" charset="0"/>
              </a:rPr>
              <a:t>프론트엔드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406A380-F86C-9124-A490-7B4CDC082B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438904"/>
            <a:ext cx="3905250" cy="18288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CEAE488-B5A7-3428-14D7-7A6C3FCDB0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5711"/>
          <a:stretch/>
        </p:blipFill>
        <p:spPr>
          <a:xfrm>
            <a:off x="737235" y="2232983"/>
            <a:ext cx="3156585" cy="2271917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73773A8-E678-CAA8-434D-68B8396B3796}"/>
              </a:ext>
            </a:extLst>
          </p:cNvPr>
          <p:cNvCxnSpPr/>
          <p:nvPr/>
        </p:nvCxnSpPr>
        <p:spPr>
          <a:xfrm>
            <a:off x="3893820" y="2232983"/>
            <a:ext cx="678180" cy="2059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157590F5-16B4-580B-B065-2B8E77119E2E}"/>
              </a:ext>
            </a:extLst>
          </p:cNvPr>
          <p:cNvCxnSpPr>
            <a:cxnSpLocks/>
          </p:cNvCxnSpPr>
          <p:nvPr/>
        </p:nvCxnSpPr>
        <p:spPr>
          <a:xfrm flipV="1">
            <a:off x="3893820" y="4283341"/>
            <a:ext cx="678180" cy="2215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6017B21-E2F9-E94F-1EEC-8B1C1F8A069B}"/>
              </a:ext>
            </a:extLst>
          </p:cNvPr>
          <p:cNvSpPr txBox="1"/>
          <p:nvPr/>
        </p:nvSpPr>
        <p:spPr>
          <a:xfrm>
            <a:off x="4572000" y="4272827"/>
            <a:ext cx="390525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800" b="0" i="0" u="none" strike="noStrike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ShellExecuteExW</a:t>
            </a:r>
            <a:r>
              <a:rPr lang="ko-KR" altLang="en-US" sz="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함수 부분에서 크롬이 켜지고 </a:t>
            </a:r>
            <a:r>
              <a:rPr lang="en-US" altLang="ko-KR" sz="800" b="0" i="0" u="none" strike="noStrike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url</a:t>
            </a:r>
            <a:r>
              <a:rPr lang="ko-KR" altLang="en-US" sz="800" b="0" i="0" u="none" strike="noStrike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로 접속</a:t>
            </a:r>
            <a:r>
              <a:rPr lang="ko-KR" altLang="en-US" sz="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하는것을 확인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3841391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33C23-67EE-A6BE-BABE-9F9549013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2561040" cy="572700"/>
          </a:xfrm>
        </p:spPr>
        <p:txBody>
          <a:bodyPr>
            <a:normAutofit fontScale="90000"/>
          </a:bodyPr>
          <a:lstStyle/>
          <a:p>
            <a:r>
              <a:rPr lang="ko-KR" altLang="en-US" b="1">
                <a:latin typeface="+mj-ea"/>
                <a:ea typeface="+mj-ea"/>
              </a:rPr>
              <a:t>솔루션 개발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20694A-04DA-4724-E37B-0C28001948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485825"/>
          </a:xfrm>
        </p:spPr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n-US" altLang="ko-KR" b="1"/>
              <a:t>API(Application Programming Interface) </a:t>
            </a:r>
            <a:r>
              <a:rPr lang="ko-KR" altLang="en-US" b="1"/>
              <a:t>후킹에 따른 실행 방식 변조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DEA33D-2F6B-2EA2-40AE-85E86AAFFBA3}"/>
              </a:ext>
            </a:extLst>
          </p:cNvPr>
          <p:cNvSpPr txBox="1"/>
          <p:nvPr/>
        </p:nvSpPr>
        <p:spPr>
          <a:xfrm>
            <a:off x="672593" y="1564857"/>
            <a:ext cx="7823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/>
              <a:t>분석 기반으로 </a:t>
            </a:r>
            <a:r>
              <a:rPr lang="en-US" altLang="ko-KR" sz="1200"/>
              <a:t>ShellExecuteExW</a:t>
            </a:r>
            <a:r>
              <a:rPr lang="ko-KR" altLang="en-US" sz="1200"/>
              <a:t>를 후킹 진행</a:t>
            </a:r>
            <a:endParaRPr lang="en-US" altLang="ko-KR" sz="1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/>
              <a:t>ShellExecuteExW API </a:t>
            </a:r>
            <a:r>
              <a:rPr lang="ko-KR" altLang="en-US" sz="1200"/>
              <a:t>함수를 백엔드 서버로 </a:t>
            </a:r>
            <a:r>
              <a:rPr lang="en-US" altLang="ko-KR" sz="1200"/>
              <a:t>URL</a:t>
            </a:r>
            <a:r>
              <a:rPr lang="ko-KR" altLang="en-US" sz="1200"/>
              <a:t>만 전송하도록 수정</a:t>
            </a:r>
            <a:endParaRPr lang="en-US" altLang="ko-KR" sz="1200"/>
          </a:p>
        </p:txBody>
      </p:sp>
      <p:sp>
        <p:nvSpPr>
          <p:cNvPr id="26" name="텍스트 개체 틀 2">
            <a:extLst>
              <a:ext uri="{FF2B5EF4-FFF2-40B4-BE49-F238E27FC236}">
                <a16:creationId xmlns:a16="http://schemas.microsoft.com/office/drawing/2014/main" id="{5A6A02E3-7ED2-474A-E61D-E9E3DDA6058B}"/>
              </a:ext>
            </a:extLst>
          </p:cNvPr>
          <p:cNvSpPr txBox="1">
            <a:spLocks/>
          </p:cNvSpPr>
          <p:nvPr/>
        </p:nvSpPr>
        <p:spPr>
          <a:xfrm>
            <a:off x="2209080" y="580577"/>
            <a:ext cx="2873460" cy="485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Font typeface="Arial"/>
              <a:buNone/>
            </a:pPr>
            <a:r>
              <a:rPr lang="ko-KR" altLang="en-US" b="1">
                <a:latin typeface="Arial Nova Cond" panose="020B0506020202020204" pitchFamily="34" charset="0"/>
                <a:cs typeface="ADLaM Display" panose="020F0502020204030204" pitchFamily="2" charset="0"/>
              </a:rPr>
              <a:t>프론트엔드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406A380-F86C-9124-A490-7B4CDC082B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993" y="2516628"/>
            <a:ext cx="3660096" cy="171399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62636F4-931C-07BA-2B65-59F389CAEB0C}"/>
              </a:ext>
            </a:extLst>
          </p:cNvPr>
          <p:cNvSpPr/>
          <p:nvPr/>
        </p:nvSpPr>
        <p:spPr>
          <a:xfrm>
            <a:off x="4937760" y="2217420"/>
            <a:ext cx="3533647" cy="10210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639588A-98BF-B2F4-5298-D9D9D9ACF79A}"/>
              </a:ext>
            </a:extLst>
          </p:cNvPr>
          <p:cNvSpPr/>
          <p:nvPr/>
        </p:nvSpPr>
        <p:spPr>
          <a:xfrm>
            <a:off x="4937760" y="3660755"/>
            <a:ext cx="3533647" cy="10210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EB5CAC72-4BAB-B4CF-B5B0-1FA3AEB555B0}"/>
              </a:ext>
            </a:extLst>
          </p:cNvPr>
          <p:cNvSpPr/>
          <p:nvPr/>
        </p:nvSpPr>
        <p:spPr>
          <a:xfrm>
            <a:off x="6365493" y="3373626"/>
            <a:ext cx="678180" cy="152002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9940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33C23-67EE-A6BE-BABE-9F9549013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2561040" cy="572700"/>
          </a:xfrm>
        </p:spPr>
        <p:txBody>
          <a:bodyPr>
            <a:normAutofit fontScale="90000"/>
          </a:bodyPr>
          <a:lstStyle/>
          <a:p>
            <a:r>
              <a:rPr lang="ko-KR" altLang="en-US" b="1">
                <a:latin typeface="+mj-ea"/>
                <a:ea typeface="+mj-ea"/>
              </a:rPr>
              <a:t>솔루션 개발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20694A-04DA-4724-E37B-0C28001948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485825"/>
          </a:xfrm>
        </p:spPr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ko-KR" altLang="en-US" b="1"/>
              <a:t>머신러닝 기반으로 정상 악성 분류 작업 진행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DEA33D-2F6B-2EA2-40AE-85E86AAFFBA3}"/>
              </a:ext>
            </a:extLst>
          </p:cNvPr>
          <p:cNvSpPr txBox="1"/>
          <p:nvPr/>
        </p:nvSpPr>
        <p:spPr>
          <a:xfrm>
            <a:off x="672593" y="1564857"/>
            <a:ext cx="78237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/>
              <a:t>악성 </a:t>
            </a:r>
            <a:r>
              <a:rPr lang="en-US" altLang="ko-KR" sz="1200"/>
              <a:t>URL</a:t>
            </a:r>
            <a:r>
              <a:rPr lang="ko-KR" altLang="en-US" sz="1200"/>
              <a:t>을 크게 위변조된 사이트로 이동 또는 파일 다운로드 형태로 구분</a:t>
            </a:r>
            <a:endParaRPr lang="en-US" altLang="ko-KR" sz="1200"/>
          </a:p>
        </p:txBody>
      </p:sp>
      <p:sp>
        <p:nvSpPr>
          <p:cNvPr id="26" name="텍스트 개체 틀 2">
            <a:extLst>
              <a:ext uri="{FF2B5EF4-FFF2-40B4-BE49-F238E27FC236}">
                <a16:creationId xmlns:a16="http://schemas.microsoft.com/office/drawing/2014/main" id="{5A6A02E3-7ED2-474A-E61D-E9E3DDA6058B}"/>
              </a:ext>
            </a:extLst>
          </p:cNvPr>
          <p:cNvSpPr txBox="1">
            <a:spLocks/>
          </p:cNvSpPr>
          <p:nvPr/>
        </p:nvSpPr>
        <p:spPr>
          <a:xfrm>
            <a:off x="2209080" y="580577"/>
            <a:ext cx="2873460" cy="485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Font typeface="Arial"/>
              <a:buNone/>
            </a:pPr>
            <a:r>
              <a:rPr lang="ko-KR" altLang="en-US" b="1">
                <a:latin typeface="Arial Nova Cond" panose="020B0506020202020204" pitchFamily="34" charset="0"/>
                <a:cs typeface="ADLaM Display" panose="020F0502020204030204" pitchFamily="2" charset="0"/>
              </a:rPr>
              <a:t>백엔드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24DB99E-21C0-9446-E979-965A7C0ECF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169"/>
          <a:stretch/>
        </p:blipFill>
        <p:spPr bwMode="auto">
          <a:xfrm>
            <a:off x="672593" y="2397267"/>
            <a:ext cx="3223980" cy="1272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729D71B-3065-6CBB-96D5-BC262C8164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1260"/>
          <a:stretch/>
        </p:blipFill>
        <p:spPr>
          <a:xfrm>
            <a:off x="4777740" y="2397267"/>
            <a:ext cx="3467100" cy="129872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CD25410-6DAF-2C40-D19B-EC3EC8C439D5}"/>
              </a:ext>
            </a:extLst>
          </p:cNvPr>
          <p:cNvSpPr txBox="1"/>
          <p:nvPr/>
        </p:nvSpPr>
        <p:spPr>
          <a:xfrm>
            <a:off x="477428" y="2112732"/>
            <a:ext cx="29134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>
              <a:spcBef>
                <a:spcPts val="1200"/>
              </a:spcBef>
              <a:buNone/>
            </a:pPr>
            <a:r>
              <a:rPr lang="ko-KR" altLang="en-US" b="1"/>
              <a:t>일반 사이트로 접속하는 경우</a:t>
            </a:r>
            <a:endParaRPr lang="en-US" altLang="ko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3131C6-AE25-13BC-06A2-142AE3289759}"/>
              </a:ext>
            </a:extLst>
          </p:cNvPr>
          <p:cNvSpPr txBox="1"/>
          <p:nvPr/>
        </p:nvSpPr>
        <p:spPr>
          <a:xfrm>
            <a:off x="4645568" y="2112732"/>
            <a:ext cx="32944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>
              <a:spcBef>
                <a:spcPts val="1200"/>
              </a:spcBef>
              <a:buNone/>
            </a:pPr>
            <a:r>
              <a:rPr lang="ko-KR" altLang="en-US" b="1"/>
              <a:t>웹 어플리케이션으로 다운 받은 경우</a:t>
            </a:r>
            <a:endParaRPr lang="en-US" altLang="ko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B5FC0E-ABAD-F471-D417-60F8A42994F0}"/>
              </a:ext>
            </a:extLst>
          </p:cNvPr>
          <p:cNvSpPr txBox="1"/>
          <p:nvPr/>
        </p:nvSpPr>
        <p:spPr>
          <a:xfrm>
            <a:off x="672593" y="3815537"/>
            <a:ext cx="32239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머신러닝을 활용한 정상 악성 분류 작업 수행</a:t>
            </a:r>
            <a:endParaRPr lang="en-US" altLang="ko-KR" sz="12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9894D4-D8EF-42DF-DFB6-CD5A3F622248}"/>
              </a:ext>
            </a:extLst>
          </p:cNvPr>
          <p:cNvSpPr txBox="1"/>
          <p:nvPr/>
        </p:nvSpPr>
        <p:spPr>
          <a:xfrm>
            <a:off x="4777740" y="3815537"/>
            <a:ext cx="32239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VirusTotal API</a:t>
            </a:r>
            <a:r>
              <a:rPr lang="ko-KR" altLang="en-US" sz="1200"/>
              <a:t>를 활용한 정상 악성 분류 작업 </a:t>
            </a:r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3535617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33C23-67EE-A6BE-BABE-9F9549013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2561040" cy="572700"/>
          </a:xfrm>
        </p:spPr>
        <p:txBody>
          <a:bodyPr>
            <a:normAutofit fontScale="90000"/>
          </a:bodyPr>
          <a:lstStyle/>
          <a:p>
            <a:r>
              <a:rPr lang="ko-KR" altLang="en-US" b="1">
                <a:latin typeface="+mj-ea"/>
                <a:ea typeface="+mj-ea"/>
              </a:rPr>
              <a:t>솔루션 개발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20694A-04DA-4724-E37B-0C28001948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485825"/>
          </a:xfrm>
        </p:spPr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ko-KR" altLang="en-US" b="1"/>
              <a:t>일반 사이트로 접속한 </a:t>
            </a:r>
            <a:r>
              <a:rPr lang="en-US" altLang="ko-KR" b="1"/>
              <a:t>URL</a:t>
            </a:r>
            <a:r>
              <a:rPr lang="ko-KR" altLang="en-US" b="1"/>
              <a:t>일 경우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DEA33D-2F6B-2EA2-40AE-85E86AAFFBA3}"/>
              </a:ext>
            </a:extLst>
          </p:cNvPr>
          <p:cNvSpPr txBox="1"/>
          <p:nvPr/>
        </p:nvSpPr>
        <p:spPr>
          <a:xfrm>
            <a:off x="672593" y="1564857"/>
            <a:ext cx="78237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/>
              <a:t>머신러닝 분류 작업을 위한 학습 데이터 구축</a:t>
            </a:r>
            <a:endParaRPr lang="en-US" altLang="ko-KR" sz="1200"/>
          </a:p>
        </p:txBody>
      </p:sp>
      <p:sp>
        <p:nvSpPr>
          <p:cNvPr id="26" name="텍스트 개체 틀 2">
            <a:extLst>
              <a:ext uri="{FF2B5EF4-FFF2-40B4-BE49-F238E27FC236}">
                <a16:creationId xmlns:a16="http://schemas.microsoft.com/office/drawing/2014/main" id="{5A6A02E3-7ED2-474A-E61D-E9E3DDA6058B}"/>
              </a:ext>
            </a:extLst>
          </p:cNvPr>
          <p:cNvSpPr txBox="1">
            <a:spLocks/>
          </p:cNvSpPr>
          <p:nvPr/>
        </p:nvSpPr>
        <p:spPr>
          <a:xfrm>
            <a:off x="2209080" y="580577"/>
            <a:ext cx="2873460" cy="485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Font typeface="Arial"/>
              <a:buNone/>
            </a:pPr>
            <a:r>
              <a:rPr lang="ko-KR" altLang="en-US" b="1">
                <a:latin typeface="Arial Nova Cond" panose="020B0506020202020204" pitchFamily="34" charset="0"/>
                <a:cs typeface="ADLaM Display" panose="020F0502020204030204" pitchFamily="2" charset="0"/>
              </a:rPr>
              <a:t>시연 영상</a:t>
            </a:r>
          </a:p>
        </p:txBody>
      </p:sp>
    </p:spTree>
    <p:extLst>
      <p:ext uri="{BB962C8B-B14F-4D97-AF65-F5344CB8AC3E}">
        <p14:creationId xmlns:p14="http://schemas.microsoft.com/office/powerpoint/2010/main" val="1092402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33C23-67EE-A6BE-BABE-9F9549013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2561040" cy="572700"/>
          </a:xfrm>
        </p:spPr>
        <p:txBody>
          <a:bodyPr>
            <a:normAutofit fontScale="90000"/>
          </a:bodyPr>
          <a:lstStyle/>
          <a:p>
            <a:r>
              <a:rPr lang="ko-KR" altLang="en-US" b="1">
                <a:latin typeface="+mj-ea"/>
                <a:ea typeface="+mj-ea"/>
              </a:rPr>
              <a:t>솔루션 개발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20694A-04DA-4724-E37B-0C28001948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485825"/>
          </a:xfrm>
        </p:spPr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ko-KR" altLang="en-US" b="1"/>
              <a:t>특정 확장자</a:t>
            </a:r>
            <a:r>
              <a:rPr lang="en-US" altLang="ko-KR" b="1"/>
              <a:t>(exe,zip, ...)</a:t>
            </a:r>
            <a:r>
              <a:rPr lang="ko-KR" altLang="en-US" b="1"/>
              <a:t>를 다운받도록 하는 </a:t>
            </a:r>
            <a:r>
              <a:rPr lang="en-US" altLang="ko-KR" b="1"/>
              <a:t>URL</a:t>
            </a:r>
            <a:r>
              <a:rPr lang="ko-KR" altLang="en-US" b="1"/>
              <a:t>일 경우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DEA33D-2F6B-2EA2-40AE-85E86AAFFBA3}"/>
              </a:ext>
            </a:extLst>
          </p:cNvPr>
          <p:cNvSpPr txBox="1"/>
          <p:nvPr/>
        </p:nvSpPr>
        <p:spPr>
          <a:xfrm>
            <a:off x="646535" y="1564295"/>
            <a:ext cx="78237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/>
              <a:t>VirusTotal API</a:t>
            </a:r>
            <a:r>
              <a:rPr lang="ko-KR" altLang="en-US" sz="1200"/>
              <a:t>를 활용하여 정상과 악성 판단을 가지고 옴</a:t>
            </a:r>
            <a:endParaRPr lang="en-US" altLang="ko-KR" sz="1200"/>
          </a:p>
        </p:txBody>
      </p:sp>
      <p:sp>
        <p:nvSpPr>
          <p:cNvPr id="26" name="텍스트 개체 틀 2">
            <a:extLst>
              <a:ext uri="{FF2B5EF4-FFF2-40B4-BE49-F238E27FC236}">
                <a16:creationId xmlns:a16="http://schemas.microsoft.com/office/drawing/2014/main" id="{5A6A02E3-7ED2-474A-E61D-E9E3DDA6058B}"/>
              </a:ext>
            </a:extLst>
          </p:cNvPr>
          <p:cNvSpPr txBox="1">
            <a:spLocks/>
          </p:cNvSpPr>
          <p:nvPr/>
        </p:nvSpPr>
        <p:spPr>
          <a:xfrm>
            <a:off x="2209080" y="580577"/>
            <a:ext cx="2873460" cy="485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Font typeface="Arial"/>
              <a:buNone/>
            </a:pPr>
            <a:r>
              <a:rPr lang="ko-KR" altLang="en-US" b="1">
                <a:latin typeface="Arial Nova Cond" panose="020B0506020202020204" pitchFamily="34" charset="0"/>
                <a:cs typeface="ADLaM Display" panose="020F0502020204030204" pitchFamily="2" charset="0"/>
              </a:rPr>
              <a:t>시연 영상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578AE43-A6BE-32F6-C6B9-237E10A431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6146" y="2254238"/>
            <a:ext cx="2511707" cy="878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812E65D2-5E4A-CAF5-8856-D9DEACF88D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742"/>
          <a:stretch/>
        </p:blipFill>
        <p:spPr bwMode="auto">
          <a:xfrm>
            <a:off x="3316146" y="3801407"/>
            <a:ext cx="2513880" cy="709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C0D2B90E-49CC-03F4-5345-80DBA8D1536E}"/>
              </a:ext>
            </a:extLst>
          </p:cNvPr>
          <p:cNvSpPr/>
          <p:nvPr/>
        </p:nvSpPr>
        <p:spPr>
          <a:xfrm>
            <a:off x="4232909" y="3423867"/>
            <a:ext cx="678180" cy="152002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EDE2AE5-91A0-BE01-8481-6C80280DD3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2859" y="2254238"/>
            <a:ext cx="1632294" cy="878660"/>
          </a:xfrm>
          <a:prstGeom prst="rect">
            <a:avLst/>
          </a:prstGeom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2CFBD159-3814-D8EC-FF91-C95CEDC8CD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0" t="48351" r="75523" b="7372"/>
          <a:stretch/>
        </p:blipFill>
        <p:spPr bwMode="auto">
          <a:xfrm>
            <a:off x="6832859" y="3570824"/>
            <a:ext cx="1632294" cy="939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9000E650-E76C-F141-2D2F-B3EB996BBCC5}"/>
              </a:ext>
            </a:extLst>
          </p:cNvPr>
          <p:cNvSpPr/>
          <p:nvPr/>
        </p:nvSpPr>
        <p:spPr>
          <a:xfrm>
            <a:off x="7309916" y="3267707"/>
            <a:ext cx="678180" cy="152002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6D8A7B05-3157-61E3-EEF4-A4B896B151D1}"/>
              </a:ext>
            </a:extLst>
          </p:cNvPr>
          <p:cNvSpPr/>
          <p:nvPr/>
        </p:nvSpPr>
        <p:spPr>
          <a:xfrm rot="13616953">
            <a:off x="6150913" y="3241283"/>
            <a:ext cx="358884" cy="231343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1F8D6CC-F3D6-3CA4-BA68-AA1CB29D3577}"/>
              </a:ext>
            </a:extLst>
          </p:cNvPr>
          <p:cNvSpPr/>
          <p:nvPr/>
        </p:nvSpPr>
        <p:spPr>
          <a:xfrm>
            <a:off x="3201846" y="2123798"/>
            <a:ext cx="5394240" cy="253310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DA194FE4-CED0-E155-AFFB-65292C6E9A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2680" y="2145381"/>
            <a:ext cx="2449832" cy="251151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7EF18C9-14FA-FB2A-7E1E-E5F7531D2E39}"/>
              </a:ext>
            </a:extLst>
          </p:cNvPr>
          <p:cNvSpPr txBox="1"/>
          <p:nvPr/>
        </p:nvSpPr>
        <p:spPr>
          <a:xfrm>
            <a:off x="453346" y="1837604"/>
            <a:ext cx="21343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>
              <a:spcBef>
                <a:spcPts val="1200"/>
              </a:spcBef>
              <a:buNone/>
            </a:pPr>
            <a:r>
              <a:rPr lang="en-US" altLang="ko-KR" b="1"/>
              <a:t>VirusTotal </a:t>
            </a:r>
            <a:r>
              <a:rPr lang="ko-KR" altLang="en-US" b="1"/>
              <a:t>사이트</a:t>
            </a:r>
            <a:endParaRPr lang="en-US" altLang="ko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A8DDD1C-CE61-A5BF-7A7F-732CBC365BE4}"/>
              </a:ext>
            </a:extLst>
          </p:cNvPr>
          <p:cNvSpPr txBox="1"/>
          <p:nvPr/>
        </p:nvSpPr>
        <p:spPr>
          <a:xfrm>
            <a:off x="3165749" y="1837604"/>
            <a:ext cx="21343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>
              <a:spcBef>
                <a:spcPts val="1200"/>
              </a:spcBef>
              <a:buNone/>
            </a:pPr>
            <a:r>
              <a:rPr lang="en-US" altLang="ko-KR" b="1"/>
              <a:t>VirusTotal API </a:t>
            </a:r>
            <a:r>
              <a:rPr lang="ko-KR" altLang="en-US" b="1"/>
              <a:t>활용</a:t>
            </a:r>
            <a:endParaRPr lang="en-US" altLang="ko" b="1" dirty="0"/>
          </a:p>
        </p:txBody>
      </p:sp>
    </p:spTree>
    <p:extLst>
      <p:ext uri="{BB962C8B-B14F-4D97-AF65-F5344CB8AC3E}">
        <p14:creationId xmlns:p14="http://schemas.microsoft.com/office/powerpoint/2010/main" val="334604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33C23-67EE-A6BE-BABE-9F9549013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2561040" cy="572700"/>
          </a:xfrm>
        </p:spPr>
        <p:txBody>
          <a:bodyPr>
            <a:normAutofit fontScale="90000"/>
          </a:bodyPr>
          <a:lstStyle/>
          <a:p>
            <a:r>
              <a:rPr lang="ko-KR" altLang="en-US" b="1">
                <a:latin typeface="+mj-ea"/>
                <a:ea typeface="+mj-ea"/>
              </a:rPr>
              <a:t>솔루션 개발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20694A-04DA-4724-E37B-0C28001948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485825"/>
          </a:xfrm>
        </p:spPr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ko-KR" altLang="en-US" b="1"/>
              <a:t>시연 영상 상영</a:t>
            </a:r>
          </a:p>
        </p:txBody>
      </p:sp>
      <p:sp>
        <p:nvSpPr>
          <p:cNvPr id="26" name="텍스트 개체 틀 2">
            <a:extLst>
              <a:ext uri="{FF2B5EF4-FFF2-40B4-BE49-F238E27FC236}">
                <a16:creationId xmlns:a16="http://schemas.microsoft.com/office/drawing/2014/main" id="{5A6A02E3-7ED2-474A-E61D-E9E3DDA6058B}"/>
              </a:ext>
            </a:extLst>
          </p:cNvPr>
          <p:cNvSpPr txBox="1">
            <a:spLocks/>
          </p:cNvSpPr>
          <p:nvPr/>
        </p:nvSpPr>
        <p:spPr>
          <a:xfrm>
            <a:off x="2209080" y="580577"/>
            <a:ext cx="2873460" cy="485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Font typeface="Arial"/>
              <a:buNone/>
            </a:pPr>
            <a:r>
              <a:rPr lang="ko-KR" altLang="en-US" b="1">
                <a:latin typeface="Arial Nova Cond" panose="020B0506020202020204" pitchFamily="34" charset="0"/>
                <a:cs typeface="ADLaM Display" panose="020F0502020204030204" pitchFamily="2" charset="0"/>
              </a:rPr>
              <a:t>시연 영상</a:t>
            </a:r>
          </a:p>
        </p:txBody>
      </p:sp>
    </p:spTree>
    <p:extLst>
      <p:ext uri="{BB962C8B-B14F-4D97-AF65-F5344CB8AC3E}">
        <p14:creationId xmlns:p14="http://schemas.microsoft.com/office/powerpoint/2010/main" val="1725676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311700" y="19990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/>
              <a:t>산출물에 대한 느낀점</a:t>
            </a:r>
            <a:endParaRPr b="1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F4C2B1E-B3AD-F6AD-8038-E4CB1E64869F}"/>
              </a:ext>
            </a:extLst>
          </p:cNvPr>
          <p:cNvCxnSpPr>
            <a:cxnSpLocks/>
          </p:cNvCxnSpPr>
          <p:nvPr/>
        </p:nvCxnSpPr>
        <p:spPr>
          <a:xfrm>
            <a:off x="1171373" y="2571750"/>
            <a:ext cx="680124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9150228-C75C-5D55-A70D-FBDD12494DFB}"/>
              </a:ext>
            </a:extLst>
          </p:cNvPr>
          <p:cNvSpPr txBox="1"/>
          <p:nvPr/>
        </p:nvSpPr>
        <p:spPr>
          <a:xfrm>
            <a:off x="4210358" y="262123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/>
              <a:t>한계점</a:t>
            </a:r>
          </a:p>
        </p:txBody>
      </p:sp>
    </p:spTree>
    <p:extLst>
      <p:ext uri="{BB962C8B-B14F-4D97-AF65-F5344CB8AC3E}">
        <p14:creationId xmlns:p14="http://schemas.microsoft.com/office/powerpoint/2010/main" val="13349538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33C23-67EE-A6BE-BABE-9F9549013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2561040" cy="572700"/>
          </a:xfrm>
        </p:spPr>
        <p:txBody>
          <a:bodyPr>
            <a:normAutofit fontScale="90000"/>
          </a:bodyPr>
          <a:lstStyle/>
          <a:p>
            <a:r>
              <a:rPr lang="ko-KR" altLang="en-US" b="1">
                <a:latin typeface="+mj-ea"/>
                <a:ea typeface="+mj-ea"/>
              </a:rPr>
              <a:t>솔루션 개발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20694A-04DA-4724-E37B-0C28001948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485825"/>
          </a:xfrm>
        </p:spPr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ko-KR" altLang="en-US" b="1"/>
              <a:t>시연 영상 상영</a:t>
            </a:r>
          </a:p>
        </p:txBody>
      </p:sp>
      <p:sp>
        <p:nvSpPr>
          <p:cNvPr id="26" name="텍스트 개체 틀 2">
            <a:extLst>
              <a:ext uri="{FF2B5EF4-FFF2-40B4-BE49-F238E27FC236}">
                <a16:creationId xmlns:a16="http://schemas.microsoft.com/office/drawing/2014/main" id="{5A6A02E3-7ED2-474A-E61D-E9E3DDA6058B}"/>
              </a:ext>
            </a:extLst>
          </p:cNvPr>
          <p:cNvSpPr txBox="1">
            <a:spLocks/>
          </p:cNvSpPr>
          <p:nvPr/>
        </p:nvSpPr>
        <p:spPr>
          <a:xfrm>
            <a:off x="2209080" y="580577"/>
            <a:ext cx="2873460" cy="485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Font typeface="Arial"/>
              <a:buNone/>
            </a:pPr>
            <a:r>
              <a:rPr lang="ko-KR" altLang="en-US" b="1">
                <a:latin typeface="Arial Nova Cond" panose="020B0506020202020204" pitchFamily="34" charset="0"/>
                <a:cs typeface="ADLaM Display" panose="020F0502020204030204" pitchFamily="2" charset="0"/>
              </a:rPr>
              <a:t>시연 영상</a:t>
            </a:r>
          </a:p>
        </p:txBody>
      </p:sp>
    </p:spTree>
    <p:extLst>
      <p:ext uri="{BB962C8B-B14F-4D97-AF65-F5344CB8AC3E}">
        <p14:creationId xmlns:p14="http://schemas.microsoft.com/office/powerpoint/2010/main" val="17542038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311700" y="19990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/>
              <a:t>감사합니다</a:t>
            </a:r>
            <a:r>
              <a:rPr lang="en-US" altLang="ko-KR" b="1"/>
              <a:t>.</a:t>
            </a:r>
            <a:endParaRPr b="1" dirty="0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F90867A8-26C0-5D24-7D39-E11639B12AF8}"/>
              </a:ext>
            </a:extLst>
          </p:cNvPr>
          <p:cNvCxnSpPr>
            <a:cxnSpLocks/>
          </p:cNvCxnSpPr>
          <p:nvPr/>
        </p:nvCxnSpPr>
        <p:spPr>
          <a:xfrm>
            <a:off x="1087555" y="2571750"/>
            <a:ext cx="680124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2374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311700" y="3094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2920" b="1"/>
              <a:t>목차</a:t>
            </a:r>
            <a:endParaRPr sz="2920" b="1"/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761280" y="936122"/>
            <a:ext cx="4260300" cy="4054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 b="1" dirty="0"/>
              <a:t>개요</a:t>
            </a:r>
            <a:endParaRPr b="1" dirty="0"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-KR" altLang="en-US"/>
              <a:t>진행하게 된 계기</a:t>
            </a:r>
            <a:endParaRPr lang="en-US"/>
          </a:p>
          <a:p>
            <a:pPr lvl="1" indent="-342900">
              <a:buSzPts val="1800"/>
              <a:buChar char="-"/>
            </a:pPr>
            <a:r>
              <a:rPr lang="en-US" altLang="ko-KR"/>
              <a:t>PDF </a:t>
            </a:r>
            <a:r>
              <a:rPr lang="ko-KR" altLang="en-US"/>
              <a:t>대상의 문서형 악성코드 분석 결과</a:t>
            </a:r>
            <a:endParaRPr lang="en-US"/>
          </a:p>
          <a:p>
            <a:pPr marL="114300" indent="0">
              <a:buNone/>
            </a:pPr>
            <a:endParaRPr sz="1000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-KR" altLang="en-US" b="1"/>
              <a:t>솔루션 개발</a:t>
            </a:r>
            <a:endParaRPr lang="en-US" altLang="ko-KR" b="1"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-KR" altLang="en-US"/>
              <a:t>프론트 엔드</a:t>
            </a:r>
            <a:endParaRPr lang="en-US" altLang="ko-KR"/>
          </a:p>
          <a:p>
            <a:pPr lvl="2">
              <a:buChar char="-"/>
            </a:pPr>
            <a:r>
              <a:rPr lang="en-US"/>
              <a:t>API </a:t>
            </a:r>
            <a:r>
              <a:rPr lang="ko-KR" altLang="en-US"/>
              <a:t>후킹</a:t>
            </a:r>
            <a:endParaRPr lang="en-US" altLang="ko-KR"/>
          </a:p>
          <a:p>
            <a:pPr lvl="2">
              <a:buChar char="-"/>
            </a:pPr>
            <a:r>
              <a:rPr lang="ko-KR" altLang="en-US"/>
              <a:t>서버 전송</a:t>
            </a:r>
            <a:endParaRPr lang="en-US" altLang="ko-KR"/>
          </a:p>
          <a:p>
            <a:pPr lvl="1">
              <a:buChar char="-"/>
            </a:pPr>
            <a:r>
              <a:rPr lang="ko-KR" altLang="en-US"/>
              <a:t>백엔드</a:t>
            </a:r>
            <a:endParaRPr lang="en-US" altLang="ko-KR"/>
          </a:p>
          <a:p>
            <a:pPr lvl="2">
              <a:buChar char="-"/>
            </a:pPr>
            <a:r>
              <a:rPr lang="ko-KR" altLang="en-US"/>
              <a:t>데이터 타입에 따른 분류 작업</a:t>
            </a:r>
            <a:endParaRPr lang="en-US" altLang="ko-KR"/>
          </a:p>
          <a:p>
            <a:pPr lvl="2">
              <a:buChar char="-"/>
            </a:pPr>
            <a:r>
              <a:rPr lang="ko-KR" altLang="en-US"/>
              <a:t>머신러닝 기반의 악성 분류 작업</a:t>
            </a:r>
            <a:endParaRPr lang="en-US" altLang="ko-KR"/>
          </a:p>
          <a:p>
            <a:pPr>
              <a:buFont typeface="Arial"/>
              <a:buChar char="-"/>
            </a:pPr>
            <a:endParaRPr lang="en-US" altLang="ko-KR" sz="1000" b="1"/>
          </a:p>
          <a:p>
            <a:pPr>
              <a:buFont typeface="Arial"/>
              <a:buChar char="-"/>
            </a:pPr>
            <a:r>
              <a:rPr lang="ko-KR" altLang="en-US" b="1"/>
              <a:t>산출물</a:t>
            </a:r>
          </a:p>
          <a:p>
            <a:pPr lvl="1" indent="-342900">
              <a:buSzPts val="1800"/>
              <a:buFont typeface="Arial"/>
              <a:buChar char="-"/>
            </a:pPr>
            <a:r>
              <a:rPr lang="ko-KR" altLang="en-US"/>
              <a:t>솔루션 영상 및 한계점</a:t>
            </a:r>
            <a:endParaRPr lang="en-US" altLang="ko-KR"/>
          </a:p>
        </p:txBody>
      </p:sp>
      <p:pic>
        <p:nvPicPr>
          <p:cNvPr id="65" name="Google Shape;65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26960" y="4320625"/>
            <a:ext cx="572700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311698" y="200286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 dirty="0"/>
              <a:t>개요</a:t>
            </a:r>
            <a:endParaRPr b="1" dirty="0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F90867A8-26C0-5D24-7D39-E11639B12AF8}"/>
              </a:ext>
            </a:extLst>
          </p:cNvPr>
          <p:cNvCxnSpPr>
            <a:cxnSpLocks/>
          </p:cNvCxnSpPr>
          <p:nvPr/>
        </p:nvCxnSpPr>
        <p:spPr>
          <a:xfrm>
            <a:off x="1171373" y="2571750"/>
            <a:ext cx="680124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8806373-98C9-4396-AD6E-EC7F6A821568}"/>
              </a:ext>
            </a:extLst>
          </p:cNvPr>
          <p:cNvSpPr txBox="1"/>
          <p:nvPr/>
        </p:nvSpPr>
        <p:spPr>
          <a:xfrm>
            <a:off x="3597210" y="2621230"/>
            <a:ext cx="19495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/>
              <a:t>진행하게 된 계기</a:t>
            </a:r>
            <a:endParaRPr lang="en-US" altLang="ko-KR"/>
          </a:p>
          <a:p>
            <a:pPr algn="ctr"/>
            <a:r>
              <a:rPr lang="ko-KR" altLang="en-US"/>
              <a:t>문서형 </a:t>
            </a:r>
            <a:r>
              <a:rPr lang="en-US" altLang="ko-KR"/>
              <a:t>PDF </a:t>
            </a:r>
            <a:r>
              <a:rPr lang="ko-KR" altLang="en-US"/>
              <a:t>분석 결과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33C23-67EE-A6BE-BABE-9F9549013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>
                <a:latin typeface="+mj-ea"/>
                <a:ea typeface="+mj-ea"/>
              </a:rPr>
              <a:t>개요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20694A-04DA-4724-E37B-0C28001948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485825"/>
          </a:xfrm>
        </p:spPr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ko-KR" altLang="en-US" b="1"/>
              <a:t>피싱 이메일을 활용한 표접 접근 및 공격 수행하는 사례 증가</a:t>
            </a:r>
          </a:p>
        </p:txBody>
      </p:sp>
      <p:pic>
        <p:nvPicPr>
          <p:cNvPr id="4" name="Google Shape;77;p16">
            <a:extLst>
              <a:ext uri="{FF2B5EF4-FFF2-40B4-BE49-F238E27FC236}">
                <a16:creationId xmlns:a16="http://schemas.microsoft.com/office/drawing/2014/main" id="{1DBE7E27-3B6E-709A-112D-1D45948C0A9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72593" y="2180929"/>
            <a:ext cx="3983489" cy="221662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5" name="Google Shape;87;p5">
            <a:extLst>
              <a:ext uri="{FF2B5EF4-FFF2-40B4-BE49-F238E27FC236}">
                <a16:creationId xmlns:a16="http://schemas.microsoft.com/office/drawing/2014/main" id="{5ACE5AE6-9DAF-8CCC-9755-1AB1498AE18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58592" y="2185432"/>
            <a:ext cx="3873708" cy="77263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A9EA15E-28C5-922E-968F-AE580AFBC9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3302" y="3479903"/>
            <a:ext cx="3908998" cy="10222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FDEA33D-2F6B-2EA2-40AE-85E86AAFFBA3}"/>
              </a:ext>
            </a:extLst>
          </p:cNvPr>
          <p:cNvSpPr txBox="1"/>
          <p:nvPr/>
        </p:nvSpPr>
        <p:spPr>
          <a:xfrm>
            <a:off x="672593" y="1564857"/>
            <a:ext cx="7823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/>
              <a:t>SonicWall</a:t>
            </a:r>
            <a:r>
              <a:rPr lang="ko-KR" altLang="en-US" sz="1200"/>
              <a:t>회사에 따라 </a:t>
            </a:r>
            <a:r>
              <a:rPr lang="en-US" altLang="ko-KR" sz="1200"/>
              <a:t>2022</a:t>
            </a:r>
            <a:r>
              <a:rPr lang="ko-KR" altLang="en-US" sz="1200"/>
              <a:t>년 코로나 팬더믹 사건 이후</a:t>
            </a:r>
            <a:r>
              <a:rPr lang="en-US" altLang="ko-KR" sz="1200"/>
              <a:t>, </a:t>
            </a:r>
            <a:r>
              <a:rPr lang="ko-KR" altLang="en-US" sz="1200"/>
              <a:t>금융 관련 피싱이 증가할 것으로 예측</a:t>
            </a:r>
            <a:endParaRPr lang="en-US" altLang="ko-KR" sz="1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/>
              <a:t>피싱 메일을 활용한 공격 사례를 인터넷 기사에서 확인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013E08-CC58-8E92-2C50-14D9E2B9D539}"/>
              </a:ext>
            </a:extLst>
          </p:cNvPr>
          <p:cNvSpPr txBox="1"/>
          <p:nvPr/>
        </p:nvSpPr>
        <p:spPr>
          <a:xfrm>
            <a:off x="3482363" y="4371341"/>
            <a:ext cx="11737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출처</a:t>
            </a:r>
            <a:r>
              <a:rPr lang="en-US" altLang="ko-KR" sz="1050" b="1"/>
              <a:t>: SonicWall</a:t>
            </a:r>
            <a:endParaRPr lang="ko-KR" altLang="en-US" sz="1050" b="1"/>
          </a:p>
        </p:txBody>
      </p:sp>
      <p:sp>
        <p:nvSpPr>
          <p:cNvPr id="9" name="텍스트 개체 틀 2">
            <a:extLst>
              <a:ext uri="{FF2B5EF4-FFF2-40B4-BE49-F238E27FC236}">
                <a16:creationId xmlns:a16="http://schemas.microsoft.com/office/drawing/2014/main" id="{7C67FA1C-ADFE-3C23-434A-54DBEF3A158A}"/>
              </a:ext>
            </a:extLst>
          </p:cNvPr>
          <p:cNvSpPr txBox="1">
            <a:spLocks/>
          </p:cNvSpPr>
          <p:nvPr/>
        </p:nvSpPr>
        <p:spPr>
          <a:xfrm>
            <a:off x="1020360" y="580577"/>
            <a:ext cx="1684740" cy="485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Font typeface="Arial"/>
              <a:buNone/>
            </a:pPr>
            <a:r>
              <a:rPr lang="ko-KR" altLang="en-US" b="1">
                <a:latin typeface="Arial Nova Cond" panose="020B0506020202020204" pitchFamily="34" charset="0"/>
                <a:cs typeface="ADLaM Display" panose="020F0502020204030204" pitchFamily="2" charset="0"/>
              </a:rPr>
              <a:t>진행 계기</a:t>
            </a:r>
          </a:p>
        </p:txBody>
      </p:sp>
    </p:spTree>
    <p:extLst>
      <p:ext uri="{BB962C8B-B14F-4D97-AF65-F5344CB8AC3E}">
        <p14:creationId xmlns:p14="http://schemas.microsoft.com/office/powerpoint/2010/main" val="439283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33C23-67EE-A6BE-BABE-9F9549013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83621" cy="572700"/>
          </a:xfrm>
        </p:spPr>
        <p:txBody>
          <a:bodyPr>
            <a:normAutofit fontScale="90000"/>
          </a:bodyPr>
          <a:lstStyle/>
          <a:p>
            <a:r>
              <a:rPr lang="ko-KR" altLang="en-US" b="1">
                <a:latin typeface="+mj-ea"/>
                <a:ea typeface="+mj-ea"/>
              </a:rPr>
              <a:t>개요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20694A-04DA-4724-E37B-0C28001948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485825"/>
          </a:xfrm>
        </p:spPr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ko-KR" altLang="en-US" b="1"/>
              <a:t>첨부 파일을 삽입한채로 피싱 이메일 전송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DEA33D-2F6B-2EA2-40AE-85E86AAFFBA3}"/>
              </a:ext>
            </a:extLst>
          </p:cNvPr>
          <p:cNvSpPr txBox="1"/>
          <p:nvPr/>
        </p:nvSpPr>
        <p:spPr>
          <a:xfrm>
            <a:off x="672593" y="1564857"/>
            <a:ext cx="7823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/>
              <a:t>피싱 이메일에 존재하는 확장자의 종류로는 </a:t>
            </a:r>
            <a:r>
              <a:rPr lang="en-US" altLang="ko-KR" sz="1200"/>
              <a:t>PE, Image, Compress, Document, Script</a:t>
            </a:r>
            <a:r>
              <a:rPr lang="ko-KR" altLang="en-US" sz="1200"/>
              <a:t>가 존재</a:t>
            </a:r>
            <a:endParaRPr lang="en-US" altLang="ko-KR" sz="1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/>
              <a:t>정보 수집을 바탕으로 공격함에 따라 잇따른 누르도록 유도</a:t>
            </a:r>
          </a:p>
        </p:txBody>
      </p:sp>
      <p:grpSp>
        <p:nvGrpSpPr>
          <p:cNvPr id="8" name="Google Shape;91;p5">
            <a:extLst>
              <a:ext uri="{FF2B5EF4-FFF2-40B4-BE49-F238E27FC236}">
                <a16:creationId xmlns:a16="http://schemas.microsoft.com/office/drawing/2014/main" id="{22148A5E-972B-85CA-A3FA-5A7DF11F8385}"/>
              </a:ext>
            </a:extLst>
          </p:cNvPr>
          <p:cNvGrpSpPr/>
          <p:nvPr/>
        </p:nvGrpSpPr>
        <p:grpSpPr>
          <a:xfrm>
            <a:off x="1195322" y="2273270"/>
            <a:ext cx="2635136" cy="2289653"/>
            <a:chOff x="510540" y="95"/>
            <a:chExt cx="3094243" cy="2674201"/>
          </a:xfrm>
        </p:grpSpPr>
        <p:sp>
          <p:nvSpPr>
            <p:cNvPr id="9" name="Google Shape;92;p5">
              <a:extLst>
                <a:ext uri="{FF2B5EF4-FFF2-40B4-BE49-F238E27FC236}">
                  <a16:creationId xmlns:a16="http://schemas.microsoft.com/office/drawing/2014/main" id="{202A9AB3-9154-A2E7-A589-B9D50EB0B632}"/>
                </a:ext>
              </a:extLst>
            </p:cNvPr>
            <p:cNvSpPr/>
            <p:nvPr/>
          </p:nvSpPr>
          <p:spPr>
            <a:xfrm>
              <a:off x="1611567" y="95"/>
              <a:ext cx="892189" cy="579923"/>
            </a:xfrm>
            <a:prstGeom prst="roundRect">
              <a:avLst>
                <a:gd name="adj" fmla="val 16667"/>
              </a:avLst>
            </a:prstGeom>
            <a:solidFill>
              <a:srgbClr val="4185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93;p5">
              <a:extLst>
                <a:ext uri="{FF2B5EF4-FFF2-40B4-BE49-F238E27FC236}">
                  <a16:creationId xmlns:a16="http://schemas.microsoft.com/office/drawing/2014/main" id="{983237D4-DF4B-ECDC-C86F-323246555E77}"/>
                </a:ext>
              </a:extLst>
            </p:cNvPr>
            <p:cNvSpPr txBox="1"/>
            <p:nvPr/>
          </p:nvSpPr>
          <p:spPr>
            <a:xfrm>
              <a:off x="1639877" y="28405"/>
              <a:ext cx="835569" cy="5233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ko-KR" sz="105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PE</a:t>
              </a:r>
              <a:endParaRPr sz="10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94;p5">
              <a:extLst>
                <a:ext uri="{FF2B5EF4-FFF2-40B4-BE49-F238E27FC236}">
                  <a16:creationId xmlns:a16="http://schemas.microsoft.com/office/drawing/2014/main" id="{96A2F6C4-BC48-6450-651F-7ECFBCECD2E7}"/>
                </a:ext>
              </a:extLst>
            </p:cNvPr>
            <p:cNvSpPr/>
            <p:nvPr/>
          </p:nvSpPr>
          <p:spPr>
            <a:xfrm>
              <a:off x="899973" y="290056"/>
              <a:ext cx="2315377" cy="231537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437" y="4767"/>
                  </a:moveTo>
                  <a:lnTo>
                    <a:pt x="83437" y="4767"/>
                  </a:lnTo>
                  <a:cubicBezTo>
                    <a:pt x="94003" y="9250"/>
                    <a:pt x="103061" y="16670"/>
                    <a:pt x="109537" y="26147"/>
                  </a:cubicBezTo>
                </a:path>
              </a:pathLst>
            </a:custGeom>
            <a:noFill/>
            <a:ln w="9525" cap="flat" cmpd="sng">
              <a:solidFill>
                <a:srgbClr val="4185F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95;p5">
              <a:extLst>
                <a:ext uri="{FF2B5EF4-FFF2-40B4-BE49-F238E27FC236}">
                  <a16:creationId xmlns:a16="http://schemas.microsoft.com/office/drawing/2014/main" id="{D89E8CAD-9752-8F50-C2E6-086E2975BC6E}"/>
                </a:ext>
              </a:extLst>
            </p:cNvPr>
            <p:cNvSpPr/>
            <p:nvPr/>
          </p:nvSpPr>
          <p:spPr>
            <a:xfrm>
              <a:off x="2712594" y="800038"/>
              <a:ext cx="892189" cy="579923"/>
            </a:xfrm>
            <a:prstGeom prst="roundRect">
              <a:avLst>
                <a:gd name="adj" fmla="val 16667"/>
              </a:avLst>
            </a:prstGeom>
            <a:solidFill>
              <a:srgbClr val="4185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96;p5">
              <a:extLst>
                <a:ext uri="{FF2B5EF4-FFF2-40B4-BE49-F238E27FC236}">
                  <a16:creationId xmlns:a16="http://schemas.microsoft.com/office/drawing/2014/main" id="{53C57977-A540-8967-DCD6-87FB06FCF00B}"/>
                </a:ext>
              </a:extLst>
            </p:cNvPr>
            <p:cNvSpPr txBox="1"/>
            <p:nvPr/>
          </p:nvSpPr>
          <p:spPr>
            <a:xfrm>
              <a:off x="2740904" y="828348"/>
              <a:ext cx="835569" cy="5233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ko-KR" sz="105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Script</a:t>
              </a:r>
              <a:endParaRPr sz="10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97;p5">
              <a:extLst>
                <a:ext uri="{FF2B5EF4-FFF2-40B4-BE49-F238E27FC236}">
                  <a16:creationId xmlns:a16="http://schemas.microsoft.com/office/drawing/2014/main" id="{23D5DCCF-60F8-8CAF-67F7-EEE090FA26A6}"/>
                </a:ext>
              </a:extLst>
            </p:cNvPr>
            <p:cNvSpPr/>
            <p:nvPr/>
          </p:nvSpPr>
          <p:spPr>
            <a:xfrm>
              <a:off x="899973" y="290056"/>
              <a:ext cx="2315377" cy="231537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18" y="56870"/>
                  </a:moveTo>
                  <a:lnTo>
                    <a:pt x="119918" y="56870"/>
                  </a:lnTo>
                  <a:cubicBezTo>
                    <a:pt x="120590" y="69731"/>
                    <a:pt x="117106" y="82466"/>
                    <a:pt x="109981" y="93194"/>
                  </a:cubicBezTo>
                </a:path>
              </a:pathLst>
            </a:custGeom>
            <a:noFill/>
            <a:ln w="9525" cap="flat" cmpd="sng">
              <a:solidFill>
                <a:srgbClr val="4185F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98;p5">
              <a:extLst>
                <a:ext uri="{FF2B5EF4-FFF2-40B4-BE49-F238E27FC236}">
                  <a16:creationId xmlns:a16="http://schemas.microsoft.com/office/drawing/2014/main" id="{2BEB67A8-D974-0A07-B634-AC5A309A8922}"/>
                </a:ext>
              </a:extLst>
            </p:cNvPr>
            <p:cNvSpPr/>
            <p:nvPr/>
          </p:nvSpPr>
          <p:spPr>
            <a:xfrm>
              <a:off x="2292039" y="2094373"/>
              <a:ext cx="892189" cy="579923"/>
            </a:xfrm>
            <a:prstGeom prst="roundRect">
              <a:avLst>
                <a:gd name="adj" fmla="val 16667"/>
              </a:avLst>
            </a:prstGeom>
            <a:solidFill>
              <a:srgbClr val="4185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99;p5">
              <a:extLst>
                <a:ext uri="{FF2B5EF4-FFF2-40B4-BE49-F238E27FC236}">
                  <a16:creationId xmlns:a16="http://schemas.microsoft.com/office/drawing/2014/main" id="{400E3263-B38D-343B-0C88-7876305F54AB}"/>
                </a:ext>
              </a:extLst>
            </p:cNvPr>
            <p:cNvSpPr txBox="1"/>
            <p:nvPr/>
          </p:nvSpPr>
          <p:spPr>
            <a:xfrm>
              <a:off x="2320349" y="2122683"/>
              <a:ext cx="835569" cy="5233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ko-KR" sz="105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Document</a:t>
              </a:r>
              <a:endParaRPr sz="10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00;p5">
              <a:extLst>
                <a:ext uri="{FF2B5EF4-FFF2-40B4-BE49-F238E27FC236}">
                  <a16:creationId xmlns:a16="http://schemas.microsoft.com/office/drawing/2014/main" id="{F12B2C98-30AE-431F-D7A8-9690145D0901}"/>
                </a:ext>
              </a:extLst>
            </p:cNvPr>
            <p:cNvSpPr/>
            <p:nvPr/>
          </p:nvSpPr>
          <p:spPr>
            <a:xfrm>
              <a:off x="899973" y="290056"/>
              <a:ext cx="2315377" cy="231537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1909" y="118806"/>
                  </a:moveTo>
                  <a:lnTo>
                    <a:pt x="71909" y="118806"/>
                  </a:lnTo>
                  <a:cubicBezTo>
                    <a:pt x="64049" y="120398"/>
                    <a:pt x="55950" y="120398"/>
                    <a:pt x="48091" y="118806"/>
                  </a:cubicBezTo>
                </a:path>
              </a:pathLst>
            </a:custGeom>
            <a:noFill/>
            <a:ln w="9525" cap="flat" cmpd="sng">
              <a:solidFill>
                <a:srgbClr val="4185F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01;p5">
              <a:extLst>
                <a:ext uri="{FF2B5EF4-FFF2-40B4-BE49-F238E27FC236}">
                  <a16:creationId xmlns:a16="http://schemas.microsoft.com/office/drawing/2014/main" id="{C7F45564-CC67-215D-2055-0C066864C0FC}"/>
                </a:ext>
              </a:extLst>
            </p:cNvPr>
            <p:cNvSpPr/>
            <p:nvPr/>
          </p:nvSpPr>
          <p:spPr>
            <a:xfrm>
              <a:off x="931095" y="2094373"/>
              <a:ext cx="892189" cy="579923"/>
            </a:xfrm>
            <a:prstGeom prst="roundRect">
              <a:avLst>
                <a:gd name="adj" fmla="val 16667"/>
              </a:avLst>
            </a:prstGeom>
            <a:solidFill>
              <a:srgbClr val="4185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02;p5">
              <a:extLst>
                <a:ext uri="{FF2B5EF4-FFF2-40B4-BE49-F238E27FC236}">
                  <a16:creationId xmlns:a16="http://schemas.microsoft.com/office/drawing/2014/main" id="{D905D6A9-EF0F-63E3-1138-505EF7D095A3}"/>
                </a:ext>
              </a:extLst>
            </p:cNvPr>
            <p:cNvSpPr txBox="1"/>
            <p:nvPr/>
          </p:nvSpPr>
          <p:spPr>
            <a:xfrm>
              <a:off x="959405" y="2122683"/>
              <a:ext cx="835569" cy="5233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ko-KR" sz="105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Compress</a:t>
              </a:r>
              <a:endParaRPr sz="10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103;p5">
              <a:extLst>
                <a:ext uri="{FF2B5EF4-FFF2-40B4-BE49-F238E27FC236}">
                  <a16:creationId xmlns:a16="http://schemas.microsoft.com/office/drawing/2014/main" id="{60677327-9A19-21A0-CBA5-49440121B87A}"/>
                </a:ext>
              </a:extLst>
            </p:cNvPr>
            <p:cNvSpPr/>
            <p:nvPr/>
          </p:nvSpPr>
          <p:spPr>
            <a:xfrm>
              <a:off x="899973" y="290056"/>
              <a:ext cx="2315377" cy="231537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18" y="93194"/>
                  </a:moveTo>
                  <a:cubicBezTo>
                    <a:pt x="2893" y="82466"/>
                    <a:pt x="-590" y="69731"/>
                    <a:pt x="81" y="56870"/>
                  </a:cubicBezTo>
                </a:path>
              </a:pathLst>
            </a:custGeom>
            <a:noFill/>
            <a:ln w="9525" cap="flat" cmpd="sng">
              <a:solidFill>
                <a:srgbClr val="4185F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104;p5">
              <a:extLst>
                <a:ext uri="{FF2B5EF4-FFF2-40B4-BE49-F238E27FC236}">
                  <a16:creationId xmlns:a16="http://schemas.microsoft.com/office/drawing/2014/main" id="{9E327001-4883-4670-DCE4-885045582755}"/>
                </a:ext>
              </a:extLst>
            </p:cNvPr>
            <p:cNvSpPr/>
            <p:nvPr/>
          </p:nvSpPr>
          <p:spPr>
            <a:xfrm>
              <a:off x="510540" y="800038"/>
              <a:ext cx="892189" cy="579923"/>
            </a:xfrm>
            <a:prstGeom prst="roundRect">
              <a:avLst>
                <a:gd name="adj" fmla="val 16667"/>
              </a:avLst>
            </a:prstGeom>
            <a:solidFill>
              <a:srgbClr val="4185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105;p5">
              <a:extLst>
                <a:ext uri="{FF2B5EF4-FFF2-40B4-BE49-F238E27FC236}">
                  <a16:creationId xmlns:a16="http://schemas.microsoft.com/office/drawing/2014/main" id="{D729BFF3-9F8A-8479-313A-05C073B68B4A}"/>
                </a:ext>
              </a:extLst>
            </p:cNvPr>
            <p:cNvSpPr txBox="1"/>
            <p:nvPr/>
          </p:nvSpPr>
          <p:spPr>
            <a:xfrm>
              <a:off x="538850" y="828348"/>
              <a:ext cx="835569" cy="5233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ko-KR" sz="105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image</a:t>
              </a:r>
              <a:endParaRPr sz="10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106;p5">
              <a:extLst>
                <a:ext uri="{FF2B5EF4-FFF2-40B4-BE49-F238E27FC236}">
                  <a16:creationId xmlns:a16="http://schemas.microsoft.com/office/drawing/2014/main" id="{620862D9-8315-0FC3-BAB7-B4105020DD33}"/>
                </a:ext>
              </a:extLst>
            </p:cNvPr>
            <p:cNvSpPr/>
            <p:nvPr/>
          </p:nvSpPr>
          <p:spPr>
            <a:xfrm>
              <a:off x="899973" y="290056"/>
              <a:ext cx="2315377" cy="231537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463" y="26146"/>
                  </a:moveTo>
                  <a:lnTo>
                    <a:pt x="10463" y="26146"/>
                  </a:lnTo>
                  <a:cubicBezTo>
                    <a:pt x="16939" y="16670"/>
                    <a:pt x="25997" y="9250"/>
                    <a:pt x="36563" y="4766"/>
                  </a:cubicBezTo>
                </a:path>
              </a:pathLst>
            </a:custGeom>
            <a:noFill/>
            <a:ln w="9525" cap="flat" cmpd="sng">
              <a:solidFill>
                <a:srgbClr val="4185F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5" name="그림 24">
            <a:extLst>
              <a:ext uri="{FF2B5EF4-FFF2-40B4-BE49-F238E27FC236}">
                <a16:creationId xmlns:a16="http://schemas.microsoft.com/office/drawing/2014/main" id="{6EF37440-425E-74C7-E093-7C9765A576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46" t="25292" r="50000" b="2371"/>
          <a:stretch/>
        </p:blipFill>
        <p:spPr>
          <a:xfrm>
            <a:off x="5316738" y="2124970"/>
            <a:ext cx="2831031" cy="243795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6" name="텍스트 개체 틀 2">
            <a:extLst>
              <a:ext uri="{FF2B5EF4-FFF2-40B4-BE49-F238E27FC236}">
                <a16:creationId xmlns:a16="http://schemas.microsoft.com/office/drawing/2014/main" id="{5A6A02E3-7ED2-474A-E61D-E9E3DDA6058B}"/>
              </a:ext>
            </a:extLst>
          </p:cNvPr>
          <p:cNvSpPr txBox="1">
            <a:spLocks/>
          </p:cNvSpPr>
          <p:nvPr/>
        </p:nvSpPr>
        <p:spPr>
          <a:xfrm>
            <a:off x="1020360" y="580577"/>
            <a:ext cx="1684740" cy="485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Font typeface="Arial"/>
              <a:buNone/>
            </a:pPr>
            <a:r>
              <a:rPr lang="ko-KR" altLang="en-US" b="1">
                <a:latin typeface="Arial Nova Cond" panose="020B0506020202020204" pitchFamily="34" charset="0"/>
                <a:cs typeface="ADLaM Display" panose="020F0502020204030204" pitchFamily="2" charset="0"/>
              </a:rPr>
              <a:t>진행 계기</a:t>
            </a:r>
          </a:p>
        </p:txBody>
      </p:sp>
    </p:spTree>
    <p:extLst>
      <p:ext uri="{BB962C8B-B14F-4D97-AF65-F5344CB8AC3E}">
        <p14:creationId xmlns:p14="http://schemas.microsoft.com/office/powerpoint/2010/main" val="3711723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33C23-67EE-A6BE-BABE-9F9549013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83621" cy="572700"/>
          </a:xfrm>
        </p:spPr>
        <p:txBody>
          <a:bodyPr>
            <a:normAutofit fontScale="90000"/>
          </a:bodyPr>
          <a:lstStyle/>
          <a:p>
            <a:r>
              <a:rPr lang="ko-KR" altLang="en-US" b="1">
                <a:latin typeface="+mj-ea"/>
                <a:ea typeface="+mj-ea"/>
              </a:rPr>
              <a:t>개요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20694A-04DA-4724-E37B-0C28001948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485825"/>
          </a:xfrm>
        </p:spPr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ko-KR" altLang="en-US" b="1"/>
              <a:t>문서형 </a:t>
            </a:r>
            <a:r>
              <a:rPr lang="en-US" altLang="ko-KR" b="1"/>
              <a:t>PDF </a:t>
            </a:r>
            <a:r>
              <a:rPr lang="ko-KR" altLang="en-US" b="1"/>
              <a:t>분석에 따른 </a:t>
            </a:r>
            <a:r>
              <a:rPr lang="en-US" altLang="ko-KR" b="1"/>
              <a:t>URL </a:t>
            </a:r>
            <a:r>
              <a:rPr lang="ko-KR" altLang="en-US" b="1"/>
              <a:t>기반 공격이 다수 확인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DEA33D-2F6B-2EA2-40AE-85E86AAFFBA3}"/>
              </a:ext>
            </a:extLst>
          </p:cNvPr>
          <p:cNvSpPr txBox="1"/>
          <p:nvPr/>
        </p:nvSpPr>
        <p:spPr>
          <a:xfrm>
            <a:off x="672593" y="1564857"/>
            <a:ext cx="7823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/>
              <a:t>다양한 도구들</a:t>
            </a:r>
            <a:r>
              <a:rPr lang="en-US" altLang="ko-KR" sz="1200"/>
              <a:t>(PDFparser.py,</a:t>
            </a:r>
            <a:r>
              <a:rPr lang="ko-KR" altLang="en-US" sz="1200"/>
              <a:t> </a:t>
            </a:r>
            <a:r>
              <a:rPr lang="en-US" altLang="ko-KR" sz="1200"/>
              <a:t>Anyrun)</a:t>
            </a:r>
            <a:r>
              <a:rPr lang="ko-KR" altLang="en-US" sz="1200"/>
              <a:t>을</a:t>
            </a:r>
            <a:r>
              <a:rPr lang="en-US" altLang="ko-KR" sz="1200"/>
              <a:t> </a:t>
            </a:r>
            <a:r>
              <a:rPr lang="ko-KR" altLang="en-US" sz="1200"/>
              <a:t>토대로 </a:t>
            </a:r>
            <a:r>
              <a:rPr lang="en-US" altLang="ko-KR" sz="1200"/>
              <a:t>PDF </a:t>
            </a:r>
            <a:r>
              <a:rPr lang="ko-KR" altLang="en-US" sz="1200"/>
              <a:t>문서 분석 진행 </a:t>
            </a:r>
            <a:endParaRPr lang="en-US" altLang="ko-KR" sz="1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/>
              <a:t>URL </a:t>
            </a:r>
            <a:r>
              <a:rPr lang="ko-KR" altLang="en-US" sz="1200"/>
              <a:t>테그를 통한 사이트 접속 유도하는 과정과 </a:t>
            </a:r>
            <a:r>
              <a:rPr lang="en-US" altLang="ko-KR" sz="1200"/>
              <a:t>EmbeddedFile</a:t>
            </a:r>
            <a:r>
              <a:rPr lang="ko-KR" altLang="en-US" sz="1200"/>
              <a:t>을 통한 파일 첨부하는 과정을 관찰</a:t>
            </a:r>
            <a:endParaRPr lang="en-US" altLang="ko-KR" sz="1200"/>
          </a:p>
        </p:txBody>
      </p:sp>
      <p:sp>
        <p:nvSpPr>
          <p:cNvPr id="26" name="텍스트 개체 틀 2">
            <a:extLst>
              <a:ext uri="{FF2B5EF4-FFF2-40B4-BE49-F238E27FC236}">
                <a16:creationId xmlns:a16="http://schemas.microsoft.com/office/drawing/2014/main" id="{5A6A02E3-7ED2-474A-E61D-E9E3DDA6058B}"/>
              </a:ext>
            </a:extLst>
          </p:cNvPr>
          <p:cNvSpPr txBox="1">
            <a:spLocks/>
          </p:cNvSpPr>
          <p:nvPr/>
        </p:nvSpPr>
        <p:spPr>
          <a:xfrm>
            <a:off x="1020360" y="580577"/>
            <a:ext cx="2873460" cy="485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Font typeface="Arial"/>
              <a:buNone/>
            </a:pPr>
            <a:r>
              <a:rPr lang="ko-KR" altLang="en-US" b="1">
                <a:latin typeface="Arial Nova Cond" panose="020B0506020202020204" pitchFamily="34" charset="0"/>
                <a:cs typeface="ADLaM Display" panose="020F0502020204030204" pitchFamily="2" charset="0"/>
              </a:rPr>
              <a:t>문서형 </a:t>
            </a:r>
            <a:r>
              <a:rPr lang="en-US" altLang="ko-KR" b="1">
                <a:latin typeface="Arial Nova Cond" panose="020B0506020202020204" pitchFamily="34" charset="0"/>
                <a:cs typeface="ADLaM Display" panose="020F0502020204030204" pitchFamily="2" charset="0"/>
              </a:rPr>
              <a:t>PDF </a:t>
            </a:r>
            <a:r>
              <a:rPr lang="ko-KR" altLang="en-US" b="1">
                <a:latin typeface="Arial Nova Cond" panose="020B0506020202020204" pitchFamily="34" charset="0"/>
                <a:cs typeface="ADLaM Display" panose="020F0502020204030204" pitchFamily="2" charset="0"/>
              </a:rPr>
              <a:t>분석 결과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5050862-B31F-B8DB-A614-CFE6BCB1B0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38982"/>
          <a:stretch/>
        </p:blipFill>
        <p:spPr>
          <a:xfrm>
            <a:off x="759863" y="2651562"/>
            <a:ext cx="2278641" cy="70494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67AE04E-5D37-8E96-4AD5-8EA3B74C1067}"/>
              </a:ext>
            </a:extLst>
          </p:cNvPr>
          <p:cNvSpPr txBox="1"/>
          <p:nvPr/>
        </p:nvSpPr>
        <p:spPr>
          <a:xfrm>
            <a:off x="748793" y="3991025"/>
            <a:ext cx="2278641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00" dirty="0"/>
              <a:t>https://firebasestorage.googleapis</a:t>
            </a:r>
            <a:r>
              <a:rPr lang="en-US" altLang="ko-KR" sz="1000"/>
              <a:t>.co</a:t>
            </a:r>
            <a:endParaRPr lang="ko-KR" altLang="en-US" sz="1000" dirty="0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CF703B77-356A-0F33-FA50-EDD654D69B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016" b="18876"/>
          <a:stretch/>
        </p:blipFill>
        <p:spPr>
          <a:xfrm>
            <a:off x="3348831" y="2569895"/>
            <a:ext cx="2654110" cy="195021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3511A4A2-DB60-7A61-6A13-3F23A8E37452}"/>
              </a:ext>
            </a:extLst>
          </p:cNvPr>
          <p:cNvSpPr txBox="1"/>
          <p:nvPr/>
        </p:nvSpPr>
        <p:spPr>
          <a:xfrm>
            <a:off x="477428" y="2112732"/>
            <a:ext cx="21343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>
              <a:spcBef>
                <a:spcPts val="1200"/>
              </a:spcBef>
              <a:buNone/>
            </a:pPr>
            <a:r>
              <a:rPr lang="en-US" altLang="ko" b="1" dirty="0"/>
              <a:t>PDF-parser.py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E877A62B-3685-23D8-DC55-EBF40CE093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0167" y="2569895"/>
            <a:ext cx="2444985" cy="1950216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33" name="그룹 32">
            <a:extLst>
              <a:ext uri="{FF2B5EF4-FFF2-40B4-BE49-F238E27FC236}">
                <a16:creationId xmlns:a16="http://schemas.microsoft.com/office/drawing/2014/main" id="{43479793-0013-B3B1-C43E-3632B5FCFF14}"/>
              </a:ext>
            </a:extLst>
          </p:cNvPr>
          <p:cNvGrpSpPr/>
          <p:nvPr/>
        </p:nvGrpSpPr>
        <p:grpSpPr>
          <a:xfrm>
            <a:off x="876300" y="3141097"/>
            <a:ext cx="1011814" cy="849928"/>
            <a:chOff x="876300" y="3141097"/>
            <a:chExt cx="1011814" cy="849928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87E385D-53FB-4C76-F43D-2CADD0F32AA1}"/>
                </a:ext>
              </a:extLst>
            </p:cNvPr>
            <p:cNvSpPr/>
            <p:nvPr/>
          </p:nvSpPr>
          <p:spPr>
            <a:xfrm>
              <a:off x="876300" y="3141097"/>
              <a:ext cx="752108" cy="199120"/>
            </a:xfrm>
            <a:prstGeom prst="rect">
              <a:avLst/>
            </a:prstGeom>
            <a:noFill/>
            <a:ln>
              <a:solidFill>
                <a:schemeClr val="bg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06B3432D-ED4F-08DE-45ED-B9DABB0B085E}"/>
                </a:ext>
              </a:extLst>
            </p:cNvPr>
            <p:cNvCxnSpPr>
              <a:endCxn id="24" idx="0"/>
            </p:cNvCxnSpPr>
            <p:nvPr/>
          </p:nvCxnSpPr>
          <p:spPr>
            <a:xfrm>
              <a:off x="1195321" y="3356510"/>
              <a:ext cx="692793" cy="634515"/>
            </a:xfrm>
            <a:prstGeom prst="line">
              <a:avLst/>
            </a:prstGeom>
            <a:ln w="25400">
              <a:solidFill>
                <a:schemeClr val="bg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E38E87C-21B6-0A81-461F-43D9A30543AB}"/>
              </a:ext>
            </a:extLst>
          </p:cNvPr>
          <p:cNvSpPr/>
          <p:nvPr/>
        </p:nvSpPr>
        <p:spPr>
          <a:xfrm>
            <a:off x="672593" y="2420508"/>
            <a:ext cx="2444985" cy="2212451"/>
          </a:xfrm>
          <a:prstGeom prst="rect">
            <a:avLst/>
          </a:prstGeom>
          <a:noFill/>
          <a:ln w="1270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D6B1F17-C847-DA5B-F48B-1FA8F26B0D4C}"/>
              </a:ext>
            </a:extLst>
          </p:cNvPr>
          <p:cNvSpPr/>
          <p:nvPr/>
        </p:nvSpPr>
        <p:spPr>
          <a:xfrm>
            <a:off x="3234015" y="2420508"/>
            <a:ext cx="5673765" cy="2212451"/>
          </a:xfrm>
          <a:prstGeom prst="rect">
            <a:avLst/>
          </a:prstGeom>
          <a:noFill/>
          <a:ln w="1270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C332CBE-6626-1C40-948D-706EB94E636F}"/>
              </a:ext>
            </a:extLst>
          </p:cNvPr>
          <p:cNvSpPr txBox="1"/>
          <p:nvPr/>
        </p:nvSpPr>
        <p:spPr>
          <a:xfrm>
            <a:off x="3038504" y="2112732"/>
            <a:ext cx="21343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>
              <a:spcBef>
                <a:spcPts val="1200"/>
              </a:spcBef>
              <a:buNone/>
            </a:pPr>
            <a:r>
              <a:rPr lang="ko-KR" altLang="en-US" b="1"/>
              <a:t>내부 화면</a:t>
            </a:r>
            <a:endParaRPr lang="en-US" altLang="ko" b="1" dirty="0"/>
          </a:p>
        </p:txBody>
      </p:sp>
    </p:spTree>
    <p:extLst>
      <p:ext uri="{BB962C8B-B14F-4D97-AF65-F5344CB8AC3E}">
        <p14:creationId xmlns:p14="http://schemas.microsoft.com/office/powerpoint/2010/main" val="2361229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311700" y="19990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/>
              <a:t>솔루션 개발</a:t>
            </a:r>
            <a:endParaRPr b="1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2203851-34C6-373B-CA70-0AF0107267D8}"/>
              </a:ext>
            </a:extLst>
          </p:cNvPr>
          <p:cNvCxnSpPr>
            <a:cxnSpLocks/>
          </p:cNvCxnSpPr>
          <p:nvPr/>
        </p:nvCxnSpPr>
        <p:spPr>
          <a:xfrm>
            <a:off x="1171373" y="2571750"/>
            <a:ext cx="680124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8AC8CA1-EA3B-C7CA-913A-82193A8E85EC}"/>
              </a:ext>
            </a:extLst>
          </p:cNvPr>
          <p:cNvSpPr txBox="1"/>
          <p:nvPr/>
        </p:nvSpPr>
        <p:spPr>
          <a:xfrm>
            <a:off x="3626867" y="2621230"/>
            <a:ext cx="189026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/>
              <a:t>전반적인 아키텍처</a:t>
            </a:r>
            <a:endParaRPr lang="en-US" altLang="ko-KR"/>
          </a:p>
          <a:p>
            <a:pPr algn="ctr"/>
            <a:r>
              <a:rPr lang="ko-KR" altLang="en-US"/>
              <a:t>프론트엔드 </a:t>
            </a:r>
            <a:r>
              <a:rPr lang="en-US" altLang="ko-KR"/>
              <a:t>&amp; </a:t>
            </a:r>
            <a:r>
              <a:rPr lang="ko-KR" altLang="en-US"/>
              <a:t>백엔드</a:t>
            </a:r>
            <a:endParaRPr lang="en-US" altLang="ko-KR"/>
          </a:p>
          <a:p>
            <a:pPr algn="ctr"/>
            <a:r>
              <a:rPr lang="ko-KR" altLang="en-US"/>
              <a:t>시연 영상</a:t>
            </a:r>
          </a:p>
        </p:txBody>
      </p:sp>
    </p:spTree>
    <p:extLst>
      <p:ext uri="{BB962C8B-B14F-4D97-AF65-F5344CB8AC3E}">
        <p14:creationId xmlns:p14="http://schemas.microsoft.com/office/powerpoint/2010/main" val="3652794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33C23-67EE-A6BE-BABE-9F9549013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2561040" cy="572700"/>
          </a:xfrm>
        </p:spPr>
        <p:txBody>
          <a:bodyPr>
            <a:normAutofit fontScale="90000"/>
          </a:bodyPr>
          <a:lstStyle/>
          <a:p>
            <a:r>
              <a:rPr lang="ko-KR" altLang="en-US" b="1">
                <a:latin typeface="+mj-ea"/>
                <a:ea typeface="+mj-ea"/>
              </a:rPr>
              <a:t>솔루션 개발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20694A-04DA-4724-E37B-0C28001948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485825"/>
          </a:xfrm>
        </p:spPr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ko-KR" altLang="en-US" b="1"/>
              <a:t>시스템 아키텍처</a:t>
            </a:r>
          </a:p>
        </p:txBody>
      </p:sp>
      <p:sp>
        <p:nvSpPr>
          <p:cNvPr id="26" name="텍스트 개체 틀 2">
            <a:extLst>
              <a:ext uri="{FF2B5EF4-FFF2-40B4-BE49-F238E27FC236}">
                <a16:creationId xmlns:a16="http://schemas.microsoft.com/office/drawing/2014/main" id="{5A6A02E3-7ED2-474A-E61D-E9E3DDA6058B}"/>
              </a:ext>
            </a:extLst>
          </p:cNvPr>
          <p:cNvSpPr txBox="1">
            <a:spLocks/>
          </p:cNvSpPr>
          <p:nvPr/>
        </p:nvSpPr>
        <p:spPr>
          <a:xfrm>
            <a:off x="2209080" y="580577"/>
            <a:ext cx="2873460" cy="485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Font typeface="Arial"/>
              <a:buNone/>
            </a:pPr>
            <a:r>
              <a:rPr lang="ko-KR" altLang="en-US" b="1">
                <a:latin typeface="Arial Nova Cond" panose="020B0506020202020204" pitchFamily="34" charset="0"/>
                <a:cs typeface="ADLaM Display" panose="020F0502020204030204" pitchFamily="2" charset="0"/>
              </a:rPr>
              <a:t>전반적인 아키텍처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D6B1F17-C847-DA5B-F48B-1FA8F26B0D4C}"/>
              </a:ext>
            </a:extLst>
          </p:cNvPr>
          <p:cNvSpPr/>
          <p:nvPr/>
        </p:nvSpPr>
        <p:spPr>
          <a:xfrm>
            <a:off x="541021" y="1773050"/>
            <a:ext cx="8069579" cy="2925425"/>
          </a:xfrm>
          <a:prstGeom prst="rect">
            <a:avLst/>
          </a:prstGeom>
          <a:noFill/>
          <a:ln w="1270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0F4B7ED-3569-2FB2-C440-31275BE79CE9}"/>
              </a:ext>
            </a:extLst>
          </p:cNvPr>
          <p:cNvCxnSpPr>
            <a:cxnSpLocks/>
            <a:endCxn id="35" idx="2"/>
          </p:cNvCxnSpPr>
          <p:nvPr/>
        </p:nvCxnSpPr>
        <p:spPr>
          <a:xfrm>
            <a:off x="4564380" y="1773050"/>
            <a:ext cx="11431" cy="2925425"/>
          </a:xfrm>
          <a:prstGeom prst="line">
            <a:avLst/>
          </a:prstGeom>
          <a:ln w="127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0C69600-751A-1216-4CC3-2899BD2BFF65}"/>
              </a:ext>
            </a:extLst>
          </p:cNvPr>
          <p:cNvSpPr txBox="1"/>
          <p:nvPr/>
        </p:nvSpPr>
        <p:spPr>
          <a:xfrm>
            <a:off x="1485541" y="1511440"/>
            <a:ext cx="213432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 algn="ctr">
              <a:spcBef>
                <a:spcPts val="1200"/>
              </a:spcBef>
              <a:buNone/>
            </a:pPr>
            <a:r>
              <a:rPr lang="ko-KR" altLang="en-US" sz="1100" b="1"/>
              <a:t>프론트엔드</a:t>
            </a:r>
            <a:endParaRPr lang="en-US" altLang="ko" sz="11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D08A6D-F2DC-5782-523B-E75380B5AB2E}"/>
              </a:ext>
            </a:extLst>
          </p:cNvPr>
          <p:cNvSpPr txBox="1"/>
          <p:nvPr/>
        </p:nvSpPr>
        <p:spPr>
          <a:xfrm>
            <a:off x="5699401" y="1511440"/>
            <a:ext cx="213432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 algn="ctr">
              <a:spcBef>
                <a:spcPts val="1200"/>
              </a:spcBef>
              <a:buNone/>
            </a:pPr>
            <a:r>
              <a:rPr lang="ko-KR" altLang="en-US" sz="1100" b="1"/>
              <a:t>백엔드</a:t>
            </a:r>
            <a:endParaRPr lang="en-US" altLang="ko" sz="1100" b="1" dirty="0"/>
          </a:p>
        </p:txBody>
      </p:sp>
    </p:spTree>
    <p:extLst>
      <p:ext uri="{BB962C8B-B14F-4D97-AF65-F5344CB8AC3E}">
        <p14:creationId xmlns:p14="http://schemas.microsoft.com/office/powerpoint/2010/main" val="3743862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33C23-67EE-A6BE-BABE-9F9549013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2561040" cy="572700"/>
          </a:xfrm>
        </p:spPr>
        <p:txBody>
          <a:bodyPr>
            <a:normAutofit fontScale="90000"/>
          </a:bodyPr>
          <a:lstStyle/>
          <a:p>
            <a:r>
              <a:rPr lang="ko-KR" altLang="en-US" b="1">
                <a:latin typeface="+mj-ea"/>
                <a:ea typeface="+mj-ea"/>
              </a:rPr>
              <a:t>솔루션 개발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20694A-04DA-4724-E37B-0C28001948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784935"/>
            <a:ext cx="8520600" cy="48582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ko-KR" altLang="en-US" sz="1600" b="1"/>
              <a:t>프론트엔드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DEA33D-2F6B-2EA2-40AE-85E86AAFFBA3}"/>
              </a:ext>
            </a:extLst>
          </p:cNvPr>
          <p:cNvSpPr txBox="1"/>
          <p:nvPr/>
        </p:nvSpPr>
        <p:spPr>
          <a:xfrm>
            <a:off x="672593" y="2197317"/>
            <a:ext cx="7823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/>
              <a:t>Portable </a:t>
            </a:r>
            <a:r>
              <a:rPr lang="ko-KR" altLang="en-US" sz="1600"/>
              <a:t>즉 하나의 파일로만 동작하는 </a:t>
            </a:r>
            <a:r>
              <a:rPr lang="en-US" altLang="ko-KR" sz="1600"/>
              <a:t>PDF Viewer </a:t>
            </a:r>
            <a:r>
              <a:rPr lang="ko-KR" altLang="en-US" sz="1600"/>
              <a:t>찾고 분석</a:t>
            </a:r>
            <a:endParaRPr lang="en-US" altLang="ko-KR" sz="16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/>
              <a:t>PDF Viwer </a:t>
            </a:r>
            <a:r>
              <a:rPr lang="ko-KR" altLang="en-US" sz="1600"/>
              <a:t>대상으로 함수 후킹 및 변조하여 백엔드 서버로 해당 </a:t>
            </a:r>
            <a:r>
              <a:rPr lang="en-US" altLang="ko-KR" sz="1600"/>
              <a:t>URL </a:t>
            </a:r>
            <a:r>
              <a:rPr lang="ko-KR" altLang="en-US" sz="1600"/>
              <a:t>전송</a:t>
            </a:r>
            <a:endParaRPr lang="en-US" altLang="ko-KR" sz="1600"/>
          </a:p>
        </p:txBody>
      </p:sp>
      <p:sp>
        <p:nvSpPr>
          <p:cNvPr id="26" name="텍스트 개체 틀 2">
            <a:extLst>
              <a:ext uri="{FF2B5EF4-FFF2-40B4-BE49-F238E27FC236}">
                <a16:creationId xmlns:a16="http://schemas.microsoft.com/office/drawing/2014/main" id="{5A6A02E3-7ED2-474A-E61D-E9E3DDA6058B}"/>
              </a:ext>
            </a:extLst>
          </p:cNvPr>
          <p:cNvSpPr txBox="1">
            <a:spLocks/>
          </p:cNvSpPr>
          <p:nvPr/>
        </p:nvSpPr>
        <p:spPr>
          <a:xfrm>
            <a:off x="2209080" y="580577"/>
            <a:ext cx="2873460" cy="485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Font typeface="Arial"/>
              <a:buNone/>
            </a:pPr>
            <a:r>
              <a:rPr lang="ko-KR" altLang="en-US" b="1">
                <a:latin typeface="Arial Nova Cond" panose="020B0506020202020204" pitchFamily="34" charset="0"/>
                <a:cs typeface="ADLaM Display" panose="020F0502020204030204" pitchFamily="2" charset="0"/>
              </a:rPr>
              <a:t>프론트엔드 </a:t>
            </a:r>
            <a:r>
              <a:rPr lang="en-US" altLang="ko-KR" b="1">
                <a:latin typeface="Arial Nova Cond" panose="020B0506020202020204" pitchFamily="34" charset="0"/>
                <a:cs typeface="ADLaM Display" panose="020F0502020204030204" pitchFamily="2" charset="0"/>
              </a:rPr>
              <a:t>&amp; </a:t>
            </a:r>
            <a:r>
              <a:rPr lang="ko-KR" altLang="en-US" b="1">
                <a:latin typeface="Arial Nova Cond" panose="020B0506020202020204" pitchFamily="34" charset="0"/>
                <a:cs typeface="ADLaM Display" panose="020F0502020204030204" pitchFamily="2" charset="0"/>
              </a:rPr>
              <a:t>백엔드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8F94CE0-AEB7-A46D-7D25-F073F49F3EF3}"/>
              </a:ext>
            </a:extLst>
          </p:cNvPr>
          <p:cNvGrpSpPr/>
          <p:nvPr/>
        </p:nvGrpSpPr>
        <p:grpSpPr>
          <a:xfrm>
            <a:off x="311700" y="3440696"/>
            <a:ext cx="8520600" cy="750936"/>
            <a:chOff x="311700" y="3171509"/>
            <a:chExt cx="8520600" cy="750936"/>
          </a:xfrm>
        </p:grpSpPr>
        <p:sp>
          <p:nvSpPr>
            <p:cNvPr id="9" name="텍스트 개체 틀 2">
              <a:extLst>
                <a:ext uri="{FF2B5EF4-FFF2-40B4-BE49-F238E27FC236}">
                  <a16:creationId xmlns:a16="http://schemas.microsoft.com/office/drawing/2014/main" id="{7A4AC978-5100-63A6-86E2-65B3651ECE44}"/>
                </a:ext>
              </a:extLst>
            </p:cNvPr>
            <p:cNvSpPr txBox="1">
              <a:spLocks/>
            </p:cNvSpPr>
            <p:nvPr/>
          </p:nvSpPr>
          <p:spPr>
            <a:xfrm>
              <a:off x="311700" y="3171509"/>
              <a:ext cx="8520600" cy="4858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rm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Arial"/>
                <a:buChar char="●"/>
                <a:defRPr sz="1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L="914400" marR="0" lvl="1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○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L="1371600" marR="0" lvl="2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■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L="1828800" marR="0" lvl="3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●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L="2286000" marR="0" lvl="4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○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L="2743200" marR="0" lvl="5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■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L="3200400" marR="0" lvl="6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●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L="3657600" marR="0" lvl="7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○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L="4114800" marR="0" lvl="8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■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buFont typeface="Wingdings" panose="05000000000000000000" pitchFamily="2" charset="2"/>
                <a:buChar char="Ø"/>
              </a:pPr>
              <a:r>
                <a:rPr lang="ko-KR" altLang="en-US" sz="1600" b="1"/>
                <a:t>백엔드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52F1ADB-0760-3507-BEC2-DA3BD15E24BF}"/>
                </a:ext>
              </a:extLst>
            </p:cNvPr>
            <p:cNvSpPr txBox="1"/>
            <p:nvPr/>
          </p:nvSpPr>
          <p:spPr>
            <a:xfrm>
              <a:off x="672593" y="3583891"/>
              <a:ext cx="78237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600"/>
                <a:t>머신러닝 기반 인공지능을 활용하여 전송 받은 </a:t>
              </a:r>
              <a:r>
                <a:rPr lang="en-US" altLang="ko-KR" sz="1600"/>
                <a:t>URL</a:t>
              </a:r>
              <a:r>
                <a:rPr lang="ko-KR" altLang="en-US" sz="1600"/>
                <a:t>의 정상 악성 유무를 판단</a:t>
              </a:r>
              <a:endParaRPr lang="en-US" altLang="ko-KR" sz="1600"/>
            </a:p>
          </p:txBody>
        </p:sp>
      </p:grpSp>
      <p:sp>
        <p:nvSpPr>
          <p:cNvPr id="11" name="텍스트 개체 틀 2">
            <a:extLst>
              <a:ext uri="{FF2B5EF4-FFF2-40B4-BE49-F238E27FC236}">
                <a16:creationId xmlns:a16="http://schemas.microsoft.com/office/drawing/2014/main" id="{F48E7FDF-7FD7-80EE-7332-DCBEF7689364}"/>
              </a:ext>
            </a:extLst>
          </p:cNvPr>
          <p:cNvSpPr txBox="1">
            <a:spLocks/>
          </p:cNvSpPr>
          <p:nvPr/>
        </p:nvSpPr>
        <p:spPr>
          <a:xfrm>
            <a:off x="311700" y="1152475"/>
            <a:ext cx="8520600" cy="485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Font typeface="Arial"/>
              <a:buNone/>
            </a:pPr>
            <a:r>
              <a:rPr lang="ko-KR" altLang="en-US" b="1"/>
              <a:t>개발 과정에서의 각각의 도전 과제</a:t>
            </a:r>
          </a:p>
        </p:txBody>
      </p:sp>
    </p:spTree>
    <p:extLst>
      <p:ext uri="{BB962C8B-B14F-4D97-AF65-F5344CB8AC3E}">
        <p14:creationId xmlns:p14="http://schemas.microsoft.com/office/powerpoint/2010/main" val="45509319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903</TotalTime>
  <Words>453</Words>
  <Application>Microsoft Office PowerPoint</Application>
  <PresentationFormat>화면 슬라이드 쇼(16:9)</PresentationFormat>
  <Paragraphs>102</Paragraphs>
  <Slides>18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맑은 고딕</vt:lpstr>
      <vt:lpstr>Arial</vt:lpstr>
      <vt:lpstr>Arial Nova Cond</vt:lpstr>
      <vt:lpstr>Wingdings</vt:lpstr>
      <vt:lpstr>Simple Light</vt:lpstr>
      <vt:lpstr>문서형 악성코드  솔루션 방안 탐지 및 개발</vt:lpstr>
      <vt:lpstr>목차</vt:lpstr>
      <vt:lpstr>개요</vt:lpstr>
      <vt:lpstr>개요</vt:lpstr>
      <vt:lpstr>개요</vt:lpstr>
      <vt:lpstr>개요</vt:lpstr>
      <vt:lpstr>솔루션 개발</vt:lpstr>
      <vt:lpstr>솔루션 개발</vt:lpstr>
      <vt:lpstr>솔루션 개발</vt:lpstr>
      <vt:lpstr>솔루션 개발</vt:lpstr>
      <vt:lpstr>솔루션 개발</vt:lpstr>
      <vt:lpstr>솔루션 개발</vt:lpstr>
      <vt:lpstr>솔루션 개발</vt:lpstr>
      <vt:lpstr>솔루션 개발</vt:lpstr>
      <vt:lpstr>솔루션 개발</vt:lpstr>
      <vt:lpstr>산출물에 대한 느낀점</vt:lpstr>
      <vt:lpstr>솔루션 개발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문서형 악성코드  솔루션 방안 탐지 및 개발</dc:title>
  <cp:lastModifiedBy>최기상</cp:lastModifiedBy>
  <cp:revision>7</cp:revision>
  <dcterms:modified xsi:type="dcterms:W3CDTF">2023-10-06T02:04:29Z</dcterms:modified>
</cp:coreProperties>
</file>