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6" r:id="rId9"/>
    <p:sldId id="264" r:id="rId10"/>
    <p:sldId id="279" r:id="rId11"/>
    <p:sldId id="281" r:id="rId12"/>
    <p:sldId id="280" r:id="rId13"/>
    <p:sldId id="267" r:id="rId14"/>
    <p:sldId id="268" r:id="rId15"/>
    <p:sldId id="282" r:id="rId16"/>
    <p:sldId id="270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17" autoAdjust="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bb1595f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4bb1595f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안녕하세요.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문서형 악성코드 솔루션 방안 탐지 및 개발에 대해 발표할 S!_악성분석단입니다.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 팀원은 다음과 같이 저인 최기상, 김정호, 김지태, 신정훈, 이정민, 양인규, 조승현으로 진행할 예정입니다.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b1595f2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b1595f2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</a:t>
            </a:r>
            <a:r>
              <a:rPr lang="ko-KR" altLang="en-US" dirty="0" err="1"/>
              <a:t>해쉬에서는</a:t>
            </a:r>
            <a:r>
              <a:rPr lang="en-US" altLang="ko-KR" dirty="0"/>
              <a:t>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92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b1595f2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b1595f2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807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이외로 저희는 </a:t>
            </a:r>
            <a:r>
              <a:rPr lang="en-US" altLang="ko-KR" dirty="0"/>
              <a:t>28</a:t>
            </a:r>
            <a:r>
              <a:rPr lang="ko-KR" altLang="en-US" dirty="0"/>
              <a:t>여 개의 문서형 악성코드에 대하여 분석을 </a:t>
            </a:r>
            <a:r>
              <a:rPr lang="ko-KR" altLang="en-US" dirty="0" err="1"/>
              <a:t>진행하였습니다다</a:t>
            </a:r>
            <a:r>
              <a:rPr lang="en-US" altLang="ko-KR" dirty="0"/>
              <a:t>. 28</a:t>
            </a:r>
            <a:r>
              <a:rPr lang="ko-KR" altLang="en-US" dirty="0"/>
              <a:t>여 개의 분석을 통해 </a:t>
            </a:r>
            <a:r>
              <a:rPr lang="en-US" altLang="ko-KR" dirty="0"/>
              <a:t>JavaScript, URI, </a:t>
            </a:r>
            <a:r>
              <a:rPr lang="en-US" altLang="ko-KR" dirty="0" err="1"/>
              <a:t>OpenAction</a:t>
            </a:r>
            <a:r>
              <a:rPr lang="ko-KR" altLang="en-US" dirty="0"/>
              <a:t>을 통한 공격을 실질적으로 볼 수 있었고 해당 공격 유형 중 </a:t>
            </a:r>
          </a:p>
        </p:txBody>
      </p:sp>
    </p:spTree>
    <p:extLst>
      <p:ext uri="{BB962C8B-B14F-4D97-AF65-F5344CB8AC3E}">
        <p14:creationId xmlns:p14="http://schemas.microsoft.com/office/powerpoint/2010/main" val="178220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bb1595f2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bb1595f2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사용자를 속이고자 진행된 피싱 관련 </a:t>
            </a:r>
            <a:r>
              <a:rPr lang="en-US" altLang="ko-KR" dirty="0"/>
              <a:t>pdf </a:t>
            </a:r>
            <a:r>
              <a:rPr lang="ko-KR" altLang="en-US" dirty="0"/>
              <a:t>문서형 악성코드를 다수 볼 수 있었습니다</a:t>
            </a:r>
            <a:r>
              <a:rPr lang="en-US" altLang="ko-KR" dirty="0"/>
              <a:t>.  </a:t>
            </a:r>
            <a:r>
              <a:rPr lang="ko-KR" altLang="en-US" dirty="0"/>
              <a:t>관련 예시로는 다음과 같이 </a:t>
            </a:r>
            <a:r>
              <a:rPr lang="en-US" altLang="ko-KR" dirty="0"/>
              <a:t>captcha</a:t>
            </a:r>
            <a:r>
              <a:rPr lang="ko-KR" altLang="en-US" dirty="0"/>
              <a:t>를 통해 사용자를 속여 클릭하도록 유도하는 </a:t>
            </a:r>
            <a:r>
              <a:rPr lang="en-US" altLang="ko-KR" dirty="0"/>
              <a:t>pdf </a:t>
            </a:r>
            <a:r>
              <a:rPr lang="ko-KR" altLang="en-US" dirty="0"/>
              <a:t>문서와 해당 </a:t>
            </a:r>
            <a:r>
              <a:rPr lang="en-US" altLang="ko-KR" dirty="0"/>
              <a:t>PDF</a:t>
            </a:r>
            <a:r>
              <a:rPr lang="ko-KR" altLang="en-US" dirty="0"/>
              <a:t>가 깨져 다운로드 형태의 클릭을 유도하는 </a:t>
            </a:r>
            <a:r>
              <a:rPr lang="en-US" altLang="ko-KR" dirty="0"/>
              <a:t>pdf </a:t>
            </a:r>
            <a:r>
              <a:rPr lang="ko-KR" altLang="en-US" dirty="0"/>
              <a:t>문서 등등이 있겠습니다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bb1595f2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bb1595f2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이유로 저희가 예상중인 산출물은 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bb1595f25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bb1595f25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저희는 해당 툴을 개발하기 위해 알 </a:t>
            </a:r>
            <a:r>
              <a:rPr lang="en-US" altLang="ko-KR" dirty="0"/>
              <a:t>PDF </a:t>
            </a:r>
            <a:r>
              <a:rPr lang="ko-KR" altLang="en-US" dirty="0"/>
              <a:t>기반으로 </a:t>
            </a:r>
            <a:r>
              <a:rPr lang="en-US" altLang="ko-KR" dirty="0"/>
              <a:t>URL</a:t>
            </a:r>
            <a:r>
              <a:rPr lang="ko-KR" altLang="en-US" dirty="0"/>
              <a:t>을 열 때 사용하는 </a:t>
            </a:r>
            <a:r>
              <a:rPr lang="en-US" altLang="ko-KR" dirty="0"/>
              <a:t>~~~</a:t>
            </a:r>
            <a:r>
              <a:rPr lang="ko-KR" altLang="en-US" dirty="0"/>
              <a:t>라이브러리를 찾았으며</a:t>
            </a:r>
            <a:r>
              <a:rPr lang="en-US" altLang="ko-KR" dirty="0"/>
              <a:t>, </a:t>
            </a:r>
            <a:r>
              <a:rPr lang="ko-KR" altLang="en-US" dirty="0"/>
              <a:t>메모리 상에서의 </a:t>
            </a:r>
            <a:r>
              <a:rPr lang="ko-KR" altLang="en-US" dirty="0" err="1"/>
              <a:t>후킹</a:t>
            </a:r>
            <a:r>
              <a:rPr lang="ko-KR" altLang="en-US" dirty="0"/>
              <a:t> 또는 메모리 조작을 통해 할 수 있음의 가능성을 볼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bb1595f2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4bb1595f2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bb1595f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bb1595f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b1595f2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24bb1595f2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먼저 해당 프로젝트를 선정하게 된 계기는 코로나 </a:t>
            </a:r>
            <a:r>
              <a:rPr lang="ko-KR" altLang="en-US" dirty="0" err="1"/>
              <a:t>팬더믹이</a:t>
            </a:r>
            <a:r>
              <a:rPr lang="ko-KR" altLang="en-US" dirty="0"/>
              <a:t> 끝난 직후 피싱 이메일이 다시 증가하는 추이를 보여주고 관련 피싱 이메일 중 문서형 악성코드를 첨부하였을 때 피해사례가 다수 존재하여 해당 프로젝트를 진행하고자 생각했습니다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이에 초기에 </a:t>
            </a:r>
            <a:r>
              <a:rPr lang="en-US" altLang="ko-KR" dirty="0" err="1"/>
              <a:t>msoffice</a:t>
            </a:r>
            <a:r>
              <a:rPr lang="ko-KR" altLang="en-US" dirty="0"/>
              <a:t>류나</a:t>
            </a:r>
            <a:r>
              <a:rPr lang="en-US" altLang="ko-KR" dirty="0"/>
              <a:t> pdf</a:t>
            </a:r>
            <a:r>
              <a:rPr lang="ko-KR" altLang="en-US" dirty="0"/>
              <a:t>로 생각하였으나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b1595f2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4bb1595f2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엑셀 내에서 매크로를 지원하는 </a:t>
            </a:r>
            <a:r>
              <a:rPr lang="en-US" altLang="ko-KR" dirty="0" err="1"/>
              <a:t>xlm</a:t>
            </a:r>
            <a:r>
              <a:rPr lang="ko-KR" altLang="en-US" dirty="0"/>
              <a:t>과 특정 커맨드를 실행시키도록 도와주는 </a:t>
            </a:r>
            <a:r>
              <a:rPr lang="en-US" altLang="ko-KR" dirty="0" err="1"/>
              <a:t>msdt</a:t>
            </a:r>
            <a:r>
              <a:rPr lang="en-US" altLang="ko-KR" dirty="0"/>
              <a:t> </a:t>
            </a:r>
            <a:r>
              <a:rPr lang="ko-KR" altLang="en-US" dirty="0"/>
              <a:t>도구 지원을 중단함에 따라 </a:t>
            </a:r>
            <a:r>
              <a:rPr lang="en-US" altLang="ko-KR" dirty="0" err="1"/>
              <a:t>msoffice</a:t>
            </a:r>
            <a:r>
              <a:rPr lang="ko-KR" altLang="en-US" dirty="0"/>
              <a:t>류의 공격이 실질적으로 분석에 있어 효율성이 없다고 판단하였고 </a:t>
            </a:r>
            <a:r>
              <a:rPr lang="ko-KR" altLang="en-US" dirty="0" err="1"/>
              <a:t>안랩</a:t>
            </a:r>
            <a:r>
              <a:rPr lang="ko-KR" altLang="en-US" dirty="0"/>
              <a:t> 분석 보고서에 따르면 다음과 같이 </a:t>
            </a:r>
            <a:r>
              <a:rPr lang="en-US" altLang="ko-KR" dirty="0"/>
              <a:t>pdf</a:t>
            </a:r>
            <a:r>
              <a:rPr lang="ko-KR" altLang="en-US" dirty="0"/>
              <a:t> 유형의 악성코드들이 대부분을 차지하여 저희는 </a:t>
            </a:r>
            <a:r>
              <a:rPr lang="en-US" altLang="ko-KR" dirty="0"/>
              <a:t>PDF </a:t>
            </a:r>
            <a:r>
              <a:rPr lang="ko-KR" altLang="en-US" dirty="0"/>
              <a:t>확장자의 문서형 악성코드에 대하여 분석하고자 하게 되었습니다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bb1595f2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bb1595f2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어떻게 </a:t>
            </a:r>
            <a:r>
              <a:rPr lang="en-US" altLang="ko-KR" dirty="0"/>
              <a:t>PDF</a:t>
            </a:r>
            <a:r>
              <a:rPr lang="ko-KR" altLang="en-US" dirty="0"/>
              <a:t>에 대하여 분석했는지 </a:t>
            </a:r>
            <a:r>
              <a:rPr lang="ko-KR" altLang="en-US" dirty="0" err="1"/>
              <a:t>소개드리자면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저희는 먼저 </a:t>
            </a:r>
            <a:r>
              <a:rPr lang="en-US" altLang="ko-KR" dirty="0"/>
              <a:t>PDF </a:t>
            </a:r>
            <a:r>
              <a:rPr lang="ko-KR" altLang="en-US" dirty="0"/>
              <a:t>구조에 대하여 간략히 공부하였습니다</a:t>
            </a:r>
            <a:r>
              <a:rPr lang="en-US" altLang="ko-KR" dirty="0"/>
              <a:t>. PDF </a:t>
            </a:r>
            <a:r>
              <a:rPr lang="ko-KR" altLang="en-US" dirty="0"/>
              <a:t>구조에 대해 공부하여 크게 </a:t>
            </a:r>
            <a:r>
              <a:rPr lang="en-US" altLang="ko-KR" dirty="0"/>
              <a:t>PDF Header, Body, Cross Reference Table </a:t>
            </a:r>
            <a:r>
              <a:rPr lang="ko-KR" altLang="en-US" dirty="0"/>
              <a:t>그리고 </a:t>
            </a:r>
            <a:r>
              <a:rPr lang="en-US" altLang="ko-KR" dirty="0"/>
              <a:t>Trailer</a:t>
            </a:r>
            <a:r>
              <a:rPr lang="ko-KR" altLang="en-US" dirty="0"/>
              <a:t>로 분류 및 분석할 수 있는 시간을 가지었고 위와 같은 </a:t>
            </a:r>
            <a:r>
              <a:rPr lang="ko-KR" altLang="en-US" dirty="0" err="1"/>
              <a:t>테그를</a:t>
            </a:r>
            <a:r>
              <a:rPr lang="ko-KR" altLang="en-US" dirty="0"/>
              <a:t> 가진 오브제트가 </a:t>
            </a:r>
            <a:r>
              <a:rPr lang="en-US" altLang="ko-KR" dirty="0"/>
              <a:t>Body</a:t>
            </a:r>
            <a:r>
              <a:rPr lang="ko-KR" altLang="en-US" dirty="0"/>
              <a:t>에 첨부되어 있으면 문서형 악성코드로 의심할 수 있음을 논문 및 여러 기타 자료를 통해 알 수 있었습니다</a:t>
            </a:r>
            <a:r>
              <a:rPr lang="en-US" altLang="ko-KR" dirty="0"/>
              <a:t>. </a:t>
            </a:r>
            <a:r>
              <a:rPr lang="ko-KR" altLang="en-US" dirty="0"/>
              <a:t>이러한 사전 지식을 토대로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bb1595f2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bb1595f2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 분석 도구를 사용하였습니다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&lt;</a:t>
            </a:r>
            <a:r>
              <a:rPr lang="ko-KR" altLang="en-US" dirty="0"/>
              <a:t>각각의 도구 소개</a:t>
            </a:r>
            <a:r>
              <a:rPr lang="en-US" altLang="ko-KR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토대로 저희가 분석한 </a:t>
            </a:r>
            <a:r>
              <a:rPr lang="en-US" altLang="ko-KR" dirty="0"/>
              <a:t>sha256</a:t>
            </a:r>
            <a:r>
              <a:rPr lang="ko-KR" altLang="en-US" dirty="0"/>
              <a:t>에 대하여 간단히 </a:t>
            </a:r>
            <a:r>
              <a:rPr lang="ko-KR" altLang="en-US" dirty="0" err="1"/>
              <a:t>소개드리자면</a:t>
            </a:r>
            <a:r>
              <a:rPr lang="en-US" altLang="ko-KR" dirty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01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b1595f2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b1595f2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</a:t>
            </a:r>
            <a:r>
              <a:rPr lang="ko-KR" altLang="en-US" dirty="0" err="1"/>
              <a:t>해쉬에서는</a:t>
            </a:r>
            <a:r>
              <a:rPr lang="en-US" altLang="ko-KR" dirty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91</a:t>
            </a:r>
            <a:r>
              <a:rPr lang="ko-KR" altLang="en-US" dirty="0"/>
              <a:t>로 시작하는 </a:t>
            </a:r>
            <a:r>
              <a:rPr lang="en-US" altLang="ko-KR" dirty="0"/>
              <a:t>sha256</a:t>
            </a:r>
            <a:r>
              <a:rPr lang="ko-KR" altLang="en-US" dirty="0"/>
              <a:t>에 대한 악성코드의 경우 </a:t>
            </a:r>
            <a:r>
              <a:rPr lang="en-US" altLang="ko-KR" dirty="0"/>
              <a:t>pdf-parser.py </a:t>
            </a:r>
            <a:r>
              <a:rPr lang="ko-KR" altLang="en-US" dirty="0"/>
              <a:t>도구를 활용하여 추출할 수 있는 오브젝트는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그 중 악성코드와 관련한 오브젝트는 </a:t>
            </a:r>
            <a:r>
              <a:rPr lang="en-US" altLang="ko-KR" dirty="0"/>
              <a:t>URI</a:t>
            </a:r>
            <a:r>
              <a:rPr lang="ko-KR" altLang="en-US" dirty="0"/>
              <a:t>가 있었으며 해당 </a:t>
            </a:r>
            <a:r>
              <a:rPr lang="ko-KR" altLang="en-US" dirty="0" err="1"/>
              <a:t>테그에</a:t>
            </a:r>
            <a:r>
              <a:rPr lang="ko-KR" altLang="en-US" dirty="0"/>
              <a:t> 다음과 같은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목록이 작성되어 있었습니다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pdf</a:t>
            </a:r>
            <a:r>
              <a:rPr lang="ko-KR" altLang="en-US" dirty="0"/>
              <a:t>를 열고 해당 그림을 </a:t>
            </a:r>
            <a:r>
              <a:rPr lang="ko-KR" altLang="en-US"/>
              <a:t>클릭함으로써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범블비</a:t>
            </a:r>
            <a:r>
              <a:rPr lang="ko-KR" altLang="en-US" dirty="0"/>
              <a:t> 악성코드는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Noto Sans KR"/>
              </a:rPr>
              <a:t>rundll32.exe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Noto Sans KR"/>
              </a:rPr>
              <a:t>를 통해 생성된 악성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Noto Sans KR"/>
              </a:rPr>
              <a:t>dll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Noto Sans KR"/>
              </a:rPr>
              <a:t>파일의 특정 함수를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Noto Sans KR"/>
              </a:rPr>
              <a:t>로드하는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Noto Sans KR"/>
              </a:rPr>
              <a:t> 기능을 수행하는 것으로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Noto Sans KR"/>
              </a:rPr>
              <a:t>Tria.ge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Noto Sans KR"/>
              </a:rPr>
              <a:t>를 통해 확인이 가능하다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Noto Sans KR"/>
              </a:rPr>
              <a:t>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3400" y="1114248"/>
            <a:ext cx="85206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4366"/>
              <a:buNone/>
            </a:pPr>
            <a:r>
              <a:rPr lang="ko" sz="4300" dirty="0"/>
              <a:t>문서형 악성코드 </a:t>
            </a:r>
            <a:br>
              <a:rPr lang="ko" sz="4300" dirty="0"/>
            </a:br>
            <a:r>
              <a:rPr lang="ko" sz="4300" dirty="0"/>
              <a:t>솔루션 방안 탐지 및 개발</a:t>
            </a:r>
            <a:endParaRPr sz="4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2361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S!_악성분석단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400650" y="4631850"/>
            <a:ext cx="55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팀장: 최기상 / 팀원: 김정호, 김지태, 신정훈, 이정민, 양인규, 조승현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2400" y="626723"/>
            <a:ext cx="685285" cy="68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3675" y="464625"/>
            <a:ext cx="487525" cy="4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분석수행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E3014-4BF9-FEA8-2DBA-60351BE17BA5}"/>
              </a:ext>
            </a:extLst>
          </p:cNvPr>
          <p:cNvSpPr txBox="1"/>
          <p:nvPr/>
        </p:nvSpPr>
        <p:spPr>
          <a:xfrm>
            <a:off x="568875" y="1210568"/>
            <a:ext cx="6648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</a:rPr>
              <a:t>5611d86c7c8dc065aa831d18491247e34456e6e846c08526e9c51942b556a653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5498B9-E76A-32E3-2DDC-35FD2B31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52" y="2059792"/>
            <a:ext cx="3991596" cy="92811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9ADD50-B072-EA28-54D4-6AD200F7D5AD}"/>
              </a:ext>
            </a:extLst>
          </p:cNvPr>
          <p:cNvCxnSpPr>
            <a:cxnSpLocks/>
          </p:cNvCxnSpPr>
          <p:nvPr/>
        </p:nvCxnSpPr>
        <p:spPr>
          <a:xfrm>
            <a:off x="4572000" y="1678781"/>
            <a:ext cx="0" cy="31609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BBD0EE-10F5-DA6E-581C-91DBE561EB8B}"/>
              </a:ext>
            </a:extLst>
          </p:cNvPr>
          <p:cNvSpPr txBox="1"/>
          <p:nvPr/>
        </p:nvSpPr>
        <p:spPr>
          <a:xfrm>
            <a:off x="311700" y="17162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" dirty="0"/>
              <a:t>PDF-parser.py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0C7FE-4CC4-81B0-5081-206FF1C72432}"/>
              </a:ext>
            </a:extLst>
          </p:cNvPr>
          <p:cNvSpPr txBox="1"/>
          <p:nvPr/>
        </p:nvSpPr>
        <p:spPr>
          <a:xfrm>
            <a:off x="311700" y="327884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" dirty="0" err="1"/>
              <a:t>OpenAction</a:t>
            </a:r>
            <a:r>
              <a:rPr lang="en-US" altLang="ko" dirty="0"/>
              <a:t> Tag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1CD0F-7957-1CD9-B0EA-DD84180978A1}"/>
              </a:ext>
            </a:extLst>
          </p:cNvPr>
          <p:cNvSpPr txBox="1"/>
          <p:nvPr/>
        </p:nvSpPr>
        <p:spPr>
          <a:xfrm>
            <a:off x="446052" y="3472221"/>
            <a:ext cx="3951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2 0 </a:t>
            </a:r>
            <a:r>
              <a:rPr lang="ko-KR" altLang="en-US" sz="900" dirty="0" err="1"/>
              <a:t>obj</a:t>
            </a:r>
            <a:r>
              <a:rPr lang="ko-KR" altLang="en-US" sz="900" dirty="0"/>
              <a:t>&lt;&lt;/</a:t>
            </a:r>
            <a:r>
              <a:rPr lang="ko-KR" altLang="en-US" sz="900" dirty="0" err="1"/>
              <a:t>Type</a:t>
            </a:r>
            <a:r>
              <a:rPr lang="ko-KR" altLang="en-US" sz="900" dirty="0"/>
              <a:t> /</a:t>
            </a:r>
            <a:r>
              <a:rPr lang="ko-KR" altLang="en-US" sz="900" dirty="0" err="1"/>
              <a:t>Catalog</a:t>
            </a:r>
            <a:r>
              <a:rPr lang="ko-KR" altLang="en-US" sz="900" dirty="0"/>
              <a:t>/</a:t>
            </a:r>
            <a:r>
              <a:rPr lang="ko-KR" altLang="en-US" sz="900" dirty="0" err="1"/>
              <a:t>Outlines</a:t>
            </a:r>
            <a:r>
              <a:rPr lang="ko-KR" altLang="en-US" sz="900" dirty="0"/>
              <a:t> 4 0 </a:t>
            </a:r>
            <a:r>
              <a:rPr lang="ko-KR" altLang="en-US" sz="900" dirty="0" err="1"/>
              <a:t>R</a:t>
            </a:r>
            <a:r>
              <a:rPr lang="ko-KR" altLang="en-US" sz="900" dirty="0"/>
              <a:t>/</a:t>
            </a:r>
            <a:r>
              <a:rPr lang="ko-KR" altLang="en-US" sz="900" dirty="0" err="1"/>
              <a:t>Pages</a:t>
            </a:r>
            <a:r>
              <a:rPr lang="ko-KR" altLang="en-US" sz="900" dirty="0"/>
              <a:t> 5 0 </a:t>
            </a:r>
            <a:r>
              <a:rPr lang="ko-KR" altLang="en-US" sz="900" dirty="0" err="1"/>
              <a:t>R</a:t>
            </a:r>
            <a:r>
              <a:rPr lang="ko-KR" altLang="en-US" sz="900" dirty="0"/>
              <a:t>/</a:t>
            </a:r>
            <a:r>
              <a:rPr lang="ko-KR" altLang="en-US" sz="900" dirty="0" err="1"/>
              <a:t>Names</a:t>
            </a:r>
            <a:r>
              <a:rPr lang="ko-KR" altLang="en-US" sz="900" dirty="0"/>
              <a:t> 6 0 </a:t>
            </a:r>
            <a:r>
              <a:rPr lang="ko-KR" altLang="en-US" sz="900" dirty="0" err="1"/>
              <a:t>R</a:t>
            </a:r>
            <a:r>
              <a:rPr lang="ko-KR" altLang="en-US" sz="900" dirty="0"/>
              <a:t>/</a:t>
            </a:r>
            <a:r>
              <a:rPr lang="ko-KR" altLang="en-US" sz="900" b="1" dirty="0" err="1"/>
              <a:t>OpenAction</a:t>
            </a:r>
            <a:r>
              <a:rPr lang="ko-KR" altLang="en-US" sz="900" b="1" dirty="0"/>
              <a:t> 7 0 </a:t>
            </a:r>
            <a:r>
              <a:rPr lang="ko-KR" altLang="en-US" sz="900" b="1" dirty="0" err="1"/>
              <a:t>R</a:t>
            </a:r>
            <a:r>
              <a:rPr lang="ko-KR" altLang="en-US" sz="900" b="1" dirty="0"/>
              <a:t>/</a:t>
            </a:r>
            <a:r>
              <a:rPr lang="ko-KR" altLang="en-US" sz="900" b="1" dirty="0" err="1"/>
              <a:t>AcroForm</a:t>
            </a:r>
            <a:r>
              <a:rPr lang="ko-KR" altLang="en-US" sz="900" b="1" dirty="0"/>
              <a:t> 8 0 </a:t>
            </a:r>
            <a:r>
              <a:rPr lang="ko-KR" altLang="en-US" sz="900" dirty="0" err="1"/>
              <a:t>R</a:t>
            </a:r>
            <a:r>
              <a:rPr lang="ko-KR" altLang="en-US" sz="900" dirty="0"/>
              <a:t>&gt;&gt;</a:t>
            </a:r>
            <a:r>
              <a:rPr lang="ko-KR" altLang="en-US" sz="900" dirty="0" err="1"/>
              <a:t>endobj</a:t>
            </a:r>
            <a:endParaRPr lang="ko-KR" altLang="en-US" sz="9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DB43F4-409E-7E46-7095-0FA59061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719" y="3274997"/>
            <a:ext cx="4143766" cy="14899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044A2B-772E-C7E9-493C-2F9E9DA15244}"/>
              </a:ext>
            </a:extLst>
          </p:cNvPr>
          <p:cNvSpPr txBox="1"/>
          <p:nvPr/>
        </p:nvSpPr>
        <p:spPr>
          <a:xfrm>
            <a:off x="4819719" y="2003772"/>
            <a:ext cx="41984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this.exportDataObject</a:t>
            </a:r>
            <a:r>
              <a:rPr lang="ko-KR" altLang="en-US" sz="1100" dirty="0"/>
              <a:t>({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cName</a:t>
            </a:r>
            <a:r>
              <a:rPr lang="ko-KR" altLang="en-US" sz="1100" dirty="0"/>
              <a:t>: "</a:t>
            </a:r>
            <a:r>
              <a:rPr lang="ko-KR" altLang="en-US" sz="1100" dirty="0" err="1"/>
              <a:t>has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been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verified</a:t>
            </a:r>
            <a:r>
              <a:rPr lang="ko-KR" altLang="en-US" sz="1100" dirty="0"/>
              <a:t>. </a:t>
            </a:r>
            <a:r>
              <a:rPr lang="ko-KR" altLang="en-US" sz="1100" dirty="0" err="1"/>
              <a:t>However</a:t>
            </a:r>
            <a:r>
              <a:rPr lang="ko-KR" altLang="en-US" sz="1100" dirty="0"/>
              <a:t> PDF, </a:t>
            </a:r>
            <a:r>
              <a:rPr lang="ko-KR" altLang="en-US" sz="1100" dirty="0" err="1"/>
              <a:t>Jpeg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Docx</a:t>
            </a:r>
            <a:r>
              <a:rPr lang="ko-KR" altLang="en-US" sz="1100" dirty="0"/>
              <a:t>, .</a:t>
            </a:r>
            <a:r>
              <a:rPr lang="ko-KR" altLang="en-US" sz="1100" dirty="0" err="1"/>
              <a:t>xlsx</a:t>
            </a:r>
            <a:r>
              <a:rPr lang="ko-KR" altLang="en-US" sz="1100" dirty="0"/>
              <a:t>",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nLaunch</a:t>
            </a:r>
            <a:r>
              <a:rPr lang="ko-KR" altLang="en-US" sz="1100" dirty="0"/>
              <a:t>: 2</a:t>
            </a:r>
          </a:p>
          <a:p>
            <a:r>
              <a:rPr lang="ko-KR" altLang="en-US" sz="1100" dirty="0"/>
              <a:t>});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3163F-9156-6C37-30EE-5149DEC5FC19}"/>
              </a:ext>
            </a:extLst>
          </p:cNvPr>
          <p:cNvSpPr txBox="1"/>
          <p:nvPr/>
        </p:nvSpPr>
        <p:spPr>
          <a:xfrm>
            <a:off x="4664932" y="16681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" dirty="0" err="1"/>
              <a:t>Objstm</a:t>
            </a:r>
            <a:r>
              <a:rPr lang="en-US" altLang="ko" dirty="0"/>
              <a:t>(1 0 obj) - JavaScript Tag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1E9F77-A2AC-F709-A3F5-A01648887D66}"/>
              </a:ext>
            </a:extLst>
          </p:cNvPr>
          <p:cNvSpPr txBox="1"/>
          <p:nvPr/>
        </p:nvSpPr>
        <p:spPr>
          <a:xfrm>
            <a:off x="4664932" y="29196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" dirty="0" err="1"/>
              <a:t>EmbeddedFile</a:t>
            </a:r>
            <a:r>
              <a:rPr lang="en-US" altLang="ko" dirty="0"/>
              <a:t> Tag(Excel </a:t>
            </a:r>
            <a:r>
              <a:rPr lang="ko-KR" altLang="en-US" dirty="0" err="1"/>
              <a:t>시그니처</a:t>
            </a:r>
            <a:r>
              <a:rPr lang="en-US" altLang="ko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17742-A75D-2360-BC9F-429712CFF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7" y="3841553"/>
            <a:ext cx="3908128" cy="12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분석수행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E3014-4BF9-FEA8-2DBA-60351BE17BA5}"/>
              </a:ext>
            </a:extLst>
          </p:cNvPr>
          <p:cNvSpPr txBox="1"/>
          <p:nvPr/>
        </p:nvSpPr>
        <p:spPr>
          <a:xfrm>
            <a:off x="568875" y="1210568"/>
            <a:ext cx="6648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</a:rPr>
              <a:t>5611d86c7c8dc065aa831d18491247e34456e6e846c08526e9c51942b556a653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9ADD50-B072-EA28-54D4-6AD200F7D5AD}"/>
              </a:ext>
            </a:extLst>
          </p:cNvPr>
          <p:cNvCxnSpPr>
            <a:cxnSpLocks/>
          </p:cNvCxnSpPr>
          <p:nvPr/>
        </p:nvCxnSpPr>
        <p:spPr>
          <a:xfrm>
            <a:off x="4572000" y="1678781"/>
            <a:ext cx="0" cy="31609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9AC64A4-08A5-20AA-8E87-A893D44D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96" y="1678781"/>
            <a:ext cx="2607855" cy="3278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6A6B86-9D8C-F4E8-16FF-F19BC5FCD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52" y="1775989"/>
            <a:ext cx="2956587" cy="3083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1D5F91-45E4-FF2D-3606-E7F1AF09B6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43"/>
          <a:stretch/>
        </p:blipFill>
        <p:spPr>
          <a:xfrm>
            <a:off x="4805088" y="3213616"/>
            <a:ext cx="3894294" cy="13706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BAD701-6C7B-17BF-6972-4D79AC4BDBC0}"/>
              </a:ext>
            </a:extLst>
          </p:cNvPr>
          <p:cNvSpPr txBox="1"/>
          <p:nvPr/>
        </p:nvSpPr>
        <p:spPr>
          <a:xfrm>
            <a:off x="5471930" y="1711188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CVE-2017-11882</a:t>
            </a:r>
            <a:endParaRPr lang="ko-KR" altLang="en-US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AE6447-EF1A-F2EE-168A-853DFC5235CD}"/>
              </a:ext>
            </a:extLst>
          </p:cNvPr>
          <p:cNvGrpSpPr/>
          <p:nvPr/>
        </p:nvGrpSpPr>
        <p:grpSpPr>
          <a:xfrm>
            <a:off x="4981255" y="2365696"/>
            <a:ext cx="3541959" cy="461665"/>
            <a:chOff x="4936146" y="2295839"/>
            <a:chExt cx="3541959" cy="4616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730AAD-4756-F2B0-DCE3-327EF4AB6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6146" y="2295839"/>
              <a:ext cx="3541959" cy="461665"/>
            </a:xfrm>
            <a:prstGeom prst="roundRect">
              <a:avLst>
                <a:gd name="adj" fmla="val 26570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FA6A27-93F4-6FD8-8411-CA7ACEA657EA}"/>
                </a:ext>
              </a:extLst>
            </p:cNvPr>
            <p:cNvSpPr/>
            <p:nvPr/>
          </p:nvSpPr>
          <p:spPr>
            <a:xfrm>
              <a:off x="6926581" y="2497080"/>
              <a:ext cx="1470660" cy="215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9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4E0F8-8757-F6F0-2D9A-3294BB31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 수행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2FE5BF-2842-4770-3EAA-EEB675F8ADD6}"/>
              </a:ext>
            </a:extLst>
          </p:cNvPr>
          <p:cNvSpPr/>
          <p:nvPr/>
        </p:nvSpPr>
        <p:spPr>
          <a:xfrm>
            <a:off x="3306269" y="1753581"/>
            <a:ext cx="25314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28 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분석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44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61E888-121B-A46D-9C91-50F8A28F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25" y="1660324"/>
            <a:ext cx="2452946" cy="2827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044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사용자를 속이고자 진행된 여러 pdf 사이트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398" y="2027946"/>
            <a:ext cx="2371600" cy="144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468EC7-1BF5-0154-FF5F-24A829CD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25" y="1660324"/>
            <a:ext cx="2452946" cy="2827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E55A994-7958-7D23-54AC-03A18C7C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분석 수행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2392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산출물(목적)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CFDC4-EF3F-D58A-72ED-9AFBC6D2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" dirty="0"/>
              <a:t>URI</a:t>
            </a:r>
            <a:r>
              <a:rPr lang="ko-KR" altLang="en-US" dirty="0"/>
              <a:t> 기반의 </a:t>
            </a:r>
            <a:r>
              <a:rPr lang="ko" altLang="ko-KR" dirty="0"/>
              <a:t>피싱 PDF 탐지 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88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피싱 PDF 탐지 툴</a:t>
            </a:r>
            <a:endParaRPr dirty="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238" y="855425"/>
            <a:ext cx="2807424" cy="215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0" y="3172625"/>
            <a:ext cx="4378050" cy="17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900" y="3172625"/>
            <a:ext cx="4271025" cy="174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>
            <a:endCxn id="171" idx="0"/>
          </p:cNvCxnSpPr>
          <p:nvPr/>
        </p:nvCxnSpPr>
        <p:spPr>
          <a:xfrm flipH="1">
            <a:off x="2382975" y="1823225"/>
            <a:ext cx="1656900" cy="1349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5242113" y="1775825"/>
            <a:ext cx="1265700" cy="1376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7"/>
          <p:cNvSpPr/>
          <p:nvPr/>
        </p:nvSpPr>
        <p:spPr>
          <a:xfrm>
            <a:off x="5300400" y="1203050"/>
            <a:ext cx="1032900" cy="309300"/>
          </a:xfrm>
          <a:prstGeom prst="wedgeRectCallout">
            <a:avLst>
              <a:gd name="adj1" fmla="val -57791"/>
              <a:gd name="adj2" fmla="val 1055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클릭?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1522650" y="2347350"/>
            <a:ext cx="1071900" cy="448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후킹 전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6981550" y="2318550"/>
            <a:ext cx="1032900" cy="448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후킹 후</a:t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6395575" y="1266350"/>
            <a:ext cx="348900" cy="18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806750" y="1203050"/>
            <a:ext cx="2119200" cy="3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Call Shell32.OpenAs_RunDLLA API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7442E-9E91-980D-1E92-33C4F2E9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46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09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20" b="1"/>
              <a:t>목차</a:t>
            </a:r>
            <a:endParaRPr sz="2920" b="1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088522"/>
            <a:ext cx="8520600" cy="3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개요</a:t>
            </a:r>
            <a:endParaRPr b="1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dirty="0"/>
              <a:t>해당 프로젝트를 진행하게 된 계기</a:t>
            </a:r>
            <a:endParaRPr lang="en-US" altLang="ko-KR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분석 수행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PDF </a:t>
            </a:r>
            <a:r>
              <a:rPr lang="ko-KR" altLang="en-US" dirty="0"/>
              <a:t>간단한 구조 소개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dirty="0"/>
              <a:t>분석에 사용한 도구들</a:t>
            </a:r>
            <a:endParaRPr lang="en-US" altLang="ko-KR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dirty="0"/>
              <a:t>분석 진행한 악성 </a:t>
            </a:r>
            <a:r>
              <a:rPr lang="en-US" altLang="ko-KR" dirty="0"/>
              <a:t>pdf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b="1" dirty="0"/>
              <a:t>솔루션 고안</a:t>
            </a:r>
            <a:endParaRPr lang="en-US" altLang="ko-KR" b="1" dirty="0"/>
          </a:p>
          <a:p>
            <a:pPr lvl="1" indent="-342900">
              <a:buSzPts val="1800"/>
              <a:buChar char="-"/>
            </a:pPr>
            <a:r>
              <a:rPr lang="ko-KR" altLang="en-US" dirty="0"/>
              <a:t>고안 중인 솔루션</a:t>
            </a:r>
            <a:endParaRPr lang="en-US" altLang="ko-KR" dirty="0"/>
          </a:p>
          <a:p>
            <a:pPr marL="571500" lvl="1" indent="0">
              <a:buSzPts val="1800"/>
              <a:buNone/>
            </a:pP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100" y="41301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392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개요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/>
              <a:t>개요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FCFBE-4F69-924C-A326-E526465EC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피싱 이메일 증가</a:t>
            </a: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070" y="1654854"/>
            <a:ext cx="4633845" cy="27162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7F74FDF-4BDE-3C0D-CA0E-D4244438E0AD}"/>
              </a:ext>
            </a:extLst>
          </p:cNvPr>
          <p:cNvSpPr/>
          <p:nvPr/>
        </p:nvSpPr>
        <p:spPr>
          <a:xfrm>
            <a:off x="6430781" y="1368504"/>
            <a:ext cx="1394085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pic>
        <p:nvPicPr>
          <p:cNvPr id="3" name="Google Shape;87;p5">
            <a:extLst>
              <a:ext uri="{FF2B5EF4-FFF2-40B4-BE49-F238E27FC236}">
                <a16:creationId xmlns:a16="http://schemas.microsoft.com/office/drawing/2014/main" id="{0EE19D83-9254-EEAE-9606-278C6CF0FE3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0292" y="2157233"/>
            <a:ext cx="3873708" cy="77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2039B83-A0A4-3CF7-46F4-862FF28D1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751" y="3145897"/>
            <a:ext cx="3586143" cy="9378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dirty="0"/>
              <a:t>개</a:t>
            </a:r>
            <a:r>
              <a:rPr lang="ko-KR" altLang="en-US" dirty="0"/>
              <a:t>요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539B3-F886-2B9E-1D54-D50BB6F6A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PDF</a:t>
            </a:r>
            <a:r>
              <a:rPr lang="ko-KR" altLang="en-US" dirty="0"/>
              <a:t> 를 타겟팅으로 선정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8233DC-AE6C-08C8-CDF6-2C7A66A4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704" y="1709024"/>
            <a:ext cx="4318410" cy="2630357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6C31DB5-A822-5CE6-A86A-346F66BC9906}"/>
              </a:ext>
            </a:extLst>
          </p:cNvPr>
          <p:cNvCxnSpPr/>
          <p:nvPr/>
        </p:nvCxnSpPr>
        <p:spPr>
          <a:xfrm>
            <a:off x="3430344" y="1599840"/>
            <a:ext cx="0" cy="332133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6C68163-373B-8FA5-5780-CDE7C960B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819741"/>
            <a:ext cx="2631408" cy="115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4BF77CF-647E-7B6F-0942-653E76F4A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264648"/>
            <a:ext cx="2631407" cy="881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9CB9768-1AB2-4374-D27E-BA905BB213FC}"/>
              </a:ext>
            </a:extLst>
          </p:cNvPr>
          <p:cNvSpPr txBox="1"/>
          <p:nvPr/>
        </p:nvSpPr>
        <p:spPr>
          <a:xfrm>
            <a:off x="6733006" y="4916373"/>
            <a:ext cx="2268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출처</a:t>
            </a:r>
            <a:r>
              <a:rPr lang="en-US" altLang="ko-KR" sz="800" dirty="0"/>
              <a:t>: </a:t>
            </a:r>
            <a:r>
              <a:rPr lang="ko-KR" altLang="en-US" sz="800" dirty="0" err="1"/>
              <a:t>안랩</a:t>
            </a:r>
            <a:r>
              <a:rPr lang="ko-KR" altLang="en-US" sz="800" dirty="0"/>
              <a:t> 피싱 이메일 위협 트랜드</a:t>
            </a:r>
            <a:r>
              <a:rPr lang="en-US" altLang="ko-KR" sz="800" dirty="0"/>
              <a:t>, Microsoft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수행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5E1DB-51DC-8E77-496B-70A1AA4B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PDF </a:t>
            </a:r>
            <a:r>
              <a:rPr lang="ko-KR" altLang="en-US" dirty="0"/>
              <a:t>구조 분석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5F508E3-F2DC-3CAE-F505-978C8D91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37533"/>
              </p:ext>
            </p:extLst>
          </p:nvPr>
        </p:nvGraphicFramePr>
        <p:xfrm>
          <a:off x="388539" y="1152475"/>
          <a:ext cx="3999899" cy="3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899">
                  <a:extLst>
                    <a:ext uri="{9D8B030D-6E8A-4147-A177-3AD203B41FA5}">
                      <a16:colId xmlns:a16="http://schemas.microsoft.com/office/drawing/2014/main" val="2597859276"/>
                    </a:ext>
                  </a:extLst>
                </a:gridCol>
              </a:tblGrid>
              <a:tr h="5440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126647"/>
                  </a:ext>
                </a:extLst>
              </a:tr>
              <a:tr h="14115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20119"/>
                  </a:ext>
                </a:extLst>
              </a:tr>
              <a:tr h="926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432334"/>
                  </a:ext>
                </a:extLst>
              </a:tr>
              <a:tr h="7653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481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9C08D8-D01E-515C-32C1-3036925583F2}"/>
              </a:ext>
            </a:extLst>
          </p:cNvPr>
          <p:cNvSpPr txBox="1"/>
          <p:nvPr/>
        </p:nvSpPr>
        <p:spPr>
          <a:xfrm>
            <a:off x="1642130" y="12287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PDF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Header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32A47-6F5D-18DA-B4F0-373699D77F2A}"/>
              </a:ext>
            </a:extLst>
          </p:cNvPr>
          <p:cNvSpPr txBox="1"/>
          <p:nvPr/>
        </p:nvSpPr>
        <p:spPr>
          <a:xfrm>
            <a:off x="2007614" y="224906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Body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39FAC-7C71-A0C8-DBC4-8D2FE31CD519}"/>
              </a:ext>
            </a:extLst>
          </p:cNvPr>
          <p:cNvSpPr txBox="1"/>
          <p:nvPr/>
        </p:nvSpPr>
        <p:spPr>
          <a:xfrm>
            <a:off x="1045811" y="339398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Cross Reference Table</a:t>
            </a:r>
            <a:endParaRPr lang="ko-KR" alt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DB184-E61F-AB93-DA4E-4F891D984C54}"/>
              </a:ext>
            </a:extLst>
          </p:cNvPr>
          <p:cNvSpPr txBox="1"/>
          <p:nvPr/>
        </p:nvSpPr>
        <p:spPr>
          <a:xfrm>
            <a:off x="1943492" y="421304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Trailer</a:t>
            </a:r>
            <a:endParaRPr lang="ko-KR" altLang="en-US" sz="1800" b="1" dirty="0"/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0E68106D-6931-0E1C-27AA-AB5150F82C1B}"/>
              </a:ext>
            </a:extLst>
          </p:cNvPr>
          <p:cNvSpPr/>
          <p:nvPr/>
        </p:nvSpPr>
        <p:spPr>
          <a:xfrm>
            <a:off x="5284767" y="774770"/>
            <a:ext cx="3547533" cy="568488"/>
          </a:xfrm>
          <a:prstGeom prst="borderCallout1">
            <a:avLst>
              <a:gd name="adj1" fmla="val 44432"/>
              <a:gd name="adj2" fmla="val -16810"/>
              <a:gd name="adj3" fmla="val 136830"/>
              <a:gd name="adj4" fmla="val -256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D40463A7-22C7-E028-A435-1AE49DAC4A2C}"/>
              </a:ext>
            </a:extLst>
          </p:cNvPr>
          <p:cNvSpPr/>
          <p:nvPr/>
        </p:nvSpPr>
        <p:spPr>
          <a:xfrm>
            <a:off x="5284767" y="1840101"/>
            <a:ext cx="3547533" cy="1055591"/>
          </a:xfrm>
          <a:prstGeom prst="borderCallout1">
            <a:avLst>
              <a:gd name="adj1" fmla="val 52235"/>
              <a:gd name="adj2" fmla="val -17523"/>
              <a:gd name="adj3" fmla="val 70588"/>
              <a:gd name="adj4" fmla="val -250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8D13605D-E926-DD78-FF3C-761882B4107E}"/>
              </a:ext>
            </a:extLst>
          </p:cNvPr>
          <p:cNvSpPr/>
          <p:nvPr/>
        </p:nvSpPr>
        <p:spPr>
          <a:xfrm>
            <a:off x="5284767" y="3215926"/>
            <a:ext cx="3547533" cy="787344"/>
          </a:xfrm>
          <a:prstGeom prst="borderCallout1">
            <a:avLst>
              <a:gd name="adj1" fmla="val 51507"/>
              <a:gd name="adj2" fmla="val -18312"/>
              <a:gd name="adj3" fmla="val 64764"/>
              <a:gd name="adj4" fmla="val -252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7C8694C0-8A70-9280-191A-EF3BBED92AE3}"/>
              </a:ext>
            </a:extLst>
          </p:cNvPr>
          <p:cNvSpPr/>
          <p:nvPr/>
        </p:nvSpPr>
        <p:spPr>
          <a:xfrm>
            <a:off x="5284767" y="4388970"/>
            <a:ext cx="3547533" cy="370797"/>
          </a:xfrm>
          <a:prstGeom prst="borderCallout1">
            <a:avLst>
              <a:gd name="adj1" fmla="val 48416"/>
              <a:gd name="adj2" fmla="val -17879"/>
              <a:gd name="adj3" fmla="val 34521"/>
              <a:gd name="adj4" fmla="val -248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D323A2-6EB1-58A1-EBF5-52D9205F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5" y="713484"/>
            <a:ext cx="4165117" cy="654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A2E9F5-6003-603D-B20B-2373FF9A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5" y="1601148"/>
            <a:ext cx="4165117" cy="134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685F9EC-B2AB-D2CD-EFD2-E587289E5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675" y="3180486"/>
            <a:ext cx="4172813" cy="90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51C7303-FF6E-E92F-AC7B-505778313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371" y="4365599"/>
            <a:ext cx="4149737" cy="432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C9D1701-0884-3AB1-A7C7-F0966B6CC3AC}"/>
              </a:ext>
            </a:extLst>
          </p:cNvPr>
          <p:cNvSpPr/>
          <p:nvPr/>
        </p:nvSpPr>
        <p:spPr>
          <a:xfrm>
            <a:off x="4894371" y="1598129"/>
            <a:ext cx="4149737" cy="1346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/JavaScript  /File Stream   /XFA   /Fonts  /Multi-Media        /Image      /3D     /Embedded-Files  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RichMedia</a:t>
            </a:r>
            <a:r>
              <a:rPr lang="en-US" altLang="ko-KR" dirty="0">
                <a:solidFill>
                  <a:sysClr val="windowText" lastClr="000000"/>
                </a:solidFill>
              </a:rPr>
              <a:t>     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OpenAction</a:t>
            </a:r>
            <a:r>
              <a:rPr lang="en-US" altLang="ko-KR" dirty="0">
                <a:solidFill>
                  <a:sysClr val="windowText" lastClr="000000"/>
                </a:solidFill>
              </a:rPr>
              <a:t>    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GoTo</a:t>
            </a:r>
            <a:r>
              <a:rPr lang="en-US" altLang="ko-KR" dirty="0">
                <a:solidFill>
                  <a:sysClr val="windowText" lastClr="000000"/>
                </a:solidFill>
              </a:rPr>
              <a:t>     /URL</a:t>
            </a:r>
          </a:p>
        </p:txBody>
      </p:sp>
    </p:spTree>
    <p:extLst>
      <p:ext uri="{BB962C8B-B14F-4D97-AF65-F5344CB8AC3E}">
        <p14:creationId xmlns:p14="http://schemas.microsoft.com/office/powerpoint/2010/main" val="8485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분석 도구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77359" y="1152475"/>
            <a:ext cx="26212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동적 분석</a:t>
            </a:r>
            <a:endParaRPr b="1"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" dirty="0"/>
              <a:t>A</a:t>
            </a:r>
            <a:r>
              <a:rPr lang="ko" dirty="0"/>
              <a:t>nyrun</a:t>
            </a:r>
            <a:r>
              <a:rPr lang="en-US" altLang="ko" sz="900" dirty="0"/>
              <a:t>(https://any.run/)</a:t>
            </a:r>
            <a:endParaRPr lang="en-US" altLang="ko"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US" altLang="ko"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US" altLang="ko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dirty="0"/>
              <a:t>tri</a:t>
            </a:r>
            <a:r>
              <a:rPr lang="en-US" altLang="ko" dirty="0"/>
              <a:t>a</a:t>
            </a:r>
            <a:r>
              <a:rPr lang="ko" dirty="0"/>
              <a:t>.ge</a:t>
            </a:r>
            <a:r>
              <a:rPr lang="en-US" altLang="ko" sz="900" dirty="0"/>
              <a:t>(https://tria.ge/)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ko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ko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Google Shape;118;p19">
            <a:extLst>
              <a:ext uri="{FF2B5EF4-FFF2-40B4-BE49-F238E27FC236}">
                <a16:creationId xmlns:a16="http://schemas.microsoft.com/office/drawing/2014/main" id="{DB932903-51A8-BBC8-5744-0ED3B8ABC3FF}"/>
              </a:ext>
            </a:extLst>
          </p:cNvPr>
          <p:cNvSpPr txBox="1">
            <a:spLocks/>
          </p:cNvSpPr>
          <p:nvPr/>
        </p:nvSpPr>
        <p:spPr>
          <a:xfrm>
            <a:off x="6051395" y="1152475"/>
            <a:ext cx="262127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b="1" dirty="0"/>
              <a:t>데이터 셋 출처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dirty="0" err="1"/>
              <a:t>Bazzar</a:t>
            </a:r>
            <a:r>
              <a:rPr lang="en-US" sz="800" dirty="0"/>
              <a:t>(https://bazaar.abuse.ch/)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dirty="0" err="1"/>
              <a:t>Cic</a:t>
            </a:r>
            <a:r>
              <a:rPr lang="en-US" sz="800" dirty="0"/>
              <a:t>(https://www.unb.ca/cic/datasets/index.html)</a:t>
            </a:r>
            <a:endParaRPr 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D486E1-D605-E725-A112-4CE3CC6A653E}"/>
              </a:ext>
            </a:extLst>
          </p:cNvPr>
          <p:cNvCxnSpPr/>
          <p:nvPr/>
        </p:nvCxnSpPr>
        <p:spPr>
          <a:xfrm>
            <a:off x="2979174" y="1184877"/>
            <a:ext cx="0" cy="332133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602AED-7A93-A421-16D5-3036BB219BC2}"/>
              </a:ext>
            </a:extLst>
          </p:cNvPr>
          <p:cNvCxnSpPr/>
          <p:nvPr/>
        </p:nvCxnSpPr>
        <p:spPr>
          <a:xfrm>
            <a:off x="6002856" y="1184877"/>
            <a:ext cx="0" cy="332133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18;p19">
            <a:extLst>
              <a:ext uri="{FF2B5EF4-FFF2-40B4-BE49-F238E27FC236}">
                <a16:creationId xmlns:a16="http://schemas.microsoft.com/office/drawing/2014/main" id="{6509BA21-915F-0093-E5B9-ACCBBA74CC91}"/>
              </a:ext>
            </a:extLst>
          </p:cNvPr>
          <p:cNvSpPr txBox="1">
            <a:spLocks/>
          </p:cNvSpPr>
          <p:nvPr/>
        </p:nvSpPr>
        <p:spPr>
          <a:xfrm>
            <a:off x="368231" y="1152475"/>
            <a:ext cx="262127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b="1" dirty="0"/>
              <a:t>정적 분석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en-US" altLang="ko" dirty="0"/>
              <a:t>P</a:t>
            </a:r>
            <a:r>
              <a:rPr lang="ko" altLang="ko-KR" dirty="0"/>
              <a:t>df-parse</a:t>
            </a:r>
            <a:r>
              <a:rPr lang="en-US" altLang="ko" dirty="0"/>
              <a:t>r.py</a:t>
            </a:r>
          </a:p>
          <a:p>
            <a:pPr marL="114300" indent="0">
              <a:spcBef>
                <a:spcPts val="1200"/>
              </a:spcBef>
              <a:buFont typeface="Arial"/>
              <a:buNone/>
            </a:pPr>
            <a:endParaRPr lang="en-US" altLang="ko-KR" dirty="0"/>
          </a:p>
          <a:p>
            <a:pPr marL="114300" indent="0">
              <a:spcBef>
                <a:spcPts val="1200"/>
              </a:spcBef>
              <a:buFont typeface="Arial"/>
              <a:buNone/>
            </a:pPr>
            <a:endParaRPr lang="ko-KR" altLang="en-US" dirty="0"/>
          </a:p>
          <a:p>
            <a:pPr marL="114300" indent="0">
              <a:buFont typeface="Arial"/>
              <a:buNone/>
            </a:pPr>
            <a:r>
              <a:rPr lang="en-US" altLang="ko" dirty="0"/>
              <a:t>010editor</a:t>
            </a:r>
            <a:endParaRPr lang="ko-KR" altLang="en-US" dirty="0"/>
          </a:p>
          <a:p>
            <a:pPr marL="114300" indent="0">
              <a:buFont typeface="Arial"/>
              <a:buNone/>
            </a:pPr>
            <a:endParaRPr lang="ko-KR" altLang="en-US" dirty="0"/>
          </a:p>
          <a:p>
            <a:pPr marL="114300" indent="0">
              <a:buFont typeface="Arial"/>
              <a:buNone/>
            </a:pPr>
            <a:endParaRPr lang="ko-KR" alt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3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분석수행</a:t>
            </a:r>
            <a:endParaRPr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4270F6-97FF-0F2B-C671-534B2C36FE4C}"/>
              </a:ext>
            </a:extLst>
          </p:cNvPr>
          <p:cNvCxnSpPr>
            <a:cxnSpLocks/>
          </p:cNvCxnSpPr>
          <p:nvPr/>
        </p:nvCxnSpPr>
        <p:spPr>
          <a:xfrm>
            <a:off x="4572000" y="1678781"/>
            <a:ext cx="0" cy="31609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55E032-2FA4-624C-D063-AD90D498025F}"/>
              </a:ext>
            </a:extLst>
          </p:cNvPr>
          <p:cNvSpPr txBox="1"/>
          <p:nvPr/>
        </p:nvSpPr>
        <p:spPr>
          <a:xfrm>
            <a:off x="311700" y="31873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" dirty="0"/>
              <a:t>URI Tag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DB3D8-B9CE-102F-D1C2-AEBD96E73E80}"/>
              </a:ext>
            </a:extLst>
          </p:cNvPr>
          <p:cNvSpPr txBox="1"/>
          <p:nvPr/>
        </p:nvSpPr>
        <p:spPr>
          <a:xfrm>
            <a:off x="550069" y="3522880"/>
            <a:ext cx="3810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https://firebasestorage.googleapis.com/v0/b/tonal-depth-377622.appspot.com/o/cQtCXoljqM%2FContract_02_21_Copy%2332.zip?alt=media&amp;token=0af57743-0613-4fa8-90c9-fd5045f22xxc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E3014-4BF9-FEA8-2DBA-60351BE17BA5}"/>
              </a:ext>
            </a:extLst>
          </p:cNvPr>
          <p:cNvSpPr txBox="1"/>
          <p:nvPr/>
        </p:nvSpPr>
        <p:spPr>
          <a:xfrm>
            <a:off x="568875" y="1210568"/>
            <a:ext cx="6450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</a:rPr>
              <a:t>91e43c044fdcad13a25d772b91065f78ac7a809a57ace84a4606c4c3e92afaa2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4EE572-F98F-28C2-F531-FEB92B33C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0" y="2044870"/>
            <a:ext cx="3734321" cy="704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9A6389-4749-C280-F0FD-F6F2081E3BA3}"/>
              </a:ext>
            </a:extLst>
          </p:cNvPr>
          <p:cNvSpPr txBox="1"/>
          <p:nvPr/>
        </p:nvSpPr>
        <p:spPr>
          <a:xfrm>
            <a:off x="311700" y="172321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" dirty="0"/>
              <a:t>PDF-parser.py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806C547-B185-4768-F18E-34E143FD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693" y="1678781"/>
            <a:ext cx="3169492" cy="3229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B4DE98-182A-4F2A-0965-99E56E7F5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399" y="2010341"/>
            <a:ext cx="3337077" cy="2661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F453B36-D23B-4379-AB05-CE641F909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698" y="2477424"/>
            <a:ext cx="4454477" cy="162538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3A3923B-E8E0-6F42-D342-2D3F5EBF877A}"/>
              </a:ext>
            </a:extLst>
          </p:cNvPr>
          <p:cNvGrpSpPr/>
          <p:nvPr/>
        </p:nvGrpSpPr>
        <p:grpSpPr>
          <a:xfrm>
            <a:off x="4801289" y="1716201"/>
            <a:ext cx="3810638" cy="2484835"/>
            <a:chOff x="4801289" y="1716201"/>
            <a:chExt cx="3810638" cy="248483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DBDCEB7-CBDF-3318-2024-A50126AB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1289" y="1716201"/>
              <a:ext cx="3810638" cy="16790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37C971D-54A6-B7D1-0A84-DF583ECF9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26046"/>
            <a:stretch/>
          </p:blipFill>
          <p:spPr>
            <a:xfrm>
              <a:off x="4801289" y="3390810"/>
              <a:ext cx="3792642" cy="8102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8A376C-DC34-8797-4455-78631BAFF959}"/>
              </a:ext>
            </a:extLst>
          </p:cNvPr>
          <p:cNvSpPr txBox="1"/>
          <p:nvPr/>
        </p:nvSpPr>
        <p:spPr>
          <a:xfrm>
            <a:off x="311700" y="17162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" dirty="0"/>
              <a:t>PDF-parser.py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743</Words>
  <Application>Microsoft Office PowerPoint</Application>
  <PresentationFormat>화면 슬라이드 쇼(16:9)</PresentationFormat>
  <Paragraphs>101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Noto Sans KR</vt:lpstr>
      <vt:lpstr>Arial</vt:lpstr>
      <vt:lpstr>Simple Light</vt:lpstr>
      <vt:lpstr>문서형 악성코드  솔루션 방안 탐지 및 개발</vt:lpstr>
      <vt:lpstr>목차</vt:lpstr>
      <vt:lpstr>개요</vt:lpstr>
      <vt:lpstr>개요</vt:lpstr>
      <vt:lpstr>개요</vt:lpstr>
      <vt:lpstr>분석 수행</vt:lpstr>
      <vt:lpstr>PDF 구조 분석</vt:lpstr>
      <vt:lpstr>분석 도구</vt:lpstr>
      <vt:lpstr>분석수행</vt:lpstr>
      <vt:lpstr>분석수행</vt:lpstr>
      <vt:lpstr>분석수행</vt:lpstr>
      <vt:lpstr>분석 수행</vt:lpstr>
      <vt:lpstr>분석 수행</vt:lpstr>
      <vt:lpstr>예상 산출물(목적)</vt:lpstr>
      <vt:lpstr>URI 기반의 피싱 PDF 탐지 툴</vt:lpstr>
      <vt:lpstr>피싱 PDF 탐지 툴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문서형 악성코드  솔루션 방안 탐지 및 개발</dc:title>
  <cp:lastModifiedBy>최기상</cp:lastModifiedBy>
  <cp:revision>6</cp:revision>
  <dcterms:modified xsi:type="dcterms:W3CDTF">2023-06-01T08:48:46Z</dcterms:modified>
</cp:coreProperties>
</file>