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5" r:id="rId13"/>
    <p:sldId id="269" r:id="rId14"/>
    <p:sldId id="270" r:id="rId15"/>
    <p:sldId id="272" r:id="rId16"/>
    <p:sldId id="273" r:id="rId17"/>
    <p:sldId id="27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qyGc41mcuULqwEQLJRr72Exgq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FBE566-4842-411C-AABE-53413B408085}">
  <a:tblStyle styleId="{BDFBE566-4842-411C-AABE-53413B40808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9CF646A-3F46-4090-BF88-209B51ADCC9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59" autoAdjust="0"/>
  </p:normalViewPr>
  <p:slideViewPr>
    <p:cSldViewPr snapToGrid="0">
      <p:cViewPr varScale="1">
        <p:scale>
          <a:sx n="79" d="100"/>
          <a:sy n="79" d="100"/>
        </p:scale>
        <p:origin x="108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안녕하세요.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문서형 악성코드 솔루션 방안 탐지 및 개발에 대해 발표할 S!_악성분석단입니다.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저희 팀원은 다음과 같이 저인 최기상, 김정호, 김지태, 신정훈, 이정민, 양인규, 조승현으로 진행할 예정입니다.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이후 </a:t>
            </a:r>
            <a:r>
              <a:rPr lang="en-US" altLang="ko-KR" dirty="0"/>
              <a:t>bazaar.com</a:t>
            </a:r>
            <a:r>
              <a:rPr lang="ko-KR" altLang="en-US" dirty="0"/>
              <a:t>라는 플랫폼을 통해 악성코드를 다운받아 분석을 진행할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분석을 토대로 해당 악성코드가 어떠한 그룹에 의해 제작되었는지 특징 짓고 어떠한 기법으로 윈도우 상에서의 </a:t>
            </a:r>
            <a:r>
              <a:rPr lang="ko-KR" altLang="en-US" dirty="0" err="1"/>
              <a:t>아티팩트</a:t>
            </a:r>
            <a:r>
              <a:rPr lang="ko-KR" altLang="en-US" dirty="0"/>
              <a:t> 즉 증거가 어떻게 남아있는지 확인할 것입니다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 err="1"/>
              <a:t>Follina</a:t>
            </a:r>
            <a:r>
              <a:rPr lang="ko-KR" dirty="0"/>
              <a:t> 취약점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이렇게 분석을 한 뒤</a:t>
            </a:r>
            <a:r>
              <a:rPr lang="en-US" altLang="ko-KR" dirty="0"/>
              <a:t>, </a:t>
            </a:r>
            <a:r>
              <a:rPr lang="ko-KR" altLang="en-US" dirty="0"/>
              <a:t>다음과 같이 해당 악성코드의 피해 사례</a:t>
            </a:r>
            <a:r>
              <a:rPr lang="en-US" altLang="ko-KR" dirty="0"/>
              <a:t>, </a:t>
            </a:r>
            <a:r>
              <a:rPr lang="ko-KR" altLang="en-US" dirty="0"/>
              <a:t>스크립트 형태</a:t>
            </a:r>
            <a:r>
              <a:rPr lang="en-US" altLang="ko-KR" dirty="0"/>
              <a:t>, </a:t>
            </a:r>
            <a:r>
              <a:rPr lang="ko-KR" altLang="en-US" dirty="0" err="1"/>
              <a:t>아티팩트에</a:t>
            </a:r>
            <a:r>
              <a:rPr lang="ko-KR" altLang="en-US" dirty="0"/>
              <a:t> 대해 조사할 것이며 만일 시현이 가능하다면 제작방법 역시 작성할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이에 따른 악성코드에 대한 파악을 하고 해당 악성코드에 사용되는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및 우회 방안에 대해 고안할 것입니다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토대로 다음과 같은 </a:t>
            </a:r>
            <a:r>
              <a:rPr lang="en-US" altLang="ko-KR" dirty="0" err="1"/>
              <a:t>FileLoader</a:t>
            </a:r>
            <a:r>
              <a:rPr lang="ko-KR" altLang="en-US" dirty="0"/>
              <a:t>와 같은 파일을 제작할 것입니다</a:t>
            </a:r>
            <a:r>
              <a:rPr lang="en-US" altLang="ko-KR" dirty="0"/>
              <a:t>. </a:t>
            </a:r>
            <a:r>
              <a:rPr lang="ko-KR" altLang="en-US" dirty="0"/>
              <a:t>해당 파일 </a:t>
            </a:r>
            <a:r>
              <a:rPr lang="ko-KR" altLang="en-US" dirty="0" err="1"/>
              <a:t>로더의</a:t>
            </a:r>
            <a:r>
              <a:rPr lang="ko-KR" altLang="en-US" dirty="0"/>
              <a:t> 역할로는 </a:t>
            </a:r>
            <a:r>
              <a:rPr lang="en-US" altLang="ko-KR" dirty="0"/>
              <a:t>document</a:t>
            </a:r>
            <a:r>
              <a:rPr lang="ko-KR" altLang="en-US" dirty="0"/>
              <a:t>를 해당 </a:t>
            </a:r>
            <a:r>
              <a:rPr lang="ko-KR" altLang="en-US" dirty="0" err="1"/>
              <a:t>파일로더로</a:t>
            </a:r>
            <a:r>
              <a:rPr lang="ko-KR" altLang="en-US" dirty="0"/>
              <a:t> 수행시켰을 때</a:t>
            </a:r>
            <a:r>
              <a:rPr lang="en-US" altLang="ko-KR" dirty="0"/>
              <a:t>, </a:t>
            </a:r>
            <a:r>
              <a:rPr lang="ko-KR" altLang="en-US" dirty="0"/>
              <a:t>저희가 선정한 </a:t>
            </a:r>
            <a:r>
              <a:rPr lang="en-US" altLang="ko-KR" dirty="0"/>
              <a:t>hooking </a:t>
            </a:r>
            <a:r>
              <a:rPr lang="ko-KR" altLang="en-US" dirty="0"/>
              <a:t>목록에 대해서 </a:t>
            </a:r>
            <a:r>
              <a:rPr lang="ko-KR" altLang="en-US" dirty="0" err="1"/>
              <a:t>후킹을</a:t>
            </a:r>
            <a:r>
              <a:rPr lang="ko-KR" altLang="en-US" dirty="0"/>
              <a:t> 진행하고 그에 따른 인자가 악성이면 수행을 하면 알람과 동시에 수행을 파일 로딩을 멈출 것이고 정상이면 그대로 파일을 </a:t>
            </a:r>
            <a:r>
              <a:rPr lang="ko-KR" altLang="en-US" dirty="0" err="1"/>
              <a:t>키겠끔</a:t>
            </a:r>
            <a:r>
              <a:rPr lang="ko-KR" altLang="en-US" dirty="0"/>
              <a:t> 진행할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032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기존 논문에서는 </a:t>
            </a:r>
            <a:r>
              <a:rPr lang="ko-KR" dirty="0" err="1"/>
              <a:t>시그니처를</a:t>
            </a:r>
            <a:r>
              <a:rPr lang="ko-KR" dirty="0"/>
              <a:t> 분석하고, 탐지 솔루션을 제시하였음. (기계학습을 이용)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본 프로젝트에서는 선행 연구들을 참고하여, 실제 문서형 악성코드를 분석하고 탐지 도구를 개발하고자 함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다음은 저희 프로젝트의 WBS가 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현재 상황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취약성 공부 + 스크립트 언어 -&gt; 해당 주의 분석한 것의 탐지 방안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발표 </a:t>
            </a:r>
            <a:r>
              <a:rPr lang="ko-KR" dirty="0" err="1"/>
              <a:t>들어주셔서</a:t>
            </a:r>
            <a:r>
              <a:rPr lang="ko-KR" dirty="0"/>
              <a:t> 감사합니다.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마무리에 앞서, 저희 프로젝트는 해당 문서형 악성코드 관련하여 처음 진행하는 인원들로 구성되어 있기에 많은 인사이트가 부족합니다.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따라 해당 과정에 있어 부족한 부분이나 개선할 부분에 대해 언급해주시면 감사하겠습니다.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예정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이번 킥오프 발표에 앞서 목차에 대해 간략히 보여드리자면 다음과 같습니다.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순서는 크게 개요, 수행 방안, 예상 결과물이 되겠습니다.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먼저 개요에서 해당 주제에 대한 필요성과 목적을,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그 다음 수행 방안에서 목적을 수행하기 위한 방법론과 과정을 간단한 예시로 들어 보여줄 것이고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마지막으로 예상 결과물의 도식도 및 기대 효과를 보여드리겠습니다.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그럼 개요가 되겠습니다.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해당 주제를 선택한 주된 이유는 문서형 악성코드를 보낼 수 있는 수단인 피싱이메일이 코로나 이후로 재증가하는 추세를 보여주기 때문입니다.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실제 SonicWall에서 발간한 2023년 현황 보고서에서 팬더믹 관련한 피싱 이메일은 현저히 줄어드는 것을 확인할 수 있고 2022년도 후반부에 건강 관련한 피싱이 증가하여 전반적으로 증가하는 추세를 확인할 수 있었습니다.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물론 피싱 이메일은 왼쪽과 같이 </a:t>
            </a:r>
            <a:r>
              <a:rPr lang="ko-KR" dirty="0" err="1"/>
              <a:t>exe와</a:t>
            </a:r>
            <a:r>
              <a:rPr lang="ko-KR" dirty="0"/>
              <a:t> 같은 실행 파일인 PE, </a:t>
            </a:r>
            <a:r>
              <a:rPr lang="ko-KR" dirty="0" err="1"/>
              <a:t>HTML와</a:t>
            </a:r>
            <a:r>
              <a:rPr lang="ko-KR" dirty="0"/>
              <a:t> 같은 스크립트, </a:t>
            </a:r>
            <a:r>
              <a:rPr lang="ko-KR" dirty="0" err="1"/>
              <a:t>docx,pdf와</a:t>
            </a:r>
            <a:r>
              <a:rPr lang="ko-KR" dirty="0"/>
              <a:t> 같은 </a:t>
            </a:r>
            <a:r>
              <a:rPr lang="ko-KR" dirty="0" err="1"/>
              <a:t>document</a:t>
            </a:r>
            <a:r>
              <a:rPr lang="ko-KR" dirty="0"/>
              <a:t>, </a:t>
            </a:r>
            <a:r>
              <a:rPr lang="ko-KR" dirty="0" err="1"/>
              <a:t>zip파일과</a:t>
            </a:r>
            <a:r>
              <a:rPr lang="ko-KR" dirty="0"/>
              <a:t> 같은 </a:t>
            </a:r>
            <a:r>
              <a:rPr lang="ko-KR" dirty="0" err="1"/>
              <a:t>압축폴더</a:t>
            </a:r>
            <a:r>
              <a:rPr lang="ko-KR" dirty="0"/>
              <a:t> 그리고 이미지와 같이 다양한 첨부파일로 진행할 수 있지만</a:t>
            </a:r>
            <a:endParaRPr dirty="0"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“피싱 이메일 피해 사고 </a:t>
            </a:r>
            <a:r>
              <a:rPr lang="ko-KR" dirty="0" err="1"/>
              <a:t>사례”와</a:t>
            </a:r>
            <a:r>
              <a:rPr lang="ko-KR" dirty="0"/>
              <a:t> 같은 키워드를 뉴스 기사로 조사했을 때, </a:t>
            </a:r>
            <a:r>
              <a:rPr lang="ko-KR" dirty="0" err="1"/>
              <a:t>Script유형과</a:t>
            </a:r>
            <a:r>
              <a:rPr lang="ko-KR" dirty="0"/>
              <a:t> </a:t>
            </a:r>
            <a:r>
              <a:rPr lang="ko-KR" dirty="0" err="1"/>
              <a:t>Document의</a:t>
            </a:r>
            <a:r>
              <a:rPr lang="ko-KR" dirty="0"/>
              <a:t> 유형만 확인하였지, </a:t>
            </a:r>
            <a:r>
              <a:rPr lang="ko-KR" dirty="0" err="1"/>
              <a:t>그외의</a:t>
            </a:r>
            <a:r>
              <a:rPr lang="ko-KR" dirty="0"/>
              <a:t> 유형으로 확인할 수 없었고 둘 중 사용자를 속이기 쉬운 방법은 문서형 악성코드라 생각하여 다음과 같이 문서형 악성코드에 대하여 주제를 다뤄보자는 결론이 나왔습니다.</a:t>
            </a:r>
            <a:endParaRPr dirty="0"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문서형 악성코드를 간략히 말하자면 악성코드를 실행시킬 수 있는 매개체라고 짧게 설명이 가능하고 해당에 대해서 크게 두가지로 나뉠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하나는 </a:t>
            </a:r>
            <a:r>
              <a:rPr lang="en-US" altLang="ko-KR" dirty="0"/>
              <a:t>Script</a:t>
            </a:r>
            <a:r>
              <a:rPr lang="ko-KR" altLang="en-US" dirty="0"/>
              <a:t>형과 또 다른 하나는 취약점 형인데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Script</a:t>
            </a:r>
            <a:r>
              <a:rPr lang="ko-KR" altLang="en-US" dirty="0"/>
              <a:t>형의 경우</a:t>
            </a:r>
            <a:r>
              <a:rPr lang="en-US" altLang="ko-KR" dirty="0"/>
              <a:t>, </a:t>
            </a:r>
            <a:r>
              <a:rPr lang="en-US" altLang="ko-KR" dirty="0" err="1"/>
              <a:t>msoffice</a:t>
            </a:r>
            <a:r>
              <a:rPr lang="ko-KR" altLang="en-US" dirty="0"/>
              <a:t>에서 지원하는 스크립트를 공격자가 직접 작성하고 해당을 </a:t>
            </a:r>
            <a:r>
              <a:rPr lang="ko-KR" altLang="en-US" dirty="0" err="1"/>
              <a:t>트리거한</a:t>
            </a:r>
            <a:r>
              <a:rPr lang="ko-KR" altLang="en-US" dirty="0"/>
              <a:t> 사용자에게 피해를 주는 거라고 가정하면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취약점 형의 경우</a:t>
            </a:r>
            <a:r>
              <a:rPr lang="en-US" altLang="ko-KR" dirty="0"/>
              <a:t>, </a:t>
            </a:r>
            <a:r>
              <a:rPr lang="ko-KR" altLang="en-US" dirty="0"/>
              <a:t>문서형 파일의 취약점을 알고 해당 부분에 대해 악성코드를 심어 실행시켰을 때</a:t>
            </a:r>
            <a:r>
              <a:rPr lang="en-US" altLang="ko-KR" dirty="0"/>
              <a:t>, </a:t>
            </a:r>
            <a:r>
              <a:rPr lang="ko-KR" altLang="en-US" dirty="0"/>
              <a:t>악성행위가 실행되는 패턴이라고 하면 될 것 같습니다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저희는 이에 두가지 모두 수행할 예정입니다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73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그 다음 수행 방안입니다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저희는 문서형 악성코드에 대한 지식이 다수 부족하여 해당 지식에 대해 쌓고 선행 연구에 대해 알아보고자 여럿 논문에 대해서 읽고 발표할 예정입니다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그 후 어느 정도의 선행 지식이 쌓이게 된다면 각자 원하는 확장자를 선택하여 </a:t>
            </a:r>
            <a:r>
              <a:rPr lang="en-US" altLang="ko-KR" dirty="0"/>
              <a:t>010 Editor </a:t>
            </a:r>
            <a:r>
              <a:rPr lang="ko-KR" altLang="en-US" dirty="0"/>
              <a:t>혹은 </a:t>
            </a:r>
            <a:r>
              <a:rPr lang="en-US" altLang="ko-KR" dirty="0"/>
              <a:t>OLE </a:t>
            </a:r>
            <a:r>
              <a:rPr lang="ko-KR" altLang="en-US" dirty="0"/>
              <a:t>구조에 대해 분석할 수 있는 </a:t>
            </a:r>
            <a:r>
              <a:rPr lang="en-US" altLang="ko-KR" dirty="0" err="1"/>
              <a:t>SSviewer</a:t>
            </a:r>
            <a:r>
              <a:rPr lang="ko-KR" altLang="en-US" dirty="0"/>
              <a:t>라는 도구를 사용하여 확장자에 대한 분석을 진행할 예정입니다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623400" y="1114248"/>
            <a:ext cx="8520600" cy="146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4366"/>
              <a:buNone/>
            </a:pPr>
            <a:r>
              <a:rPr lang="ko-KR" sz="4300"/>
              <a:t>문서형 악성코드 </a:t>
            </a:r>
            <a:br>
              <a:rPr lang="ko-KR" sz="4300"/>
            </a:br>
            <a:r>
              <a:rPr lang="ko-KR" sz="4300"/>
              <a:t>솔루션 방안 탐지 및 개발</a:t>
            </a:r>
            <a:endParaRPr sz="430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423611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/>
              <a:t>S!_악성분석단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3400650" y="4631850"/>
            <a:ext cx="55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팀장: 최기상 / 팀원: 김정호, 김지태, 신정훈, 이정민, 양인규, 조승현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2400" y="626723"/>
            <a:ext cx="685285" cy="68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3675" y="464625"/>
            <a:ext cx="487525" cy="4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분석 방안 및 보고서 작성 예시 - 1 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body" idx="1"/>
          </p:nvPr>
        </p:nvSpPr>
        <p:spPr>
          <a:xfrm>
            <a:off x="5322605" y="1158246"/>
            <a:ext cx="3390300" cy="501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ko-KR" sz="2000" b="1"/>
              <a:t>접근 방안</a:t>
            </a:r>
            <a:endParaRPr sz="2000" b="1"/>
          </a:p>
        </p:txBody>
      </p:sp>
      <p:sp>
        <p:nvSpPr>
          <p:cNvPr id="186" name="Google Shape;186;p11"/>
          <p:cNvSpPr txBox="1"/>
          <p:nvPr/>
        </p:nvSpPr>
        <p:spPr>
          <a:xfrm>
            <a:off x="2910475" y="369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분석 및 솔루션 제안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5322605" y="2835588"/>
            <a:ext cx="3390300" cy="501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아티팩트</a:t>
            </a:r>
            <a:endParaRPr sz="2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592950" y="1667801"/>
            <a:ext cx="3390300" cy="102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ko-KR" sz="1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공격방법</a:t>
            </a:r>
            <a:endParaRPr sz="1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ko-KR" sz="1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특징 모색</a:t>
            </a:r>
            <a:endParaRPr sz="1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5592950" y="3336984"/>
            <a:ext cx="3390300" cy="116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ko-KR"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실행에 따른 아티팩트 분석</a:t>
            </a:r>
            <a:endParaRPr sz="15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8DFD83-A584-9E3F-2106-9CD9D1ABBF25}"/>
              </a:ext>
            </a:extLst>
          </p:cNvPr>
          <p:cNvGrpSpPr/>
          <p:nvPr/>
        </p:nvGrpSpPr>
        <p:grpSpPr>
          <a:xfrm>
            <a:off x="1753684" y="1667801"/>
            <a:ext cx="2140983" cy="2101650"/>
            <a:chOff x="2297225" y="1550425"/>
            <a:chExt cx="1021325" cy="1021325"/>
          </a:xfrm>
        </p:grpSpPr>
        <p:pic>
          <p:nvPicPr>
            <p:cNvPr id="187" name="Google Shape;187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97225" y="1550425"/>
              <a:ext cx="1021325" cy="102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6" name="Picture 2" descr="MalwareBazaar | Browse malware samples">
              <a:extLst>
                <a:ext uri="{FF2B5EF4-FFF2-40B4-BE49-F238E27FC236}">
                  <a16:creationId xmlns:a16="http://schemas.microsoft.com/office/drawing/2014/main" id="{DB375F02-F1F7-7DC2-91B8-31B8FD6D5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558" y="2210677"/>
              <a:ext cx="336924" cy="335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/>
        </p:nvSpPr>
        <p:spPr>
          <a:xfrm>
            <a:off x="2910475" y="369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3183425" y="369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분석 및 시현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분석 보고서 - 1</a:t>
            </a:r>
            <a:endParaRPr/>
          </a:p>
        </p:txBody>
      </p:sp>
      <p:pic>
        <p:nvPicPr>
          <p:cNvPr id="206" name="Google Shape;20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8636" y="3156675"/>
            <a:ext cx="3900482" cy="17274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7" name="Google Shape;20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125074"/>
            <a:ext cx="4357314" cy="16263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8" name="Google Shape;20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2258" y="3156668"/>
            <a:ext cx="4357315" cy="17274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9" name="Google Shape;209;p12"/>
          <p:cNvSpPr txBox="1"/>
          <p:nvPr/>
        </p:nvSpPr>
        <p:spPr>
          <a:xfrm>
            <a:off x="4866772" y="2848891"/>
            <a:ext cx="173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제작 방법(시현 용)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4400385" y="771759"/>
            <a:ext cx="131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스크립트 형태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250643" y="2858772"/>
            <a:ext cx="9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아티팩트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323261" y="863836"/>
            <a:ext cx="952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피해 사례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2"/>
          <p:cNvPicPr preferRelativeResize="0"/>
          <p:nvPr/>
        </p:nvPicPr>
        <p:blipFill rotWithShape="1">
          <a:blip r:embed="rId6">
            <a:alphaModFix/>
          </a:blip>
          <a:srcRect r="19309"/>
          <a:stretch/>
        </p:blipFill>
        <p:spPr>
          <a:xfrm>
            <a:off x="455125" y="1120125"/>
            <a:ext cx="3854476" cy="16263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4" name="Google Shape;214;p12"/>
          <p:cNvSpPr txBox="1"/>
          <p:nvPr/>
        </p:nvSpPr>
        <p:spPr>
          <a:xfrm>
            <a:off x="3142300" y="2402400"/>
            <a:ext cx="1167300" cy="33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알약 분석 보고서</a:t>
            </a:r>
            <a:endParaRPr sz="10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53D63-918D-F78E-1DC5-8AC17F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A87D37-15BE-C9B4-521E-11B6C220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38" y="1017725"/>
            <a:ext cx="3315462" cy="33154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Google Shape;185;p11">
            <a:extLst>
              <a:ext uri="{FF2B5EF4-FFF2-40B4-BE49-F238E27FC236}">
                <a16:creationId xmlns:a16="http://schemas.microsoft.com/office/drawing/2014/main" id="{5F7DBB6D-A748-A7FB-8184-FDAEECD8AF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0685" y="1158246"/>
            <a:ext cx="3390300" cy="501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ko-KR" altLang="en-US" sz="2000" b="1" dirty="0"/>
              <a:t>아이디어</a:t>
            </a:r>
            <a:endParaRPr sz="2000" b="1" dirty="0"/>
          </a:p>
        </p:txBody>
      </p:sp>
      <p:sp>
        <p:nvSpPr>
          <p:cNvPr id="6" name="Google Shape;197;p11">
            <a:extLst>
              <a:ext uri="{FF2B5EF4-FFF2-40B4-BE49-F238E27FC236}">
                <a16:creationId xmlns:a16="http://schemas.microsoft.com/office/drawing/2014/main" id="{5B9F48ED-4848-2ECD-07EC-96462FF1EBC8}"/>
              </a:ext>
            </a:extLst>
          </p:cNvPr>
          <p:cNvSpPr txBox="1"/>
          <p:nvPr/>
        </p:nvSpPr>
        <p:spPr>
          <a:xfrm>
            <a:off x="5442000" y="1800163"/>
            <a:ext cx="3390300" cy="102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ko-KR" altLang="en-US" sz="1500" dirty="0" err="1">
                <a:solidFill>
                  <a:schemeClr val="dk2"/>
                </a:solidFill>
              </a:rPr>
              <a:t>후킹을</a:t>
            </a:r>
            <a:r>
              <a:rPr lang="ko-KR" altLang="en-US" sz="1500" dirty="0">
                <a:solidFill>
                  <a:schemeClr val="dk2"/>
                </a:solidFill>
              </a:rPr>
              <a:t> 통한 인자 값 확인</a:t>
            </a:r>
            <a:endParaRPr lang="en-US" altLang="ko-KR" sz="1500" dirty="0">
              <a:solidFill>
                <a:schemeClr val="dk2"/>
              </a:solidFill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endParaRPr sz="1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</a:pPr>
            <a:r>
              <a:rPr lang="en-US" sz="1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…ETC</a:t>
            </a:r>
            <a:endParaRPr sz="1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621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/>
        </p:nvSpPr>
        <p:spPr>
          <a:xfrm>
            <a:off x="3072000" y="2243213"/>
            <a:ext cx="30000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예상 결과물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예상 결과물-1</a:t>
            </a:r>
            <a:endParaRPr/>
          </a:p>
        </p:txBody>
      </p:sp>
      <p:sp>
        <p:nvSpPr>
          <p:cNvPr id="225" name="Google Shape;225;p15"/>
          <p:cNvSpPr txBox="1">
            <a:spLocks noGrp="1"/>
          </p:cNvSpPr>
          <p:nvPr>
            <p:ph type="body" idx="1"/>
          </p:nvPr>
        </p:nvSpPr>
        <p:spPr>
          <a:xfrm>
            <a:off x="206550" y="1046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-KR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grpSp>
        <p:nvGrpSpPr>
          <p:cNvPr id="226" name="Google Shape;226;p15"/>
          <p:cNvGrpSpPr/>
          <p:nvPr/>
        </p:nvGrpSpPr>
        <p:grpSpPr>
          <a:xfrm>
            <a:off x="1867722" y="1368854"/>
            <a:ext cx="5408555" cy="840457"/>
            <a:chOff x="880275" y="1368854"/>
            <a:chExt cx="5408555" cy="840457"/>
          </a:xfrm>
        </p:grpSpPr>
        <p:pic>
          <p:nvPicPr>
            <p:cNvPr id="227" name="Google Shape;227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80275" y="1368854"/>
              <a:ext cx="3691725" cy="840457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28" name="Google Shape;228;p15"/>
            <p:cNvSpPr txBox="1"/>
            <p:nvPr/>
          </p:nvSpPr>
          <p:spPr>
            <a:xfrm>
              <a:off x="4619783" y="1901534"/>
              <a:ext cx="16690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Feat.동계학술대회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15"/>
          <p:cNvGrpSpPr/>
          <p:nvPr/>
        </p:nvGrpSpPr>
        <p:grpSpPr>
          <a:xfrm>
            <a:off x="2094110" y="3162408"/>
            <a:ext cx="4745479" cy="840457"/>
            <a:chOff x="2176649" y="3181458"/>
            <a:chExt cx="4745479" cy="840457"/>
          </a:xfrm>
        </p:grpSpPr>
        <p:pic>
          <p:nvPicPr>
            <p:cNvPr id="230" name="Google Shape;230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76649" y="3181458"/>
              <a:ext cx="3591951" cy="8404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15"/>
            <p:cNvSpPr txBox="1"/>
            <p:nvPr/>
          </p:nvSpPr>
          <p:spPr>
            <a:xfrm>
              <a:off x="5921533" y="3714138"/>
              <a:ext cx="10005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Feat. Blog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/>
        </p:nvSpPr>
        <p:spPr>
          <a:xfrm>
            <a:off x="3072000" y="2243213"/>
            <a:ext cx="30000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WBS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WBS</a:t>
            </a:r>
            <a:endParaRPr/>
          </a:p>
        </p:txBody>
      </p:sp>
      <p:graphicFrame>
        <p:nvGraphicFramePr>
          <p:cNvPr id="249" name="Google Shape;249;p18"/>
          <p:cNvGraphicFramePr/>
          <p:nvPr/>
        </p:nvGraphicFramePr>
        <p:xfrm>
          <a:off x="367360" y="1017725"/>
          <a:ext cx="8251850" cy="3708500"/>
        </p:xfrm>
        <a:graphic>
          <a:graphicData uri="http://schemas.openxmlformats.org/drawingml/2006/table">
            <a:tbl>
              <a:tblPr firstRow="1" bandRow="1">
                <a:noFill/>
                <a:tableStyleId>{09CF646A-3F46-4090-BF88-209B51ADCC93}</a:tableStyleId>
              </a:tblPr>
              <a:tblGrid>
                <a:gridCol w="18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주요 TASK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사전 지식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5월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6월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7월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1-7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8-14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15-21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22-28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29-4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5-11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12-18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19-25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26-2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3-9</a:t>
                      </a:r>
                      <a:endParaRPr sz="12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strike="noStrike" cap="none"/>
                        <a:t>사전 지식 습득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strike="noStrike" cap="none"/>
                        <a:t>확장자별 파일 구조 분석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strike="noStrike" cap="none"/>
                        <a:t>취약성 공부(시현 + 보고서)</a:t>
                      </a:r>
                      <a:endParaRPr sz="105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strike="noStrike" cap="none"/>
                        <a:t>스크립트 언어 및 API 공부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strike="noStrike" cap="none"/>
                        <a:t>탐지 방안 고안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strike="noStrike" cap="none"/>
                        <a:t>논문 쓰기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strike="noStrike" cap="none"/>
                        <a:t>분석 보고서 게시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strike="noStrike" cap="none"/>
                        <a:t>솔루션 개발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31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>
                    <a:solidFill>
                      <a:srgbClr val="BAF8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xfrm>
            <a:off x="3696000" y="2285400"/>
            <a:ext cx="17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311700" y="309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-KR" sz="2920" b="1"/>
              <a:t>목차</a:t>
            </a:r>
            <a:endParaRPr sz="2920" b="1"/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311700" y="1088522"/>
            <a:ext cx="8520600" cy="374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dirty="0"/>
              <a:t>개요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dirty="0"/>
              <a:t>`문서형 악성코드 솔루션 방안 탐지 및 </a:t>
            </a:r>
            <a:r>
              <a:rPr lang="ko-KR" dirty="0" err="1"/>
              <a:t>개발`의</a:t>
            </a:r>
            <a:r>
              <a:rPr lang="ko-KR" dirty="0"/>
              <a:t> 필요성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dirty="0"/>
              <a:t>프로젝트의 목적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dirty="0"/>
              <a:t>수행 방안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dirty="0"/>
              <a:t>문서형 악성코드 배경 지식 습득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dirty="0"/>
              <a:t>문서형 악성코드 분석 및 시현</a:t>
            </a:r>
            <a:endParaRPr lang="en-US" altLang="ko-KR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dirty="0"/>
              <a:t>예상 결과물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altLang="en-US" dirty="0"/>
              <a:t>산출물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dirty="0"/>
              <a:t>기대효과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4100" y="41301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3072000" y="2243213"/>
            <a:ext cx="30000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751243" y="3038381"/>
            <a:ext cx="5641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‘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문서형 악성코드 솔루션 방안 탐지 및 개발`의 필요성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프로젝트의 예상 최종 목적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개요 – 필요성 파트</a:t>
            </a:r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/>
              <a:t>피싱 이메일 증가 추이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53" y="1703696"/>
            <a:ext cx="4633845" cy="27162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9" name="Google Shape;7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6911" y="644055"/>
            <a:ext cx="2953064" cy="385538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 txBox="1"/>
          <p:nvPr/>
        </p:nvSpPr>
        <p:spPr>
          <a:xfrm>
            <a:off x="6478268" y="4544585"/>
            <a:ext cx="1510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SonicWall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개요 – 필요성 파트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dirty="0"/>
              <a:t>피싱 이메일의 피해 사례 </a:t>
            </a:r>
            <a:endParaRPr dirty="0"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1899" y="3431728"/>
            <a:ext cx="4659464" cy="931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1897" y="1991295"/>
            <a:ext cx="4659465" cy="98069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 txBox="1"/>
          <p:nvPr/>
        </p:nvSpPr>
        <p:spPr>
          <a:xfrm>
            <a:off x="3888187" y="1651029"/>
            <a:ext cx="393088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공격자의 서버에 접근 및 해당 아이디, 패스워드 입력 유도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3888187" y="3095166"/>
            <a:ext cx="324159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doc, pdf, hwp 확장자 관련 악성 파일 다운 유도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5"/>
          <p:cNvGrpSpPr/>
          <p:nvPr/>
        </p:nvGrpSpPr>
        <p:grpSpPr>
          <a:xfrm>
            <a:off x="657112" y="1673333"/>
            <a:ext cx="3094243" cy="2674201"/>
            <a:chOff x="510540" y="95"/>
            <a:chExt cx="3094243" cy="2674201"/>
          </a:xfrm>
        </p:grpSpPr>
        <p:sp>
          <p:nvSpPr>
            <p:cNvPr id="92" name="Google Shape;92;p5"/>
            <p:cNvSpPr/>
            <p:nvPr/>
          </p:nvSpPr>
          <p:spPr>
            <a:xfrm>
              <a:off x="1611567" y="95"/>
              <a:ext cx="892189" cy="579923"/>
            </a:xfrm>
            <a:prstGeom prst="roundRect">
              <a:avLst>
                <a:gd name="adj" fmla="val 16667"/>
              </a:avLst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 txBox="1"/>
            <p:nvPr/>
          </p:nvSpPr>
          <p:spPr>
            <a:xfrm>
              <a:off x="1639877" y="28405"/>
              <a:ext cx="835569" cy="523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99973" y="290056"/>
              <a:ext cx="2315377" cy="23153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437" y="4767"/>
                  </a:moveTo>
                  <a:lnTo>
                    <a:pt x="83437" y="4767"/>
                  </a:lnTo>
                  <a:cubicBezTo>
                    <a:pt x="94003" y="9250"/>
                    <a:pt x="103061" y="16670"/>
                    <a:pt x="109537" y="26147"/>
                  </a:cubicBez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712594" y="800038"/>
              <a:ext cx="892189" cy="579923"/>
            </a:xfrm>
            <a:prstGeom prst="roundRect">
              <a:avLst>
                <a:gd name="adj" fmla="val 16667"/>
              </a:avLst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 txBox="1"/>
            <p:nvPr/>
          </p:nvSpPr>
          <p:spPr>
            <a:xfrm>
              <a:off x="2740904" y="828348"/>
              <a:ext cx="835569" cy="523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Script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899973" y="290056"/>
              <a:ext cx="2315377" cy="23153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18" y="56870"/>
                  </a:moveTo>
                  <a:lnTo>
                    <a:pt x="119918" y="56870"/>
                  </a:lnTo>
                  <a:cubicBezTo>
                    <a:pt x="120590" y="69731"/>
                    <a:pt x="117106" y="82466"/>
                    <a:pt x="109981" y="93194"/>
                  </a:cubicBez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292039" y="2094373"/>
              <a:ext cx="892189" cy="579923"/>
            </a:xfrm>
            <a:prstGeom prst="roundRect">
              <a:avLst>
                <a:gd name="adj" fmla="val 16667"/>
              </a:avLst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 txBox="1"/>
            <p:nvPr/>
          </p:nvSpPr>
          <p:spPr>
            <a:xfrm>
              <a:off x="2320349" y="2122683"/>
              <a:ext cx="835569" cy="523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Document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899973" y="290056"/>
              <a:ext cx="2315377" cy="23153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909" y="118806"/>
                  </a:moveTo>
                  <a:lnTo>
                    <a:pt x="71909" y="118806"/>
                  </a:lnTo>
                  <a:cubicBezTo>
                    <a:pt x="64049" y="120398"/>
                    <a:pt x="55950" y="120398"/>
                    <a:pt x="48091" y="118806"/>
                  </a:cubicBez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931095" y="2094373"/>
              <a:ext cx="892189" cy="579923"/>
            </a:xfrm>
            <a:prstGeom prst="roundRect">
              <a:avLst>
                <a:gd name="adj" fmla="val 16667"/>
              </a:avLst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 txBox="1"/>
            <p:nvPr/>
          </p:nvSpPr>
          <p:spPr>
            <a:xfrm>
              <a:off x="959405" y="2122683"/>
              <a:ext cx="835569" cy="523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Compress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899973" y="290056"/>
              <a:ext cx="2315377" cy="23153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18" y="93194"/>
                  </a:moveTo>
                  <a:cubicBezTo>
                    <a:pt x="2893" y="82466"/>
                    <a:pt x="-590" y="69731"/>
                    <a:pt x="81" y="56870"/>
                  </a:cubicBez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10540" y="800038"/>
              <a:ext cx="892189" cy="579923"/>
            </a:xfrm>
            <a:prstGeom prst="roundRect">
              <a:avLst>
                <a:gd name="adj" fmla="val 16667"/>
              </a:avLst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 txBox="1"/>
            <p:nvPr/>
          </p:nvSpPr>
          <p:spPr>
            <a:xfrm>
              <a:off x="538850" y="828348"/>
              <a:ext cx="835569" cy="523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99973" y="290056"/>
              <a:ext cx="2315377" cy="23153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63" y="26146"/>
                  </a:moveTo>
                  <a:lnTo>
                    <a:pt x="10463" y="26146"/>
                  </a:lnTo>
                  <a:cubicBezTo>
                    <a:pt x="16939" y="16670"/>
                    <a:pt x="25997" y="9250"/>
                    <a:pt x="36563" y="4766"/>
                  </a:cubicBez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/>
          <p:nvPr/>
        </p:nvSpPr>
        <p:spPr>
          <a:xfrm>
            <a:off x="3888187" y="3029534"/>
            <a:ext cx="5109241" cy="153934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문서형 크게 종류(스크립트 형 -VBA 설명, 매크로 관련)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798060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VBA 매크로형 - 문서 파일에 기본으로 탑재되어 있는 매크로 기능에 악의적인 스크립트를 삽입해 셸코드를 실행하고 악성코드를 다운로드함.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11700" y="3408325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외부 OLE object 삽입형 - 문서 내부에 삽입 가능한 외부 오브젝트에 악성코드를 심어 문서가 오브젝트를 참조할때 악성코드가 실행되게 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11700" y="1414788"/>
            <a:ext cx="6250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 형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11700" y="3049950"/>
            <a:ext cx="6250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취약점 형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096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/>
        </p:nvSpPr>
        <p:spPr>
          <a:xfrm>
            <a:off x="2286000" y="2760100"/>
            <a:ext cx="4572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문서형 악성코드 배경 지식 습득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문서형 악성코드 분석 및 시현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 솔루션 제안 및 분석 보고서 게시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3072000" y="2243213"/>
            <a:ext cx="30000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수행 방안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수행방안- 배경지식 습득, 선행 연구(논문)</a:t>
            </a:r>
            <a:endParaRPr/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468" y="1022599"/>
            <a:ext cx="2655792" cy="3761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0" name="Google Shape;17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0090" y="1012851"/>
            <a:ext cx="2655792" cy="37711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문서마다 가지고 있는 고유 특징(hwp, office365 종류)</a:t>
            </a:r>
            <a:endParaRPr/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r="9134" b="6621"/>
          <a:stretch/>
        </p:blipFill>
        <p:spPr>
          <a:xfrm>
            <a:off x="577700" y="1497374"/>
            <a:ext cx="3619650" cy="29465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7" name="Google Shape;17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041" y="1017724"/>
            <a:ext cx="867275" cy="8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0"/>
          <p:cNvPicPr preferRelativeResize="0"/>
          <p:nvPr/>
        </p:nvPicPr>
        <p:blipFill rotWithShape="1">
          <a:blip r:embed="rId5">
            <a:alphaModFix/>
          </a:blip>
          <a:srcRect r="17262"/>
          <a:stretch/>
        </p:blipFill>
        <p:spPr>
          <a:xfrm>
            <a:off x="4363809" y="1537921"/>
            <a:ext cx="4524150" cy="29059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97350" y="1017723"/>
            <a:ext cx="867275" cy="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909</Words>
  <Application>Microsoft Office PowerPoint</Application>
  <PresentationFormat>화면 슬라이드 쇼(16:9)</PresentationFormat>
  <Paragraphs>153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문서형 악성코드  솔루션 방안 탐지 및 개발</vt:lpstr>
      <vt:lpstr>목차</vt:lpstr>
      <vt:lpstr>PowerPoint 프레젠테이션</vt:lpstr>
      <vt:lpstr>개요 – 필요성 파트</vt:lpstr>
      <vt:lpstr>개요 – 필요성 파트</vt:lpstr>
      <vt:lpstr>문서형 크게 종류(스크립트 형 -VBA 설명, 매크로 관련)</vt:lpstr>
      <vt:lpstr>PowerPoint 프레젠테이션</vt:lpstr>
      <vt:lpstr>수행방안- 배경지식 습득, 선행 연구(논문)</vt:lpstr>
      <vt:lpstr>문서마다 가지고 있는 고유 특징(hwp, office365 종류)</vt:lpstr>
      <vt:lpstr>분석 방안 및 보고서 작성 예시 - 1 </vt:lpstr>
      <vt:lpstr>분석 보고서 - 1</vt:lpstr>
      <vt:lpstr>개발</vt:lpstr>
      <vt:lpstr>PowerPoint 프레젠테이션</vt:lpstr>
      <vt:lpstr>예상 결과물-1</vt:lpstr>
      <vt:lpstr>PowerPoint 프레젠테이션</vt:lpstr>
      <vt:lpstr>WBS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문서형 악성코드  솔루션 방안 탐지 및 개발</dc:title>
  <dc:creator>최기상</dc:creator>
  <cp:lastModifiedBy>최기상</cp:lastModifiedBy>
  <cp:revision>4</cp:revision>
  <dcterms:modified xsi:type="dcterms:W3CDTF">2023-05-04T07:18:12Z</dcterms:modified>
</cp:coreProperties>
</file>