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0C8"/>
    <a:srgbClr val="FFFFCC"/>
    <a:srgbClr val="CCFFCC"/>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40"/>
  </p:normalViewPr>
  <p:slideViewPr>
    <p:cSldViewPr snapToGrid="0" snapToObjects="1">
      <p:cViewPr varScale="1">
        <p:scale>
          <a:sx n="91" d="100"/>
          <a:sy n="91"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25550-B16F-4E8C-9934-78A0F75DDA99}" type="datetimeFigureOut">
              <a:rPr kumimoji="1" lang="ja-JP" altLang="en-US" smtClean="0"/>
              <a:t>2020/7/17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D5804-CDDB-4C7B-82DD-AF2A4FE92480}" type="slidenum">
              <a:rPr kumimoji="1" lang="ja-JP" altLang="en-US" smtClean="0"/>
              <a:t>‹#›</a:t>
            </a:fld>
            <a:endParaRPr kumimoji="1" lang="ja-JP" altLang="en-US"/>
          </a:p>
        </p:txBody>
      </p:sp>
    </p:spTree>
    <p:extLst>
      <p:ext uri="{BB962C8B-B14F-4D97-AF65-F5344CB8AC3E}">
        <p14:creationId xmlns:p14="http://schemas.microsoft.com/office/powerpoint/2010/main" val="3282591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F6FF2-1ED5-E141-BC60-CA5980B8E727}"/>
              </a:ext>
            </a:extLst>
          </p:cNvPr>
          <p:cNvSpPr>
            <a:spLocks noGrp="1"/>
          </p:cNvSpPr>
          <p:nvPr>
            <p:ph type="ctrTitle"/>
          </p:nvPr>
        </p:nvSpPr>
        <p:spPr>
          <a:xfrm>
            <a:off x="1143000" y="855023"/>
            <a:ext cx="6858000" cy="3265715"/>
          </a:xfrm>
        </p:spPr>
        <p:txBody>
          <a:bodyPr anchor="b"/>
          <a:lstStyle>
            <a:lvl1pPr algn="ctr">
              <a:defRPr sz="4500" b="0" i="0">
                <a:latin typeface="Verdana" panose="020B0604030504040204" pitchFamily="34" charset="0"/>
                <a:cs typeface="Verdana" panose="020B0604030504040204" pitchFamily="34" charset="0"/>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EAC387E-408B-2A4C-A7F0-6ED28D04539D}"/>
              </a:ext>
            </a:extLst>
          </p:cNvPr>
          <p:cNvSpPr>
            <a:spLocks noGrp="1"/>
          </p:cNvSpPr>
          <p:nvPr>
            <p:ph type="subTitle" idx="1"/>
          </p:nvPr>
        </p:nvSpPr>
        <p:spPr>
          <a:xfrm>
            <a:off x="1143000" y="4263243"/>
            <a:ext cx="6858000" cy="1840675"/>
          </a:xfrm>
        </p:spPr>
        <p:txBody>
          <a:bodyPr/>
          <a:lstStyle>
            <a:lvl1pPr marL="0" indent="0" algn="ctr">
              <a:buNone/>
              <a:defRPr sz="1800" b="0" i="0">
                <a:latin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DF827FE-F453-D141-9A8A-38DE2F8CC624}"/>
              </a:ext>
            </a:extLst>
          </p:cNvPr>
          <p:cNvSpPr>
            <a:spLocks noGrp="1"/>
          </p:cNvSpPr>
          <p:nvPr>
            <p:ph type="dt" sz="half" idx="10"/>
          </p:nvPr>
        </p:nvSpPr>
        <p:spPr>
          <a:xfrm>
            <a:off x="1046284" y="6356351"/>
            <a:ext cx="1639766" cy="365125"/>
          </a:xfrm>
        </p:spPr>
        <p:txBody>
          <a:bodyPr/>
          <a:lstStyle/>
          <a:p>
            <a:fld id="{4741BCF7-F54E-476F-B920-2B23C1F5BF08}" type="datetime1">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12F948A0-4D34-294D-9233-6516A71A2C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652EB4-C18B-FF43-889B-FFA9F8F120F3}"/>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25796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5E5A0-8A77-BB42-976D-326767C2CD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FAE47B-3067-C646-9B22-9106C5B9E6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1C9171-A2D2-3549-945A-CCB81C19BF3D}"/>
              </a:ext>
            </a:extLst>
          </p:cNvPr>
          <p:cNvSpPr>
            <a:spLocks noGrp="1"/>
          </p:cNvSpPr>
          <p:nvPr>
            <p:ph type="dt" sz="half" idx="10"/>
          </p:nvPr>
        </p:nvSpPr>
        <p:spPr/>
        <p:txBody>
          <a:bodyPr/>
          <a:lstStyle/>
          <a:p>
            <a:fld id="{23D52393-5047-48DD-B483-2EFD6736FE22}" type="datetime1">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C3206AF9-033D-0A48-8051-F669F07D61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EDEB6A-DBF7-3B48-8C2A-D05EA973539B}"/>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353783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7B3C51-AE99-3C4E-B843-709B10E38599}"/>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72833B-64E5-EA4D-9139-5CE1585BBBBC}"/>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9DC8AA-2006-2E47-A49D-E72EE9944782}"/>
              </a:ext>
            </a:extLst>
          </p:cNvPr>
          <p:cNvSpPr>
            <a:spLocks noGrp="1"/>
          </p:cNvSpPr>
          <p:nvPr>
            <p:ph type="dt" sz="half" idx="10"/>
          </p:nvPr>
        </p:nvSpPr>
        <p:spPr/>
        <p:txBody>
          <a:bodyPr/>
          <a:lstStyle/>
          <a:p>
            <a:fld id="{F576187B-818D-49E8-BBD7-741B72DD2D89}" type="datetime1">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C8664B9F-C69A-574B-9F64-CF5044D85F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3237CA-19D3-E048-ABC1-08B34810DE9A}"/>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319988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F2988-4C94-C94F-8A12-B2076EDE0A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B27717-604D-624E-A975-B7B535172B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F7653D-BB81-E74A-8300-2BCAD305C0C3}"/>
              </a:ext>
            </a:extLst>
          </p:cNvPr>
          <p:cNvSpPr>
            <a:spLocks noGrp="1"/>
          </p:cNvSpPr>
          <p:nvPr>
            <p:ph type="dt" sz="half" idx="10"/>
          </p:nvPr>
        </p:nvSpPr>
        <p:spPr/>
        <p:txBody>
          <a:bodyPr/>
          <a:lstStyle/>
          <a:p>
            <a:fld id="{D8BBC537-6D77-49C2-8DE1-749008ACE26B}" type="datetime1">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24BFE9E9-03CD-EE41-8DB9-C017238E9A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C471D2-ED52-5745-857E-0263D23C34BA}"/>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6190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5D1EF1-12EA-C44C-8DF9-3041F288D99E}"/>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89C9C1-FEE6-1E4B-A2C6-F2C2D5D28DF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A174C57-B0AC-2245-BF3A-FCE46D6D90AD}"/>
              </a:ext>
            </a:extLst>
          </p:cNvPr>
          <p:cNvSpPr>
            <a:spLocks noGrp="1"/>
          </p:cNvSpPr>
          <p:nvPr>
            <p:ph type="dt" sz="half" idx="10"/>
          </p:nvPr>
        </p:nvSpPr>
        <p:spPr/>
        <p:txBody>
          <a:bodyPr/>
          <a:lstStyle/>
          <a:p>
            <a:fld id="{89EAC7C0-C7C7-4D03-8F55-61D0A32EB53D}" type="datetime1">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70B708BC-0504-1C49-90E9-95F0846CA1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939884-C531-E845-9328-0C5D9CE99F7D}"/>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338306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342588-DDED-D648-BA84-2EDFBA9B13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9CFEE9-32B9-2C43-AD5B-A8AC0DB69CA8}"/>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009AEAF-7F7B-A341-9188-D8DC036288A7}"/>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2D78B11-3F73-C347-B51A-F0CC6D0ECC1E}"/>
              </a:ext>
            </a:extLst>
          </p:cNvPr>
          <p:cNvSpPr>
            <a:spLocks noGrp="1"/>
          </p:cNvSpPr>
          <p:nvPr>
            <p:ph type="dt" sz="half" idx="10"/>
          </p:nvPr>
        </p:nvSpPr>
        <p:spPr/>
        <p:txBody>
          <a:bodyPr/>
          <a:lstStyle/>
          <a:p>
            <a:fld id="{A4369F2E-3DEF-4B93-8F8E-7B1F86D6AD5D}" type="datetime1">
              <a:rPr kumimoji="1" lang="ja-JP" altLang="en-US" smtClean="0"/>
              <a:t>2020/7/17</a:t>
            </a:fld>
            <a:endParaRPr kumimoji="1" lang="ja-JP" altLang="en-US"/>
          </a:p>
        </p:txBody>
      </p:sp>
      <p:sp>
        <p:nvSpPr>
          <p:cNvPr id="6" name="フッター プレースホルダー 5">
            <a:extLst>
              <a:ext uri="{FF2B5EF4-FFF2-40B4-BE49-F238E27FC236}">
                <a16:creationId xmlns:a16="http://schemas.microsoft.com/office/drawing/2014/main" id="{3EEC51CD-8B2E-E941-8EC5-54BF70C999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B5434C-CFF2-B147-A08A-62C37A5F5894}"/>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109394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608A31-FEF4-B04E-B11C-FC6A1D155D66}"/>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C3511B-EBDA-F446-8B45-CDF2FBA6D09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DB14C37-DE8C-5441-B2A2-7854955B572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D6186E-DA23-FF40-9894-780A4D46C2B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2C0EB8-3187-4B4A-99A3-CC5F9C6D0E8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D647D22-F513-BA45-B2DD-9280B4F00EE7}"/>
              </a:ext>
            </a:extLst>
          </p:cNvPr>
          <p:cNvSpPr>
            <a:spLocks noGrp="1"/>
          </p:cNvSpPr>
          <p:nvPr>
            <p:ph type="dt" sz="half" idx="10"/>
          </p:nvPr>
        </p:nvSpPr>
        <p:spPr/>
        <p:txBody>
          <a:bodyPr/>
          <a:lstStyle/>
          <a:p>
            <a:fld id="{7C0A6C66-59DC-4B2A-B624-5B0304C7FD67}" type="datetime1">
              <a:rPr kumimoji="1" lang="ja-JP" altLang="en-US" smtClean="0"/>
              <a:t>2020/7/17</a:t>
            </a:fld>
            <a:endParaRPr kumimoji="1" lang="ja-JP" altLang="en-US"/>
          </a:p>
        </p:txBody>
      </p:sp>
      <p:sp>
        <p:nvSpPr>
          <p:cNvPr id="8" name="フッター プレースホルダー 7">
            <a:extLst>
              <a:ext uri="{FF2B5EF4-FFF2-40B4-BE49-F238E27FC236}">
                <a16:creationId xmlns:a16="http://schemas.microsoft.com/office/drawing/2014/main" id="{E4B0EF7B-2860-D249-8196-F938FFA568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9E46DF5-ECD0-CD43-9101-3942519DA92B}"/>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646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27708-30F0-7F42-B96E-B76EDA120B5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E4BE-64EB-F844-92CF-A70304F0CC52}"/>
              </a:ext>
            </a:extLst>
          </p:cNvPr>
          <p:cNvSpPr>
            <a:spLocks noGrp="1"/>
          </p:cNvSpPr>
          <p:nvPr>
            <p:ph type="dt" sz="half" idx="10"/>
          </p:nvPr>
        </p:nvSpPr>
        <p:spPr/>
        <p:txBody>
          <a:bodyPr/>
          <a:lstStyle/>
          <a:p>
            <a:fld id="{6C4520FA-E713-4033-B2AB-A7BD2DF837B1}" type="datetime1">
              <a:rPr kumimoji="1" lang="ja-JP" altLang="en-US" smtClean="0"/>
              <a:t>2020/7/17</a:t>
            </a:fld>
            <a:endParaRPr kumimoji="1" lang="ja-JP" altLang="en-US"/>
          </a:p>
        </p:txBody>
      </p:sp>
      <p:sp>
        <p:nvSpPr>
          <p:cNvPr id="4" name="フッター プレースホルダー 3">
            <a:extLst>
              <a:ext uri="{FF2B5EF4-FFF2-40B4-BE49-F238E27FC236}">
                <a16:creationId xmlns:a16="http://schemas.microsoft.com/office/drawing/2014/main" id="{13979A23-AF47-354C-A05F-0FC7B44AA8D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A86FE25-848C-2B4D-A86A-F8133AB37153}"/>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652062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819E7B-2D88-9447-9D90-833884C9F8B2}"/>
              </a:ext>
            </a:extLst>
          </p:cNvPr>
          <p:cNvSpPr>
            <a:spLocks noGrp="1"/>
          </p:cNvSpPr>
          <p:nvPr>
            <p:ph type="dt" sz="half" idx="10"/>
          </p:nvPr>
        </p:nvSpPr>
        <p:spPr/>
        <p:txBody>
          <a:bodyPr/>
          <a:lstStyle/>
          <a:p>
            <a:fld id="{AE90FDC6-BC4B-4E8E-BF7B-D7498FCE839A}" type="datetime1">
              <a:rPr kumimoji="1" lang="ja-JP" altLang="en-US" smtClean="0"/>
              <a:t>2020/7/17</a:t>
            </a:fld>
            <a:endParaRPr kumimoji="1" lang="ja-JP" altLang="en-US"/>
          </a:p>
        </p:txBody>
      </p:sp>
      <p:sp>
        <p:nvSpPr>
          <p:cNvPr id="3" name="フッター プレースホルダー 2">
            <a:extLst>
              <a:ext uri="{FF2B5EF4-FFF2-40B4-BE49-F238E27FC236}">
                <a16:creationId xmlns:a16="http://schemas.microsoft.com/office/drawing/2014/main" id="{7AE5E43A-011B-B64B-9B59-9A0B6124E55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700A149-BE95-F646-BB5D-D74F482C5D51}"/>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42040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AD837-2C04-994C-82A2-C3A70251F8E2}"/>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C4D266-0348-8F4E-97E2-A067B13DE89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902DD81-CE5D-5842-8811-AFF0ADFA490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E4E44B4-D03C-634A-9225-E4AF46ACC530}"/>
              </a:ext>
            </a:extLst>
          </p:cNvPr>
          <p:cNvSpPr>
            <a:spLocks noGrp="1"/>
          </p:cNvSpPr>
          <p:nvPr>
            <p:ph type="dt" sz="half" idx="10"/>
          </p:nvPr>
        </p:nvSpPr>
        <p:spPr/>
        <p:txBody>
          <a:bodyPr/>
          <a:lstStyle/>
          <a:p>
            <a:fld id="{E35922BC-7431-4105-BA25-0FED6C34D307}" type="datetime1">
              <a:rPr kumimoji="1" lang="ja-JP" altLang="en-US" smtClean="0"/>
              <a:t>2020/7/17</a:t>
            </a:fld>
            <a:endParaRPr kumimoji="1" lang="ja-JP" altLang="en-US"/>
          </a:p>
        </p:txBody>
      </p:sp>
      <p:sp>
        <p:nvSpPr>
          <p:cNvPr id="6" name="フッター プレースホルダー 5">
            <a:extLst>
              <a:ext uri="{FF2B5EF4-FFF2-40B4-BE49-F238E27FC236}">
                <a16:creationId xmlns:a16="http://schemas.microsoft.com/office/drawing/2014/main" id="{E9C506AA-5EFD-794C-B6ED-9B4DDC5D8B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78C3C-17C3-9A41-A8E9-00D62FAA01C4}"/>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114051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A4F-33CD-354C-9BC9-D2F8AAD5CC1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2B4DD9F-4BA4-884B-BA22-A43F7422051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938A85E3-4DD9-B54A-89B1-FBC0EE1F703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25A50E-621F-6247-A38B-C4DE7EF8112E}"/>
              </a:ext>
            </a:extLst>
          </p:cNvPr>
          <p:cNvSpPr>
            <a:spLocks noGrp="1"/>
          </p:cNvSpPr>
          <p:nvPr>
            <p:ph type="dt" sz="half" idx="10"/>
          </p:nvPr>
        </p:nvSpPr>
        <p:spPr/>
        <p:txBody>
          <a:bodyPr/>
          <a:lstStyle/>
          <a:p>
            <a:fld id="{29151F12-B998-45F4-8F87-7D6EFBACE004}" type="datetime1">
              <a:rPr kumimoji="1" lang="ja-JP" altLang="en-US" smtClean="0"/>
              <a:t>2020/7/17</a:t>
            </a:fld>
            <a:endParaRPr kumimoji="1" lang="ja-JP" altLang="en-US"/>
          </a:p>
        </p:txBody>
      </p:sp>
      <p:sp>
        <p:nvSpPr>
          <p:cNvPr id="6" name="フッター プレースホルダー 5">
            <a:extLst>
              <a:ext uri="{FF2B5EF4-FFF2-40B4-BE49-F238E27FC236}">
                <a16:creationId xmlns:a16="http://schemas.microsoft.com/office/drawing/2014/main" id="{F232A1CE-F3E4-3242-86EE-B1D9EF0BD6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CC02BF-C861-AD4D-9362-E7C13235BCA8}"/>
              </a:ext>
            </a:extLst>
          </p:cNvPr>
          <p:cNvSpPr>
            <a:spLocks noGrp="1"/>
          </p:cNvSpPr>
          <p:nvPr>
            <p:ph type="sldNum" sz="quarter" idx="12"/>
          </p:nvPr>
        </p:nvSpPr>
        <p:spPr/>
        <p:txBody>
          <a:bodyPr/>
          <a:lstStyle/>
          <a:p>
            <a:fld id="{DE352CEF-945B-1143-8339-6BC8B096D7E7}" type="slidenum">
              <a:rPr kumimoji="1" lang="ja-JP" altLang="en-US" smtClean="0"/>
              <a:t>‹#›</a:t>
            </a:fld>
            <a:endParaRPr kumimoji="1" lang="ja-JP" altLang="en-US"/>
          </a:p>
        </p:txBody>
      </p:sp>
    </p:spTree>
    <p:extLst>
      <p:ext uri="{BB962C8B-B14F-4D97-AF65-F5344CB8AC3E}">
        <p14:creationId xmlns:p14="http://schemas.microsoft.com/office/powerpoint/2010/main" val="236828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4015259-7726-3F4C-A18D-63AAAA4C068B}"/>
              </a:ext>
            </a:extLst>
          </p:cNvPr>
          <p:cNvSpPr>
            <a:spLocks noGrp="1"/>
          </p:cNvSpPr>
          <p:nvPr>
            <p:ph type="title"/>
          </p:nvPr>
        </p:nvSpPr>
        <p:spPr>
          <a:xfrm>
            <a:off x="204849" y="136526"/>
            <a:ext cx="7356536" cy="84821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A01726-BF75-B14E-B8BF-14108AFA99FF}"/>
              </a:ext>
            </a:extLst>
          </p:cNvPr>
          <p:cNvSpPr>
            <a:spLocks noGrp="1"/>
          </p:cNvSpPr>
          <p:nvPr>
            <p:ph type="body" idx="1"/>
          </p:nvPr>
        </p:nvSpPr>
        <p:spPr>
          <a:xfrm>
            <a:off x="204849" y="1121264"/>
            <a:ext cx="8310501" cy="505570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834FF41D-96D1-0F44-ABF8-9BCBB9B80681}"/>
              </a:ext>
            </a:extLst>
          </p:cNvPr>
          <p:cNvSpPr>
            <a:spLocks noGrp="1"/>
          </p:cNvSpPr>
          <p:nvPr>
            <p:ph type="dt" sz="half" idx="2"/>
          </p:nvPr>
        </p:nvSpPr>
        <p:spPr>
          <a:xfrm>
            <a:off x="1037492" y="6356351"/>
            <a:ext cx="1648558"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02FF755-8452-4778-92F6-BF450E3F34B4}" type="datetime1">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ADE224AE-86F4-DD42-AC5A-20E94AB5118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934B8C9-97C4-BB4E-A968-8DE3ED836B2D}"/>
              </a:ext>
            </a:extLst>
          </p:cNvPr>
          <p:cNvSpPr>
            <a:spLocks noGrp="1"/>
          </p:cNvSpPr>
          <p:nvPr>
            <p:ph type="sldNum" sz="quarter" idx="4"/>
          </p:nvPr>
        </p:nvSpPr>
        <p:spPr>
          <a:xfrm>
            <a:off x="7561385" y="333500"/>
            <a:ext cx="5715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DE352CEF-945B-1143-8339-6BC8B096D7E7}" type="slidenum">
              <a:rPr lang="ja-JP" altLang="en-US" smtClean="0"/>
              <a:pPr/>
              <a:t>‹#›</a:t>
            </a:fld>
            <a:endParaRPr lang="ja-JP" altLang="en-US"/>
          </a:p>
        </p:txBody>
      </p:sp>
      <p:pic>
        <p:nvPicPr>
          <p:cNvPr id="7" name="図 6">
            <a:extLst>
              <a:ext uri="{FF2B5EF4-FFF2-40B4-BE49-F238E27FC236}">
                <a16:creationId xmlns:a16="http://schemas.microsoft.com/office/drawing/2014/main" id="{6B2AB300-4F8D-2147-B516-6750DAFA143E}"/>
              </a:ext>
            </a:extLst>
          </p:cNvPr>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10392" y="5965824"/>
            <a:ext cx="755650" cy="755650"/>
          </a:xfrm>
          <a:prstGeom prst="rect">
            <a:avLst/>
          </a:prstGeom>
        </p:spPr>
      </p:pic>
      <p:pic>
        <p:nvPicPr>
          <p:cNvPr id="8" name="그림 14">
            <a:extLst>
              <a:ext uri="{FF2B5EF4-FFF2-40B4-BE49-F238E27FC236}">
                <a16:creationId xmlns:a16="http://schemas.microsoft.com/office/drawing/2014/main" id="{0942CE95-6517-0A47-8322-493337EC0520}"/>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042393" y="1"/>
            <a:ext cx="1121664" cy="1121664"/>
          </a:xfrm>
          <a:prstGeom prst="rect">
            <a:avLst/>
          </a:prstGeom>
        </p:spPr>
      </p:pic>
    </p:spTree>
    <p:extLst>
      <p:ext uri="{BB962C8B-B14F-4D97-AF65-F5344CB8AC3E}">
        <p14:creationId xmlns:p14="http://schemas.microsoft.com/office/powerpoint/2010/main" val="353136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kumimoji="1" sz="3300" b="0" i="0" kern="1200">
          <a:solidFill>
            <a:schemeClr val="tx1"/>
          </a:solidFill>
          <a:latin typeface="Verdana" panose="020B0604030504040204" pitchFamily="34" charset="0"/>
          <a:ea typeface="+mj-ea"/>
          <a:cs typeface="Verdan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b="0" i="0" kern="1200">
          <a:solidFill>
            <a:schemeClr val="tx1"/>
          </a:solidFill>
          <a:latin typeface="Verdana" panose="020B0604030504040204" pitchFamily="34" charset="0"/>
          <a:ea typeface="+mn-ea"/>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Verdana" panose="020B0604030504040204" pitchFamily="34" charset="0"/>
          <a:ea typeface="+mn-ea"/>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Verdana" panose="020B0604030504040204" pitchFamily="34" charset="0"/>
          <a:ea typeface="+mn-ea"/>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Verdana" panose="020B0604030504040204" pitchFamily="34" charset="0"/>
          <a:ea typeface="+mn-ea"/>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Verdana" panose="020B0604030504040204" pitchFamily="34" charset="0"/>
          <a:ea typeface="+mn-ea"/>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FE7EDFAD-CE81-8A45-ACA0-4D2C13FBFD6F}"/>
              </a:ext>
            </a:extLst>
          </p:cNvPr>
          <p:cNvCxnSpPr>
            <a:cxnSpLocks/>
          </p:cNvCxnSpPr>
          <p:nvPr/>
        </p:nvCxnSpPr>
        <p:spPr>
          <a:xfrm>
            <a:off x="4242525" y="4867924"/>
            <a:ext cx="962750" cy="38503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 name="タイトル 3">
            <a:extLst>
              <a:ext uri="{FF2B5EF4-FFF2-40B4-BE49-F238E27FC236}">
                <a16:creationId xmlns:a16="http://schemas.microsoft.com/office/drawing/2014/main" id="{0F826C46-8106-EE41-A156-8A59F1BD9575}"/>
              </a:ext>
            </a:extLst>
          </p:cNvPr>
          <p:cNvSpPr>
            <a:spLocks noGrp="1"/>
          </p:cNvSpPr>
          <p:nvPr>
            <p:ph type="title"/>
          </p:nvPr>
        </p:nvSpPr>
        <p:spPr>
          <a:xfrm>
            <a:off x="108857" y="188163"/>
            <a:ext cx="7927932" cy="848213"/>
          </a:xfrm>
        </p:spPr>
        <p:txBody>
          <a:bodyPr>
            <a:noAutofit/>
          </a:bodyPr>
          <a:lstStyle/>
          <a:p>
            <a:r>
              <a:rPr lang="ja-JP" altLang="en-US" sz="4000" b="1" dirty="0">
                <a:solidFill>
                  <a:srgbClr val="5E90C8"/>
                </a:solidFill>
              </a:rPr>
              <a:t>国連ベクトルタイルツールキット</a:t>
            </a:r>
          </a:p>
        </p:txBody>
      </p:sp>
      <p:sp>
        <p:nvSpPr>
          <p:cNvPr id="5" name="コンテンツ プレースホルダー 4">
            <a:extLst>
              <a:ext uri="{FF2B5EF4-FFF2-40B4-BE49-F238E27FC236}">
                <a16:creationId xmlns:a16="http://schemas.microsoft.com/office/drawing/2014/main" id="{BCAC076D-9046-C84E-9D8F-515B3AD67E09}"/>
              </a:ext>
            </a:extLst>
          </p:cNvPr>
          <p:cNvSpPr>
            <a:spLocks noGrp="1"/>
          </p:cNvSpPr>
          <p:nvPr>
            <p:ph idx="1"/>
          </p:nvPr>
        </p:nvSpPr>
        <p:spPr>
          <a:xfrm>
            <a:off x="54429" y="1197428"/>
            <a:ext cx="9035143" cy="4979535"/>
          </a:xfrm>
        </p:spPr>
        <p:txBody>
          <a:bodyPr/>
          <a:lstStyle/>
          <a:p>
            <a:r>
              <a:rPr lang="ja-JP" altLang="en-US" dirty="0"/>
              <a:t>電子国土・地球地図・地理院地図の</a:t>
            </a:r>
            <a:r>
              <a:rPr lang="ja-JP" altLang="en-US" b="1" dirty="0"/>
              <a:t>技術を国連に移転</a:t>
            </a:r>
            <a:r>
              <a:rPr lang="ja-JP" altLang="en-US" dirty="0"/>
              <a:t>する中で生まれたオープンソース・</a:t>
            </a:r>
            <a:r>
              <a:rPr lang="ja-JP" altLang="en-US" b="1" dirty="0"/>
              <a:t>ソフトウェア</a:t>
            </a:r>
            <a:r>
              <a:rPr lang="ja-JP" altLang="en-US" dirty="0"/>
              <a:t>と、共助する実践</a:t>
            </a:r>
            <a:r>
              <a:rPr lang="ja-JP" altLang="en-US" b="1" dirty="0"/>
              <a:t>コミュニティ</a:t>
            </a:r>
            <a:endParaRPr lang="en-US" altLang="ja-JP" b="1" dirty="0"/>
          </a:p>
          <a:p>
            <a:r>
              <a:rPr lang="ja-JP" altLang="en-US" dirty="0"/>
              <a:t>地理空間情報からウェブ地図を作り、運営する</a:t>
            </a:r>
            <a:r>
              <a:rPr lang="ja-JP" altLang="en-US" b="1" dirty="0"/>
              <a:t>技術を世界で共有</a:t>
            </a:r>
            <a:r>
              <a:rPr lang="ja-JP" altLang="en-US" dirty="0" smtClean="0"/>
              <a:t>する</a:t>
            </a:r>
            <a:endParaRPr lang="en-US" altLang="ja-JP" dirty="0" smtClean="0"/>
          </a:p>
          <a:p>
            <a:r>
              <a:rPr lang="en-US" altLang="ja-JP" b="1" dirty="0" smtClean="0"/>
              <a:t>SDGs </a:t>
            </a:r>
            <a:r>
              <a:rPr lang="ja-JP" altLang="en-US" b="1" dirty="0" smtClean="0"/>
              <a:t>と同様</a:t>
            </a:r>
            <a:r>
              <a:rPr lang="ja-JP" altLang="en-US" dirty="0" smtClean="0"/>
              <a:t>、開発途上国や国際機関のみならず、</a:t>
            </a:r>
            <a:r>
              <a:rPr lang="ja-JP" altLang="en-US" b="1" dirty="0" smtClean="0"/>
              <a:t>日本自身が取り組む</a:t>
            </a:r>
            <a:endParaRPr lang="ja-JP" altLang="en-US" b="1" dirty="0"/>
          </a:p>
        </p:txBody>
      </p:sp>
      <p:sp>
        <p:nvSpPr>
          <p:cNvPr id="8" name="円/楕円 7">
            <a:extLst>
              <a:ext uri="{FF2B5EF4-FFF2-40B4-BE49-F238E27FC236}">
                <a16:creationId xmlns:a16="http://schemas.microsoft.com/office/drawing/2014/main" id="{6BBF1E16-82E7-2A42-A9EB-57C3D0899650}"/>
              </a:ext>
            </a:extLst>
          </p:cNvPr>
          <p:cNvSpPr/>
          <p:nvPr/>
        </p:nvSpPr>
        <p:spPr>
          <a:xfrm>
            <a:off x="1559241" y="3641942"/>
            <a:ext cx="3886199" cy="2258106"/>
          </a:xfrm>
          <a:prstGeom prst="ellipse">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pic>
        <p:nvPicPr>
          <p:cNvPr id="9" name="그림 14">
            <a:extLst>
              <a:ext uri="{FF2B5EF4-FFF2-40B4-BE49-F238E27FC236}">
                <a16:creationId xmlns:a16="http://schemas.microsoft.com/office/drawing/2014/main" id="{BFA50C50-C18B-9845-8449-B93FEE94AC1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582334" y="2653176"/>
            <a:ext cx="1374538" cy="1374538"/>
          </a:xfrm>
          <a:prstGeom prst="rect">
            <a:avLst/>
          </a:prstGeom>
        </p:spPr>
      </p:pic>
      <p:sp>
        <p:nvSpPr>
          <p:cNvPr id="12" name="円/楕円 11">
            <a:extLst>
              <a:ext uri="{FF2B5EF4-FFF2-40B4-BE49-F238E27FC236}">
                <a16:creationId xmlns:a16="http://schemas.microsoft.com/office/drawing/2014/main" id="{DE9A3DC9-2E84-F04E-8220-F316057D8FA3}"/>
              </a:ext>
            </a:extLst>
          </p:cNvPr>
          <p:cNvSpPr/>
          <p:nvPr/>
        </p:nvSpPr>
        <p:spPr>
          <a:xfrm>
            <a:off x="4719917" y="4986813"/>
            <a:ext cx="1847396" cy="816429"/>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地理院地図</a:t>
            </a:r>
            <a:r>
              <a:rPr kumimoji="1" lang="en-US" altLang="ja-JP" sz="1200" dirty="0">
                <a:solidFill>
                  <a:schemeClr val="tx1"/>
                </a:solidFill>
              </a:rPr>
              <a:t> Vector</a:t>
            </a:r>
            <a:endParaRPr kumimoji="1" lang="ja-JP" altLang="en-US" sz="1200" dirty="0">
              <a:solidFill>
                <a:schemeClr val="tx1"/>
              </a:solidFill>
            </a:endParaRPr>
          </a:p>
        </p:txBody>
      </p:sp>
      <p:sp>
        <p:nvSpPr>
          <p:cNvPr id="13" name="円/楕円 12">
            <a:extLst>
              <a:ext uri="{FF2B5EF4-FFF2-40B4-BE49-F238E27FC236}">
                <a16:creationId xmlns:a16="http://schemas.microsoft.com/office/drawing/2014/main" id="{065602B9-9595-C541-9683-3221671F150D}"/>
              </a:ext>
            </a:extLst>
          </p:cNvPr>
          <p:cNvSpPr/>
          <p:nvPr/>
        </p:nvSpPr>
        <p:spPr>
          <a:xfrm>
            <a:off x="2578642" y="2926785"/>
            <a:ext cx="1847396" cy="816429"/>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他の国の</a:t>
            </a:r>
            <a:endParaRPr lang="en-US" altLang="ja-JP" sz="1200" dirty="0">
              <a:solidFill>
                <a:schemeClr val="tx1"/>
              </a:solidFill>
            </a:endParaRPr>
          </a:p>
          <a:p>
            <a:pPr algn="ctr"/>
            <a:r>
              <a:rPr kumimoji="1" lang="ja-JP" altLang="en-US" sz="1200" dirty="0">
                <a:solidFill>
                  <a:schemeClr val="tx1"/>
                </a:solidFill>
              </a:rPr>
              <a:t>地理院地図</a:t>
            </a:r>
          </a:p>
        </p:txBody>
      </p:sp>
      <p:sp>
        <p:nvSpPr>
          <p:cNvPr id="14" name="円/楕円 13">
            <a:extLst>
              <a:ext uri="{FF2B5EF4-FFF2-40B4-BE49-F238E27FC236}">
                <a16:creationId xmlns:a16="http://schemas.microsoft.com/office/drawing/2014/main" id="{F5BA1272-681C-E044-BCD3-C3287763FA86}"/>
              </a:ext>
            </a:extLst>
          </p:cNvPr>
          <p:cNvSpPr/>
          <p:nvPr/>
        </p:nvSpPr>
        <p:spPr>
          <a:xfrm>
            <a:off x="468433" y="3550754"/>
            <a:ext cx="1847396" cy="816429"/>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UNVT Portable</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B36947DC-ECEB-3B41-B017-BAA76ED66391}"/>
              </a:ext>
            </a:extLst>
          </p:cNvPr>
          <p:cNvCxnSpPr>
            <a:cxnSpLocks/>
            <a:endCxn id="9" idx="1"/>
          </p:cNvCxnSpPr>
          <p:nvPr/>
        </p:nvCxnSpPr>
        <p:spPr>
          <a:xfrm flipV="1">
            <a:off x="5941897" y="3340445"/>
            <a:ext cx="1640437" cy="516916"/>
          </a:xfrm>
          <a:prstGeom prst="straightConnector1">
            <a:avLst/>
          </a:prstGeom>
          <a:ln w="254000">
            <a:solidFill>
              <a:srgbClr val="5E90C8"/>
            </a:solidFill>
            <a:tailEnd type="triangle"/>
          </a:ln>
        </p:spPr>
        <p:style>
          <a:lnRef idx="1">
            <a:schemeClr val="accent1"/>
          </a:lnRef>
          <a:fillRef idx="0">
            <a:schemeClr val="accent1"/>
          </a:fillRef>
          <a:effectRef idx="0">
            <a:schemeClr val="accent1"/>
          </a:effectRef>
          <a:fontRef idx="minor">
            <a:schemeClr val="tx1"/>
          </a:fontRef>
        </p:style>
      </p:cxnSp>
      <p:sp>
        <p:nvSpPr>
          <p:cNvPr id="11" name="円/楕円 10">
            <a:extLst>
              <a:ext uri="{FF2B5EF4-FFF2-40B4-BE49-F238E27FC236}">
                <a16:creationId xmlns:a16="http://schemas.microsoft.com/office/drawing/2014/main" id="{C0410F31-3F7D-7C49-A484-BCE922200C6F}"/>
              </a:ext>
            </a:extLst>
          </p:cNvPr>
          <p:cNvSpPr/>
          <p:nvPr/>
        </p:nvSpPr>
        <p:spPr>
          <a:xfrm>
            <a:off x="4538139" y="3623213"/>
            <a:ext cx="1847396" cy="816429"/>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国連内部向け</a:t>
            </a:r>
            <a:endParaRPr kumimoji="1" lang="en-US" altLang="ja-JP" sz="1200" dirty="0">
              <a:solidFill>
                <a:schemeClr val="tx1"/>
              </a:solidFill>
            </a:endParaRPr>
          </a:p>
          <a:p>
            <a:pPr algn="ctr"/>
            <a:r>
              <a:rPr lang="ja-JP" altLang="en-US" sz="1200" dirty="0">
                <a:solidFill>
                  <a:schemeClr val="tx1"/>
                </a:solidFill>
              </a:rPr>
              <a:t>ウェブ地図</a:t>
            </a:r>
            <a:endParaRPr kumimoji="1" lang="ja-JP" altLang="en-US" sz="1200" dirty="0">
              <a:solidFill>
                <a:schemeClr val="tx1"/>
              </a:solidFill>
            </a:endParaRPr>
          </a:p>
        </p:txBody>
      </p:sp>
      <p:sp>
        <p:nvSpPr>
          <p:cNvPr id="17" name="円/楕円 13">
            <a:extLst>
              <a:ext uri="{FF2B5EF4-FFF2-40B4-BE49-F238E27FC236}">
                <a16:creationId xmlns:a16="http://schemas.microsoft.com/office/drawing/2014/main" id="{F5BA1272-681C-E044-BCD3-C3287763FA86}"/>
              </a:ext>
            </a:extLst>
          </p:cNvPr>
          <p:cNvSpPr/>
          <p:nvPr/>
        </p:nvSpPr>
        <p:spPr>
          <a:xfrm>
            <a:off x="430322" y="4986814"/>
            <a:ext cx="1847396" cy="816429"/>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国内プロジェクト</a:t>
            </a:r>
            <a:endParaRPr kumimoji="1" lang="ja-JP" altLang="en-US" sz="1050" dirty="0">
              <a:solidFill>
                <a:schemeClr val="tx1"/>
              </a:solidFill>
            </a:endParaRPr>
          </a:p>
        </p:txBody>
      </p:sp>
      <p:sp>
        <p:nvSpPr>
          <p:cNvPr id="19" name="円/楕円 13">
            <a:extLst>
              <a:ext uri="{FF2B5EF4-FFF2-40B4-BE49-F238E27FC236}">
                <a16:creationId xmlns:a16="http://schemas.microsoft.com/office/drawing/2014/main" id="{F5BA1272-681C-E044-BCD3-C3287763FA86}"/>
              </a:ext>
            </a:extLst>
          </p:cNvPr>
          <p:cNvSpPr/>
          <p:nvPr/>
        </p:nvSpPr>
        <p:spPr>
          <a:xfrm>
            <a:off x="2644188" y="5690728"/>
            <a:ext cx="1847396" cy="816429"/>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海外プロジェクト</a:t>
            </a:r>
            <a:endParaRPr kumimoji="1" lang="ja-JP" altLang="en-US" sz="1050" dirty="0">
              <a:solidFill>
                <a:schemeClr val="tx1"/>
              </a:solidFill>
            </a:endParaRPr>
          </a:p>
        </p:txBody>
      </p:sp>
      <p:sp>
        <p:nvSpPr>
          <p:cNvPr id="7" name="円/楕円 6">
            <a:extLst>
              <a:ext uri="{FF2B5EF4-FFF2-40B4-BE49-F238E27FC236}">
                <a16:creationId xmlns:a16="http://schemas.microsoft.com/office/drawing/2014/main" id="{ECEE27D6-2353-A54F-A131-78EBB4A1266C}"/>
              </a:ext>
            </a:extLst>
          </p:cNvPr>
          <p:cNvSpPr/>
          <p:nvPr/>
        </p:nvSpPr>
        <p:spPr>
          <a:xfrm>
            <a:off x="2169793" y="4160371"/>
            <a:ext cx="2625639" cy="1173215"/>
          </a:xfrm>
          <a:prstGeom prst="ellipse">
            <a:avLst/>
          </a:prstGeom>
          <a:solidFill>
            <a:srgbClr val="CC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8163"/>
            <a:r>
              <a:rPr kumimoji="1" lang="ja-JP" altLang="en-US" sz="1200" dirty="0" smtClean="0">
                <a:solidFill>
                  <a:srgbClr val="5E90C8"/>
                </a:solidFill>
              </a:rPr>
              <a:t>国連</a:t>
            </a:r>
            <a:endParaRPr kumimoji="1" lang="en-US" altLang="ja-JP" sz="1200" dirty="0" smtClean="0">
              <a:solidFill>
                <a:srgbClr val="5E90C8"/>
              </a:solidFill>
            </a:endParaRPr>
          </a:p>
          <a:p>
            <a:pPr marL="538163"/>
            <a:r>
              <a:rPr kumimoji="1" lang="ja-JP" altLang="en-US" sz="1200" dirty="0" smtClean="0">
                <a:solidFill>
                  <a:srgbClr val="5E90C8"/>
                </a:solidFill>
              </a:rPr>
              <a:t>ベクトルタイル</a:t>
            </a:r>
            <a:endParaRPr kumimoji="1" lang="en-US" altLang="ja-JP" sz="1200" dirty="0" smtClean="0">
              <a:solidFill>
                <a:srgbClr val="5E90C8"/>
              </a:solidFill>
            </a:endParaRPr>
          </a:p>
          <a:p>
            <a:pPr marL="538163"/>
            <a:r>
              <a:rPr kumimoji="1" lang="ja-JP" altLang="en-US" sz="1200" dirty="0" smtClean="0">
                <a:solidFill>
                  <a:srgbClr val="5E90C8"/>
                </a:solidFill>
              </a:rPr>
              <a:t>ツールキット</a:t>
            </a:r>
            <a:endParaRPr kumimoji="1" lang="ja-JP" altLang="en-US" sz="1200" dirty="0">
              <a:solidFill>
                <a:srgbClr val="5E90C8"/>
              </a:solidFill>
            </a:endParaRPr>
          </a:p>
        </p:txBody>
      </p:sp>
      <p:pic>
        <p:nvPicPr>
          <p:cNvPr id="10" name="図 9">
            <a:extLst>
              <a:ext uri="{FF2B5EF4-FFF2-40B4-BE49-F238E27FC236}">
                <a16:creationId xmlns:a16="http://schemas.microsoft.com/office/drawing/2014/main" id="{8D6947B2-1219-DF47-838A-C7C7BB8DA07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510764" y="4458371"/>
            <a:ext cx="570569" cy="570569"/>
          </a:xfrm>
          <a:prstGeom prst="rect">
            <a:avLst/>
          </a:prstGeom>
        </p:spPr>
      </p:pic>
      <p:sp>
        <p:nvSpPr>
          <p:cNvPr id="31" name="テキスト ボックス 30"/>
          <p:cNvSpPr txBox="1"/>
          <p:nvPr/>
        </p:nvSpPr>
        <p:spPr>
          <a:xfrm>
            <a:off x="2842480" y="3845665"/>
            <a:ext cx="1415772" cy="276999"/>
          </a:xfrm>
          <a:prstGeom prst="rect">
            <a:avLst/>
          </a:prstGeom>
          <a:noFill/>
        </p:spPr>
        <p:txBody>
          <a:bodyPr wrap="none" rtlCol="0">
            <a:spAutoFit/>
          </a:bodyPr>
          <a:lstStyle/>
          <a:p>
            <a:r>
              <a:rPr kumimoji="1" lang="ja-JP" altLang="en-US" sz="1200" dirty="0" smtClean="0"/>
              <a:t>実践コミュニティ</a:t>
            </a:r>
            <a:endParaRPr kumimoji="1" lang="ja-JP" altLang="en-US" sz="1200" dirty="0"/>
          </a:p>
        </p:txBody>
      </p:sp>
      <p:sp>
        <p:nvSpPr>
          <p:cNvPr id="32" name="テキスト ボックス 31"/>
          <p:cNvSpPr txBox="1"/>
          <p:nvPr/>
        </p:nvSpPr>
        <p:spPr>
          <a:xfrm>
            <a:off x="2380815" y="5396142"/>
            <a:ext cx="2339102" cy="276999"/>
          </a:xfrm>
          <a:prstGeom prst="rect">
            <a:avLst/>
          </a:prstGeom>
          <a:noFill/>
        </p:spPr>
        <p:txBody>
          <a:bodyPr wrap="none" rtlCol="0">
            <a:spAutoFit/>
          </a:bodyPr>
          <a:lstStyle/>
          <a:p>
            <a:r>
              <a:rPr kumimoji="1" lang="ja-JP" altLang="en-US" sz="1200" dirty="0" smtClean="0">
                <a:solidFill>
                  <a:srgbClr val="5E90C8"/>
                </a:solidFill>
              </a:rPr>
              <a:t>共助によって技術を共有・進展</a:t>
            </a:r>
            <a:endParaRPr kumimoji="1" lang="ja-JP" altLang="en-US" sz="1200" dirty="0">
              <a:solidFill>
                <a:srgbClr val="5E90C8"/>
              </a:solidFill>
            </a:endParaRPr>
          </a:p>
        </p:txBody>
      </p:sp>
      <p:sp>
        <p:nvSpPr>
          <p:cNvPr id="34" name="スライド番号プレースホルダー 33"/>
          <p:cNvSpPr>
            <a:spLocks noGrp="1"/>
          </p:cNvSpPr>
          <p:nvPr>
            <p:ph type="sldNum" sz="quarter" idx="12"/>
          </p:nvPr>
        </p:nvSpPr>
        <p:spPr/>
        <p:txBody>
          <a:bodyPr/>
          <a:lstStyle/>
          <a:p>
            <a:fld id="{DE352CEF-945B-1143-8339-6BC8B096D7E7}" type="slidenum">
              <a:rPr kumimoji="1" lang="ja-JP" altLang="en-US" smtClean="0"/>
              <a:t>1</a:t>
            </a:fld>
            <a:endParaRPr kumimoji="1" lang="ja-JP" altLang="en-US"/>
          </a:p>
        </p:txBody>
      </p:sp>
      <p:sp>
        <p:nvSpPr>
          <p:cNvPr id="36" name="テキスト ボックス 35"/>
          <p:cNvSpPr txBox="1"/>
          <p:nvPr/>
        </p:nvSpPr>
        <p:spPr>
          <a:xfrm>
            <a:off x="6950252" y="4122664"/>
            <a:ext cx="2139320" cy="738664"/>
          </a:xfrm>
          <a:prstGeom prst="rect">
            <a:avLst/>
          </a:prstGeom>
          <a:noFill/>
          <a:ln>
            <a:solidFill>
              <a:schemeClr val="bg1">
                <a:lumMod val="50000"/>
              </a:schemeClr>
            </a:solidFill>
          </a:ln>
        </p:spPr>
        <p:txBody>
          <a:bodyPr wrap="square" rtlCol="0">
            <a:spAutoFit/>
          </a:bodyPr>
          <a:lstStyle/>
          <a:p>
            <a:r>
              <a:rPr kumimoji="1" lang="ja-JP" altLang="en-US" sz="1050" b="1" dirty="0" smtClean="0">
                <a:solidFill>
                  <a:schemeClr val="bg1">
                    <a:lumMod val="50000"/>
                  </a:schemeClr>
                </a:solidFill>
              </a:rPr>
              <a:t>国連オープン</a:t>
            </a:r>
            <a:r>
              <a:rPr kumimoji="1" lang="en-US" altLang="ja-JP" sz="1050" b="1" dirty="0" smtClean="0">
                <a:solidFill>
                  <a:schemeClr val="bg1">
                    <a:lumMod val="50000"/>
                  </a:schemeClr>
                </a:solidFill>
              </a:rPr>
              <a:t>GIS</a:t>
            </a:r>
            <a:r>
              <a:rPr kumimoji="1" lang="ja-JP" altLang="en-US" sz="1050" b="1" dirty="0" smtClean="0">
                <a:solidFill>
                  <a:schemeClr val="bg1">
                    <a:lumMod val="50000"/>
                  </a:schemeClr>
                </a:solidFill>
              </a:rPr>
              <a:t>イニシアティブ</a:t>
            </a:r>
            <a:endParaRPr kumimoji="1" lang="en-US" altLang="ja-JP" sz="1050" b="1" dirty="0" smtClean="0">
              <a:solidFill>
                <a:schemeClr val="bg1">
                  <a:lumMod val="50000"/>
                </a:schemeClr>
              </a:solidFill>
            </a:endParaRPr>
          </a:p>
          <a:p>
            <a:r>
              <a:rPr kumimoji="1" lang="ja-JP" altLang="en-US" sz="1050" dirty="0" smtClean="0">
                <a:solidFill>
                  <a:schemeClr val="bg1">
                    <a:lumMod val="50000"/>
                  </a:schemeClr>
                </a:solidFill>
              </a:rPr>
              <a:t>オープンな地理空間情報技術で国連活動を支援する技術者の　コミュニティ</a:t>
            </a:r>
            <a:endParaRPr kumimoji="1" lang="en-US" altLang="ja-JP" sz="1050" dirty="0" smtClean="0">
              <a:solidFill>
                <a:schemeClr val="bg1">
                  <a:lumMod val="50000"/>
                </a:schemeClr>
              </a:solidFill>
            </a:endParaRPr>
          </a:p>
        </p:txBody>
      </p:sp>
    </p:spTree>
    <p:extLst>
      <p:ext uri="{BB962C8B-B14F-4D97-AF65-F5344CB8AC3E}">
        <p14:creationId xmlns:p14="http://schemas.microsoft.com/office/powerpoint/2010/main" val="225191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826C46-8106-EE41-A156-8A59F1BD9575}"/>
              </a:ext>
            </a:extLst>
          </p:cNvPr>
          <p:cNvSpPr>
            <a:spLocks noGrp="1"/>
          </p:cNvSpPr>
          <p:nvPr>
            <p:ph type="title"/>
          </p:nvPr>
        </p:nvSpPr>
        <p:spPr>
          <a:xfrm>
            <a:off x="108857" y="188163"/>
            <a:ext cx="7927932" cy="848213"/>
          </a:xfrm>
        </p:spPr>
        <p:txBody>
          <a:bodyPr>
            <a:noAutofit/>
          </a:bodyPr>
          <a:lstStyle/>
          <a:p>
            <a:r>
              <a:rPr lang="ja-JP" altLang="en-US" sz="4000" b="1" dirty="0" smtClean="0">
                <a:solidFill>
                  <a:srgbClr val="5E90C8"/>
                </a:solidFill>
              </a:rPr>
              <a:t>実践例：地理院地図 </a:t>
            </a:r>
            <a:r>
              <a:rPr lang="en-US" altLang="ja-JP" sz="4000" b="1" dirty="0" smtClean="0">
                <a:solidFill>
                  <a:srgbClr val="5E90C8"/>
                </a:solidFill>
              </a:rPr>
              <a:t>Vector</a:t>
            </a:r>
            <a:endParaRPr lang="ja-JP" altLang="en-US" sz="4000" b="1" dirty="0">
              <a:solidFill>
                <a:srgbClr val="5E90C8"/>
              </a:solidFill>
            </a:endParaRPr>
          </a:p>
        </p:txBody>
      </p:sp>
      <p:pic>
        <p:nvPicPr>
          <p:cNvPr id="6" name="図 5"/>
          <p:cNvPicPr>
            <a:picLocks noChangeAspect="1"/>
          </p:cNvPicPr>
          <p:nvPr/>
        </p:nvPicPr>
        <p:blipFill>
          <a:blip r:embed="rId2"/>
          <a:stretch>
            <a:fillRect/>
          </a:stretch>
        </p:blipFill>
        <p:spPr>
          <a:xfrm>
            <a:off x="108857" y="1079920"/>
            <a:ext cx="4495705" cy="4820138"/>
          </a:xfrm>
          <a:prstGeom prst="rect">
            <a:avLst/>
          </a:prstGeom>
        </p:spPr>
      </p:pic>
      <p:pic>
        <p:nvPicPr>
          <p:cNvPr id="15" name="図 14"/>
          <p:cNvPicPr>
            <a:picLocks noChangeAspect="1"/>
          </p:cNvPicPr>
          <p:nvPr/>
        </p:nvPicPr>
        <p:blipFill>
          <a:blip r:embed="rId3"/>
          <a:stretch>
            <a:fillRect/>
          </a:stretch>
        </p:blipFill>
        <p:spPr>
          <a:xfrm>
            <a:off x="4768195" y="1079920"/>
            <a:ext cx="4277837" cy="5747726"/>
          </a:xfrm>
          <a:prstGeom prst="rect">
            <a:avLst/>
          </a:prstGeom>
        </p:spPr>
      </p:pic>
      <p:sp>
        <p:nvSpPr>
          <p:cNvPr id="18" name="スライド番号プレースホルダー 17"/>
          <p:cNvSpPr>
            <a:spLocks noGrp="1"/>
          </p:cNvSpPr>
          <p:nvPr>
            <p:ph type="sldNum" sz="quarter" idx="12"/>
          </p:nvPr>
        </p:nvSpPr>
        <p:spPr/>
        <p:txBody>
          <a:bodyPr/>
          <a:lstStyle/>
          <a:p>
            <a:fld id="{DE352CEF-945B-1143-8339-6BC8B096D7E7}" type="slidenum">
              <a:rPr kumimoji="1" lang="ja-JP" altLang="en-US" smtClean="0"/>
              <a:t>2</a:t>
            </a:fld>
            <a:endParaRPr kumimoji="1" lang="ja-JP" altLang="en-US"/>
          </a:p>
        </p:txBody>
      </p:sp>
    </p:spTree>
    <p:extLst>
      <p:ext uri="{BB962C8B-B14F-4D97-AF65-F5344CB8AC3E}">
        <p14:creationId xmlns:p14="http://schemas.microsoft.com/office/powerpoint/2010/main" val="78774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826C46-8106-EE41-A156-8A59F1BD9575}"/>
              </a:ext>
            </a:extLst>
          </p:cNvPr>
          <p:cNvSpPr>
            <a:spLocks noGrp="1"/>
          </p:cNvSpPr>
          <p:nvPr>
            <p:ph type="title"/>
          </p:nvPr>
        </p:nvSpPr>
        <p:spPr>
          <a:xfrm>
            <a:off x="108857" y="188163"/>
            <a:ext cx="7927932" cy="848213"/>
          </a:xfrm>
        </p:spPr>
        <p:txBody>
          <a:bodyPr>
            <a:noAutofit/>
          </a:bodyPr>
          <a:lstStyle/>
          <a:p>
            <a:r>
              <a:rPr lang="ja-JP" altLang="en-US" sz="4000" b="1" dirty="0" smtClean="0">
                <a:solidFill>
                  <a:srgbClr val="5E90C8"/>
                </a:solidFill>
              </a:rPr>
              <a:t>実践例：地域ベクトルタイル実験</a:t>
            </a:r>
            <a:endParaRPr lang="ja-JP" altLang="en-US" sz="4000" b="1" dirty="0">
              <a:solidFill>
                <a:srgbClr val="5E90C8"/>
              </a:solidFill>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1581112"/>
            <a:ext cx="3445232" cy="2533687"/>
          </a:xfrm>
          <a:prstGeom prst="rect">
            <a:avLst/>
          </a:prstGeom>
        </p:spPr>
      </p:pic>
      <p:sp>
        <p:nvSpPr>
          <p:cNvPr id="3" name="テキスト ボックス 2"/>
          <p:cNvSpPr txBox="1"/>
          <p:nvPr/>
        </p:nvSpPr>
        <p:spPr>
          <a:xfrm>
            <a:off x="0" y="1061535"/>
            <a:ext cx="2339102" cy="523220"/>
          </a:xfrm>
          <a:prstGeom prst="rect">
            <a:avLst/>
          </a:prstGeom>
          <a:noFill/>
        </p:spPr>
        <p:txBody>
          <a:bodyPr wrap="none" rtlCol="0">
            <a:spAutoFit/>
          </a:bodyPr>
          <a:lstStyle/>
          <a:p>
            <a:r>
              <a:rPr kumimoji="1" lang="ja-JP" altLang="en-US" sz="2800" b="1" dirty="0" smtClean="0"/>
              <a:t>カリブ海地域</a:t>
            </a:r>
            <a:endParaRPr kumimoji="1" lang="ja-JP" altLang="en-US" sz="2800" b="1" dirty="0"/>
          </a:p>
        </p:txBody>
      </p:sp>
      <p:sp>
        <p:nvSpPr>
          <p:cNvPr id="8" name="テキスト ボックス 7"/>
          <p:cNvSpPr txBox="1"/>
          <p:nvPr/>
        </p:nvSpPr>
        <p:spPr>
          <a:xfrm>
            <a:off x="3523509" y="1061535"/>
            <a:ext cx="2698175" cy="523220"/>
          </a:xfrm>
          <a:prstGeom prst="rect">
            <a:avLst/>
          </a:prstGeom>
          <a:noFill/>
        </p:spPr>
        <p:txBody>
          <a:bodyPr wrap="none" rtlCol="0">
            <a:spAutoFit/>
          </a:bodyPr>
          <a:lstStyle/>
          <a:p>
            <a:r>
              <a:rPr kumimoji="1" lang="ja-JP" altLang="en-US" sz="2800" b="1" dirty="0" smtClean="0"/>
              <a:t>西バルカン地域</a:t>
            </a:r>
            <a:endParaRPr kumimoji="1" lang="ja-JP" altLang="en-US" sz="2800" b="1" dirty="0"/>
          </a:p>
        </p:txBody>
      </p:sp>
      <p:pic>
        <p:nvPicPr>
          <p:cNvPr id="9" name="図 8"/>
          <p:cNvPicPr>
            <a:picLocks noChangeAspect="1"/>
          </p:cNvPicPr>
          <p:nvPr/>
        </p:nvPicPr>
        <p:blipFill>
          <a:blip r:embed="rId3"/>
          <a:stretch>
            <a:fillRect/>
          </a:stretch>
        </p:blipFill>
        <p:spPr>
          <a:xfrm>
            <a:off x="6402081" y="1571884"/>
            <a:ext cx="2741920" cy="4905116"/>
          </a:xfrm>
          <a:prstGeom prst="rect">
            <a:avLst/>
          </a:prstGeom>
        </p:spPr>
      </p:pic>
      <p:pic>
        <p:nvPicPr>
          <p:cNvPr id="10" name="図 9"/>
          <p:cNvPicPr>
            <a:picLocks noChangeAspect="1"/>
          </p:cNvPicPr>
          <p:nvPr/>
        </p:nvPicPr>
        <p:blipFill>
          <a:blip r:embed="rId4"/>
          <a:stretch>
            <a:fillRect/>
          </a:stretch>
        </p:blipFill>
        <p:spPr>
          <a:xfrm>
            <a:off x="3523509" y="1571884"/>
            <a:ext cx="2782006" cy="4905116"/>
          </a:xfrm>
          <a:prstGeom prst="rect">
            <a:avLst/>
          </a:prstGeom>
        </p:spPr>
      </p:pic>
      <p:sp>
        <p:nvSpPr>
          <p:cNvPr id="12" name="テキスト ボックス 11"/>
          <p:cNvSpPr txBox="1"/>
          <p:nvPr/>
        </p:nvSpPr>
        <p:spPr>
          <a:xfrm>
            <a:off x="29994" y="4673947"/>
            <a:ext cx="3445232" cy="1061829"/>
          </a:xfrm>
          <a:prstGeom prst="rect">
            <a:avLst/>
          </a:prstGeom>
          <a:noFill/>
        </p:spPr>
        <p:txBody>
          <a:bodyPr wrap="square" rtlCol="0">
            <a:spAutoFit/>
          </a:bodyPr>
          <a:lstStyle/>
          <a:p>
            <a:r>
              <a:rPr kumimoji="1" lang="ja-JP" altLang="en-US" sz="1050" dirty="0" smtClean="0"/>
              <a:t>国際会議等の機会に、扱いやすいデータ量に限定して</a:t>
            </a:r>
            <a:endParaRPr kumimoji="1" lang="en-US" altLang="ja-JP" sz="1050" dirty="0" smtClean="0"/>
          </a:p>
          <a:p>
            <a:r>
              <a:rPr kumimoji="1" lang="ja-JP" altLang="en-US" sz="1050" dirty="0" smtClean="0"/>
              <a:t>ベクトルタイルのサンプルを作成して話題提供しているもの。</a:t>
            </a:r>
            <a:endParaRPr kumimoji="1" lang="en-US" altLang="ja-JP" sz="1050" dirty="0" smtClean="0"/>
          </a:p>
          <a:p>
            <a:endParaRPr lang="en-US" altLang="ja-JP" sz="1050" dirty="0"/>
          </a:p>
          <a:p>
            <a:r>
              <a:rPr kumimoji="1" lang="ja-JP" altLang="en-US" sz="1050" dirty="0" smtClean="0"/>
              <a:t>現在、世界の任意の場所についてベクトルタイルを　生産できるよう、ツールを整備済である。</a:t>
            </a:r>
            <a:endParaRPr kumimoji="1" lang="ja-JP" altLang="en-US" sz="1050" dirty="0"/>
          </a:p>
        </p:txBody>
      </p:sp>
      <p:sp>
        <p:nvSpPr>
          <p:cNvPr id="11" name="スライド番号プレースホルダー 10"/>
          <p:cNvSpPr>
            <a:spLocks noGrp="1"/>
          </p:cNvSpPr>
          <p:nvPr>
            <p:ph type="sldNum" sz="quarter" idx="12"/>
          </p:nvPr>
        </p:nvSpPr>
        <p:spPr/>
        <p:txBody>
          <a:bodyPr/>
          <a:lstStyle/>
          <a:p>
            <a:fld id="{DE352CEF-945B-1143-8339-6BC8B096D7E7}" type="slidenum">
              <a:rPr kumimoji="1" lang="ja-JP" altLang="en-US" smtClean="0"/>
              <a:t>3</a:t>
            </a:fld>
            <a:endParaRPr kumimoji="1" lang="ja-JP" altLang="en-US"/>
          </a:p>
        </p:txBody>
      </p:sp>
    </p:spTree>
    <p:extLst>
      <p:ext uri="{BB962C8B-B14F-4D97-AF65-F5344CB8AC3E}">
        <p14:creationId xmlns:p14="http://schemas.microsoft.com/office/powerpoint/2010/main" val="2326459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826C46-8106-EE41-A156-8A59F1BD9575}"/>
              </a:ext>
            </a:extLst>
          </p:cNvPr>
          <p:cNvSpPr>
            <a:spLocks noGrp="1"/>
          </p:cNvSpPr>
          <p:nvPr>
            <p:ph type="title"/>
          </p:nvPr>
        </p:nvSpPr>
        <p:spPr>
          <a:xfrm>
            <a:off x="108857" y="188163"/>
            <a:ext cx="7927932" cy="848213"/>
          </a:xfrm>
        </p:spPr>
        <p:txBody>
          <a:bodyPr>
            <a:noAutofit/>
          </a:bodyPr>
          <a:lstStyle/>
          <a:p>
            <a:r>
              <a:rPr lang="ja-JP" altLang="en-US" sz="4000" b="1" dirty="0" smtClean="0">
                <a:solidFill>
                  <a:srgbClr val="5E90C8"/>
                </a:solidFill>
              </a:rPr>
              <a:t>技術的特徴</a:t>
            </a:r>
            <a:endParaRPr lang="ja-JP" altLang="en-US" sz="4000" b="1" dirty="0">
              <a:solidFill>
                <a:srgbClr val="5E90C8"/>
              </a:solidFill>
            </a:endParaRPr>
          </a:p>
        </p:txBody>
      </p:sp>
      <p:sp>
        <p:nvSpPr>
          <p:cNvPr id="5" name="コンテンツ プレースホルダー 4">
            <a:extLst>
              <a:ext uri="{FF2B5EF4-FFF2-40B4-BE49-F238E27FC236}">
                <a16:creationId xmlns:a16="http://schemas.microsoft.com/office/drawing/2014/main" id="{BCAC076D-9046-C84E-9D8F-515B3AD67E09}"/>
              </a:ext>
            </a:extLst>
          </p:cNvPr>
          <p:cNvSpPr>
            <a:spLocks noGrp="1"/>
          </p:cNvSpPr>
          <p:nvPr>
            <p:ph idx="1"/>
          </p:nvPr>
        </p:nvSpPr>
        <p:spPr>
          <a:xfrm>
            <a:off x="54429" y="1164770"/>
            <a:ext cx="9035143" cy="4979535"/>
          </a:xfrm>
        </p:spPr>
        <p:txBody>
          <a:bodyPr/>
          <a:lstStyle/>
          <a:p>
            <a:pPr marL="0" indent="0">
              <a:buNone/>
            </a:pPr>
            <a:r>
              <a:rPr lang="ja-JP" altLang="en-US" sz="2800" b="1" dirty="0" smtClean="0"/>
              <a:t>ベクトルタイル</a:t>
            </a:r>
            <a:endParaRPr lang="en-US" altLang="ja-JP" sz="2800" b="1" dirty="0" smtClean="0"/>
          </a:p>
          <a:p>
            <a:pPr>
              <a:buFont typeface="Wingdings" panose="05000000000000000000" pitchFamily="2" charset="2"/>
              <a:buChar char="ü"/>
            </a:pPr>
            <a:r>
              <a:rPr lang="ja-JP" altLang="en-US" dirty="0" smtClean="0"/>
              <a:t>　データ量が</a:t>
            </a:r>
            <a:r>
              <a:rPr lang="ja-JP" altLang="en-US" b="1" dirty="0" smtClean="0"/>
              <a:t>小さい</a:t>
            </a:r>
            <a:r>
              <a:rPr lang="ja-JP" altLang="en-US" dirty="0" smtClean="0"/>
              <a:t>（ファイルサイズが</a:t>
            </a:r>
            <a:r>
              <a:rPr lang="en-US" altLang="ja-JP" dirty="0" smtClean="0"/>
              <a:t>1/4</a:t>
            </a:r>
            <a:r>
              <a:rPr lang="ja-JP" altLang="en-US" dirty="0" err="1" smtClean="0"/>
              <a:t>、</a:t>
            </a:r>
            <a:r>
              <a:rPr lang="ja-JP" altLang="en-US" dirty="0" smtClean="0"/>
              <a:t>総データ量が</a:t>
            </a:r>
            <a:r>
              <a:rPr lang="en-US" altLang="ja-JP" dirty="0" smtClean="0"/>
              <a:t>1/10</a:t>
            </a:r>
            <a:r>
              <a:rPr lang="ja-JP" altLang="en-US" dirty="0" smtClean="0"/>
              <a:t>）</a:t>
            </a:r>
            <a:endParaRPr lang="en-US" altLang="ja-JP" dirty="0" smtClean="0"/>
          </a:p>
          <a:p>
            <a:pPr>
              <a:buFont typeface="Wingdings" panose="05000000000000000000" pitchFamily="2" charset="2"/>
              <a:buChar char="ü"/>
            </a:pPr>
            <a:r>
              <a:rPr lang="ja-JP" altLang="en-US" dirty="0" smtClean="0"/>
              <a:t>　</a:t>
            </a:r>
            <a:r>
              <a:rPr lang="ja-JP" altLang="en-US" b="1" dirty="0" smtClean="0"/>
              <a:t>スタイル</a:t>
            </a:r>
            <a:r>
              <a:rPr lang="ja-JP" altLang="en-US" dirty="0" smtClean="0"/>
              <a:t>を動的に調整できる（用途に合わせた調整が可能）</a:t>
            </a:r>
            <a:endParaRPr lang="en-US" altLang="ja-JP" dirty="0" smtClean="0"/>
          </a:p>
          <a:p>
            <a:pPr>
              <a:buFont typeface="Wingdings" panose="05000000000000000000" pitchFamily="2" charset="2"/>
              <a:buChar char="ü"/>
            </a:pPr>
            <a:r>
              <a:rPr lang="ja-JP" altLang="en-US" dirty="0" smtClean="0"/>
              <a:t>　地物からの</a:t>
            </a:r>
            <a:r>
              <a:rPr lang="ja-JP" altLang="en-US" b="1" dirty="0" smtClean="0"/>
              <a:t>ハイパーリンク</a:t>
            </a:r>
            <a:r>
              <a:rPr lang="ja-JP" altLang="en-US" dirty="0" smtClean="0"/>
              <a:t>が可能（他メディアとの連動が可能）</a:t>
            </a:r>
            <a:endParaRPr lang="en-US" altLang="ja-JP" dirty="0" smtClean="0"/>
          </a:p>
          <a:p>
            <a:pPr marL="0" indent="0">
              <a:buNone/>
            </a:pPr>
            <a:endParaRPr lang="en-US" altLang="ja-JP" b="1" dirty="0" smtClean="0"/>
          </a:p>
          <a:p>
            <a:pPr marL="0" indent="0">
              <a:buNone/>
            </a:pPr>
            <a:r>
              <a:rPr lang="ja-JP" altLang="en-US" sz="2800" b="1" dirty="0" smtClean="0"/>
              <a:t>国連ベクトルタイルツールキット</a:t>
            </a:r>
            <a:endParaRPr lang="en-US" altLang="ja-JP" sz="2800" b="1" dirty="0" smtClean="0"/>
          </a:p>
          <a:p>
            <a:pPr>
              <a:buFont typeface="Wingdings" panose="05000000000000000000" pitchFamily="2" charset="2"/>
              <a:buChar char="ü"/>
            </a:pPr>
            <a:r>
              <a:rPr lang="ja-JP" altLang="en-US" dirty="0" smtClean="0"/>
              <a:t>　「地理院グレード」の大規模なデータ生産・ホストに耐える頑健性</a:t>
            </a:r>
            <a:endParaRPr lang="en-US" altLang="ja-JP" dirty="0" smtClean="0"/>
          </a:p>
          <a:p>
            <a:pPr>
              <a:buFont typeface="Wingdings" panose="05000000000000000000" pitchFamily="2" charset="2"/>
              <a:buChar char="ü"/>
            </a:pPr>
            <a:r>
              <a:rPr lang="ja-JP" altLang="en-US" dirty="0" smtClean="0"/>
              <a:t>　複雑な「地形図図式」の実装を可能とするスタイル情報の取り扱い</a:t>
            </a:r>
            <a:endParaRPr lang="en-US" altLang="ja-JP" dirty="0" smtClean="0"/>
          </a:p>
          <a:p>
            <a:pPr>
              <a:buFont typeface="Wingdings" panose="05000000000000000000" pitchFamily="2" charset="2"/>
              <a:buChar char="ü"/>
            </a:pPr>
            <a:r>
              <a:rPr lang="ja-JP" altLang="en-US" dirty="0" smtClean="0"/>
              <a:t>　コマンドライン・インタフェース（自動・繰り返し処理に向く。）</a:t>
            </a:r>
            <a:endParaRPr lang="en-US" altLang="ja-JP" dirty="0" smtClean="0"/>
          </a:p>
          <a:p>
            <a:pPr marL="0" indent="0">
              <a:buNone/>
            </a:pPr>
            <a:r>
              <a:rPr lang="ja-JP" altLang="en-US" dirty="0" smtClean="0"/>
              <a:t>　⇒「とっつきづらい」だけに、実践コミュニティ</a:t>
            </a:r>
            <a:r>
              <a:rPr lang="en-US" altLang="ja-JP" dirty="0" smtClean="0"/>
              <a:t>※</a:t>
            </a:r>
            <a:r>
              <a:rPr lang="ja-JP" altLang="en-US" dirty="0" smtClean="0"/>
              <a:t>による共助が重要。</a:t>
            </a:r>
            <a:endParaRPr lang="en-US" altLang="ja-JP" dirty="0"/>
          </a:p>
        </p:txBody>
      </p:sp>
      <p:sp>
        <p:nvSpPr>
          <p:cNvPr id="34" name="スライド番号プレースホルダー 33"/>
          <p:cNvSpPr>
            <a:spLocks noGrp="1"/>
          </p:cNvSpPr>
          <p:nvPr>
            <p:ph type="sldNum" sz="quarter" idx="12"/>
          </p:nvPr>
        </p:nvSpPr>
        <p:spPr/>
        <p:txBody>
          <a:bodyPr/>
          <a:lstStyle/>
          <a:p>
            <a:fld id="{DE352CEF-945B-1143-8339-6BC8B096D7E7}" type="slidenum">
              <a:rPr kumimoji="1" lang="ja-JP" altLang="en-US" smtClean="0"/>
              <a:t>4</a:t>
            </a:fld>
            <a:endParaRPr kumimoji="1" lang="ja-JP" altLang="en-US"/>
          </a:p>
        </p:txBody>
      </p:sp>
      <p:sp>
        <p:nvSpPr>
          <p:cNvPr id="2" name="テキスト ボックス 1"/>
          <p:cNvSpPr txBox="1"/>
          <p:nvPr/>
        </p:nvSpPr>
        <p:spPr>
          <a:xfrm>
            <a:off x="1034143" y="5646048"/>
            <a:ext cx="7968343" cy="1061829"/>
          </a:xfrm>
          <a:prstGeom prst="rect">
            <a:avLst/>
          </a:prstGeom>
          <a:noFill/>
          <a:ln>
            <a:solidFill>
              <a:schemeClr val="bg1">
                <a:lumMod val="50000"/>
              </a:schemeClr>
            </a:solidFill>
          </a:ln>
        </p:spPr>
        <p:txBody>
          <a:bodyPr wrap="square" rtlCol="0">
            <a:spAutoFit/>
          </a:bodyPr>
          <a:lstStyle/>
          <a:p>
            <a:r>
              <a:rPr kumimoji="1" lang="en-US" altLang="ja-JP" sz="1050" b="1" dirty="0" smtClean="0">
                <a:solidFill>
                  <a:schemeClr val="bg1">
                    <a:lumMod val="50000"/>
                  </a:schemeClr>
                </a:solidFill>
              </a:rPr>
              <a:t>※</a:t>
            </a:r>
            <a:r>
              <a:rPr kumimoji="1" lang="ja-JP" altLang="en-US" sz="1050" b="1" dirty="0" smtClean="0">
                <a:solidFill>
                  <a:schemeClr val="bg1">
                    <a:lumMod val="50000"/>
                  </a:schemeClr>
                </a:solidFill>
              </a:rPr>
              <a:t>実践コミュニティ</a:t>
            </a:r>
            <a:endParaRPr kumimoji="1" lang="en-US" altLang="ja-JP" sz="1050" b="1" dirty="0" smtClean="0">
              <a:solidFill>
                <a:schemeClr val="bg1">
                  <a:lumMod val="50000"/>
                </a:schemeClr>
              </a:solidFill>
            </a:endParaRPr>
          </a:p>
          <a:p>
            <a:r>
              <a:rPr kumimoji="1" lang="ja-JP" altLang="en-US" sz="1050" dirty="0" smtClean="0">
                <a:solidFill>
                  <a:schemeClr val="bg1">
                    <a:lumMod val="50000"/>
                  </a:schemeClr>
                </a:solidFill>
              </a:rPr>
              <a:t>国連地球規模の地理空間情報管理に関する専門家委員会（</a:t>
            </a:r>
            <a:r>
              <a:rPr kumimoji="1" lang="en-US" altLang="ja-JP" sz="1050" dirty="0" smtClean="0">
                <a:solidFill>
                  <a:schemeClr val="bg1">
                    <a:lumMod val="50000"/>
                  </a:schemeClr>
                </a:solidFill>
              </a:rPr>
              <a:t>UN-GGIM</a:t>
            </a:r>
            <a:r>
              <a:rPr kumimoji="1" lang="ja-JP" altLang="en-US" sz="1050" dirty="0" smtClean="0">
                <a:solidFill>
                  <a:schemeClr val="bg1">
                    <a:lumMod val="50000"/>
                  </a:schemeClr>
                </a:solidFill>
              </a:rPr>
              <a:t>）の統合地理空間情報枠組（</a:t>
            </a:r>
            <a:r>
              <a:rPr kumimoji="1" lang="en-US" altLang="ja-JP" sz="1050" dirty="0" smtClean="0">
                <a:solidFill>
                  <a:schemeClr val="bg1">
                    <a:lumMod val="50000"/>
                  </a:schemeClr>
                </a:solidFill>
              </a:rPr>
              <a:t>Integrated Geospatial </a:t>
            </a:r>
            <a:r>
              <a:rPr lang="en-US" altLang="ja-JP" sz="1050" dirty="0" smtClean="0">
                <a:solidFill>
                  <a:schemeClr val="bg1">
                    <a:lumMod val="50000"/>
                  </a:schemeClr>
                </a:solidFill>
              </a:rPr>
              <a:t>Information Framework; IGIF</a:t>
            </a:r>
            <a:r>
              <a:rPr kumimoji="1" lang="ja-JP" altLang="en-US" sz="1050" dirty="0" smtClean="0">
                <a:solidFill>
                  <a:schemeClr val="bg1">
                    <a:lumMod val="50000"/>
                  </a:schemeClr>
                </a:solidFill>
              </a:rPr>
              <a:t>）の戦略経路 </a:t>
            </a:r>
            <a:r>
              <a:rPr kumimoji="1" lang="en-US" altLang="ja-JP" sz="1050" dirty="0" smtClean="0">
                <a:solidFill>
                  <a:schemeClr val="bg1">
                    <a:lumMod val="50000"/>
                  </a:schemeClr>
                </a:solidFill>
              </a:rPr>
              <a:t>8</a:t>
            </a:r>
            <a:r>
              <a:rPr kumimoji="1" lang="ja-JP" altLang="en-US" sz="1050" dirty="0" smtClean="0">
                <a:solidFill>
                  <a:schemeClr val="bg1">
                    <a:lumMod val="50000"/>
                  </a:schemeClr>
                </a:solidFill>
              </a:rPr>
              <a:t>「能力と教育」の </a:t>
            </a:r>
            <a:r>
              <a:rPr kumimoji="1" lang="en-US" altLang="ja-JP" sz="1050" dirty="0" smtClean="0">
                <a:solidFill>
                  <a:schemeClr val="bg1">
                    <a:lumMod val="50000"/>
                  </a:schemeClr>
                </a:solidFill>
              </a:rPr>
              <a:t>8.6.10 </a:t>
            </a:r>
            <a:r>
              <a:rPr kumimoji="1" lang="ja-JP" altLang="en-US" sz="1050" dirty="0" smtClean="0">
                <a:solidFill>
                  <a:schemeClr val="bg1">
                    <a:lumMod val="50000"/>
                  </a:schemeClr>
                </a:solidFill>
              </a:rPr>
              <a:t>で取り上げられている概念。あるテーマに関する関心や問題、熱意などを共有し、その分野の知識や技能を、持続的な相互交流を通じて深めていく人々の集団。</a:t>
            </a:r>
            <a:endParaRPr kumimoji="1" lang="en-US" altLang="ja-JP" sz="1050" dirty="0" smtClean="0">
              <a:solidFill>
                <a:schemeClr val="bg1">
                  <a:lumMod val="50000"/>
                </a:schemeClr>
              </a:solidFill>
            </a:endParaRPr>
          </a:p>
          <a:p>
            <a:r>
              <a:rPr kumimoji="1" lang="ja-JP" altLang="en-US" sz="1050" dirty="0" smtClean="0">
                <a:solidFill>
                  <a:schemeClr val="bg1">
                    <a:lumMod val="50000"/>
                  </a:schemeClr>
                </a:solidFill>
              </a:rPr>
              <a:t>国連ベクトルタイルツールキットの開発や運用に関わる技術者グループは、自らを実践コミュニティとして運営することを目指しているところ。なお国連</a:t>
            </a:r>
            <a:r>
              <a:rPr kumimoji="1" lang="en-US" altLang="ja-JP" sz="1050" dirty="0" smtClean="0">
                <a:solidFill>
                  <a:schemeClr val="bg1">
                    <a:lumMod val="50000"/>
                  </a:schemeClr>
                </a:solidFill>
              </a:rPr>
              <a:t>GGIM</a:t>
            </a:r>
            <a:r>
              <a:rPr kumimoji="1" lang="ja-JP" altLang="en-US" sz="1050" dirty="0" smtClean="0">
                <a:solidFill>
                  <a:schemeClr val="bg1">
                    <a:lumMod val="50000"/>
                  </a:schemeClr>
                </a:solidFill>
              </a:rPr>
              <a:t>の防災作業部会のタスクグループ</a:t>
            </a:r>
            <a:r>
              <a:rPr kumimoji="1" lang="en-US" altLang="ja-JP" sz="1050" dirty="0" smtClean="0">
                <a:solidFill>
                  <a:schemeClr val="bg1">
                    <a:lumMod val="50000"/>
                  </a:schemeClr>
                </a:solidFill>
              </a:rPr>
              <a:t>B</a:t>
            </a:r>
            <a:r>
              <a:rPr kumimoji="1" lang="ja-JP" altLang="en-US" sz="1050" dirty="0" smtClean="0">
                <a:solidFill>
                  <a:schemeClr val="bg1">
                    <a:lumMod val="50000"/>
                  </a:schemeClr>
                </a:solidFill>
              </a:rPr>
              <a:t>も、実践コミュニティとして自らを運営することを目指している。</a:t>
            </a:r>
            <a:endParaRPr kumimoji="1" lang="en-US" altLang="ja-JP" sz="1050" dirty="0" smtClean="0">
              <a:solidFill>
                <a:schemeClr val="bg1">
                  <a:lumMod val="50000"/>
                </a:schemeClr>
              </a:solidFill>
            </a:endParaRPr>
          </a:p>
        </p:txBody>
      </p:sp>
    </p:spTree>
    <p:extLst>
      <p:ext uri="{BB962C8B-B14F-4D97-AF65-F5344CB8AC3E}">
        <p14:creationId xmlns:p14="http://schemas.microsoft.com/office/powerpoint/2010/main" val="1488083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5" id="{3F0B41A0-FAEE-4A46-853F-6FDA5065A342}" vid="{D47959C9-0053-B14B-B701-94CE899E68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0</TotalTime>
  <Words>424</Words>
  <Application>Microsoft Office PowerPoint</Application>
  <PresentationFormat>画面に合わせる (4:3)</PresentationFormat>
  <Paragraphs>45</Paragraphs>
  <Slides>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メイリオ</vt:lpstr>
      <vt:lpstr>游ゴシック</vt:lpstr>
      <vt:lpstr>Arial</vt:lpstr>
      <vt:lpstr>Calibri</vt:lpstr>
      <vt:lpstr>Verdana</vt:lpstr>
      <vt:lpstr>Wingdings</vt:lpstr>
      <vt:lpstr>Office テーマ</vt:lpstr>
      <vt:lpstr>国連ベクトルタイルツールキット</vt:lpstr>
      <vt:lpstr>実践例：地理院地図 Vector</vt:lpstr>
      <vt:lpstr>実践例：地域ベクトルタイル実験</vt:lpstr>
      <vt:lpstr>技術的特徴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2020-07-17T06:52:21Z</dcterms:created>
  <dcterms:modified xsi:type="dcterms:W3CDTF">2020-07-17T06:52:27Z</dcterms:modified>
</cp:coreProperties>
</file>